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9" r:id="rId2"/>
    <p:sldId id="260" r:id="rId3"/>
    <p:sldId id="261" r:id="rId4"/>
    <p:sldId id="262" r:id="rId5"/>
    <p:sldId id="270" r:id="rId6"/>
    <p:sldId id="263" r:id="rId7"/>
    <p:sldId id="281" r:id="rId8"/>
    <p:sldId id="265" r:id="rId9"/>
    <p:sldId id="271" r:id="rId10"/>
    <p:sldId id="272" r:id="rId11"/>
    <p:sldId id="282" r:id="rId12"/>
    <p:sldId id="275" r:id="rId13"/>
    <p:sldId id="283" r:id="rId14"/>
    <p:sldId id="273" r:id="rId15"/>
    <p:sldId id="276" r:id="rId16"/>
    <p:sldId id="277" r:id="rId17"/>
    <p:sldId id="278" r:id="rId18"/>
    <p:sldId id="280" r:id="rId19"/>
    <p:sldId id="274" r:id="rId20"/>
    <p:sldId id="264" r:id="rId21"/>
    <p:sldId id="279" r:id="rId22"/>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15" autoAdjust="0"/>
    <p:restoredTop sz="87389" autoAdjust="0"/>
  </p:normalViewPr>
  <p:slideViewPr>
    <p:cSldViewPr>
      <p:cViewPr varScale="1">
        <p:scale>
          <a:sx n="98" d="100"/>
          <a:sy n="98" d="100"/>
        </p:scale>
        <p:origin x="-1284" y="-102"/>
      </p:cViewPr>
      <p:guideLst>
        <p:guide orient="horz" pos="2160"/>
        <p:guide pos="2880"/>
      </p:guideLst>
    </p:cSldViewPr>
  </p:slideViewPr>
  <p:notesTextViewPr>
    <p:cViewPr>
      <p:scale>
        <a:sx n="1" d="1"/>
        <a:sy n="1" d="1"/>
      </p:scale>
      <p:origin x="0" y="0"/>
    </p:cViewPr>
  </p:notesTextViewPr>
  <p:notesViewPr>
    <p:cSldViewPr>
      <p:cViewPr>
        <p:scale>
          <a:sx n="100" d="100"/>
          <a:sy n="100" d="100"/>
        </p:scale>
        <p:origin x="-1890" y="117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F24E0B-B8BB-4E30-9944-81A4C888F1E5}" type="datetimeFigureOut">
              <a:rPr lang="en-GB" smtClean="0"/>
              <a:t>06/06/2012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83166E-3CA8-422C-A052-DD9BF386A2F1}" type="slidenum">
              <a:rPr lang="en-GB" smtClean="0"/>
              <a:t>‹#›</a:t>
            </a:fld>
            <a:endParaRPr lang="en-GB"/>
          </a:p>
        </p:txBody>
      </p:sp>
    </p:spTree>
    <p:extLst>
      <p:ext uri="{BB962C8B-B14F-4D97-AF65-F5344CB8AC3E}">
        <p14:creationId xmlns:p14="http://schemas.microsoft.com/office/powerpoint/2010/main" val="2614368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83166E-3CA8-422C-A052-DD9BF386A2F1}" type="slidenum">
              <a:rPr lang="en-GB" smtClean="0"/>
              <a:t>1</a:t>
            </a:fld>
            <a:endParaRPr lang="en-GB"/>
          </a:p>
        </p:txBody>
      </p:sp>
    </p:spTree>
    <p:extLst>
      <p:ext uri="{BB962C8B-B14F-4D97-AF65-F5344CB8AC3E}">
        <p14:creationId xmlns:p14="http://schemas.microsoft.com/office/powerpoint/2010/main" val="3149653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83166E-3CA8-422C-A052-DD9BF386A2F1}" type="slidenum">
              <a:rPr lang="en-GB" smtClean="0"/>
              <a:t>2</a:t>
            </a:fld>
            <a:endParaRPr lang="en-GB"/>
          </a:p>
        </p:txBody>
      </p:sp>
    </p:spTree>
    <p:extLst>
      <p:ext uri="{BB962C8B-B14F-4D97-AF65-F5344CB8AC3E}">
        <p14:creationId xmlns:p14="http://schemas.microsoft.com/office/powerpoint/2010/main" val="2056447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83166E-3CA8-422C-A052-DD9BF386A2F1}" type="slidenum">
              <a:rPr lang="en-GB" smtClean="0"/>
              <a:t>3</a:t>
            </a:fld>
            <a:endParaRPr lang="en-GB"/>
          </a:p>
        </p:txBody>
      </p:sp>
    </p:spTree>
    <p:extLst>
      <p:ext uri="{BB962C8B-B14F-4D97-AF65-F5344CB8AC3E}">
        <p14:creationId xmlns:p14="http://schemas.microsoft.com/office/powerpoint/2010/main" val="2488911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83166E-3CA8-422C-A052-DD9BF386A2F1}" type="slidenum">
              <a:rPr lang="en-GB" smtClean="0"/>
              <a:t>4</a:t>
            </a:fld>
            <a:endParaRPr lang="en-GB"/>
          </a:p>
        </p:txBody>
      </p:sp>
    </p:spTree>
    <p:extLst>
      <p:ext uri="{BB962C8B-B14F-4D97-AF65-F5344CB8AC3E}">
        <p14:creationId xmlns:p14="http://schemas.microsoft.com/office/powerpoint/2010/main" val="3175508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883166E-3CA8-422C-A052-DD9BF386A2F1}" type="slidenum">
              <a:rPr lang="en-GB" smtClean="0"/>
              <a:t>5</a:t>
            </a:fld>
            <a:endParaRPr lang="en-GB"/>
          </a:p>
        </p:txBody>
      </p:sp>
    </p:spTree>
    <p:extLst>
      <p:ext uri="{BB962C8B-B14F-4D97-AF65-F5344CB8AC3E}">
        <p14:creationId xmlns:p14="http://schemas.microsoft.com/office/powerpoint/2010/main" val="2224237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92696" y="4355976"/>
            <a:ext cx="5486400" cy="4114800"/>
          </a:xfrm>
        </p:spPr>
        <p:txBody>
          <a:bodyPr/>
          <a:lstStyle/>
          <a:p>
            <a:r>
              <a:rPr lang="en-GB" dirty="0" smtClean="0"/>
              <a:t>Remember you are responsible for your data, even after it has left your control. </a:t>
            </a:r>
          </a:p>
          <a:p>
            <a:r>
              <a:rPr lang="en-GB" dirty="0" smtClean="0"/>
              <a:t>The recent</a:t>
            </a:r>
            <a:r>
              <a:rPr lang="en-GB" baseline="0" dirty="0" smtClean="0"/>
              <a:t> fine on Brighton hospital of £325k after </a:t>
            </a:r>
            <a:r>
              <a:rPr lang="en-GB" baseline="0" dirty="0" err="1" smtClean="0"/>
              <a:t>harddisks</a:t>
            </a:r>
            <a:r>
              <a:rPr lang="en-GB" baseline="0" dirty="0" smtClean="0"/>
              <a:t> containing sensitive data were stolen are showing the ICO has more teeth than ever, and is prepared to use them. In this case an individual was asked to destroy the hard disks and sold them on </a:t>
            </a:r>
            <a:r>
              <a:rPr lang="en-GB" baseline="0" dirty="0" err="1" smtClean="0"/>
              <a:t>ebay</a:t>
            </a:r>
            <a:r>
              <a:rPr lang="en-GB" baseline="0" dirty="0" smtClean="0"/>
              <a:t>. More details here: http://www.bbc.co.uk/news/uk-england-sussex-18293565 </a:t>
            </a:r>
          </a:p>
          <a:p>
            <a:endParaRPr lang="en-GB" baseline="0" dirty="0" smtClean="0"/>
          </a:p>
          <a:p>
            <a:r>
              <a:rPr lang="en-GB" baseline="0" dirty="0" smtClean="0"/>
              <a:t>Remember if you are the Data Controller it’s YOUR data and YOUR responsibility.</a:t>
            </a:r>
            <a:endParaRPr lang="en-GB" dirty="0"/>
          </a:p>
        </p:txBody>
      </p:sp>
      <p:sp>
        <p:nvSpPr>
          <p:cNvPr id="4" name="Slide Number Placeholder 3"/>
          <p:cNvSpPr>
            <a:spLocks noGrp="1"/>
          </p:cNvSpPr>
          <p:nvPr>
            <p:ph type="sldNum" sz="quarter" idx="10"/>
          </p:nvPr>
        </p:nvSpPr>
        <p:spPr/>
        <p:txBody>
          <a:bodyPr/>
          <a:lstStyle/>
          <a:p>
            <a:fld id="{A883166E-3CA8-422C-A052-DD9BF386A2F1}" type="slidenum">
              <a:rPr lang="en-GB" smtClean="0"/>
              <a:t>6</a:t>
            </a:fld>
            <a:endParaRPr lang="en-GB"/>
          </a:p>
        </p:txBody>
      </p:sp>
    </p:spTree>
    <p:extLst>
      <p:ext uri="{BB962C8B-B14F-4D97-AF65-F5344CB8AC3E}">
        <p14:creationId xmlns:p14="http://schemas.microsoft.com/office/powerpoint/2010/main" val="2196174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 came into force on the 26</a:t>
            </a:r>
            <a:r>
              <a:rPr lang="en-GB" baseline="30000" dirty="0" smtClean="0"/>
              <a:t>th</a:t>
            </a:r>
            <a:r>
              <a:rPr lang="en-GB" dirty="0" smtClean="0"/>
              <a:t> May 2011, and is being enforced from 26</a:t>
            </a:r>
            <a:r>
              <a:rPr lang="en-GB" baseline="30000" dirty="0" smtClean="0"/>
              <a:t>th</a:t>
            </a:r>
            <a:r>
              <a:rPr lang="en-GB" dirty="0" smtClean="0"/>
              <a:t> May 2012</a:t>
            </a:r>
          </a:p>
          <a:p>
            <a:endParaRPr lang="en-GB" dirty="0" smtClean="0"/>
          </a:p>
          <a:p>
            <a:r>
              <a:rPr lang="en-GB" dirty="0" smtClean="0"/>
              <a:t>Although nick named</a:t>
            </a:r>
            <a:r>
              <a:rPr lang="en-GB" baseline="0" dirty="0" smtClean="0"/>
              <a:t> the ‘Cookie Law’ it covers more technologies than just cookies – </a:t>
            </a:r>
          </a:p>
          <a:p>
            <a:r>
              <a:rPr lang="en-GB" sz="1200" b="0" i="0" u="none" strike="noStrike" kern="1200" baseline="0" dirty="0" smtClean="0">
                <a:solidFill>
                  <a:schemeClr val="tx1"/>
                </a:solidFill>
                <a:latin typeface="+mn-lt"/>
                <a:ea typeface="+mn-ea"/>
                <a:cs typeface="+mn-cs"/>
              </a:rPr>
              <a:t>The Regulations apply to cookies and also to similar technologies for storing information. This could include, for example, Local Shared Objects (commonly referred to as “Flash Cookies”), web beacons or bugs (including transparent or clear gifs).</a:t>
            </a:r>
            <a:endParaRPr lang="en-GB" dirty="0"/>
          </a:p>
        </p:txBody>
      </p:sp>
      <p:sp>
        <p:nvSpPr>
          <p:cNvPr id="4" name="Slide Number Placeholder 3"/>
          <p:cNvSpPr>
            <a:spLocks noGrp="1"/>
          </p:cNvSpPr>
          <p:nvPr>
            <p:ph type="sldNum" sz="quarter" idx="10"/>
          </p:nvPr>
        </p:nvSpPr>
        <p:spPr/>
        <p:txBody>
          <a:bodyPr/>
          <a:lstStyle/>
          <a:p>
            <a:fld id="{A883166E-3CA8-422C-A052-DD9BF386A2F1}" type="slidenum">
              <a:rPr lang="en-GB" smtClean="0"/>
              <a:t>8</a:t>
            </a:fld>
            <a:endParaRPr lang="en-GB"/>
          </a:p>
        </p:txBody>
      </p:sp>
    </p:spTree>
    <p:extLst>
      <p:ext uri="{BB962C8B-B14F-4D97-AF65-F5344CB8AC3E}">
        <p14:creationId xmlns:p14="http://schemas.microsoft.com/office/powerpoint/2010/main" val="41276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That is how 6 words can make our lives more difficult!</a:t>
            </a:r>
            <a:endParaRPr lang="en-GB" dirty="0"/>
          </a:p>
        </p:txBody>
      </p:sp>
      <p:sp>
        <p:nvSpPr>
          <p:cNvPr id="4" name="Slide Number Placeholder 3"/>
          <p:cNvSpPr>
            <a:spLocks noGrp="1"/>
          </p:cNvSpPr>
          <p:nvPr>
            <p:ph type="sldNum" sz="quarter" idx="10"/>
          </p:nvPr>
        </p:nvSpPr>
        <p:spPr/>
        <p:txBody>
          <a:bodyPr/>
          <a:lstStyle/>
          <a:p>
            <a:fld id="{A883166E-3CA8-422C-A052-DD9BF386A2F1}" type="slidenum">
              <a:rPr lang="en-GB" smtClean="0"/>
              <a:t>10</a:t>
            </a:fld>
            <a:endParaRPr lang="en-GB"/>
          </a:p>
        </p:txBody>
      </p:sp>
    </p:spTree>
    <p:extLst>
      <p:ext uri="{BB962C8B-B14F-4D97-AF65-F5344CB8AC3E}">
        <p14:creationId xmlns:p14="http://schemas.microsoft.com/office/powerpoint/2010/main" val="225991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Not clear as to whether</a:t>
            </a:r>
            <a:r>
              <a:rPr lang="en-GB" baseline="0" dirty="0" smtClean="0"/>
              <a:t> it has to be Prior consent – what happens if you start tracking as soon as someone lands?</a:t>
            </a:r>
          </a:p>
          <a:p>
            <a:endParaRPr lang="en-GB" dirty="0" smtClean="0"/>
          </a:p>
          <a:p>
            <a:r>
              <a:rPr lang="en-GB" dirty="0" smtClean="0"/>
              <a:t>Talk about the ‘Brown M&amp;M’ clause.</a:t>
            </a:r>
            <a:endParaRPr lang="en-GB" dirty="0"/>
          </a:p>
        </p:txBody>
      </p:sp>
      <p:sp>
        <p:nvSpPr>
          <p:cNvPr id="4" name="Slide Number Placeholder 3"/>
          <p:cNvSpPr>
            <a:spLocks noGrp="1"/>
          </p:cNvSpPr>
          <p:nvPr>
            <p:ph type="sldNum" sz="quarter" idx="10"/>
          </p:nvPr>
        </p:nvSpPr>
        <p:spPr/>
        <p:txBody>
          <a:bodyPr/>
          <a:lstStyle/>
          <a:p>
            <a:fld id="{A883166E-3CA8-422C-A052-DD9BF386A2F1}" type="slidenum">
              <a:rPr lang="en-GB" smtClean="0"/>
              <a:t>12</a:t>
            </a:fld>
            <a:endParaRPr lang="en-GB"/>
          </a:p>
        </p:txBody>
      </p:sp>
    </p:spTree>
    <p:extLst>
      <p:ext uri="{BB962C8B-B14F-4D97-AF65-F5344CB8AC3E}">
        <p14:creationId xmlns:p14="http://schemas.microsoft.com/office/powerpoint/2010/main" val="1429526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 brown M&amp;Ms</a:t>
            </a:r>
          </a:p>
          <a:p>
            <a:r>
              <a:rPr lang="en-GB" dirty="0" smtClean="0"/>
              <a:t>‘Likely’ not definitely!</a:t>
            </a:r>
            <a:endParaRPr lang="en-GB" dirty="0"/>
          </a:p>
        </p:txBody>
      </p:sp>
      <p:sp>
        <p:nvSpPr>
          <p:cNvPr id="4" name="Slide Number Placeholder 3"/>
          <p:cNvSpPr>
            <a:spLocks noGrp="1"/>
          </p:cNvSpPr>
          <p:nvPr>
            <p:ph type="sldNum" sz="quarter" idx="10"/>
          </p:nvPr>
        </p:nvSpPr>
        <p:spPr/>
        <p:txBody>
          <a:bodyPr/>
          <a:lstStyle/>
          <a:p>
            <a:fld id="{A883166E-3CA8-422C-A052-DD9BF386A2F1}" type="slidenum">
              <a:rPr lang="en-GB" smtClean="0"/>
              <a:t>15</a:t>
            </a:fld>
            <a:endParaRPr lang="en-GB"/>
          </a:p>
        </p:txBody>
      </p:sp>
    </p:spTree>
    <p:extLst>
      <p:ext uri="{BB962C8B-B14F-4D97-AF65-F5344CB8AC3E}">
        <p14:creationId xmlns:p14="http://schemas.microsoft.com/office/powerpoint/2010/main" val="2238841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‘Seek first to understand and</a:t>
            </a:r>
            <a:r>
              <a:rPr lang="en-GB" baseline="0" dirty="0" smtClean="0"/>
              <a:t> then to act’</a:t>
            </a:r>
          </a:p>
          <a:p>
            <a:r>
              <a:rPr lang="en-GB" baseline="0" dirty="0" smtClean="0"/>
              <a:t>Information around cookie audits can be found with the information pack</a:t>
            </a:r>
            <a:endParaRPr lang="en-GB" dirty="0"/>
          </a:p>
        </p:txBody>
      </p:sp>
      <p:sp>
        <p:nvSpPr>
          <p:cNvPr id="4" name="Slide Number Placeholder 3"/>
          <p:cNvSpPr>
            <a:spLocks noGrp="1"/>
          </p:cNvSpPr>
          <p:nvPr>
            <p:ph type="sldNum" sz="quarter" idx="10"/>
          </p:nvPr>
        </p:nvSpPr>
        <p:spPr/>
        <p:txBody>
          <a:bodyPr/>
          <a:lstStyle/>
          <a:p>
            <a:fld id="{A883166E-3CA8-422C-A052-DD9BF386A2F1}" type="slidenum">
              <a:rPr lang="en-GB" smtClean="0"/>
              <a:t>17</a:t>
            </a:fld>
            <a:endParaRPr lang="en-GB"/>
          </a:p>
        </p:txBody>
      </p:sp>
    </p:spTree>
    <p:extLst>
      <p:ext uri="{BB962C8B-B14F-4D97-AF65-F5344CB8AC3E}">
        <p14:creationId xmlns:p14="http://schemas.microsoft.com/office/powerpoint/2010/main" val="3188656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is little, or no, guidance in this area yet.  As usual with laws, the words are very simple, but the impact may be huge!</a:t>
            </a:r>
            <a:endParaRPr lang="en-GB" dirty="0"/>
          </a:p>
        </p:txBody>
      </p:sp>
      <p:sp>
        <p:nvSpPr>
          <p:cNvPr id="4" name="Slide Number Placeholder 3"/>
          <p:cNvSpPr>
            <a:spLocks noGrp="1"/>
          </p:cNvSpPr>
          <p:nvPr>
            <p:ph type="sldNum" sz="quarter" idx="10"/>
          </p:nvPr>
        </p:nvSpPr>
        <p:spPr/>
        <p:txBody>
          <a:bodyPr/>
          <a:lstStyle/>
          <a:p>
            <a:fld id="{A883166E-3CA8-422C-A052-DD9BF386A2F1}" type="slidenum">
              <a:rPr lang="en-GB" smtClean="0"/>
              <a:t>18</a:t>
            </a:fld>
            <a:endParaRPr lang="en-GB"/>
          </a:p>
        </p:txBody>
      </p:sp>
    </p:spTree>
    <p:extLst>
      <p:ext uri="{BB962C8B-B14F-4D97-AF65-F5344CB8AC3E}">
        <p14:creationId xmlns:p14="http://schemas.microsoft.com/office/powerpoint/2010/main" val="272652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p>
        </p:txBody>
      </p:sp>
      <p:pic>
        <p:nvPicPr>
          <p:cNvPr id="5" name="Picture 4" descr="CTI-PPT-03-22-11v2.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6813" y="6006637"/>
            <a:ext cx="4459503" cy="838539"/>
          </a:xfrm>
          <a:prstGeom prst="rect">
            <a:avLst/>
          </a:prstGeom>
        </p:spPr>
      </p:pic>
    </p:spTree>
    <p:extLst>
      <p:ext uri="{BB962C8B-B14F-4D97-AF65-F5344CB8AC3E}">
        <p14:creationId xmlns:p14="http://schemas.microsoft.com/office/powerpoint/2010/main" val="3748681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pic>
        <p:nvPicPr>
          <p:cNvPr id="5"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88666" cy="6858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593" y="6222191"/>
            <a:ext cx="3246264" cy="610409"/>
          </a:xfrm>
          <a:prstGeom prst="rect">
            <a:avLst/>
          </a:prstGeom>
        </p:spPr>
      </p:pic>
    </p:spTree>
    <p:extLst>
      <p:ext uri="{BB962C8B-B14F-4D97-AF65-F5344CB8AC3E}">
        <p14:creationId xmlns:p14="http://schemas.microsoft.com/office/powerpoint/2010/main" val="1969684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Tree>
    <p:extLst>
      <p:ext uri="{BB962C8B-B14F-4D97-AF65-F5344CB8AC3E}">
        <p14:creationId xmlns:p14="http://schemas.microsoft.com/office/powerpoint/2010/main" val="1476498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9510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9510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p>
        </p:txBody>
      </p:sp>
    </p:spTree>
    <p:extLst>
      <p:ext uri="{BB962C8B-B14F-4D97-AF65-F5344CB8AC3E}">
        <p14:creationId xmlns:p14="http://schemas.microsoft.com/office/powerpoint/2010/main" val="151468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p>
        </p:txBody>
      </p:sp>
    </p:spTree>
    <p:extLst>
      <p:ext uri="{BB962C8B-B14F-4D97-AF65-F5344CB8AC3E}">
        <p14:creationId xmlns:p14="http://schemas.microsoft.com/office/powerpoint/2010/main" val="3547407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p>
        </p:txBody>
      </p:sp>
    </p:spTree>
    <p:extLst>
      <p:ext uri="{BB962C8B-B14F-4D97-AF65-F5344CB8AC3E}">
        <p14:creationId xmlns:p14="http://schemas.microsoft.com/office/powerpoint/2010/main" val="1622074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Tree>
    <p:extLst>
      <p:ext uri="{BB962C8B-B14F-4D97-AF65-F5344CB8AC3E}">
        <p14:creationId xmlns:p14="http://schemas.microsoft.com/office/powerpoint/2010/main" val="2427306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Tree>
    <p:extLst>
      <p:ext uri="{BB962C8B-B14F-4D97-AF65-F5344CB8AC3E}">
        <p14:creationId xmlns:p14="http://schemas.microsoft.com/office/powerpoint/2010/main" val="398605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Tree>
    <p:extLst>
      <p:ext uri="{BB962C8B-B14F-4D97-AF65-F5344CB8AC3E}">
        <p14:creationId xmlns:p14="http://schemas.microsoft.com/office/powerpoint/2010/main" val="3071303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Tree>
    <p:extLst>
      <p:ext uri="{BB962C8B-B14F-4D97-AF65-F5344CB8AC3E}">
        <p14:creationId xmlns:p14="http://schemas.microsoft.com/office/powerpoint/2010/main" val="2524655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202362"/>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6202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Tree>
    <p:extLst>
      <p:ext uri="{BB962C8B-B14F-4D97-AF65-F5344CB8AC3E}">
        <p14:creationId xmlns:p14="http://schemas.microsoft.com/office/powerpoint/2010/main" val="3754051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GB" smtClean="0"/>
          </a:p>
        </p:txBody>
      </p:sp>
      <p:sp>
        <p:nvSpPr>
          <p:cNvPr id="1027" name="Rectangle 3"/>
          <p:cNvSpPr>
            <a:spLocks noGrp="1" noChangeArrowheads="1"/>
          </p:cNvSpPr>
          <p:nvPr>
            <p:ph type="body" idx="1"/>
          </p:nvPr>
        </p:nvSpPr>
        <p:spPr bwMode="auto">
          <a:xfrm>
            <a:off x="457200" y="19510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p:txBody>
      </p:sp>
      <p:sp>
        <p:nvSpPr>
          <p:cNvPr id="1028" name="Rectangle 4"/>
          <p:cNvSpPr>
            <a:spLocks noGrp="1" noChangeArrowheads="1"/>
          </p:cNvSpPr>
          <p:nvPr>
            <p:ph type="dt" sz="half" idx="2"/>
          </p:nvPr>
        </p:nvSpPr>
        <p:spPr bwMode="auto">
          <a:xfrm>
            <a:off x="6553200" y="1439863"/>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3600">
          <a:solidFill>
            <a:srgbClr val="CC0000"/>
          </a:solidFill>
          <a:latin typeface="+mj-lt"/>
          <a:ea typeface="+mj-ea"/>
          <a:cs typeface="+mj-cs"/>
        </a:defRPr>
      </a:lvl1pPr>
      <a:lvl2pPr algn="ctr" rtl="0" eaLnBrk="1" fontAlgn="base" hangingPunct="1">
        <a:spcBef>
          <a:spcPct val="0"/>
        </a:spcBef>
        <a:spcAft>
          <a:spcPct val="0"/>
        </a:spcAft>
        <a:defRPr sz="3600">
          <a:solidFill>
            <a:srgbClr val="CC0000"/>
          </a:solidFill>
          <a:latin typeface="Arial" pitchFamily="34" charset="0"/>
        </a:defRPr>
      </a:lvl2pPr>
      <a:lvl3pPr algn="ctr" rtl="0" eaLnBrk="1" fontAlgn="base" hangingPunct="1">
        <a:spcBef>
          <a:spcPct val="0"/>
        </a:spcBef>
        <a:spcAft>
          <a:spcPct val="0"/>
        </a:spcAft>
        <a:defRPr sz="3600">
          <a:solidFill>
            <a:srgbClr val="CC0000"/>
          </a:solidFill>
          <a:latin typeface="Arial" pitchFamily="34" charset="0"/>
        </a:defRPr>
      </a:lvl3pPr>
      <a:lvl4pPr algn="ctr" rtl="0" eaLnBrk="1" fontAlgn="base" hangingPunct="1">
        <a:spcBef>
          <a:spcPct val="0"/>
        </a:spcBef>
        <a:spcAft>
          <a:spcPct val="0"/>
        </a:spcAft>
        <a:defRPr sz="3600">
          <a:solidFill>
            <a:srgbClr val="CC0000"/>
          </a:solidFill>
          <a:latin typeface="Arial" pitchFamily="34" charset="0"/>
        </a:defRPr>
      </a:lvl4pPr>
      <a:lvl5pPr algn="ctr" rtl="0" eaLnBrk="1" fontAlgn="base" hangingPunct="1">
        <a:spcBef>
          <a:spcPct val="0"/>
        </a:spcBef>
        <a:spcAft>
          <a:spcPct val="0"/>
        </a:spcAft>
        <a:defRPr sz="3600">
          <a:solidFill>
            <a:srgbClr val="CC0000"/>
          </a:solidFill>
          <a:latin typeface="Arial" pitchFamily="34" charset="0"/>
        </a:defRPr>
      </a:lvl5pPr>
      <a:lvl6pPr marL="457200" algn="ctr" rtl="0" eaLnBrk="1" fontAlgn="base" hangingPunct="1">
        <a:spcBef>
          <a:spcPct val="0"/>
        </a:spcBef>
        <a:spcAft>
          <a:spcPct val="0"/>
        </a:spcAft>
        <a:defRPr sz="3600">
          <a:solidFill>
            <a:srgbClr val="CC0000"/>
          </a:solidFill>
          <a:latin typeface="Arial" pitchFamily="34" charset="0"/>
        </a:defRPr>
      </a:lvl6pPr>
      <a:lvl7pPr marL="914400" algn="ctr" rtl="0" eaLnBrk="1" fontAlgn="base" hangingPunct="1">
        <a:spcBef>
          <a:spcPct val="0"/>
        </a:spcBef>
        <a:spcAft>
          <a:spcPct val="0"/>
        </a:spcAft>
        <a:defRPr sz="3600">
          <a:solidFill>
            <a:srgbClr val="CC0000"/>
          </a:solidFill>
          <a:latin typeface="Arial" pitchFamily="34" charset="0"/>
        </a:defRPr>
      </a:lvl7pPr>
      <a:lvl8pPr marL="1371600" algn="ctr" rtl="0" eaLnBrk="1" fontAlgn="base" hangingPunct="1">
        <a:spcBef>
          <a:spcPct val="0"/>
        </a:spcBef>
        <a:spcAft>
          <a:spcPct val="0"/>
        </a:spcAft>
        <a:defRPr sz="3600">
          <a:solidFill>
            <a:srgbClr val="CC0000"/>
          </a:solidFill>
          <a:latin typeface="Arial" pitchFamily="34" charset="0"/>
        </a:defRPr>
      </a:lvl8pPr>
      <a:lvl9pPr marL="1828800" algn="ctr" rtl="0" eaLnBrk="1" fontAlgn="base" hangingPunct="1">
        <a:spcBef>
          <a:spcPct val="0"/>
        </a:spcBef>
        <a:spcAft>
          <a:spcPct val="0"/>
        </a:spcAft>
        <a:defRPr sz="3600">
          <a:solidFill>
            <a:srgbClr val="CC0000"/>
          </a:solidFill>
          <a:latin typeface="Arial" pitchFamily="34" charset="0"/>
        </a:defRPr>
      </a:lvl9pPr>
    </p:titleStyle>
    <p:bodyStyle>
      <a:lvl1pPr marL="342900" indent="-342900" algn="l" rtl="0" eaLnBrk="1" fontAlgn="base" hangingPunct="1">
        <a:spcBef>
          <a:spcPct val="20000"/>
        </a:spcBef>
        <a:spcAft>
          <a:spcPct val="0"/>
        </a:spcAft>
        <a:buClr>
          <a:srgbClr val="CC0000"/>
        </a:buClr>
        <a:buChar char="•"/>
        <a:defRPr sz="2800">
          <a:solidFill>
            <a:schemeClr val="bg2"/>
          </a:solidFill>
          <a:latin typeface="+mn-lt"/>
          <a:ea typeface="+mn-ea"/>
          <a:cs typeface="+mn-cs"/>
        </a:defRPr>
      </a:lvl1pPr>
      <a:lvl2pPr marL="742950" indent="-285750" algn="l" rtl="0" eaLnBrk="1" fontAlgn="base" hangingPunct="1">
        <a:spcBef>
          <a:spcPct val="20000"/>
        </a:spcBef>
        <a:spcAft>
          <a:spcPct val="0"/>
        </a:spcAft>
        <a:buClr>
          <a:srgbClr val="CC0000"/>
        </a:buClr>
        <a:buChar char="–"/>
        <a:defRPr sz="2400">
          <a:solidFill>
            <a:schemeClr val="bg2"/>
          </a:solidFill>
          <a:latin typeface="+mn-lt"/>
        </a:defRPr>
      </a:lvl2pPr>
      <a:lvl3pPr marL="1143000" indent="-228600" algn="l" rtl="0" eaLnBrk="1" fontAlgn="base" hangingPunct="1">
        <a:spcBef>
          <a:spcPct val="20000"/>
        </a:spcBef>
        <a:spcAft>
          <a:spcPct val="0"/>
        </a:spcAft>
        <a:buClr>
          <a:srgbClr val="CC0000"/>
        </a:buClr>
        <a:buChar char="•"/>
        <a:defRPr sz="2000">
          <a:solidFill>
            <a:schemeClr val="bg2"/>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legislation.gov.uk/ukpga/1998/29/content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ico.gov.uk/for_organisations/privacy_and_electronic_communications/the_guide/cookies.aspx"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smtClean="0"/>
              <a:t>Data Protection Act – 2012 Update</a:t>
            </a:r>
            <a:endParaRPr lang="en-US" dirty="0"/>
          </a:p>
        </p:txBody>
      </p:sp>
      <p:sp>
        <p:nvSpPr>
          <p:cNvPr id="2051" name="Rectangle 3"/>
          <p:cNvSpPr>
            <a:spLocks noGrp="1" noChangeArrowheads="1"/>
          </p:cNvSpPr>
          <p:nvPr>
            <p:ph type="subTitle" idx="1"/>
          </p:nvPr>
        </p:nvSpPr>
        <p:spPr/>
        <p:txBody>
          <a:bodyPr/>
          <a:lstStyle/>
          <a:p>
            <a:r>
              <a:rPr lang="en-US" b="1" dirty="0" smtClean="0">
                <a:solidFill>
                  <a:schemeClr val="accent4">
                    <a:lumMod val="50000"/>
                    <a:lumOff val="50000"/>
                  </a:schemeClr>
                </a:solidFill>
              </a:rPr>
              <a:t>Rick Byers</a:t>
            </a:r>
          </a:p>
          <a:p>
            <a:r>
              <a:rPr lang="en-US" b="1" dirty="0" smtClean="0">
                <a:solidFill>
                  <a:schemeClr val="accent4">
                    <a:lumMod val="50000"/>
                    <a:lumOff val="50000"/>
                  </a:schemeClr>
                </a:solidFill>
              </a:rPr>
              <a:t>Head of Operations, CTI Group</a:t>
            </a:r>
          </a:p>
        </p:txBody>
      </p:sp>
    </p:spTree>
    <p:extLst>
      <p:ext uri="{BB962C8B-B14F-4D97-AF65-F5344CB8AC3E}">
        <p14:creationId xmlns:p14="http://schemas.microsoft.com/office/powerpoint/2010/main" val="665836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476672"/>
            <a:ext cx="9144000" cy="1143000"/>
          </a:xfrm>
        </p:spPr>
        <p:txBody>
          <a:bodyPr/>
          <a:lstStyle/>
          <a:p>
            <a:r>
              <a:rPr lang="en-US" sz="3400" dirty="0" smtClean="0"/>
              <a:t>Welcome to the </a:t>
            </a:r>
            <a:r>
              <a:rPr lang="en-US" sz="3400" dirty="0" err="1" smtClean="0"/>
              <a:t>EduGeek</a:t>
            </a:r>
            <a:r>
              <a:rPr lang="en-US" sz="3400" dirty="0" smtClean="0"/>
              <a:t> Conference 2012</a:t>
            </a:r>
            <a:endParaRPr lang="en-US" sz="3400" dirty="0"/>
          </a:p>
        </p:txBody>
      </p:sp>
      <p:sp>
        <p:nvSpPr>
          <p:cNvPr id="4099" name="Rectangle 3"/>
          <p:cNvSpPr>
            <a:spLocks noGrp="1" noChangeArrowheads="1"/>
          </p:cNvSpPr>
          <p:nvPr>
            <p:ph type="body" idx="1"/>
          </p:nvPr>
        </p:nvSpPr>
        <p:spPr>
          <a:xfrm>
            <a:off x="395536" y="1340768"/>
            <a:ext cx="8373616" cy="4502298"/>
          </a:xfrm>
        </p:spPr>
        <p:txBody>
          <a:bodyPr/>
          <a:lstStyle/>
          <a:p>
            <a:r>
              <a:rPr lang="en-US" dirty="0" smtClean="0"/>
              <a:t>Who am I? </a:t>
            </a:r>
          </a:p>
          <a:p>
            <a:pPr lvl="1"/>
            <a:r>
              <a:rPr lang="en-US" dirty="0" smtClean="0"/>
              <a:t>Head of Operations for the CTI Group, an international software house, dealing this most of the worlds mobile tier 1 telcos and their data</a:t>
            </a:r>
          </a:p>
          <a:p>
            <a:pPr lvl="1"/>
            <a:r>
              <a:rPr lang="en-US" dirty="0"/>
              <a:t>Responsible for all CTI Group information security globally</a:t>
            </a:r>
          </a:p>
          <a:p>
            <a:pPr lvl="1"/>
            <a:r>
              <a:rPr lang="en-US" dirty="0" smtClean="0"/>
              <a:t>Member of the British Computer Society Information Security Group (BCS ISSG)</a:t>
            </a:r>
          </a:p>
          <a:p>
            <a:r>
              <a:rPr lang="en-US" dirty="0" smtClean="0"/>
              <a:t>What Are we going to talk about in this session?</a:t>
            </a:r>
          </a:p>
          <a:p>
            <a:pPr lvl="1"/>
            <a:r>
              <a:rPr lang="en-US" dirty="0" smtClean="0"/>
              <a:t>DPA 2012 update</a:t>
            </a:r>
          </a:p>
          <a:p>
            <a:pPr lvl="1"/>
            <a:r>
              <a:rPr lang="en-US" dirty="0" smtClean="0"/>
              <a:t>PECR – aka ‘Cookie Law’</a:t>
            </a:r>
            <a:endParaRPr lang="en-US" dirty="0"/>
          </a:p>
        </p:txBody>
      </p:sp>
    </p:spTree>
    <p:extLst>
      <p:ext uri="{BB962C8B-B14F-4D97-AF65-F5344CB8AC3E}">
        <p14:creationId xmlns:p14="http://schemas.microsoft.com/office/powerpoint/2010/main" val="119241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Disclaimer</a:t>
            </a:r>
            <a:endParaRPr lang="en-GB" dirty="0"/>
          </a:p>
        </p:txBody>
      </p:sp>
      <p:sp>
        <p:nvSpPr>
          <p:cNvPr id="3" name="Content Placeholder 2"/>
          <p:cNvSpPr>
            <a:spLocks noGrp="1"/>
          </p:cNvSpPr>
          <p:nvPr>
            <p:ph idx="1"/>
          </p:nvPr>
        </p:nvSpPr>
        <p:spPr/>
        <p:txBody>
          <a:bodyPr/>
          <a:lstStyle/>
          <a:p>
            <a:r>
              <a:rPr lang="en-GB" dirty="0" smtClean="0"/>
              <a:t>I am not a lawyer!</a:t>
            </a:r>
          </a:p>
          <a:p>
            <a:r>
              <a:rPr lang="en-GB" dirty="0" smtClean="0"/>
              <a:t>If you have a question around certain parts of law, seek professional, legal advice</a:t>
            </a:r>
          </a:p>
          <a:p>
            <a:r>
              <a:rPr lang="en-GB" dirty="0" smtClean="0"/>
              <a:t>It might not be any different, but because you’ve paid for it, you’ll feel better!</a:t>
            </a:r>
          </a:p>
          <a:p>
            <a:r>
              <a:rPr lang="en-GB" dirty="0" smtClean="0"/>
              <a:t>I am a cynic</a:t>
            </a:r>
            <a:endParaRPr lang="en-GB" dirty="0"/>
          </a:p>
        </p:txBody>
      </p:sp>
    </p:spTree>
    <p:extLst>
      <p:ext uri="{BB962C8B-B14F-4D97-AF65-F5344CB8AC3E}">
        <p14:creationId xmlns:p14="http://schemas.microsoft.com/office/powerpoint/2010/main" val="10539239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lstStyle/>
          <a:p>
            <a:r>
              <a:rPr lang="en-GB" dirty="0" smtClean="0"/>
              <a:t>Data Protection Act</a:t>
            </a:r>
            <a:endParaRPr lang="en-GB" dirty="0"/>
          </a:p>
        </p:txBody>
      </p:sp>
      <p:sp>
        <p:nvSpPr>
          <p:cNvPr id="3" name="Content Placeholder 2"/>
          <p:cNvSpPr>
            <a:spLocks noGrp="1"/>
          </p:cNvSpPr>
          <p:nvPr>
            <p:ph idx="1"/>
          </p:nvPr>
        </p:nvSpPr>
        <p:spPr/>
        <p:txBody>
          <a:bodyPr/>
          <a:lstStyle/>
          <a:p>
            <a:r>
              <a:rPr lang="en-GB" dirty="0" smtClean="0"/>
              <a:t>What is it?</a:t>
            </a:r>
          </a:p>
          <a:p>
            <a:pPr lvl="1"/>
            <a:r>
              <a:rPr lang="en-GB" dirty="0" smtClean="0"/>
              <a:t>It’s a piece of legislation, across the EEA (not just the EU), that is supposed to allow the free transfer of personal data, whilst safeguarding that data.</a:t>
            </a:r>
          </a:p>
          <a:p>
            <a:r>
              <a:rPr lang="en-GB" dirty="0" smtClean="0"/>
              <a:t>What is it not?</a:t>
            </a:r>
          </a:p>
          <a:p>
            <a:pPr lvl="1"/>
            <a:r>
              <a:rPr lang="en-GB" dirty="0" smtClean="0"/>
              <a:t>It’s not designed to stop the flow of data</a:t>
            </a:r>
          </a:p>
          <a:p>
            <a:pPr lvl="1"/>
            <a:r>
              <a:rPr lang="en-GB" dirty="0" smtClean="0"/>
              <a:t>Although some countries implement more stringent laws than others</a:t>
            </a:r>
          </a:p>
          <a:p>
            <a:pPr lvl="1"/>
            <a:r>
              <a:rPr lang="en-GB" dirty="0" smtClean="0"/>
              <a:t>It’s not designed to stop people knowing things</a:t>
            </a:r>
            <a:endParaRPr lang="en-GB" dirty="0"/>
          </a:p>
        </p:txBody>
      </p:sp>
    </p:spTree>
    <p:extLst>
      <p:ext uri="{BB962C8B-B14F-4D97-AF65-F5344CB8AC3E}">
        <p14:creationId xmlns:p14="http://schemas.microsoft.com/office/powerpoint/2010/main" val="1679970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063" y="188640"/>
            <a:ext cx="8229600" cy="1143000"/>
          </a:xfrm>
        </p:spPr>
        <p:txBody>
          <a:bodyPr/>
          <a:lstStyle/>
          <a:p>
            <a:r>
              <a:rPr lang="en-GB" dirty="0" smtClean="0"/>
              <a:t>The 8 Principles</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1052736"/>
            <a:ext cx="7200527" cy="4983717"/>
          </a:xfrm>
          <a:prstGeom prst="rect">
            <a:avLst/>
          </a:prstGeom>
        </p:spPr>
      </p:pic>
    </p:spTree>
    <p:extLst>
      <p:ext uri="{BB962C8B-B14F-4D97-AF65-F5344CB8AC3E}">
        <p14:creationId xmlns:p14="http://schemas.microsoft.com/office/powerpoint/2010/main" val="40385727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64704"/>
            <a:ext cx="8229600" cy="1143000"/>
          </a:xfrm>
        </p:spPr>
        <p:txBody>
          <a:bodyPr/>
          <a:lstStyle/>
          <a:p>
            <a:r>
              <a:rPr lang="en-GB" dirty="0" smtClean="0"/>
              <a:t>OK, what are my responsibilities? - Musts</a:t>
            </a:r>
            <a:endParaRPr lang="en-GB" dirty="0"/>
          </a:p>
        </p:txBody>
      </p:sp>
      <p:sp>
        <p:nvSpPr>
          <p:cNvPr id="3" name="Content Placeholder 2"/>
          <p:cNvSpPr>
            <a:spLocks noGrp="1"/>
          </p:cNvSpPr>
          <p:nvPr>
            <p:ph idx="1"/>
          </p:nvPr>
        </p:nvSpPr>
        <p:spPr>
          <a:xfrm>
            <a:off x="457200" y="1951038"/>
            <a:ext cx="8363272" cy="4525962"/>
          </a:xfrm>
        </p:spPr>
        <p:txBody>
          <a:bodyPr/>
          <a:lstStyle/>
          <a:p>
            <a:r>
              <a:rPr lang="en-GB" dirty="0" smtClean="0"/>
              <a:t>You must obey the law – sort of goes without saying</a:t>
            </a:r>
          </a:p>
          <a:p>
            <a:r>
              <a:rPr lang="en-GB" dirty="0" smtClean="0"/>
              <a:t>The law can be found here: </a:t>
            </a:r>
            <a:r>
              <a:rPr lang="en-GB" sz="2600" dirty="0" smtClean="0">
                <a:hlinkClick r:id="rId3"/>
              </a:rPr>
              <a:t>http://www.legislation.gov.uk/ukpga/1998/29/contents</a:t>
            </a:r>
            <a:endParaRPr lang="en-GB" sz="2600" dirty="0" smtClean="0"/>
          </a:p>
          <a:p>
            <a:r>
              <a:rPr lang="en-GB" sz="2600" dirty="0" smtClean="0"/>
              <a:t> You (your organisation) must be registered with the DPA, if it processes Personal Data </a:t>
            </a:r>
          </a:p>
          <a:p>
            <a:endParaRPr lang="en-GB" dirty="0"/>
          </a:p>
        </p:txBody>
      </p:sp>
    </p:spTree>
    <p:extLst>
      <p:ext uri="{BB962C8B-B14F-4D97-AF65-F5344CB8AC3E}">
        <p14:creationId xmlns:p14="http://schemas.microsoft.com/office/powerpoint/2010/main" val="15381274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738735"/>
          </a:xfrm>
        </p:spPr>
        <p:txBody>
          <a:bodyPr/>
          <a:lstStyle/>
          <a:p>
            <a:r>
              <a:rPr lang="en-GB" dirty="0" smtClean="0"/>
              <a:t>Privacy and Electronic Communications Regulation (PECR), or ‘Cookie Law’</a:t>
            </a:r>
            <a:endParaRPr lang="en-GB" dirty="0"/>
          </a:p>
        </p:txBody>
      </p:sp>
    </p:spTree>
    <p:extLst>
      <p:ext uri="{BB962C8B-B14F-4D97-AF65-F5344CB8AC3E}">
        <p14:creationId xmlns:p14="http://schemas.microsoft.com/office/powerpoint/2010/main" val="22486734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Changes to the Law</a:t>
            </a:r>
            <a:endParaRPr lang="en-GB" dirty="0"/>
          </a:p>
        </p:txBody>
      </p:sp>
      <p:sp>
        <p:nvSpPr>
          <p:cNvPr id="3" name="Content Placeholder 2"/>
          <p:cNvSpPr>
            <a:spLocks noGrp="1"/>
          </p:cNvSpPr>
          <p:nvPr>
            <p:ph idx="1"/>
          </p:nvPr>
        </p:nvSpPr>
        <p:spPr>
          <a:xfrm>
            <a:off x="457200" y="1484784"/>
            <a:ext cx="8229600" cy="4992216"/>
          </a:xfrm>
        </p:spPr>
        <p:txBody>
          <a:bodyPr/>
          <a:lstStyle/>
          <a:p>
            <a:r>
              <a:rPr lang="en-GB" b="1" dirty="0" smtClean="0"/>
              <a:t>The Privacy and Electronic Communications Regulations (PECR) aka the Cookie Law</a:t>
            </a:r>
          </a:p>
          <a:p>
            <a:pPr lvl="1"/>
            <a:r>
              <a:rPr lang="en-GB" sz="2800" b="1" dirty="0" smtClean="0"/>
              <a:t>Question: What is it? </a:t>
            </a:r>
          </a:p>
          <a:p>
            <a:pPr lvl="1"/>
            <a:r>
              <a:rPr lang="en-GB" sz="2800" b="1" dirty="0" smtClean="0"/>
              <a:t>Answer: It’s an EU Directive, which, itself, is not a law, but it’s an instruction to all EU countries that they must have a law.</a:t>
            </a:r>
          </a:p>
          <a:p>
            <a:r>
              <a:rPr lang="en-GB" sz="3200" b="1" dirty="0" smtClean="0"/>
              <a:t>The actual change, in wording, is small, compared to it’s impact.</a:t>
            </a:r>
          </a:p>
          <a:p>
            <a:pPr lvl="1"/>
            <a:endParaRPr lang="en-GB" b="1" dirty="0" smtClean="0"/>
          </a:p>
        </p:txBody>
      </p:sp>
    </p:spTree>
    <p:extLst>
      <p:ext uri="{BB962C8B-B14F-4D97-AF65-F5344CB8AC3E}">
        <p14:creationId xmlns:p14="http://schemas.microsoft.com/office/powerpoint/2010/main" val="33437928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Previous Law</a:t>
            </a:r>
            <a:endParaRPr lang="en-GB" dirty="0"/>
          </a:p>
        </p:txBody>
      </p:sp>
      <p:sp>
        <p:nvSpPr>
          <p:cNvPr id="3" name="Content Placeholder 2"/>
          <p:cNvSpPr>
            <a:spLocks noGrp="1"/>
          </p:cNvSpPr>
          <p:nvPr>
            <p:ph idx="1"/>
          </p:nvPr>
        </p:nvSpPr>
        <p:spPr>
          <a:xfrm>
            <a:off x="611560" y="1124744"/>
            <a:ext cx="8229600" cy="5040560"/>
          </a:xfrm>
        </p:spPr>
        <p:txBody>
          <a:bodyPr/>
          <a:lstStyle/>
          <a:p>
            <a:pPr marL="0" indent="0">
              <a:buNone/>
            </a:pPr>
            <a:r>
              <a:rPr lang="en-GB" sz="2000" dirty="0"/>
              <a:t>This rule was set out in Regulation 6 of the Privacy </a:t>
            </a:r>
            <a:r>
              <a:rPr lang="en-GB" sz="2000" dirty="0" smtClean="0"/>
              <a:t>and Electronic </a:t>
            </a:r>
            <a:r>
              <a:rPr lang="en-GB" sz="2000" dirty="0"/>
              <a:t>Communications Regulations 2003 (PECR):</a:t>
            </a:r>
          </a:p>
          <a:p>
            <a:pPr marL="0" indent="0">
              <a:buNone/>
            </a:pPr>
            <a:r>
              <a:rPr lang="en-GB" sz="2000" b="1" i="1" dirty="0" smtClean="0"/>
              <a:t>6</a:t>
            </a:r>
            <a:r>
              <a:rPr lang="en-GB" sz="2000" b="1" i="1" dirty="0"/>
              <a:t>. (1) Subject to paragraph (4), a person shall not </a:t>
            </a:r>
            <a:r>
              <a:rPr lang="en-GB" sz="2000" b="1" i="1" dirty="0" smtClean="0"/>
              <a:t>use an </a:t>
            </a:r>
            <a:r>
              <a:rPr lang="en-GB" sz="2000" b="1" i="1" dirty="0"/>
              <a:t>electronic communications network to </a:t>
            </a:r>
            <a:r>
              <a:rPr lang="en-GB" sz="2000" b="1" i="1" dirty="0" smtClean="0"/>
              <a:t>store information</a:t>
            </a:r>
            <a:r>
              <a:rPr lang="en-GB" sz="2000" b="1" i="1" dirty="0"/>
              <a:t>, or to gain access to information stored, </a:t>
            </a:r>
            <a:r>
              <a:rPr lang="en-GB" sz="2000" b="1" i="1" dirty="0" smtClean="0"/>
              <a:t>in the </a:t>
            </a:r>
            <a:r>
              <a:rPr lang="en-GB" sz="2000" b="1" i="1" dirty="0"/>
              <a:t>terminal equipment of a subscriber or user </a:t>
            </a:r>
            <a:r>
              <a:rPr lang="en-GB" sz="2000" b="1" i="1" dirty="0" smtClean="0"/>
              <a:t>unless the requirements </a:t>
            </a:r>
            <a:r>
              <a:rPr lang="en-GB" sz="2000" b="1" i="1" dirty="0"/>
              <a:t>of paragraph (2) are met.</a:t>
            </a:r>
          </a:p>
          <a:p>
            <a:pPr marL="0" indent="0">
              <a:buNone/>
            </a:pPr>
            <a:r>
              <a:rPr lang="en-GB" sz="2000" b="1" i="1" dirty="0" smtClean="0"/>
              <a:t>(</a:t>
            </a:r>
            <a:r>
              <a:rPr lang="en-GB" sz="2000" b="1" i="1" dirty="0"/>
              <a:t>2) The requirements are that the subscriber or user </a:t>
            </a:r>
            <a:r>
              <a:rPr lang="en-GB" sz="2000" b="1" i="1" dirty="0" smtClean="0"/>
              <a:t>of that </a:t>
            </a:r>
            <a:r>
              <a:rPr lang="en-GB" sz="2000" b="1" i="1" dirty="0"/>
              <a:t>terminal equipment </a:t>
            </a:r>
            <a:endParaRPr lang="en-GB" sz="2000" b="1" i="1" dirty="0" smtClean="0"/>
          </a:p>
          <a:p>
            <a:pPr lvl="1"/>
            <a:r>
              <a:rPr lang="en-GB" sz="2000" i="1" dirty="0" smtClean="0"/>
              <a:t>(a) </a:t>
            </a:r>
            <a:r>
              <a:rPr lang="en-GB" sz="2000" i="1" dirty="0"/>
              <a:t>is provided with clear and </a:t>
            </a:r>
            <a:r>
              <a:rPr lang="en-GB" sz="2000" i="1" dirty="0" smtClean="0"/>
              <a:t>comprehensive information </a:t>
            </a:r>
            <a:r>
              <a:rPr lang="en-GB" sz="2000" i="1" dirty="0"/>
              <a:t>about the purposes of the storage of, </a:t>
            </a:r>
            <a:r>
              <a:rPr lang="en-GB" sz="2000" i="1" dirty="0" smtClean="0"/>
              <a:t>or access </a:t>
            </a:r>
            <a:r>
              <a:rPr lang="en-GB" sz="2000" i="1" dirty="0"/>
              <a:t>to, that information; and </a:t>
            </a:r>
            <a:endParaRPr lang="en-GB" sz="2000" i="1" dirty="0" smtClean="0"/>
          </a:p>
          <a:p>
            <a:pPr lvl="1"/>
            <a:r>
              <a:rPr lang="en-GB" sz="2000" i="1" dirty="0" smtClean="0"/>
              <a:t>(</a:t>
            </a:r>
            <a:r>
              <a:rPr lang="en-GB" sz="2000" i="1" dirty="0"/>
              <a:t>b) is given </a:t>
            </a:r>
            <a:r>
              <a:rPr lang="en-GB" sz="2000" i="1" dirty="0" smtClean="0"/>
              <a:t>the opportunity </a:t>
            </a:r>
            <a:r>
              <a:rPr lang="en-GB" sz="2000" i="1" dirty="0"/>
              <a:t>to refuse the storage of or access to </a:t>
            </a:r>
            <a:r>
              <a:rPr lang="en-GB" sz="2000" i="1" dirty="0" smtClean="0"/>
              <a:t>that Information</a:t>
            </a:r>
          </a:p>
          <a:p>
            <a:pPr marL="0" indent="0">
              <a:buNone/>
            </a:pPr>
            <a:r>
              <a:rPr lang="en-GB" sz="2000" b="1" i="1" dirty="0" smtClean="0">
                <a:solidFill>
                  <a:srgbClr val="FF0000"/>
                </a:solidFill>
              </a:rPr>
              <a:t>THIS </a:t>
            </a:r>
            <a:r>
              <a:rPr lang="en-GB" sz="2000" b="1" i="1" dirty="0">
                <a:solidFill>
                  <a:srgbClr val="FF0000"/>
                </a:solidFill>
              </a:rPr>
              <a:t>HAS NOW BEEN REPLACED WITH...</a:t>
            </a:r>
            <a:endParaRPr lang="en-GB" sz="2000" b="1" dirty="0">
              <a:solidFill>
                <a:srgbClr val="FF0000"/>
              </a:solidFill>
            </a:endParaRPr>
          </a:p>
        </p:txBody>
      </p:sp>
    </p:spTree>
    <p:extLst>
      <p:ext uri="{BB962C8B-B14F-4D97-AF65-F5344CB8AC3E}">
        <p14:creationId xmlns:p14="http://schemas.microsoft.com/office/powerpoint/2010/main" val="3026927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New Law</a:t>
            </a:r>
            <a:endParaRPr lang="en-GB" dirty="0"/>
          </a:p>
        </p:txBody>
      </p:sp>
      <p:sp>
        <p:nvSpPr>
          <p:cNvPr id="3" name="Content Placeholder 2"/>
          <p:cNvSpPr>
            <a:spLocks noGrp="1"/>
          </p:cNvSpPr>
          <p:nvPr>
            <p:ph idx="1"/>
          </p:nvPr>
        </p:nvSpPr>
        <p:spPr>
          <a:xfrm>
            <a:off x="457200" y="1124744"/>
            <a:ext cx="8229600" cy="5352256"/>
          </a:xfrm>
        </p:spPr>
        <p:txBody>
          <a:bodyPr/>
          <a:lstStyle/>
          <a:p>
            <a:pPr marL="0" indent="0">
              <a:buNone/>
            </a:pPr>
            <a:r>
              <a:rPr lang="en-GB" sz="2000" dirty="0"/>
              <a:t>EU Directive 2009/136/EC: amended Article 5(3) of the </a:t>
            </a:r>
            <a:r>
              <a:rPr lang="en-GB" sz="2000" dirty="0" err="1"/>
              <a:t>EPrivacy</a:t>
            </a:r>
            <a:endParaRPr lang="en-GB" sz="2000" dirty="0"/>
          </a:p>
          <a:p>
            <a:pPr marL="0" indent="0">
              <a:buNone/>
            </a:pPr>
            <a:r>
              <a:rPr lang="en-GB" sz="2000" b="1" dirty="0"/>
              <a:t>(UK amendments in Regulation 6 of the </a:t>
            </a:r>
            <a:r>
              <a:rPr lang="en-GB" sz="2000" b="1" dirty="0" smtClean="0"/>
              <a:t>Privacy and </a:t>
            </a:r>
            <a:r>
              <a:rPr lang="en-GB" sz="2000" b="1" dirty="0"/>
              <a:t>Electronic Communications Regulations 2003):</a:t>
            </a:r>
          </a:p>
          <a:p>
            <a:pPr marL="0" indent="0">
              <a:buNone/>
            </a:pPr>
            <a:r>
              <a:rPr lang="en-GB" sz="2000" b="1" i="1" dirty="0" smtClean="0"/>
              <a:t>6 </a:t>
            </a:r>
            <a:r>
              <a:rPr lang="en-GB" sz="2000" b="1" i="1" dirty="0"/>
              <a:t>(1) Subject to paragraph (4), a person shall not store </a:t>
            </a:r>
            <a:r>
              <a:rPr lang="en-GB" sz="2000" b="1" i="1" dirty="0" smtClean="0"/>
              <a:t>or gain </a:t>
            </a:r>
            <a:r>
              <a:rPr lang="en-GB" sz="2000" b="1" i="1" dirty="0"/>
              <a:t>access to information stored, in the </a:t>
            </a:r>
            <a:r>
              <a:rPr lang="en-GB" sz="2000" b="1" i="1" dirty="0" smtClean="0"/>
              <a:t>terminal equipment </a:t>
            </a:r>
            <a:r>
              <a:rPr lang="en-GB" sz="2000" b="1" i="1" dirty="0"/>
              <a:t>of a subscriber or user unless the </a:t>
            </a:r>
            <a:r>
              <a:rPr lang="en-GB" sz="2000" b="1" i="1" dirty="0" smtClean="0"/>
              <a:t>requirements of </a:t>
            </a:r>
            <a:r>
              <a:rPr lang="en-GB" sz="2000" b="1" i="1" dirty="0"/>
              <a:t>paragraph (2) are met.</a:t>
            </a:r>
          </a:p>
          <a:p>
            <a:pPr marL="0" indent="0">
              <a:buNone/>
            </a:pPr>
            <a:r>
              <a:rPr lang="en-GB" sz="2000" b="1" i="1" dirty="0" smtClean="0"/>
              <a:t>(</a:t>
            </a:r>
            <a:r>
              <a:rPr lang="en-GB" sz="2000" b="1" i="1" dirty="0"/>
              <a:t>2) The requirements are that the subscriber or user of </a:t>
            </a:r>
            <a:r>
              <a:rPr lang="en-GB" sz="2000" b="1" i="1" dirty="0" smtClean="0"/>
              <a:t>that terminal </a:t>
            </a:r>
            <a:r>
              <a:rPr lang="en-GB" sz="2000" b="1" i="1" dirty="0"/>
              <a:t>equipment-</a:t>
            </a:r>
          </a:p>
          <a:p>
            <a:pPr lvl="1"/>
            <a:r>
              <a:rPr lang="en-GB" sz="2000" i="1" dirty="0" smtClean="0"/>
              <a:t>(</a:t>
            </a:r>
            <a:r>
              <a:rPr lang="en-GB" sz="2000" i="1" dirty="0"/>
              <a:t>a) is </a:t>
            </a:r>
            <a:r>
              <a:rPr lang="en-GB" sz="2000" i="1" dirty="0" smtClean="0"/>
              <a:t>provided </a:t>
            </a:r>
            <a:r>
              <a:rPr lang="en-GB" sz="2000" i="1" dirty="0"/>
              <a:t>with clear and </a:t>
            </a:r>
            <a:r>
              <a:rPr lang="en-GB" sz="2000" i="1" dirty="0" smtClean="0"/>
              <a:t>comprehensive information </a:t>
            </a:r>
            <a:r>
              <a:rPr lang="en-GB" sz="2000" i="1" dirty="0"/>
              <a:t>about the purposes of the storage of, </a:t>
            </a:r>
            <a:r>
              <a:rPr lang="en-GB" sz="2000" i="1" dirty="0" smtClean="0"/>
              <a:t>or access </a:t>
            </a:r>
            <a:r>
              <a:rPr lang="en-GB" sz="2000" i="1" dirty="0"/>
              <a:t>to, that information; and</a:t>
            </a:r>
          </a:p>
          <a:p>
            <a:pPr lvl="1"/>
            <a:r>
              <a:rPr lang="en-GB" sz="2000" i="1" dirty="0" smtClean="0"/>
              <a:t>(</a:t>
            </a:r>
            <a:r>
              <a:rPr lang="en-GB" sz="2000" i="1" dirty="0"/>
              <a:t>b) </a:t>
            </a:r>
            <a:r>
              <a:rPr lang="en-GB" sz="2000" b="1" i="1" dirty="0">
                <a:solidFill>
                  <a:srgbClr val="FF0000"/>
                </a:solidFill>
              </a:rPr>
              <a:t>has given his or her consent.</a:t>
            </a:r>
            <a:endParaRPr lang="en-GB" sz="2000" b="1" dirty="0">
              <a:solidFill>
                <a:srgbClr val="FF0000"/>
              </a:solidFill>
            </a:endParaRPr>
          </a:p>
        </p:txBody>
      </p:sp>
    </p:spTree>
    <p:extLst>
      <p:ext uri="{BB962C8B-B14F-4D97-AF65-F5344CB8AC3E}">
        <p14:creationId xmlns:p14="http://schemas.microsoft.com/office/powerpoint/2010/main" val="2779058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Does This Affect?</a:t>
            </a:r>
            <a:endParaRPr lang="en-GB" dirty="0"/>
          </a:p>
        </p:txBody>
      </p:sp>
      <p:sp>
        <p:nvSpPr>
          <p:cNvPr id="3" name="Content Placeholder 2"/>
          <p:cNvSpPr>
            <a:spLocks noGrp="1"/>
          </p:cNvSpPr>
          <p:nvPr>
            <p:ph idx="1"/>
          </p:nvPr>
        </p:nvSpPr>
        <p:spPr/>
        <p:txBody>
          <a:bodyPr/>
          <a:lstStyle/>
          <a:p>
            <a:r>
              <a:rPr lang="en-GB" dirty="0" smtClean="0"/>
              <a:t>The regulations state that it is the website owner who is liable for obtaining the consent.</a:t>
            </a:r>
          </a:p>
          <a:p>
            <a:r>
              <a:rPr lang="en-GB" dirty="0" smtClean="0"/>
              <a:t>This means that even if it is 3</a:t>
            </a:r>
            <a:r>
              <a:rPr lang="en-GB" baseline="30000" dirty="0" smtClean="0"/>
              <a:t>rd</a:t>
            </a:r>
            <a:r>
              <a:rPr lang="en-GB" dirty="0" smtClean="0"/>
              <a:t> party tools (such as Google Analytics) </a:t>
            </a:r>
            <a:r>
              <a:rPr lang="en-GB" dirty="0" err="1" smtClean="0"/>
              <a:t>used,the</a:t>
            </a:r>
            <a:r>
              <a:rPr lang="en-GB" dirty="0" smtClean="0"/>
              <a:t> responsibility lies with the web site owner.</a:t>
            </a:r>
            <a:endParaRPr lang="en-GB" dirty="0"/>
          </a:p>
        </p:txBody>
      </p:sp>
    </p:spTree>
    <p:extLst>
      <p:ext uri="{BB962C8B-B14F-4D97-AF65-F5344CB8AC3E}">
        <p14:creationId xmlns:p14="http://schemas.microsoft.com/office/powerpoint/2010/main" val="11624564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lstStyle/>
          <a:p>
            <a:r>
              <a:rPr lang="en-GB" dirty="0" smtClean="0"/>
              <a:t>What Does This Mean In Practice?</a:t>
            </a:r>
            <a:endParaRPr lang="en-GB" dirty="0"/>
          </a:p>
        </p:txBody>
      </p:sp>
      <p:sp>
        <p:nvSpPr>
          <p:cNvPr id="3" name="Content Placeholder 2"/>
          <p:cNvSpPr>
            <a:spLocks noGrp="1"/>
          </p:cNvSpPr>
          <p:nvPr>
            <p:ph idx="1"/>
          </p:nvPr>
        </p:nvSpPr>
        <p:spPr>
          <a:xfrm>
            <a:off x="467544" y="1340768"/>
            <a:ext cx="8229600" cy="4920208"/>
          </a:xfrm>
        </p:spPr>
        <p:txBody>
          <a:bodyPr/>
          <a:lstStyle/>
          <a:p>
            <a:r>
              <a:rPr lang="en-GB" sz="2400" dirty="0"/>
              <a:t>Consent to use of personal data can be indicated </a:t>
            </a:r>
            <a:r>
              <a:rPr lang="en-GB" sz="2400" dirty="0" smtClean="0"/>
              <a:t>only after </a:t>
            </a:r>
            <a:r>
              <a:rPr lang="en-GB" sz="2400" dirty="0"/>
              <a:t>a transparent statement has been given to the </a:t>
            </a:r>
            <a:r>
              <a:rPr lang="en-GB" sz="2400" dirty="0" smtClean="0"/>
              <a:t>data subject</a:t>
            </a:r>
            <a:endParaRPr lang="en-GB" sz="2400" dirty="0"/>
          </a:p>
          <a:p>
            <a:r>
              <a:rPr lang="en-GB" sz="2400" dirty="0" smtClean="0"/>
              <a:t>Only </a:t>
            </a:r>
            <a:r>
              <a:rPr lang="en-GB" sz="2400" dirty="0"/>
              <a:t>statements or actions that indicate the data </a:t>
            </a:r>
            <a:r>
              <a:rPr lang="en-GB" sz="2400" dirty="0" smtClean="0"/>
              <a:t>subject’s agreement </a:t>
            </a:r>
            <a:r>
              <a:rPr lang="en-GB" sz="2400" dirty="0"/>
              <a:t>constitute valid consent. Saying or </a:t>
            </a:r>
            <a:r>
              <a:rPr lang="en-GB" sz="2400" dirty="0" smtClean="0"/>
              <a:t>doing nothing </a:t>
            </a:r>
            <a:r>
              <a:rPr lang="en-GB" sz="2400" dirty="0"/>
              <a:t>will not be viewed as valid consent. For </a:t>
            </a:r>
            <a:r>
              <a:rPr lang="en-GB" sz="2400" dirty="0" smtClean="0"/>
              <a:t>example, default </a:t>
            </a:r>
            <a:r>
              <a:rPr lang="en-GB" sz="2400" dirty="0"/>
              <a:t>privacy settings, default browser settings or </a:t>
            </a:r>
            <a:r>
              <a:rPr lang="en-GB" sz="2400" dirty="0" err="1" smtClean="0"/>
              <a:t>preticked</a:t>
            </a:r>
            <a:r>
              <a:rPr lang="en-GB" sz="2400" dirty="0" smtClean="0"/>
              <a:t> boxes </a:t>
            </a:r>
            <a:r>
              <a:rPr lang="en-GB" sz="2400" dirty="0"/>
              <a:t>do not qualify as valid consent.</a:t>
            </a:r>
          </a:p>
          <a:p>
            <a:r>
              <a:rPr lang="en-GB" sz="2400" dirty="0" smtClean="0"/>
              <a:t>Does </a:t>
            </a:r>
            <a:r>
              <a:rPr lang="en-GB" sz="2400" dirty="0"/>
              <a:t>it have to be “prior” consent?</a:t>
            </a:r>
          </a:p>
          <a:p>
            <a:r>
              <a:rPr lang="en-GB" sz="2400" dirty="0" smtClean="0"/>
              <a:t>ICO </a:t>
            </a:r>
            <a:r>
              <a:rPr lang="en-GB" sz="2400" dirty="0"/>
              <a:t>not </a:t>
            </a:r>
            <a:r>
              <a:rPr lang="en-GB" sz="2400" dirty="0" smtClean="0"/>
              <a:t>concerned with </a:t>
            </a:r>
            <a:r>
              <a:rPr lang="en-GB" sz="2400" dirty="0"/>
              <a:t>who obtains consent, but that </a:t>
            </a:r>
            <a:r>
              <a:rPr lang="en-GB" sz="2400" dirty="0" smtClean="0"/>
              <a:t>valid consent </a:t>
            </a:r>
            <a:r>
              <a:rPr lang="en-GB" sz="2400" dirty="0"/>
              <a:t>is obtained.</a:t>
            </a:r>
          </a:p>
        </p:txBody>
      </p:sp>
    </p:spTree>
    <p:extLst>
      <p:ext uri="{BB962C8B-B14F-4D97-AF65-F5344CB8AC3E}">
        <p14:creationId xmlns:p14="http://schemas.microsoft.com/office/powerpoint/2010/main" val="36536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Brown M&amp;Ms not Allowed</a:t>
            </a:r>
            <a:endParaRPr lang="en-GB" dirty="0"/>
          </a:p>
        </p:txBody>
      </p:sp>
      <p:pic>
        <p:nvPicPr>
          <p:cNvPr id="3074" name="Picture 2" descr="http://blog.sweetcitycandy.com/wp-content/uploads/2012/02/Brown_Twitter_Pic_Reveal_1.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268760"/>
            <a:ext cx="4680520"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0378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Exception (singular!)</a:t>
            </a:r>
            <a:endParaRPr lang="en-GB" dirty="0"/>
          </a:p>
        </p:txBody>
      </p:sp>
      <p:sp>
        <p:nvSpPr>
          <p:cNvPr id="3" name="Content Placeholder 2"/>
          <p:cNvSpPr>
            <a:spLocks noGrp="1"/>
          </p:cNvSpPr>
          <p:nvPr>
            <p:ph idx="1"/>
          </p:nvPr>
        </p:nvSpPr>
        <p:spPr/>
        <p:txBody>
          <a:bodyPr/>
          <a:lstStyle/>
          <a:p>
            <a:r>
              <a:rPr lang="en-GB" i="1" dirty="0"/>
              <a:t>Consent not required where cookie is “strictly </a:t>
            </a:r>
            <a:r>
              <a:rPr lang="en-GB" i="1" dirty="0" smtClean="0"/>
              <a:t>necessary” for </a:t>
            </a:r>
            <a:r>
              <a:rPr lang="en-GB" i="1" dirty="0"/>
              <a:t>a service requested by a user.</a:t>
            </a:r>
          </a:p>
          <a:p>
            <a:pPr lvl="1"/>
            <a:r>
              <a:rPr lang="en-GB" dirty="0" smtClean="0"/>
              <a:t>Example </a:t>
            </a:r>
            <a:r>
              <a:rPr lang="en-GB" dirty="0"/>
              <a:t>is where goods are added to an online basket </a:t>
            </a:r>
            <a:r>
              <a:rPr lang="en-GB" dirty="0" smtClean="0"/>
              <a:t>– site </a:t>
            </a:r>
            <a:r>
              <a:rPr lang="en-GB" dirty="0"/>
              <a:t>will “remember” what is being bought</a:t>
            </a:r>
            <a:r>
              <a:rPr lang="en-GB" dirty="0" smtClean="0"/>
              <a:t>.</a:t>
            </a:r>
            <a:endParaRPr lang="en-GB" dirty="0"/>
          </a:p>
        </p:txBody>
      </p:sp>
    </p:spTree>
    <p:extLst>
      <p:ext uri="{BB962C8B-B14F-4D97-AF65-F5344CB8AC3E}">
        <p14:creationId xmlns:p14="http://schemas.microsoft.com/office/powerpoint/2010/main" val="817564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ICO Guidance</a:t>
            </a:r>
            <a:endParaRPr lang="en-GB" dirty="0"/>
          </a:p>
        </p:txBody>
      </p:sp>
      <p:sp>
        <p:nvSpPr>
          <p:cNvPr id="3" name="Content Placeholder 2"/>
          <p:cNvSpPr>
            <a:spLocks noGrp="1"/>
          </p:cNvSpPr>
          <p:nvPr>
            <p:ph idx="1"/>
          </p:nvPr>
        </p:nvSpPr>
        <p:spPr>
          <a:xfrm>
            <a:off x="457200" y="1268760"/>
            <a:ext cx="8229600" cy="5208240"/>
          </a:xfrm>
        </p:spPr>
        <p:txBody>
          <a:bodyPr/>
          <a:lstStyle/>
          <a:p>
            <a:r>
              <a:rPr lang="en-GB" sz="2000" dirty="0"/>
              <a:t>ICO published further guidance </a:t>
            </a:r>
            <a:r>
              <a:rPr lang="en-GB" sz="2000" dirty="0" smtClean="0"/>
              <a:t>in May 2012: </a:t>
            </a:r>
            <a:r>
              <a:rPr lang="en-GB" sz="2000" dirty="0" smtClean="0">
                <a:hlinkClick r:id="rId3"/>
              </a:rPr>
              <a:t>http</a:t>
            </a:r>
            <a:r>
              <a:rPr lang="en-GB" sz="2000" dirty="0">
                <a:hlinkClick r:id="rId3"/>
              </a:rPr>
              <a:t>://</a:t>
            </a:r>
            <a:r>
              <a:rPr lang="en-GB" sz="2000" dirty="0" smtClean="0">
                <a:hlinkClick r:id="rId3"/>
              </a:rPr>
              <a:t>www.ico.gov.uk/for_organisations/privacy_and_electronic_communications/the_guide/cookies.aspx</a:t>
            </a:r>
            <a:endParaRPr lang="en-GB" sz="2000" dirty="0" smtClean="0"/>
          </a:p>
          <a:p>
            <a:r>
              <a:rPr lang="en-GB" sz="2000" dirty="0" smtClean="0"/>
              <a:t>More </a:t>
            </a:r>
            <a:r>
              <a:rPr lang="en-GB" sz="2000" dirty="0"/>
              <a:t>detail on what is meant by consent. The advice says ‘</a:t>
            </a:r>
            <a:r>
              <a:rPr lang="en-GB" sz="2000" i="1" dirty="0"/>
              <a:t>consent </a:t>
            </a:r>
            <a:r>
              <a:rPr lang="en-GB" sz="2000" i="1" dirty="0" smtClean="0"/>
              <a:t>must involve </a:t>
            </a:r>
            <a:r>
              <a:rPr lang="en-GB" sz="2000" i="1" dirty="0"/>
              <a:t>some form of communication where an individual </a:t>
            </a:r>
            <a:r>
              <a:rPr lang="en-GB" sz="2000" i="1" dirty="0" smtClean="0"/>
              <a:t>knowingly indicates </a:t>
            </a:r>
            <a:r>
              <a:rPr lang="en-GB" sz="2000" i="1" dirty="0"/>
              <a:t>their acceptance.’</a:t>
            </a:r>
          </a:p>
          <a:p>
            <a:r>
              <a:rPr lang="en-GB" sz="2000" dirty="0" smtClean="0"/>
              <a:t>The </a:t>
            </a:r>
            <a:r>
              <a:rPr lang="en-GB" sz="2000" dirty="0"/>
              <a:t>guidance explains that cookies used for online shopping </a:t>
            </a:r>
            <a:r>
              <a:rPr lang="en-GB" sz="2000" dirty="0" smtClean="0"/>
              <a:t>baskets and </a:t>
            </a:r>
            <a:r>
              <a:rPr lang="en-GB" sz="2000" dirty="0"/>
              <a:t>ones that help keep user data safe are likely to be exempt </a:t>
            </a:r>
            <a:r>
              <a:rPr lang="en-GB" sz="2000" dirty="0" smtClean="0"/>
              <a:t>from complying </a:t>
            </a:r>
            <a:r>
              <a:rPr lang="en-GB" sz="2000" dirty="0"/>
              <a:t>with the rules.</a:t>
            </a:r>
          </a:p>
          <a:p>
            <a:r>
              <a:rPr lang="en-GB" sz="2000" dirty="0" smtClean="0"/>
              <a:t>However</a:t>
            </a:r>
            <a:r>
              <a:rPr lang="en-GB" sz="2000" dirty="0"/>
              <a:t>, cookies used for most other purposes including analytical, </a:t>
            </a:r>
            <a:r>
              <a:rPr lang="en-GB" sz="2000" dirty="0" smtClean="0"/>
              <a:t>first and </a:t>
            </a:r>
            <a:r>
              <a:rPr lang="en-GB" sz="2000" dirty="0"/>
              <a:t>third party advertising, and ones that recognise when a user </a:t>
            </a:r>
            <a:r>
              <a:rPr lang="en-GB" sz="2000" dirty="0" smtClean="0"/>
              <a:t>has returned </a:t>
            </a:r>
            <a:r>
              <a:rPr lang="en-GB" sz="2000" dirty="0"/>
              <a:t>to a website, will need to comply with the new rules.</a:t>
            </a:r>
          </a:p>
          <a:p>
            <a:r>
              <a:rPr lang="en-GB" sz="2000" dirty="0" smtClean="0"/>
              <a:t>The </a:t>
            </a:r>
            <a:r>
              <a:rPr lang="en-GB" sz="2000" dirty="0"/>
              <a:t>ICO will focus its regulatory efforts on the most intrusive cookies </a:t>
            </a:r>
            <a:r>
              <a:rPr lang="en-GB" sz="2000" dirty="0" smtClean="0"/>
              <a:t>or where </a:t>
            </a:r>
            <a:r>
              <a:rPr lang="en-GB" sz="2000" dirty="0"/>
              <a:t>there is a clear privacy impact on individuals.</a:t>
            </a:r>
          </a:p>
        </p:txBody>
      </p:sp>
    </p:spTree>
    <p:extLst>
      <p:ext uri="{BB962C8B-B14F-4D97-AF65-F5344CB8AC3E}">
        <p14:creationId xmlns:p14="http://schemas.microsoft.com/office/powerpoint/2010/main" val="2119261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r>
              <a:rPr lang="en-GB" dirty="0" smtClean="0"/>
              <a:t>What Does This Mean For A School?</a:t>
            </a:r>
            <a:endParaRPr lang="en-GB" dirty="0"/>
          </a:p>
        </p:txBody>
      </p:sp>
      <p:sp>
        <p:nvSpPr>
          <p:cNvPr id="3" name="Content Placeholder 2"/>
          <p:cNvSpPr>
            <a:spLocks noGrp="1"/>
          </p:cNvSpPr>
          <p:nvPr>
            <p:ph idx="1"/>
          </p:nvPr>
        </p:nvSpPr>
        <p:spPr>
          <a:xfrm>
            <a:off x="457200" y="1484784"/>
            <a:ext cx="8229600" cy="4992216"/>
          </a:xfrm>
        </p:spPr>
        <p:txBody>
          <a:bodyPr/>
          <a:lstStyle/>
          <a:p>
            <a:r>
              <a:rPr lang="en-GB" dirty="0" smtClean="0"/>
              <a:t>There are 2 areas of impact:</a:t>
            </a:r>
          </a:p>
          <a:p>
            <a:pPr marL="514350" indent="-514350">
              <a:buFont typeface="+mj-lt"/>
              <a:buAutoNum type="arabicPeriod"/>
            </a:pPr>
            <a:r>
              <a:rPr lang="en-GB" dirty="0" smtClean="0"/>
              <a:t>Internal School systems – do you use cookies, do 3</a:t>
            </a:r>
            <a:r>
              <a:rPr lang="en-GB" baseline="30000" dirty="0" smtClean="0"/>
              <a:t>rd</a:t>
            </a:r>
            <a:r>
              <a:rPr lang="en-GB" dirty="0" smtClean="0"/>
              <a:t> party tools and frameworks (such as Moodle and Joomla) use cookies in a way which are not needed as part of their core functionality (</a:t>
            </a:r>
            <a:r>
              <a:rPr lang="en-GB" dirty="0" err="1" smtClean="0"/>
              <a:t>eg</a:t>
            </a:r>
            <a:r>
              <a:rPr lang="en-GB" dirty="0" smtClean="0"/>
              <a:t> Google Analytics)</a:t>
            </a:r>
          </a:p>
          <a:p>
            <a:pPr marL="514350" indent="-514350">
              <a:buFont typeface="+mj-lt"/>
              <a:buAutoNum type="arabicPeriod"/>
            </a:pPr>
            <a:r>
              <a:rPr lang="en-GB" dirty="0" smtClean="0"/>
              <a:t>External School website, open to the public at large</a:t>
            </a:r>
            <a:endParaRPr lang="en-GB" dirty="0"/>
          </a:p>
        </p:txBody>
      </p:sp>
    </p:spTree>
    <p:extLst>
      <p:ext uri="{BB962C8B-B14F-4D97-AF65-F5344CB8AC3E}">
        <p14:creationId xmlns:p14="http://schemas.microsoft.com/office/powerpoint/2010/main" val="2909755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Recommendations</a:t>
            </a:r>
            <a:endParaRPr lang="en-GB" dirty="0"/>
          </a:p>
        </p:txBody>
      </p:sp>
      <p:sp>
        <p:nvSpPr>
          <p:cNvPr id="3" name="Content Placeholder 2"/>
          <p:cNvSpPr>
            <a:spLocks noGrp="1"/>
          </p:cNvSpPr>
          <p:nvPr>
            <p:ph idx="1"/>
          </p:nvPr>
        </p:nvSpPr>
        <p:spPr>
          <a:xfrm>
            <a:off x="457200" y="1340768"/>
            <a:ext cx="8229600" cy="5136232"/>
          </a:xfrm>
        </p:spPr>
        <p:txBody>
          <a:bodyPr/>
          <a:lstStyle/>
          <a:p>
            <a:r>
              <a:rPr lang="en-GB" dirty="0" smtClean="0"/>
              <a:t>For both situations – do an audit to understand the scope of the issue.</a:t>
            </a:r>
          </a:p>
          <a:p>
            <a:r>
              <a:rPr lang="en-GB" dirty="0" smtClean="0"/>
              <a:t>For #1 – update your AUP, to include a tick box to show informed consent that cookies may be used.</a:t>
            </a:r>
          </a:p>
          <a:p>
            <a:r>
              <a:rPr lang="en-GB" dirty="0" smtClean="0"/>
              <a:t>For #2 - Look at commercial tools to help. There are several for Joomla, and many other popping up now that this issue has some traction.</a:t>
            </a:r>
          </a:p>
          <a:p>
            <a:r>
              <a:rPr lang="en-GB" dirty="0" smtClean="0"/>
              <a:t>Look at temporarily removing GA and other similar technologies.</a:t>
            </a:r>
            <a:endParaRPr lang="en-GB" dirty="0"/>
          </a:p>
        </p:txBody>
      </p:sp>
    </p:spTree>
    <p:extLst>
      <p:ext uri="{BB962C8B-B14F-4D97-AF65-F5344CB8AC3E}">
        <p14:creationId xmlns:p14="http://schemas.microsoft.com/office/powerpoint/2010/main" val="32290469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143000"/>
          </a:xfrm>
        </p:spPr>
        <p:txBody>
          <a:bodyPr/>
          <a:lstStyle/>
          <a:p>
            <a:r>
              <a:rPr lang="en-GB" dirty="0" smtClean="0"/>
              <a:t>Things That Are Not Clear Yet</a:t>
            </a:r>
            <a:endParaRPr lang="en-GB" dirty="0"/>
          </a:p>
        </p:txBody>
      </p:sp>
      <p:sp>
        <p:nvSpPr>
          <p:cNvPr id="3" name="Content Placeholder 2"/>
          <p:cNvSpPr>
            <a:spLocks noGrp="1"/>
          </p:cNvSpPr>
          <p:nvPr>
            <p:ph idx="1"/>
          </p:nvPr>
        </p:nvSpPr>
        <p:spPr/>
        <p:txBody>
          <a:bodyPr/>
          <a:lstStyle/>
          <a:p>
            <a:r>
              <a:rPr lang="en-GB" dirty="0" smtClean="0"/>
              <a:t>OK, so I’ve changed my web site, and seek permission to use cookies, what do I do with this information?</a:t>
            </a:r>
          </a:p>
          <a:p>
            <a:r>
              <a:rPr lang="en-GB" dirty="0" smtClean="0"/>
              <a:t>How should I store it?</a:t>
            </a:r>
          </a:p>
          <a:p>
            <a:r>
              <a:rPr lang="en-GB" dirty="0" smtClean="0"/>
              <a:t>How long for?</a:t>
            </a:r>
          </a:p>
          <a:p>
            <a:r>
              <a:rPr lang="en-GB" dirty="0" smtClean="0"/>
              <a:t>How is it to be audited?</a:t>
            </a:r>
          </a:p>
          <a:p>
            <a:r>
              <a:rPr lang="en-GB" dirty="0" smtClean="0"/>
              <a:t>How often to people need to be asked for their permission?</a:t>
            </a:r>
          </a:p>
          <a:p>
            <a:endParaRPr lang="en-GB" dirty="0"/>
          </a:p>
        </p:txBody>
      </p:sp>
    </p:spTree>
    <p:extLst>
      <p:ext uri="{BB962C8B-B14F-4D97-AF65-F5344CB8AC3E}">
        <p14:creationId xmlns:p14="http://schemas.microsoft.com/office/powerpoint/2010/main" val="3332192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PECR Summary</a:t>
            </a:r>
            <a:endParaRPr lang="en-GB" dirty="0"/>
          </a:p>
        </p:txBody>
      </p:sp>
      <p:sp>
        <p:nvSpPr>
          <p:cNvPr id="3" name="Content Placeholder 2"/>
          <p:cNvSpPr>
            <a:spLocks noGrp="1"/>
          </p:cNvSpPr>
          <p:nvPr>
            <p:ph idx="1"/>
          </p:nvPr>
        </p:nvSpPr>
        <p:spPr>
          <a:xfrm>
            <a:off x="395536" y="1556792"/>
            <a:ext cx="8229600" cy="4176464"/>
          </a:xfrm>
        </p:spPr>
        <p:txBody>
          <a:bodyPr/>
          <a:lstStyle/>
          <a:p>
            <a:r>
              <a:rPr lang="en-GB" sz="2000" dirty="0"/>
              <a:t>No longer an option to do nothing</a:t>
            </a:r>
          </a:p>
          <a:p>
            <a:r>
              <a:rPr lang="en-GB" sz="2000" dirty="0" smtClean="0"/>
              <a:t>Audits </a:t>
            </a:r>
            <a:r>
              <a:rPr lang="en-GB" sz="2000" dirty="0"/>
              <a:t>to understand what cookies being used and what they do</a:t>
            </a:r>
          </a:p>
          <a:p>
            <a:r>
              <a:rPr lang="en-GB" sz="2000" dirty="0" smtClean="0"/>
              <a:t>Review </a:t>
            </a:r>
            <a:r>
              <a:rPr lang="en-GB" sz="2000" dirty="0"/>
              <a:t>3rd party sites</a:t>
            </a:r>
          </a:p>
          <a:p>
            <a:r>
              <a:rPr lang="en-GB" sz="2000" dirty="0" smtClean="0"/>
              <a:t>Consider </a:t>
            </a:r>
            <a:r>
              <a:rPr lang="en-GB" sz="2000" dirty="0"/>
              <a:t>privacy notices</a:t>
            </a:r>
          </a:p>
          <a:p>
            <a:r>
              <a:rPr lang="en-GB" sz="2000" dirty="0" smtClean="0"/>
              <a:t>Consider </a:t>
            </a:r>
            <a:r>
              <a:rPr lang="en-GB" sz="2000" dirty="0"/>
              <a:t>how best to obtain consent</a:t>
            </a:r>
          </a:p>
          <a:p>
            <a:r>
              <a:rPr lang="en-GB" sz="2000" dirty="0" smtClean="0"/>
              <a:t>Redraft </a:t>
            </a:r>
            <a:r>
              <a:rPr lang="en-GB" sz="2000" dirty="0"/>
              <a:t>Terms and Conditions</a:t>
            </a:r>
          </a:p>
          <a:p>
            <a:r>
              <a:rPr lang="en-GB" sz="2000" dirty="0" smtClean="0"/>
              <a:t>Use </a:t>
            </a:r>
            <a:r>
              <a:rPr lang="en-GB" sz="2000" dirty="0"/>
              <a:t>your audits as a chance to revisit overall data protection</a:t>
            </a:r>
          </a:p>
          <a:p>
            <a:r>
              <a:rPr lang="en-GB" sz="2000" dirty="0"/>
              <a:t>compliance issues</a:t>
            </a:r>
          </a:p>
          <a:p>
            <a:r>
              <a:rPr lang="en-GB" sz="2000" dirty="0" smtClean="0"/>
              <a:t>Consent </a:t>
            </a:r>
            <a:r>
              <a:rPr lang="en-GB" sz="2000" dirty="0"/>
              <a:t>must involve some form of communication</a:t>
            </a:r>
          </a:p>
          <a:p>
            <a:pPr lvl="1"/>
            <a:r>
              <a:rPr lang="en-GB" sz="1600" dirty="0" err="1"/>
              <a:t>Eg</a:t>
            </a:r>
            <a:r>
              <a:rPr lang="en-GB" sz="1600" dirty="0"/>
              <a:t>: clicking an icon, sending an email</a:t>
            </a:r>
          </a:p>
          <a:p>
            <a:r>
              <a:rPr lang="en-GB" sz="2000" dirty="0" smtClean="0"/>
              <a:t>Ideally</a:t>
            </a:r>
            <a:r>
              <a:rPr lang="en-GB" sz="2000" dirty="0"/>
              <a:t>, consent is obtained before the cookie is set.</a:t>
            </a:r>
          </a:p>
        </p:txBody>
      </p:sp>
    </p:spTree>
    <p:extLst>
      <p:ext uri="{BB962C8B-B14F-4D97-AF65-F5344CB8AC3E}">
        <p14:creationId xmlns:p14="http://schemas.microsoft.com/office/powerpoint/2010/main" val="41894809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
                                            <p:txEl>
                                              <p:pRg st="9" end="9"/>
                                            </p:txEl>
                                          </p:spTgt>
                                        </p:tgtEl>
                                        <p:attrNameLst>
                                          <p:attrName>style.visibility</p:attrName>
                                        </p:attrNameLst>
                                      </p:cBhvr>
                                      <p:to>
                                        <p:strVal val="visible"/>
                                      </p:to>
                                    </p:set>
                                    <p:animEffect transition="in" filter="fade">
                                      <p:cBhvr>
                                        <p:cTn id="68" dur="1000"/>
                                        <p:tgtEl>
                                          <p:spTgt spid="3">
                                            <p:txEl>
                                              <p:pRg st="9" end="9"/>
                                            </p:txEl>
                                          </p:spTgt>
                                        </p:tgtEl>
                                      </p:cBhvr>
                                    </p:animEffect>
                                    <p:anim calcmode="lin" valueType="num">
                                      <p:cBhvr>
                                        <p:cTn id="6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
                                            <p:txEl>
                                              <p:pRg st="10" end="10"/>
                                            </p:txEl>
                                          </p:spTgt>
                                        </p:tgtEl>
                                        <p:attrNameLst>
                                          <p:attrName>style.visibility</p:attrName>
                                        </p:attrNameLst>
                                      </p:cBhvr>
                                      <p:to>
                                        <p:strVal val="visible"/>
                                      </p:to>
                                    </p:set>
                                    <p:animEffect transition="in" filter="fade">
                                      <p:cBhvr>
                                        <p:cTn id="75" dur="1000"/>
                                        <p:tgtEl>
                                          <p:spTgt spid="3">
                                            <p:txEl>
                                              <p:pRg st="10" end="10"/>
                                            </p:txEl>
                                          </p:spTgt>
                                        </p:tgtEl>
                                      </p:cBhvr>
                                    </p:animEffect>
                                    <p:anim calcmode="lin" valueType="num">
                                      <p:cBhvr>
                                        <p:cTn id="7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r>
              <a:rPr lang="en-GB" dirty="0" smtClean="0"/>
              <a:t>Other Changes the ICO is Looking At</a:t>
            </a:r>
            <a:endParaRPr lang="en-GB" dirty="0"/>
          </a:p>
        </p:txBody>
      </p:sp>
      <p:sp>
        <p:nvSpPr>
          <p:cNvPr id="3" name="Content Placeholder 2"/>
          <p:cNvSpPr>
            <a:spLocks noGrp="1"/>
          </p:cNvSpPr>
          <p:nvPr>
            <p:ph idx="1"/>
          </p:nvPr>
        </p:nvSpPr>
        <p:spPr>
          <a:xfrm>
            <a:off x="457200" y="1556792"/>
            <a:ext cx="8229600" cy="4920208"/>
          </a:xfrm>
        </p:spPr>
        <p:txBody>
          <a:bodyPr/>
          <a:lstStyle/>
          <a:p>
            <a:r>
              <a:rPr lang="en-GB" dirty="0" smtClean="0"/>
              <a:t>More </a:t>
            </a:r>
            <a:r>
              <a:rPr lang="en-GB" dirty="0"/>
              <a:t>fines are being implemented at present</a:t>
            </a:r>
          </a:p>
          <a:p>
            <a:r>
              <a:rPr lang="en-GB" dirty="0" smtClean="0"/>
              <a:t>ICO </a:t>
            </a:r>
            <a:r>
              <a:rPr lang="en-GB" dirty="0"/>
              <a:t>looking to maximise publicity and sector impact</a:t>
            </a:r>
          </a:p>
          <a:p>
            <a:r>
              <a:rPr lang="en-GB" dirty="0" smtClean="0"/>
              <a:t>Increasing </a:t>
            </a:r>
            <a:r>
              <a:rPr lang="en-GB" dirty="0"/>
              <a:t>use of undertakings and audits</a:t>
            </a:r>
          </a:p>
          <a:p>
            <a:r>
              <a:rPr lang="en-GB" dirty="0" smtClean="0"/>
              <a:t>Prison </a:t>
            </a:r>
            <a:r>
              <a:rPr lang="en-GB" dirty="0"/>
              <a:t>sentences likely to be confirmed</a:t>
            </a:r>
          </a:p>
          <a:p>
            <a:r>
              <a:rPr lang="en-GB" dirty="0" smtClean="0"/>
              <a:t>Personal </a:t>
            </a:r>
            <a:r>
              <a:rPr lang="en-GB" dirty="0"/>
              <a:t>liability</a:t>
            </a:r>
          </a:p>
          <a:p>
            <a:pPr lvl="1"/>
            <a:r>
              <a:rPr lang="en-GB" dirty="0" smtClean="0"/>
              <a:t>offence </a:t>
            </a:r>
            <a:r>
              <a:rPr lang="en-GB" dirty="0"/>
              <a:t>under DPA and due to neglect </a:t>
            </a:r>
            <a:r>
              <a:rPr lang="en-GB" dirty="0" smtClean="0"/>
              <a:t>or deliberate </a:t>
            </a:r>
            <a:r>
              <a:rPr lang="en-GB" dirty="0"/>
              <a:t>act by senior staff or</a:t>
            </a:r>
          </a:p>
          <a:p>
            <a:pPr lvl="1"/>
            <a:r>
              <a:rPr lang="en-GB" dirty="0" smtClean="0"/>
              <a:t>unlawful </a:t>
            </a:r>
            <a:r>
              <a:rPr lang="en-GB" dirty="0"/>
              <a:t>obtaining or disclosure of personal </a:t>
            </a:r>
            <a:r>
              <a:rPr lang="en-GB" dirty="0" smtClean="0"/>
              <a:t>data without </a:t>
            </a:r>
            <a:r>
              <a:rPr lang="en-GB" dirty="0"/>
              <a:t>data controller consent</a:t>
            </a:r>
          </a:p>
        </p:txBody>
      </p:sp>
    </p:spTree>
    <p:extLst>
      <p:ext uri="{BB962C8B-B14F-4D97-AF65-F5344CB8AC3E}">
        <p14:creationId xmlns:p14="http://schemas.microsoft.com/office/powerpoint/2010/main" val="36290226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1000"/>
                                        <p:tgtEl>
                                          <p:spTgt spid="3">
                                            <p:txEl>
                                              <p:pRg st="6" end="6"/>
                                            </p:txEl>
                                          </p:spTgt>
                                        </p:tgtEl>
                                      </p:cBhvr>
                                    </p:animEffect>
                                    <p:anim calcmode="lin" valueType="num">
                                      <p:cBhvr>
                                        <p:cTn id="4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p:cNvPicPr>
            <a:picLocks noChangeAspect="1" noChangeArrowheads="1"/>
          </p:cNvPicPr>
          <p:nvPr/>
        </p:nvPicPr>
        <p:blipFill>
          <a:blip r:embed="rId2">
            <a:extLst>
              <a:ext uri="{28A0092B-C50C-407E-A947-70E740481C1C}">
                <a14:useLocalDpi xmlns:a14="http://schemas.microsoft.com/office/drawing/2010/main" val="0"/>
              </a:ext>
            </a:extLst>
          </a:blip>
          <a:srcRect l="7556" t="15125" r="9277" b="7375"/>
          <a:stretch>
            <a:fillRect/>
          </a:stretch>
        </p:blipFill>
        <p:spPr bwMode="auto">
          <a:xfrm>
            <a:off x="971600" y="1844824"/>
            <a:ext cx="2376488"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7"/>
          <p:cNvSpPr txBox="1">
            <a:spLocks noChangeArrowheads="1"/>
          </p:cNvSpPr>
          <p:nvPr/>
        </p:nvSpPr>
        <p:spPr bwMode="auto">
          <a:xfrm>
            <a:off x="2446338" y="2492375"/>
            <a:ext cx="6697662"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600">
                <a:solidFill>
                  <a:srgbClr val="CC0000"/>
                </a:solidFill>
                <a:latin typeface="+mj-lt"/>
                <a:ea typeface="+mj-ea"/>
                <a:cs typeface="+mj-cs"/>
              </a:defRPr>
            </a:lvl1pPr>
            <a:lvl2pPr algn="ctr" rtl="0" eaLnBrk="1" fontAlgn="base" hangingPunct="1">
              <a:spcBef>
                <a:spcPct val="0"/>
              </a:spcBef>
              <a:spcAft>
                <a:spcPct val="0"/>
              </a:spcAft>
              <a:defRPr sz="3600">
                <a:solidFill>
                  <a:srgbClr val="CC0000"/>
                </a:solidFill>
                <a:latin typeface="Arial" pitchFamily="34" charset="0"/>
              </a:defRPr>
            </a:lvl2pPr>
            <a:lvl3pPr algn="ctr" rtl="0" eaLnBrk="1" fontAlgn="base" hangingPunct="1">
              <a:spcBef>
                <a:spcPct val="0"/>
              </a:spcBef>
              <a:spcAft>
                <a:spcPct val="0"/>
              </a:spcAft>
              <a:defRPr sz="3600">
                <a:solidFill>
                  <a:srgbClr val="CC0000"/>
                </a:solidFill>
                <a:latin typeface="Arial" pitchFamily="34" charset="0"/>
              </a:defRPr>
            </a:lvl3pPr>
            <a:lvl4pPr algn="ctr" rtl="0" eaLnBrk="1" fontAlgn="base" hangingPunct="1">
              <a:spcBef>
                <a:spcPct val="0"/>
              </a:spcBef>
              <a:spcAft>
                <a:spcPct val="0"/>
              </a:spcAft>
              <a:defRPr sz="3600">
                <a:solidFill>
                  <a:srgbClr val="CC0000"/>
                </a:solidFill>
                <a:latin typeface="Arial" pitchFamily="34" charset="0"/>
              </a:defRPr>
            </a:lvl4pPr>
            <a:lvl5pPr algn="ctr" rtl="0" eaLnBrk="1" fontAlgn="base" hangingPunct="1">
              <a:spcBef>
                <a:spcPct val="0"/>
              </a:spcBef>
              <a:spcAft>
                <a:spcPct val="0"/>
              </a:spcAft>
              <a:defRPr sz="3600">
                <a:solidFill>
                  <a:srgbClr val="CC0000"/>
                </a:solidFill>
                <a:latin typeface="Arial" pitchFamily="34" charset="0"/>
              </a:defRPr>
            </a:lvl5pPr>
            <a:lvl6pPr marL="457200" algn="ctr" rtl="0" eaLnBrk="1" fontAlgn="base" hangingPunct="1">
              <a:spcBef>
                <a:spcPct val="0"/>
              </a:spcBef>
              <a:spcAft>
                <a:spcPct val="0"/>
              </a:spcAft>
              <a:defRPr sz="3600">
                <a:solidFill>
                  <a:srgbClr val="CC0000"/>
                </a:solidFill>
                <a:latin typeface="Arial" pitchFamily="34" charset="0"/>
              </a:defRPr>
            </a:lvl6pPr>
            <a:lvl7pPr marL="914400" algn="ctr" rtl="0" eaLnBrk="1" fontAlgn="base" hangingPunct="1">
              <a:spcBef>
                <a:spcPct val="0"/>
              </a:spcBef>
              <a:spcAft>
                <a:spcPct val="0"/>
              </a:spcAft>
              <a:defRPr sz="3600">
                <a:solidFill>
                  <a:srgbClr val="CC0000"/>
                </a:solidFill>
                <a:latin typeface="Arial" pitchFamily="34" charset="0"/>
              </a:defRPr>
            </a:lvl7pPr>
            <a:lvl8pPr marL="1371600" algn="ctr" rtl="0" eaLnBrk="1" fontAlgn="base" hangingPunct="1">
              <a:spcBef>
                <a:spcPct val="0"/>
              </a:spcBef>
              <a:spcAft>
                <a:spcPct val="0"/>
              </a:spcAft>
              <a:defRPr sz="3600">
                <a:solidFill>
                  <a:srgbClr val="CC0000"/>
                </a:solidFill>
                <a:latin typeface="Arial" pitchFamily="34" charset="0"/>
              </a:defRPr>
            </a:lvl8pPr>
            <a:lvl9pPr marL="1828800" algn="ctr" rtl="0" eaLnBrk="1" fontAlgn="base" hangingPunct="1">
              <a:spcBef>
                <a:spcPct val="0"/>
              </a:spcBef>
              <a:spcAft>
                <a:spcPct val="0"/>
              </a:spcAft>
              <a:defRPr sz="3600">
                <a:solidFill>
                  <a:srgbClr val="CC0000"/>
                </a:solidFill>
                <a:latin typeface="Arial" pitchFamily="34" charset="0"/>
              </a:defRPr>
            </a:lvl9pPr>
          </a:lstStyle>
          <a:p>
            <a:r>
              <a:rPr lang="en-GB" smtClean="0"/>
              <a:t>Thank You for your time </a:t>
            </a:r>
            <a:br>
              <a:rPr lang="en-GB" smtClean="0"/>
            </a:br>
            <a:r>
              <a:rPr lang="en-GB" smtClean="0"/>
              <a:t>	– any questions?</a:t>
            </a:r>
            <a:endParaRPr lang="en-GB" dirty="0" smtClean="0"/>
          </a:p>
        </p:txBody>
      </p:sp>
    </p:spTree>
    <p:extLst>
      <p:ext uri="{BB962C8B-B14F-4D97-AF65-F5344CB8AC3E}">
        <p14:creationId xmlns:p14="http://schemas.microsoft.com/office/powerpoint/2010/main" val="42607320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RB CTIG PPT Templa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RB CTIG PPT Template</Template>
  <TotalTime>154</TotalTime>
  <Words>1558</Words>
  <Application>Microsoft Office PowerPoint</Application>
  <PresentationFormat>On-screen Show (4:3)</PresentationFormat>
  <Paragraphs>131</Paragraphs>
  <Slides>21</Slides>
  <Notes>12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RB CTIG PPT Template</vt:lpstr>
      <vt:lpstr>Data Protection Act – 2012 Update</vt:lpstr>
      <vt:lpstr>Welcome to the EduGeek Conference 2012</vt:lpstr>
      <vt:lpstr>Disclaimer</vt:lpstr>
      <vt:lpstr>Data Protection Act</vt:lpstr>
      <vt:lpstr>The 8 Principles</vt:lpstr>
      <vt:lpstr>OK, what are my responsibilities? - Musts</vt:lpstr>
      <vt:lpstr>Privacy and Electronic Communications Regulation (PECR), or ‘Cookie Law’</vt:lpstr>
      <vt:lpstr>Changes to the Law</vt:lpstr>
      <vt:lpstr>The Previous Law</vt:lpstr>
      <vt:lpstr>The New Law</vt:lpstr>
      <vt:lpstr>Who Does This Affect?</vt:lpstr>
      <vt:lpstr>What Does This Mean In Practice?</vt:lpstr>
      <vt:lpstr>Brown M&amp;Ms not Allowed</vt:lpstr>
      <vt:lpstr>Exception (singular!)</vt:lpstr>
      <vt:lpstr>ICO Guidance</vt:lpstr>
      <vt:lpstr>What Does This Mean For A School?</vt:lpstr>
      <vt:lpstr>Recommendations</vt:lpstr>
      <vt:lpstr>Things That Are Not Clear Yet</vt:lpstr>
      <vt:lpstr>PECR Summary</vt:lpstr>
      <vt:lpstr>Other Changes the ICO is Looking At</vt:lpstr>
      <vt:lpstr>PowerPoint Presentation</vt:lpstr>
    </vt:vector>
  </TitlesOfParts>
  <Company>CTI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Rick Byers</dc:creator>
  <cp:lastModifiedBy>Rick Byers</cp:lastModifiedBy>
  <cp:revision>22</cp:revision>
  <dcterms:created xsi:type="dcterms:W3CDTF">2012-06-04T09:04:14Z</dcterms:created>
  <dcterms:modified xsi:type="dcterms:W3CDTF">2012-06-06T08:16:49Z</dcterms:modified>
</cp:coreProperties>
</file>