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4.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5.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6.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3" r:id="rId4"/>
    <p:sldMasterId id="2147483761" r:id="rId5"/>
    <p:sldMasterId id="2147483773" r:id="rId6"/>
    <p:sldMasterId id="2147483785" r:id="rId7"/>
    <p:sldMasterId id="2147483833" r:id="rId8"/>
    <p:sldMasterId id="2147483847" r:id="rId9"/>
    <p:sldMasterId id="2147483858" r:id="rId10"/>
  </p:sldMasterIdLst>
  <p:notesMasterIdLst>
    <p:notesMasterId r:id="rId42"/>
  </p:notesMasterIdLst>
  <p:handoutMasterIdLst>
    <p:handoutMasterId r:id="rId43"/>
  </p:handoutMasterIdLst>
  <p:sldIdLst>
    <p:sldId id="516" r:id="rId11"/>
    <p:sldId id="500" r:id="rId12"/>
    <p:sldId id="459" r:id="rId13"/>
    <p:sldId id="501" r:id="rId14"/>
    <p:sldId id="502" r:id="rId15"/>
    <p:sldId id="503" r:id="rId16"/>
    <p:sldId id="490" r:id="rId17"/>
    <p:sldId id="486" r:id="rId18"/>
    <p:sldId id="487" r:id="rId19"/>
    <p:sldId id="505" r:id="rId20"/>
    <p:sldId id="461" r:id="rId21"/>
    <p:sldId id="508" r:id="rId22"/>
    <p:sldId id="506" r:id="rId23"/>
    <p:sldId id="509" r:id="rId24"/>
    <p:sldId id="507" r:id="rId25"/>
    <p:sldId id="467" r:id="rId26"/>
    <p:sldId id="468" r:id="rId27"/>
    <p:sldId id="469" r:id="rId28"/>
    <p:sldId id="510" r:id="rId29"/>
    <p:sldId id="511" r:id="rId30"/>
    <p:sldId id="512" r:id="rId31"/>
    <p:sldId id="513" r:id="rId32"/>
    <p:sldId id="494" r:id="rId33"/>
    <p:sldId id="476" r:id="rId34"/>
    <p:sldId id="479" r:id="rId35"/>
    <p:sldId id="515" r:id="rId36"/>
    <p:sldId id="495" r:id="rId37"/>
    <p:sldId id="496" r:id="rId38"/>
    <p:sldId id="498" r:id="rId39"/>
    <p:sldId id="518" r:id="rId40"/>
    <p:sldId id="517" r:id="rId41"/>
  </p:sldIdLst>
  <p:sldSz cx="12188825" cy="6858000"/>
  <p:notesSz cx="7010400" cy="92964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59FACCD6-7A74-446C-83BD-4DE5B5F650B3}">
          <p14:sldIdLst>
            <p14:sldId id="516"/>
          </p14:sldIdLst>
        </p14:section>
        <p14:section name="Opening" id="{D8490866-E476-45EB-AE62-D7D7F9CEA076}">
          <p14:sldIdLst>
            <p14:sldId id="500"/>
            <p14:sldId id="459"/>
            <p14:sldId id="501"/>
            <p14:sldId id="502"/>
            <p14:sldId id="503"/>
            <p14:sldId id="490"/>
          </p14:sldIdLst>
        </p14:section>
        <p14:section name="Demo: Windows Apps" id="{4D3002E5-E14A-4EEA-87B2-19EF42E377C0}">
          <p14:sldIdLst>
            <p14:sldId id="486"/>
          </p14:sldIdLst>
        </p14:section>
        <p14:section name="Demo: The Windows Store" id="{B8929546-66EC-4E79-AB3C-C921FFC7D44D}">
          <p14:sldIdLst>
            <p14:sldId id="487"/>
          </p14:sldIdLst>
        </p14:section>
        <p14:section name="Managing the Windows Store" id="{0EE385C1-4CF0-4AFB-BF1A-79B6BB9E81BA}">
          <p14:sldIdLst>
            <p14:sldId id="505"/>
          </p14:sldIdLst>
        </p14:section>
        <p14:section name="Distributing Windows 8 Apps" id="{9EAAA1D5-E1AF-44DF-8CBE-DD9C46A09FB0}">
          <p14:sldIdLst>
            <p14:sldId id="461"/>
            <p14:sldId id="508"/>
            <p14:sldId id="506"/>
            <p14:sldId id="509"/>
          </p14:sldIdLst>
        </p14:section>
        <p14:section name="Demo: Preparing to Sideload an App" id="{E17E8335-0067-41EB-B96F-5008F298B089}">
          <p14:sldIdLst>
            <p14:sldId id="507"/>
          </p14:sldIdLst>
        </p14:section>
        <p14:section name="Demo: Sideloading an App Per User" id="{B2FE7836-E1C5-41B9-A2B9-D6D538C815B9}">
          <p14:sldIdLst>
            <p14:sldId id="467"/>
          </p14:sldIdLst>
        </p14:section>
        <p14:section name="Demo: Provisioning an App in an Image" id="{E7CAED29-9652-46E3-97F9-300EA3C8BA30}">
          <p14:sldIdLst>
            <p14:sldId id="468"/>
          </p14:sldIdLst>
        </p14:section>
        <p14:section name="Distributing an App by Using Configuration Manager" id="{8E7C4299-4990-4A36-8AD0-D1E6F0CA1BD6}">
          <p14:sldIdLst>
            <p14:sldId id="469"/>
            <p14:sldId id="510"/>
            <p14:sldId id="511"/>
            <p14:sldId id="512"/>
            <p14:sldId id="513"/>
          </p14:sldIdLst>
        </p14:section>
        <p14:section name="Distributing an App by Using Windows Intune" id="{F52149D2-9455-4478-8D58-70BC2DFC7AD2}">
          <p14:sldIdLst/>
        </p14:section>
        <p14:section name="Distributing an App by Using MDT 2012 Update 1" id="{C11E9667-985F-4F53-9D81-50EEFCD4F917}">
          <p14:sldIdLst>
            <p14:sldId id="494"/>
          </p14:sldIdLst>
        </p14:section>
        <p14:section name="Managing Windows 8 Apps" id="{627ED313-97AF-4D59-883B-2930294B410B}">
          <p14:sldIdLst>
            <p14:sldId id="476"/>
            <p14:sldId id="479"/>
            <p14:sldId id="515"/>
          </p14:sldIdLst>
        </p14:section>
        <p14:section name="Demo: Using Windows PowerShell" id="{9E86FA13-1817-4D49-87AF-852376FFAA9D}">
          <p14:sldIdLst>
            <p14:sldId id="495"/>
          </p14:sldIdLst>
        </p14:section>
        <p14:section name="Demo: Controlling Access with AppLocker" id="{DBB0556C-D9C8-4AF3-B9B8-F15B3F323C5C}">
          <p14:sldIdLst>
            <p14:sldId id="496"/>
          </p14:sldIdLst>
        </p14:section>
        <p14:section name="Closing" id="{5F2B1DB0-19CD-4F87-81E8-D433BB1A4B91}">
          <p14:sldIdLst>
            <p14:sldId id="498"/>
            <p14:sldId id="518"/>
          </p14:sldIdLst>
        </p14:section>
        <p14:section name="Exit Slide" id="{0EA8AABB-6356-4ADC-86B4-0084588B29E6}">
          <p14:sldIdLst>
            <p14:sldId id="517"/>
          </p14:sldIdLst>
        </p14:section>
      </p14:sectionLst>
    </p:ext>
    <p:ext uri="{EFAFB233-063F-42B5-8137-9DF3F51BA10A}">
      <p15:sldGuideLst xmlns:p15="http://schemas.microsoft.com/office/powerpoint/2012/main">
        <p15:guide id="1" orient="horz" pos="144">
          <p15:clr>
            <a:srgbClr val="A4A3A4"/>
          </p15:clr>
        </p15:guide>
        <p15:guide id="2" orient="horz" pos="1200">
          <p15:clr>
            <a:srgbClr val="A4A3A4"/>
          </p15:clr>
        </p15:guide>
        <p15:guide id="3" orient="horz" pos="2736">
          <p15:clr>
            <a:srgbClr val="A4A3A4"/>
          </p15:clr>
        </p15:guide>
        <p15:guide id="4" orient="horz" pos="4176">
          <p15:clr>
            <a:srgbClr val="A4A3A4"/>
          </p15:clr>
        </p15:guide>
        <p15:guide id="5" orient="horz" pos="3706">
          <p15:clr>
            <a:srgbClr val="A4A3A4"/>
          </p15:clr>
        </p15:guide>
        <p15:guide id="6" orient="horz" pos="1015">
          <p15:clr>
            <a:srgbClr val="A4A3A4"/>
          </p15:clr>
        </p15:guide>
        <p15:guide id="7" orient="horz" pos="540">
          <p15:clr>
            <a:srgbClr val="A4A3A4"/>
          </p15:clr>
        </p15:guide>
        <p15:guide id="8" orient="horz" pos="3559">
          <p15:clr>
            <a:srgbClr val="A4A3A4"/>
          </p15:clr>
        </p15:guide>
        <p15:guide id="9" orient="horz" pos="3833">
          <p15:clr>
            <a:srgbClr val="A4A3A4"/>
          </p15:clr>
        </p15:guide>
        <p15:guide id="10" orient="horz" pos="1120">
          <p15:clr>
            <a:srgbClr val="A4A3A4"/>
          </p15:clr>
        </p15:guide>
        <p15:guide id="11" orient="horz" pos="2830">
          <p15:clr>
            <a:srgbClr val="A4A3A4"/>
          </p15:clr>
        </p15:guide>
        <p15:guide id="12" orient="horz" pos="1954">
          <p15:clr>
            <a:srgbClr val="A4A3A4"/>
          </p15:clr>
        </p15:guide>
        <p15:guide id="13" orient="horz" pos="1672">
          <p15:clr>
            <a:srgbClr val="A4A3A4"/>
          </p15:clr>
        </p15:guide>
        <p15:guide id="14" orient="horz" pos="2296">
          <p15:clr>
            <a:srgbClr val="A4A3A4"/>
          </p15:clr>
        </p15:guide>
        <p15:guide id="15" orient="horz" pos="2370">
          <p15:clr>
            <a:srgbClr val="A4A3A4"/>
          </p15:clr>
        </p15:guide>
        <p15:guide id="16" pos="3840">
          <p15:clr>
            <a:srgbClr val="A4A3A4"/>
          </p15:clr>
        </p15:guide>
        <p15:guide id="17" pos="327">
          <p15:clr>
            <a:srgbClr val="A4A3A4"/>
          </p15:clr>
        </p15:guide>
        <p15:guide id="18" pos="1516">
          <p15:clr>
            <a:srgbClr val="A4A3A4"/>
          </p15:clr>
        </p15:guide>
        <p15:guide id="19" pos="7350">
          <p15:clr>
            <a:srgbClr val="A4A3A4"/>
          </p15:clr>
        </p15:guide>
        <p15:guide id="20" pos="7063">
          <p15:clr>
            <a:srgbClr val="A4A3A4"/>
          </p15:clr>
        </p15:guide>
        <p15:guide id="21" pos="611">
          <p15:clr>
            <a:srgbClr val="A4A3A4"/>
          </p15:clr>
        </p15:guide>
        <p15:guide id="22" pos="6938">
          <p15:clr>
            <a:srgbClr val="A4A3A4"/>
          </p15:clr>
        </p15:guide>
        <p15:guide id="23" pos="7348">
          <p15:clr>
            <a:srgbClr val="A4A3A4"/>
          </p15:clr>
        </p15:guide>
        <p15:guide id="24" pos="289">
          <p15:clr>
            <a:srgbClr val="A4A3A4"/>
          </p15:clr>
        </p15:guide>
        <p15:guide id="25" pos="5881">
          <p15:clr>
            <a:srgbClr val="A4A3A4"/>
          </p15:clr>
        </p15:guide>
        <p15:guide id="26" pos="4395">
          <p15:clr>
            <a:srgbClr val="A4A3A4"/>
          </p15:clr>
        </p15:guide>
        <p15:guide id="27" pos="767">
          <p15:clr>
            <a:srgbClr val="A4A3A4"/>
          </p15:clr>
        </p15:guide>
        <p15:guide id="28" pos="3204">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ry Honeycutt" initials="JH" lastIdx="1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292929"/>
    <a:srgbClr val="FFFFFF"/>
    <a:srgbClr val="21DCFE"/>
    <a:srgbClr val="00DCFF"/>
    <a:srgbClr val="7D0D00"/>
    <a:srgbClr val="164613"/>
    <a:srgbClr val="072B60"/>
    <a:srgbClr val="000000"/>
    <a:srgbClr val="F8F5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2" autoAdjust="0"/>
    <p:restoredTop sz="80226" autoAdjust="0"/>
  </p:normalViewPr>
  <p:slideViewPr>
    <p:cSldViewPr snapToGrid="0" snapToObjects="1">
      <p:cViewPr varScale="1">
        <p:scale>
          <a:sx n="106" d="100"/>
          <a:sy n="106" d="100"/>
        </p:scale>
        <p:origin x="696" y="84"/>
      </p:cViewPr>
      <p:guideLst>
        <p:guide orient="horz" pos="144"/>
        <p:guide orient="horz" pos="1200"/>
        <p:guide orient="horz" pos="2736"/>
        <p:guide orient="horz" pos="4176"/>
        <p:guide orient="horz" pos="3706"/>
        <p:guide orient="horz" pos="1015"/>
        <p:guide orient="horz" pos="540"/>
        <p:guide orient="horz" pos="3559"/>
        <p:guide orient="horz" pos="3833"/>
        <p:guide orient="horz" pos="1120"/>
        <p:guide orient="horz" pos="2830"/>
        <p:guide orient="horz" pos="1954"/>
        <p:guide orient="horz" pos="1672"/>
        <p:guide orient="horz" pos="2296"/>
        <p:guide orient="horz" pos="2370"/>
        <p:guide pos="3840"/>
        <p:guide pos="327"/>
        <p:guide pos="1516"/>
        <p:guide pos="7350"/>
        <p:guide pos="7063"/>
        <p:guide pos="611"/>
        <p:guide pos="6938"/>
        <p:guide pos="7348"/>
        <p:guide pos="289"/>
        <p:guide pos="5881"/>
        <p:guide pos="4395"/>
        <p:guide pos="767"/>
        <p:guide pos="32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724"/>
    </p:cViewPr>
  </p:sorterViewPr>
  <p:notesViewPr>
    <p:cSldViewPr snapToGrid="0" snapToObjects="1" showGuides="1">
      <p:cViewPr varScale="1">
        <p:scale>
          <a:sx n="101" d="100"/>
          <a:sy n="101" d="100"/>
        </p:scale>
        <p:origin x="-3484" y="-6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latin typeface="Segoe UI" pitchFamily="34" charset="0"/>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829967"/>
            <a:ext cx="6387253" cy="464820"/>
          </a:xfrm>
          <a:prstGeom prst="rect">
            <a:avLst/>
          </a:prstGeom>
        </p:spPr>
        <p:txBody>
          <a:bodyPr vert="horz" lIns="93177" tIns="46589" rIns="93177" bIns="46589" rtlCol="0" anchor="b"/>
          <a:lstStyle>
            <a:lvl1pPr algn="l">
              <a:defRPr sz="1200"/>
            </a:lvl1pPr>
          </a:lstStyle>
          <a:p>
            <a:r>
              <a:rPr lang="en-US" sz="500" dirty="0">
                <a:solidFill>
                  <a:srgbClr val="000000"/>
                </a:solidFill>
                <a:latin typeface="Segoe UI" pitchFamily="34" charset="0"/>
              </a:rPr>
              <a:t>© 2009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829967"/>
            <a:ext cx="621524" cy="464820"/>
          </a:xfrm>
          <a:prstGeom prst="rect">
            <a:avLst/>
          </a:prstGeom>
        </p:spPr>
        <p:txBody>
          <a:bodyPr vert="horz" lIns="93177" tIns="46589" rIns="93177" bIns="46589"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82901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Segoe UI" pitchFamily="34" charset="0"/>
              </a:defRPr>
            </a:lvl1pPr>
          </a:lstStyle>
          <a:p>
            <a:r>
              <a:rPr lang="en-US" dirty="0" smtClean="0"/>
              <a:t>Windows 8 Camp</a:t>
            </a:r>
            <a:endParaRPr lang="en-US"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6309360" cy="464820"/>
          </a:xfrm>
          <a:prstGeom prst="rect">
            <a:avLst/>
          </a:prstGeom>
        </p:spPr>
        <p:txBody>
          <a:bodyPr vert="horz" lIns="93177" tIns="46589" rIns="93177" bIns="46589" rtlCol="0" anchor="b"/>
          <a:lstStyle>
            <a:lvl1pPr algn="l">
              <a:defRPr sz="500">
                <a:latin typeface="Segoe" pitchFamily="34" charset="0"/>
              </a:defRPr>
            </a:lvl1pPr>
          </a:lstStyle>
          <a:p>
            <a:r>
              <a:rPr lang="en-US" dirty="0" smtClean="0">
                <a:solidFill>
                  <a:srgbClr val="000000"/>
                </a:solidFill>
                <a:latin typeface="Segoe UI" pitchFamily="34" charset="0"/>
              </a:rPr>
              <a:t>© 2009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829967"/>
            <a:ext cx="699418" cy="464820"/>
          </a:xfrm>
          <a:prstGeom prst="rect">
            <a:avLst/>
          </a:prstGeom>
        </p:spPr>
        <p:txBody>
          <a:bodyPr vert="horz" lIns="93177" tIns="46589" rIns="93177" bIns="46589"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3124071592"/>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2451609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smtClean="0"/>
              <a:t>Windows 8 Apps</a:t>
            </a:r>
          </a:p>
          <a:p>
            <a:pPr lvl="0"/>
            <a:endParaRPr lang="en-US" b="1" dirty="0" smtClean="0"/>
          </a:p>
          <a:p>
            <a:pPr lvl="0"/>
            <a:r>
              <a:rPr lang="en-US" dirty="0" smtClean="0"/>
              <a:t>Key</a:t>
            </a:r>
            <a:r>
              <a:rPr lang="en-US" baseline="0" dirty="0" smtClean="0"/>
              <a:t>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apps provide a rich, immersive experience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Apps support multiple views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Apps use tiles</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apps are different from traditional desktop apps.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b="1" kern="1200" dirty="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 a traditional desktop app scenario, there's essentially one view of the app. Sure, you can resize the windows or minimize the app, but the desktop app's data is presented in one format.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 the other hand, Windows 8 apps support multiple views through a single window. The view can be horizontal or vertical on a given device and can resize automatically based on the device. The view can also be snapped, with another app placed right next to it. This functionality enables even greater flexibility for consuming content with Windows 8.</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Instead of using the icons of a traditional desktop application, Windows 8 apps use tiles. Tiles provide a much richer experience for the user. Not only do tiles convey more information but they can also be updated, live, on the fly. Even when the app itself isn't running, a tile can receive updates. For example, a sports app might communicate live scores of your favorite teams through its live tile.</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lvl="0"/>
            <a:endParaRPr lang="en-US" b="1"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pPr/>
              <a:t>2</a:t>
            </a:fld>
            <a:endParaRPr lang="en-US" dirty="0"/>
          </a:p>
        </p:txBody>
      </p:sp>
    </p:spTree>
    <p:extLst>
      <p:ext uri="{BB962C8B-B14F-4D97-AF65-F5344CB8AC3E}">
        <p14:creationId xmlns:p14="http://schemas.microsoft.com/office/powerpoint/2010/main" val="67155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Touch</a:t>
            </a:r>
            <a:r>
              <a:rPr lang="en-US" b="1" baseline="0" dirty="0" smtClean="0"/>
              <a:t> First</a:t>
            </a:r>
          </a:p>
          <a:p>
            <a:endParaRPr lang="en-US" b="1" baseline="0" dirty="0" smtClean="0"/>
          </a:p>
          <a:p>
            <a:r>
              <a:rPr lang="en-US" baseline="0"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apps are touch-centric</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Apps are also keyboard and mouse friendly</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Apps are </a:t>
            </a:r>
            <a:r>
              <a:rPr lang="en-US" sz="900" kern="1200" dirty="0" err="1" smtClean="0">
                <a:solidFill>
                  <a:schemeClr val="tx1"/>
                </a:solidFill>
                <a:effectLst/>
                <a:latin typeface="Segoe UI" pitchFamily="34" charset="0"/>
                <a:ea typeface="+mn-ea"/>
                <a:cs typeface="+mn-cs"/>
              </a:rPr>
              <a:t>chromeless</a:t>
            </a:r>
            <a:endParaRPr lang="en-US" sz="900" kern="1200" dirty="0" smtClean="0">
              <a:solidFill>
                <a:schemeClr val="tx1"/>
              </a:solidFill>
              <a:effectLst/>
              <a:latin typeface="Segoe UI" pitchFamily="34" charset="0"/>
              <a:ea typeface="+mn-ea"/>
              <a:cs typeface="+mn-cs"/>
            </a:endParaRP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apps are touch-first.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apps are designed for both touch and pen input, making them perfect for tablet and mobile devices. For example, to switch between open apps, you simply swipe from the left edge. Other actions are available through gestures, such as the ability to pinch and zoom using two fingers. Interaction with Windows 8 apps is designed to be intuitive and easy to use. Apps also work well with numerous input sources, such as a traditional mouse and keyboard.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apps are </a:t>
            </a:r>
            <a:r>
              <a:rPr lang="en-US" sz="900" kern="1200" dirty="0" err="1" smtClean="0">
                <a:solidFill>
                  <a:schemeClr val="tx1"/>
                </a:solidFill>
                <a:effectLst/>
                <a:latin typeface="Segoe UI" pitchFamily="34" charset="0"/>
                <a:ea typeface="+mn-ea"/>
                <a:cs typeface="+mn-cs"/>
              </a:rPr>
              <a:t>chromeless</a:t>
            </a:r>
            <a:r>
              <a:rPr lang="en-US" sz="900" kern="1200" dirty="0" smtClean="0">
                <a:solidFill>
                  <a:schemeClr val="tx1"/>
                </a:solidFill>
                <a:effectLst/>
                <a:latin typeface="Segoe UI" pitchFamily="34" charset="0"/>
                <a:ea typeface="+mn-ea"/>
                <a:cs typeface="+mn-cs"/>
              </a:rPr>
              <a:t>, which means you won't find the traditional toolbars and menus that you'd find in a desktop application. Windows 8 apps provide a full-screen immersive experience for the user, one in which interaction with the app becomes seamless and the user can concentrate on the information conveyed within the app.</a:t>
            </a:r>
          </a:p>
          <a:p>
            <a:pPr marL="0" indent="0">
              <a:buFont typeface="Arial" pitchFamily="34" charset="0"/>
              <a:buNone/>
            </a:pPr>
            <a:endParaRPr lang="en-US" b="1"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a:t>
            </a:fld>
            <a:endParaRPr lang="en-US" dirty="0"/>
          </a:p>
        </p:txBody>
      </p:sp>
    </p:spTree>
    <p:extLst>
      <p:ext uri="{BB962C8B-B14F-4D97-AF65-F5344CB8AC3E}">
        <p14:creationId xmlns:p14="http://schemas.microsoft.com/office/powerpoint/2010/main" val="1384903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New</a:t>
            </a:r>
            <a:r>
              <a:rPr lang="en-US" b="1" baseline="0" dirty="0" smtClean="0"/>
              <a:t> Way to Interact</a:t>
            </a:r>
          </a:p>
          <a:p>
            <a:endParaRPr lang="en-US" b="1" baseline="0" dirty="0" smtClean="0"/>
          </a:p>
          <a:p>
            <a:r>
              <a:rPr lang="en-US" baseline="0" dirty="0" smtClean="0"/>
              <a:t>Key Messages:</a:t>
            </a:r>
            <a:endParaRPr lang="en-US" sz="900" kern="1200" dirty="0" smtClean="0">
              <a:solidFill>
                <a:schemeClr val="tx1"/>
              </a:solidFill>
              <a:effectLst/>
            </a:endParaRPr>
          </a:p>
          <a:p>
            <a:pPr marL="171450" marR="0" lvl="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sz="900" kern="1200" dirty="0" smtClean="0">
                <a:solidFill>
                  <a:schemeClr val="tx1"/>
                </a:solidFill>
                <a:effectLst/>
                <a:latin typeface="Segoe UI" pitchFamily="34" charset="0"/>
                <a:ea typeface="+mn-ea"/>
                <a:cs typeface="+mn-cs"/>
              </a:rPr>
              <a:t>Windows 8 apps provide new</a:t>
            </a:r>
            <a:r>
              <a:rPr lang="en-US" sz="900" kern="1200" baseline="0" dirty="0" smtClean="0">
                <a:solidFill>
                  <a:schemeClr val="tx1"/>
                </a:solidFill>
                <a:effectLst/>
                <a:latin typeface="Segoe UI" pitchFamily="34" charset="0"/>
                <a:ea typeface="+mn-ea"/>
                <a:cs typeface="+mn-cs"/>
              </a:rPr>
              <a:t> ways to work.</a:t>
            </a:r>
            <a:endParaRPr lang="en-US" sz="900" kern="1200" dirty="0" smtClean="0">
              <a:solidFill>
                <a:schemeClr val="tx1"/>
              </a:solidFill>
              <a:effectLst/>
              <a:latin typeface="Segoe UI" pitchFamily="34" charset="0"/>
              <a:ea typeface="+mn-ea"/>
              <a:cs typeface="+mn-cs"/>
            </a:endParaRPr>
          </a:p>
          <a:p>
            <a:pPr marL="171450" marR="0" lvl="0" indent="-171450" algn="l" defTabSz="914363" rtl="0" eaLnBrk="1" fontAlgn="auto" latinLnBrk="0" hangingPunct="1">
              <a:lnSpc>
                <a:spcPct val="90000"/>
              </a:lnSpc>
              <a:spcBef>
                <a:spcPts val="0"/>
              </a:spcBef>
              <a:spcAft>
                <a:spcPts val="333"/>
              </a:spcAft>
              <a:buClrTx/>
              <a:buSzTx/>
              <a:buFont typeface="Arial" pitchFamily="34" charset="0"/>
              <a:buChar char="•"/>
              <a:tabLst/>
              <a:defRPr/>
            </a:pPr>
            <a:endParaRPr lang="en-US" sz="900" kern="1200" dirty="0" smtClean="0">
              <a:solidFill>
                <a:schemeClr val="tx1"/>
              </a:solidFill>
              <a:effectLst/>
              <a:latin typeface="Segoe UI" pitchFamily="34" charset="0"/>
              <a:ea typeface="+mn-ea"/>
              <a:cs typeface="+mn-cs"/>
            </a:endParaRPr>
          </a:p>
          <a:p>
            <a:pPr marL="0" marR="0" lvl="0" indent="0" algn="l" defTabSz="914363" rtl="0" eaLnBrk="1" fontAlgn="auto" latinLnBrk="0" hangingPunct="1">
              <a:lnSpc>
                <a:spcPct val="90000"/>
              </a:lnSpc>
              <a:spcBef>
                <a:spcPts val="0"/>
              </a:spcBef>
              <a:spcAft>
                <a:spcPts val="333"/>
              </a:spcAft>
              <a:buClrTx/>
              <a:buSzTx/>
              <a:buFont typeface="Arial" pitchFamily="34" charset="0"/>
              <a:buNone/>
              <a:tabLst/>
              <a:defRPr/>
            </a:pPr>
            <a:r>
              <a:rPr lang="en-US" sz="900" kern="1200" dirty="0" smtClean="0">
                <a:solidFill>
                  <a:schemeClr val="tx1"/>
                </a:solidFill>
                <a:effectLst/>
                <a:latin typeface="Segoe UI" pitchFamily="34" charset="0"/>
                <a:ea typeface="+mn-ea"/>
                <a:cs typeface="+mn-cs"/>
              </a:rPr>
              <a:t>With the chromeless interface comes new ways to work with the apps, including app commands, the app</a:t>
            </a:r>
            <a:r>
              <a:rPr lang="en-US" sz="900" kern="1200" baseline="0" dirty="0" smtClean="0">
                <a:solidFill>
                  <a:schemeClr val="tx1"/>
                </a:solidFill>
                <a:effectLst/>
                <a:latin typeface="Segoe UI" pitchFamily="34" charset="0"/>
                <a:ea typeface="+mn-ea"/>
                <a:cs typeface="+mn-cs"/>
              </a:rPr>
              <a:t> switcher, and snapping</a:t>
            </a:r>
            <a:r>
              <a:rPr lang="en-US" sz="900" kern="1200" dirty="0" smtClean="0">
                <a:solidFill>
                  <a:schemeClr val="tx1"/>
                </a:solidFill>
                <a:effectLst/>
                <a:latin typeface="Segoe UI" pitchFamily="34" charset="0"/>
                <a:ea typeface="+mn-ea"/>
                <a:cs typeface="+mn-cs"/>
              </a:rPr>
              <a:t>. Think of app commands</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as a command interface for the app, where you can present tools and navigation to the user. The app switcher is</a:t>
            </a:r>
            <a:r>
              <a:rPr lang="en-US" sz="900" kern="1200" baseline="0" dirty="0" smtClean="0">
                <a:solidFill>
                  <a:schemeClr val="tx1"/>
                </a:solidFill>
                <a:effectLst/>
                <a:latin typeface="Segoe UI" pitchFamily="34" charset="0"/>
                <a:ea typeface="+mn-ea"/>
                <a:cs typeface="+mn-cs"/>
              </a:rPr>
              <a:t> a touch-friendly interface for quickly switching among Windows 8 apps. And last, you can snap Windows 8 apps side by side to work more productively.</a:t>
            </a:r>
            <a:endParaRPr lang="en-US" sz="9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extLst>
      <p:ext uri="{BB962C8B-B14F-4D97-AF65-F5344CB8AC3E}">
        <p14:creationId xmlns:p14="http://schemas.microsoft.com/office/powerpoint/2010/main" val="2786555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New</a:t>
            </a:r>
            <a:r>
              <a:rPr lang="en-US" b="1" baseline="0" dirty="0" smtClean="0"/>
              <a:t> Ways to Communicate</a:t>
            </a:r>
          </a:p>
          <a:p>
            <a:endParaRPr lang="en-US" b="1" baseline="0" dirty="0" smtClean="0"/>
          </a:p>
          <a:p>
            <a:r>
              <a:rPr lang="en-US" baseline="0" dirty="0" smtClean="0"/>
              <a:t>Key Messages:</a:t>
            </a:r>
          </a:p>
          <a:p>
            <a:pPr marL="171450" marR="0" lvl="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sz="900" kern="1200" dirty="0" smtClean="0">
                <a:solidFill>
                  <a:schemeClr val="tx1"/>
                </a:solidFill>
                <a:effectLst/>
                <a:latin typeface="Segoe UI" pitchFamily="34" charset="0"/>
                <a:ea typeface="+mn-ea"/>
                <a:cs typeface="+mn-cs"/>
              </a:rPr>
              <a:t>Apps can communicate with each other through contracts</a:t>
            </a:r>
          </a:p>
          <a:p>
            <a:endParaRPr lang="en-US" b="1" dirty="0" smtClean="0"/>
          </a:p>
          <a:p>
            <a:r>
              <a:rPr lang="en-US" sz="900" kern="1200" dirty="0" smtClean="0">
                <a:solidFill>
                  <a:schemeClr val="tx1"/>
                </a:solidFill>
                <a:effectLst/>
                <a:latin typeface="Segoe UI" pitchFamily="34" charset="0"/>
                <a:ea typeface="+mn-ea"/>
                <a:cs typeface="+mn-cs"/>
              </a:rPr>
              <a:t>Windows 8 apps can communicate with one another. Apps expose contracts, which are interfaces that enable other apps to search and share content between apps. This means that apps from different publishers can work with each other's data in ways never before imagined.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Previously, interaction between apps meant exposing an API; then, anyone who wanted to interact with the app needed to learn each API from each different app publisher. The difference with Windows 8 apps is that the contracts are standardized within Windows 8 itself, so developers can use the functionality easily and consistently.</a:t>
            </a:r>
          </a:p>
          <a:p>
            <a:endParaRPr lang="en-US" b="1"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262994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Developing</a:t>
            </a:r>
            <a:r>
              <a:rPr lang="en-US" sz="900" b="1" kern="1200" baseline="0" dirty="0" smtClean="0">
                <a:solidFill>
                  <a:schemeClr val="tx1"/>
                </a:solidFill>
                <a:effectLst/>
                <a:latin typeface="Segoe UI" pitchFamily="34" charset="0"/>
                <a:ea typeface="+mn-ea"/>
                <a:cs typeface="+mn-cs"/>
              </a:rPr>
              <a:t> Windows 8 Apps</a:t>
            </a:r>
          </a:p>
          <a:p>
            <a:endParaRPr lang="en-US" sz="900" b="1" kern="1200" baseline="0" dirty="0" smtClean="0">
              <a:solidFill>
                <a:schemeClr val="tx1"/>
              </a:solidFill>
              <a:effectLst/>
              <a:latin typeface="Segoe UI" pitchFamily="34" charset="0"/>
              <a:ea typeface="+mn-ea"/>
              <a:cs typeface="+mn-cs"/>
            </a:endParaRPr>
          </a:p>
          <a:p>
            <a:r>
              <a:rPr lang="en-US" sz="900" kern="1200" baseline="0" dirty="0" smtClean="0">
                <a:solidFill>
                  <a:schemeClr val="tx1"/>
                </a:solidFill>
                <a:effectLst/>
                <a:latin typeface="Segoe UI" pitchFamily="34" charset="0"/>
                <a:ea typeface="+mn-ea"/>
                <a:cs typeface="+mn-cs"/>
              </a:rPr>
              <a:t>Key Message:</a:t>
            </a:r>
          </a:p>
          <a:p>
            <a:pPr marL="171450" marR="0" lvl="0" indent="-171450" algn="l" defTabSz="914363" rtl="0" eaLnBrk="1" fontAlgn="auto" latinLnBrk="0" hangingPunct="1">
              <a:lnSpc>
                <a:spcPct val="90000"/>
              </a:lnSpc>
              <a:spcBef>
                <a:spcPts val="0"/>
              </a:spcBef>
              <a:spcAft>
                <a:spcPts val="333"/>
              </a:spcAft>
              <a:buClrTx/>
              <a:buSzTx/>
              <a:buFont typeface="Arial" pitchFamily="34" charset="0"/>
              <a:buChar char="•"/>
              <a:tabLst/>
              <a:defRPr/>
            </a:pPr>
            <a:r>
              <a:rPr lang="en-US" sz="900" kern="1200" dirty="0" smtClean="0">
                <a:solidFill>
                  <a:schemeClr val="tx1"/>
                </a:solidFill>
                <a:effectLst/>
                <a:latin typeface="Segoe UI" pitchFamily="34" charset="0"/>
                <a:ea typeface="+mn-ea"/>
                <a:cs typeface="+mn-cs"/>
              </a:rPr>
              <a:t>Apps can be developed in numerous languages</a:t>
            </a:r>
          </a:p>
          <a:p>
            <a:pPr marL="0" marR="0" lvl="0" indent="0" algn="l" defTabSz="914363" rtl="0" eaLnBrk="1" fontAlgn="auto" latinLnBrk="0" hangingPunct="1">
              <a:lnSpc>
                <a:spcPct val="90000"/>
              </a:lnSpc>
              <a:spcBef>
                <a:spcPts val="0"/>
              </a:spcBef>
              <a:spcAft>
                <a:spcPts val="333"/>
              </a:spcAft>
              <a:buClrTx/>
              <a:buSzTx/>
              <a:buFont typeface="Arial" pitchFamily="34" charset="0"/>
              <a:buNone/>
              <a:tabLst/>
              <a:defRPr/>
            </a:pPr>
            <a:endParaRPr lang="en-US" sz="900" kern="1200" dirty="0" smtClean="0">
              <a:solidFill>
                <a:schemeClr val="tx1"/>
              </a:solidFill>
              <a:effectLst/>
              <a:latin typeface="Segoe UI" pitchFamily="34" charset="0"/>
              <a:ea typeface="+mn-ea"/>
              <a:cs typeface="+mn-cs"/>
            </a:endParaRPr>
          </a:p>
          <a:p>
            <a:pPr marL="0" marR="0" lvl="0" indent="0" algn="l" defTabSz="914363" rtl="0" eaLnBrk="1" fontAlgn="auto" latinLnBrk="0" hangingPunct="1">
              <a:lnSpc>
                <a:spcPct val="90000"/>
              </a:lnSpc>
              <a:spcBef>
                <a:spcPts val="0"/>
              </a:spcBef>
              <a:spcAft>
                <a:spcPts val="333"/>
              </a:spcAft>
              <a:buClrTx/>
              <a:buSzTx/>
              <a:buFont typeface="Arial" pitchFamily="34" charset="0"/>
              <a:buNone/>
              <a:tabLst/>
              <a:defRPr/>
            </a:pPr>
            <a:r>
              <a:rPr lang="en-US" sz="900" kern="1200" dirty="0" smtClean="0">
                <a:solidFill>
                  <a:schemeClr val="tx1"/>
                </a:solidFill>
                <a:effectLst/>
                <a:latin typeface="Segoe UI" pitchFamily="34" charset="0"/>
                <a:ea typeface="+mn-ea"/>
                <a:cs typeface="+mn-cs"/>
              </a:rPr>
              <a:t>The app development process is also easy with Windows 8. Developers can use languages that are familiar to them, including JavaScript with HTML and CSS. Once developed, Windows 8 apps are distributed through the Windows Store.</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616768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The Windows Store</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Windows Store is how users get apps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Apps must be certified</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Windows Store is where developers publish applications to the general public for self installation. To be offered in the Windows Store, apps must pass a series of certification tests to help maintain a quality user experience.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Like other application storefronts, the Windows Store offers apps from a variety of publishers in numerous categories. For example, it offers games, apps for kids, and apps from familiar companies.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Windows Store experience is familiar to users and developers alike, and IT pros can control apps and the Windows Store through Group Policy.</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Tree>
    <p:extLst>
      <p:ext uri="{BB962C8B-B14F-4D97-AF65-F5344CB8AC3E}">
        <p14:creationId xmlns:p14="http://schemas.microsoft.com/office/powerpoint/2010/main" val="2013696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9</a:t>
            </a:fld>
            <a:endParaRPr lang="en-US" dirty="0"/>
          </a:p>
        </p:txBody>
      </p:sp>
    </p:spTree>
    <p:extLst>
      <p:ext uri="{BB962C8B-B14F-4D97-AF65-F5344CB8AC3E}">
        <p14:creationId xmlns:p14="http://schemas.microsoft.com/office/powerpoint/2010/main" val="3418508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itchFamily="34" charset="0"/>
              <a:buNone/>
            </a:pPr>
            <a:r>
              <a:rPr lang="en-US" b="1" dirty="0" smtClean="0"/>
              <a:t>Manage With Familiar Tools</a:t>
            </a:r>
          </a:p>
          <a:p>
            <a:pPr marL="0" lvl="0" indent="0">
              <a:buFont typeface="Arial" pitchFamily="34" charset="0"/>
              <a:buNone/>
            </a:pPr>
            <a:endParaRPr lang="en-US" b="1" dirty="0" smtClean="0"/>
          </a:p>
          <a:p>
            <a:pPr marL="0" lvl="0" indent="0">
              <a:buFont typeface="Arial" pitchFamily="34" charset="0"/>
              <a:buNone/>
            </a:pPr>
            <a:r>
              <a:rPr lang="en-US"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IT manages apps using familiar tools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Group Policy and </a:t>
            </a: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are used</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Organizations can manage several aspects of the Windows Store experience. In many cases, they can manage these aspects using technologies that are already in place in most organizations.</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For example, let's say you want to prevent users from using the Finance app. To do so, you can use AppLocker. As you'll see later, AppLocker is one of the stars of Windows Store management. Using AppLocker, you can prevent access to specific apps based on user or group membership.</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settings for the Windows Store are helpful for controlling access to the store. But what about organizations that need to load their own line-of-business (LOB) apps? You use Group Policy to enable the installation of custom, internal-use apps, in a process called sideloading.</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What if you want to prevent access to the Windows Store itself. How might this be accomplished? Group Policy. You can enable or disable access to the Windows Store based on the individual user or device, or based on group membership. This functionality provides great flexibility for certain power users, who can utilize the Windows Store while call center staff would be prevented from accessing the store.</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Content URLs are sent to Microsoft for evaluation and improvement of the Windows Store. Organizations can prevent this process be changing the privacy settings appropriately. Like other settings, privacy settings are controlled through Group Policy.</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Using Group Policy, you can also disable the automatic downloading of updates, although the updates themselves can't be disabled; users can still choose when to update their apps.</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655455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r>
              <a:rPr lang="en-US" sz="900" b="1" kern="1200" dirty="0" err="1" smtClean="0">
                <a:solidFill>
                  <a:schemeClr val="tx1"/>
                </a:solidFill>
                <a:effectLst/>
                <a:latin typeface="Segoe UI" pitchFamily="34" charset="0"/>
                <a:ea typeface="+mn-ea"/>
                <a:cs typeface="+mn-cs"/>
              </a:rPr>
              <a:t>Sideloading</a:t>
            </a:r>
            <a:r>
              <a:rPr lang="en-US" sz="900" b="1" kern="1200" dirty="0" smtClean="0">
                <a:solidFill>
                  <a:schemeClr val="tx1"/>
                </a:solidFill>
                <a:effectLst/>
                <a:latin typeface="Segoe UI" pitchFamily="34" charset="0"/>
                <a:ea typeface="+mn-ea"/>
                <a:cs typeface="+mn-cs"/>
              </a:rPr>
              <a:t> Windows 8 Apps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is how businesses load their own apps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 apps are internal-use only</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Windows Store is where apps are shared and sold to the public for use in Windows 8. But what if your organization needs to distribute an app to your internal sales staff? Windows 8 enables a process for internal distribution called </a:t>
            </a:r>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a:t>
            </a:r>
          </a:p>
          <a:p>
            <a:endParaRPr lang="en-US" sz="900" kern="1200" dirty="0" smtClean="0">
              <a:solidFill>
                <a:schemeClr val="tx1"/>
              </a:solidFill>
              <a:effectLst/>
              <a:latin typeface="Segoe UI" pitchFamily="34" charset="0"/>
              <a:ea typeface="+mn-ea"/>
              <a:cs typeface="+mn-cs"/>
            </a:endParaRPr>
          </a:p>
          <a:p>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an app means taking an internally developed app (which is a .</a:t>
            </a:r>
            <a:r>
              <a:rPr lang="en-US" sz="900" kern="1200" dirty="0" err="1" smtClean="0">
                <a:solidFill>
                  <a:schemeClr val="tx1"/>
                </a:solidFill>
                <a:effectLst/>
                <a:latin typeface="Segoe UI" pitchFamily="34" charset="0"/>
                <a:ea typeface="+mn-ea"/>
                <a:cs typeface="+mn-cs"/>
              </a:rPr>
              <a:t>appx</a:t>
            </a:r>
            <a:r>
              <a:rPr lang="en-US" sz="900" kern="1200" dirty="0" smtClean="0">
                <a:solidFill>
                  <a:schemeClr val="tx1"/>
                </a:solidFill>
                <a:effectLst/>
                <a:latin typeface="Segoe UI" pitchFamily="34" charset="0"/>
                <a:ea typeface="+mn-ea"/>
                <a:cs typeface="+mn-cs"/>
              </a:rPr>
              <a:t> file along with supporting files) and distributing it to one or more computers within an organization. In a typical scenario, you have an application that the sales or support staff uses. These staff members are "on the go" and using the app on the road or out in the field. This is the perfect scenario for a Windows 8 app because the staff can use the apps on mobile devices or tablets.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Apps that are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 don't need to pass through the rigorous Windows Store certification process, but the app will still pass through the Windows App Certification Kit prior to its internal release.</a:t>
            </a:r>
          </a:p>
          <a:p>
            <a:endParaRPr lang="en-US" sz="900" kern="1200" dirty="0" smtClean="0">
              <a:solidFill>
                <a:schemeClr val="tx1"/>
              </a:solidFill>
              <a:effectLst/>
              <a:latin typeface="Segoe UI" pitchFamily="34" charset="0"/>
              <a:ea typeface="+mn-ea"/>
              <a:cs typeface="+mn-cs"/>
            </a:endParaRPr>
          </a:p>
          <a:p>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is an excellent way to enable users to utilize the touch-centric, immersive Windows 8 experience for the LOB app. As you'll see in the coming slides,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 apps are easy to deploy, and offer numerous ways to get the app distributed to users.</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013867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b="1" kern="1200" dirty="0" err="1" smtClean="0">
                <a:solidFill>
                  <a:schemeClr val="tx1"/>
                </a:solidFill>
                <a:effectLst/>
                <a:latin typeface="Segoe UI" pitchFamily="34" charset="0"/>
                <a:ea typeface="+mn-ea"/>
                <a:cs typeface="+mn-cs"/>
              </a:rPr>
              <a:t>Sideloading</a:t>
            </a:r>
            <a:r>
              <a:rPr lang="en-US" sz="900" b="1" kern="1200" dirty="0" smtClean="0">
                <a:solidFill>
                  <a:schemeClr val="tx1"/>
                </a:solidFill>
                <a:effectLst/>
                <a:latin typeface="Segoe UI" pitchFamily="34" charset="0"/>
                <a:ea typeface="+mn-ea"/>
                <a:cs typeface="+mn-cs"/>
              </a:rPr>
              <a:t> Requirements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Sideloading requires Windows 8 Enterprise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Devices must be on the domain or have sideloading certificate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 must be signed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Sideloading is supported on</a:t>
            </a:r>
            <a:r>
              <a:rPr lang="en-US" sz="900" kern="1200" baseline="0" dirty="0" smtClean="0">
                <a:solidFill>
                  <a:schemeClr val="tx1"/>
                </a:solidFill>
                <a:effectLst/>
                <a:latin typeface="Segoe UI" pitchFamily="34" charset="0"/>
                <a:ea typeface="+mn-ea"/>
                <a:cs typeface="+mn-cs"/>
              </a:rPr>
              <a:t> Windows 8 Enterprise and Windows RT Devices.</a:t>
            </a:r>
          </a:p>
          <a:p>
            <a:endParaRPr lang="en-US" sz="900" kern="1200" baseline="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Sideloading an app can be accomplished after a few other requirements are met. As with controlling apps through Group Policy, the device on which the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 app is to be installed needs to be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joined to the domain. As an alternative,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a sideloading product key needs to be installed on the device for the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 app to be allowed.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Regardless of whether the device is joined to the domain or has the sideloading product key,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the app must be signed by a trusted certificate. This typically means obtaining a certificate from a trusted certificate authority. Windows 8 has numerous root certificate authorities installed and trusted as part of the operating system. A self-signed certificate can also be used, as long as the device is configured to trust the root certificate.</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a device is joined to the domain, it needs to have the </a:t>
            </a:r>
            <a:r>
              <a:rPr lang="en-US" sz="900" i="1" kern="1200" dirty="0" smtClean="0">
                <a:solidFill>
                  <a:schemeClr val="tx1"/>
                </a:solidFill>
                <a:effectLst/>
                <a:latin typeface="Segoe UI" pitchFamily="34" charset="0"/>
                <a:ea typeface="+mn-ea"/>
                <a:cs typeface="+mn-cs"/>
              </a:rPr>
              <a:t>Allow all trusted applications to install</a:t>
            </a:r>
            <a:r>
              <a:rPr lang="en-US" sz="900" kern="1200" dirty="0" smtClean="0">
                <a:solidFill>
                  <a:schemeClr val="tx1"/>
                </a:solidFill>
                <a:effectLst/>
                <a:latin typeface="Segoe UI" pitchFamily="34" charset="0"/>
                <a:ea typeface="+mn-ea"/>
                <a:cs typeface="+mn-cs"/>
              </a:rPr>
              <a:t> Group Policy configured.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These are the only two requirements for </a:t>
            </a:r>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installing a </a:t>
            </a:r>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product key or installing on a domain-joined computer; and having the app signed by a trusted certificate. With those requirements, an app can be deployed onto user devices in one of several ways.</a:t>
            </a:r>
          </a:p>
          <a:p>
            <a:pPr marL="0" lvl="1" indent="0" defTabSz="928261">
              <a:spcAft>
                <a:spcPts val="338"/>
              </a:spcAft>
              <a:buNone/>
              <a:defRP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163574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8458" y="4273086"/>
            <a:ext cx="5707117" cy="4556881"/>
          </a:xfrm>
        </p:spPr>
        <p:txBody>
          <a:bodyPr>
            <a:noAutofit/>
          </a:bodyPr>
          <a:lstStyle/>
          <a:p>
            <a:r>
              <a:rPr lang="en-US" sz="900" b="1" kern="1200" dirty="0" smtClean="0">
                <a:solidFill>
                  <a:schemeClr val="tx1"/>
                </a:solidFill>
                <a:effectLst/>
                <a:latin typeface="Segoe UI" pitchFamily="34" charset="0"/>
                <a:ea typeface="+mn-ea"/>
                <a:cs typeface="+mn-cs"/>
              </a:rPr>
              <a:t>Flexible App Deployment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Numerous tools for deploying apps.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MDT 2012, System Center 2012 Configuration Manager, DISM, and more</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Apps can be installed in many different ways, enabling an organization to continue using the same tools and processes that it uses for software deployment today. Tools like PowerShell and Deployment Image Servicing and Management (DISM) are used, as are System Center 2012 Configuration Manager, Microsoft Deployment Toolkit (MDT) 2012, Windows </a:t>
            </a:r>
            <a:r>
              <a:rPr lang="en-US" sz="900" kern="1200" dirty="0" err="1" smtClean="0">
                <a:solidFill>
                  <a:schemeClr val="tx1"/>
                </a:solidFill>
                <a:effectLst/>
                <a:latin typeface="Segoe UI" pitchFamily="34" charset="0"/>
                <a:ea typeface="+mn-ea"/>
                <a:cs typeface="+mn-cs"/>
              </a:rPr>
              <a:t>Intune</a:t>
            </a:r>
            <a:r>
              <a:rPr lang="en-US" sz="900" kern="1200" dirty="0" smtClean="0">
                <a:solidFill>
                  <a:schemeClr val="tx1"/>
                </a:solidFill>
                <a:effectLst/>
                <a:latin typeface="Segoe UI" pitchFamily="34" charset="0"/>
                <a:ea typeface="+mn-ea"/>
                <a:cs typeface="+mn-cs"/>
              </a:rPr>
              <a:t>, and other electronic software distribution (ESD) systems. More on this later.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Apps can be installed on a per-user basis, provisioned automatically within an image, or installed using one of the aforementioned tools. A typical scenario would be to </a:t>
            </a:r>
            <a:r>
              <a:rPr lang="en-US" sz="900" kern="1200" dirty="0" err="1" smtClean="0">
                <a:solidFill>
                  <a:schemeClr val="tx1"/>
                </a:solidFill>
                <a:effectLst/>
                <a:latin typeface="Segoe UI" pitchFamily="34" charset="0"/>
                <a:ea typeface="+mn-ea"/>
                <a:cs typeface="+mn-cs"/>
              </a:rPr>
              <a:t>sideload</a:t>
            </a:r>
            <a:r>
              <a:rPr lang="en-US" sz="900" kern="1200" dirty="0" smtClean="0">
                <a:solidFill>
                  <a:schemeClr val="tx1"/>
                </a:solidFill>
                <a:effectLst/>
                <a:latin typeface="Segoe UI" pitchFamily="34" charset="0"/>
                <a:ea typeface="+mn-ea"/>
                <a:cs typeface="+mn-cs"/>
              </a:rPr>
              <a:t> the app onto development and testing computers for quality assurance (QA). This would be accomplished using PowerShell, as you'll see later in this session.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It's also likely that you'll want to include the app in the appropriate system images so that it's installed as new devices are deployed. You'll see a demonstration for app provisioning later in this session, too.</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After the app has been tested, it's not really practical to distribute it throughout a large organization using only PowerShell. How might you get the app onto everyone's device? Larger-scale distribution within the organization is accomplished with an ESD system like MDT 2012 Update 1 or Configuration Manager. You'll see Configuration Manager and other examples of deployment later in this session.</a:t>
            </a:r>
          </a:p>
          <a:p>
            <a:pPr lvl="0"/>
            <a:endParaRPr lang="en-US" sz="9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335143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The </a:t>
            </a:r>
            <a:r>
              <a:rPr lang="en-US" sz="900" b="1" kern="1200" dirty="0" err="1" smtClean="0">
                <a:solidFill>
                  <a:schemeClr val="tx1"/>
                </a:solidFill>
                <a:effectLst/>
                <a:latin typeface="Segoe UI" pitchFamily="34" charset="0"/>
                <a:ea typeface="+mn-ea"/>
                <a:cs typeface="+mn-cs"/>
              </a:rPr>
              <a:t>Sideloading</a:t>
            </a:r>
            <a:r>
              <a:rPr lang="en-US" sz="900" b="1" kern="1200" dirty="0" smtClean="0">
                <a:solidFill>
                  <a:schemeClr val="tx1"/>
                </a:solidFill>
                <a:effectLst/>
                <a:latin typeface="Segoe UI" pitchFamily="34" charset="0"/>
                <a:ea typeface="+mn-ea"/>
                <a:cs typeface="+mn-cs"/>
              </a:rPr>
              <a:t> Process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Two types of tasks, development related and deployment related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Developers create, sign, and validate the app</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IT staff revalidates and tests the app and then deploys it</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briefly alluded to earlier, the </a:t>
            </a:r>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process can be divided into two distinct phases: development-related and deployment-related.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Tasks that a developer would typically perform include validating and signing the app.</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Validating an app consists of packaging it using the tools available in Visual Studio. As part of the packaging process, the developer runs the Windows App Certification Kit. This kit runs the same tests that Microsoft does as part of the process to prepare and certify an app for the Windows Store. The Windows App Certification Kit is an automated wizard and can also be executed from the command line.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 developer would also cryptographically sign the app, likely using a certificate provided by the organization. Recall that in order to </a:t>
            </a:r>
            <a:r>
              <a:rPr lang="en-US" sz="900" kern="1200" dirty="0" err="1" smtClean="0">
                <a:solidFill>
                  <a:schemeClr val="tx1"/>
                </a:solidFill>
                <a:effectLst/>
                <a:latin typeface="Segoe UI" pitchFamily="34" charset="0"/>
                <a:ea typeface="+mn-ea"/>
                <a:cs typeface="+mn-cs"/>
              </a:rPr>
              <a:t>sideload</a:t>
            </a:r>
            <a:r>
              <a:rPr lang="en-US" sz="900" kern="1200" dirty="0" smtClean="0">
                <a:solidFill>
                  <a:schemeClr val="tx1"/>
                </a:solidFill>
                <a:effectLst/>
                <a:latin typeface="Segoe UI" pitchFamily="34" charset="0"/>
                <a:ea typeface="+mn-ea"/>
                <a:cs typeface="+mn-cs"/>
              </a:rPr>
              <a:t> an app, it needs to be signed by a certificate trusted by the target device.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Once the app is tested and signed, the developer can hand the app package off to IT. With the app package in hand, the IT staff begins the deployment process. In many organizations, the process calls for the IT staff to validate the app package. Even though the developer already ran the Windows App Certification Kit, the audit process might call for IT staff to run the same test on the app package.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Windows 8 software development kit (SDK) includes a command-line interface into the Windows App Certification Kit. This interface makes it easy for IT staff to validate the app without having to install Visual Studio.</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Most organizations will also utilize some form of QA testing for apps. In this case, the IT staff can then install the app on the appropriate QA devices for testing the app itself. Distribution at this point is probably done using PowerShell because the app needs to be installed on only a handful of devices for the QA cycle.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Once the app has been tested, IT staff can begin the organization-wide distribution. You'll see a few different ways to do this in the coming demos.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Apps can also be added to installation images using DISM so that the app doesn't need to be installed after the image has been deployed.</a:t>
            </a:r>
          </a:p>
          <a:p>
            <a:pPr defTabSz="928261">
              <a:spcAft>
                <a:spcPts val="338"/>
              </a:spcAft>
              <a:defRPr/>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803861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extLst>
      <p:ext uri="{BB962C8B-B14F-4D97-AF65-F5344CB8AC3E}">
        <p14:creationId xmlns:p14="http://schemas.microsoft.com/office/powerpoint/2010/main" val="2182779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Powerful Application Deployment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System Center 2012 Configuration Manager makes it easy to deploy applications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Configuration Manager 2012 includes capabilities that enable enterprise-level management of applications. Configuration Manager uses a new application model that can utilize multiple deployment methods for a given application. You can</a:t>
            </a:r>
            <a:r>
              <a:rPr lang="en-US" sz="900" kern="1200" baseline="0" dirty="0" smtClean="0">
                <a:solidFill>
                  <a:schemeClr val="tx1"/>
                </a:solidFill>
                <a:effectLst/>
                <a:latin typeface="Segoe UI" pitchFamily="34" charset="0"/>
                <a:ea typeface="+mn-ea"/>
                <a:cs typeface="+mn-cs"/>
              </a:rPr>
              <a:t> publish or push apps by using almost any requirements you define, such as the primary device, operating system versions, virtual or physical, specific users or groups, and so on.</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type of deployment can be prioritized, so if you have more than one type that would match, like a Windows Installer and Script Installer, you can set the priority so that the preferred installation method is chosen first. When you create a deployment, you can also configure how Configuration Manager detects which type of installation to use, and you can set dependencies so that an application has all of its prerequisites installed as well.</a:t>
            </a:r>
          </a:p>
          <a:p>
            <a:endParaRPr lang="en-US" sz="9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4239663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Flexible Application Deployment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Configuration Manager's User Device Affinity helps with multi-device deployment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Deployment process for applications uses the Create Application Wizard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Have your users ever needed to access their applications from multiple devices? Of course they have. Without Configuration Manager, you'd need to make sure that the app is installed on every device that the users might encounter. However, with Configuration Manager's User Device Affinity (UDA), you can tie a user to a device. This means that you can deploy software without needing to pre-install it on all of the various devices that a user might use during the course of their work since UDA will install the app for them.</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Even better, the type of deployment can be configured based on the type of device or the way the user needs to work with the software. For example, on the user's main device, a standard Windows Installer–based deployment might be used, whereas on a temporary or presentation device, the deployment might be done using App-V.</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overall process for app deployment is easier with Configuration Manager 2012 than with previous versions.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 Configuration Manager 2012, you first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create an application within the Configuration Manager Software Library. As part of the Create Application Wizard, you choose the various settings related to the application, such as its deployment types and dependencies. Once the application has been created in Configuration Manager,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it needs to be deployed. This can be accomplished with the Distribute Content Wizard within Configuration Manager Software Library. Finally,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the Deploy Software Wizard is used to deploy the software, usually to a group of devices.</a:t>
            </a:r>
          </a:p>
          <a:p>
            <a:pPr marL="0" lvl="0" indent="0">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50438" y="4273086"/>
            <a:ext cx="5558921" cy="4556881"/>
          </a:xfrm>
        </p:spPr>
        <p:txBody>
          <a:bodyPr>
            <a:noAutofit/>
          </a:bodyPr>
          <a:lstStyle/>
          <a:p>
            <a:r>
              <a:rPr lang="en-US" sz="900" b="1" kern="1200" dirty="0" smtClean="0">
                <a:solidFill>
                  <a:schemeClr val="tx1"/>
                </a:solidFill>
                <a:effectLst/>
                <a:latin typeface="Segoe UI" pitchFamily="34" charset="0"/>
                <a:ea typeface="+mn-ea"/>
                <a:cs typeface="+mn-cs"/>
              </a:rPr>
              <a:t>Self-Service</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Software Center and Application Catalog promote self-service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Software Center is a client software package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Application Catalog is served via a web application</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its user-centric model for software management, Configuration Manager 2012 helps to alleviate some of the administrative overhead that traditionally goes along with software deployments. Two features of Configuration Manager 2012 help with this: the Application Catalog and Software Center. Both of these features put control in the hands of the user while still enabling IT staff to maintain and support the device.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Software Center is a client software package that lets users choose the software to be installed on their device. Of course, IT staff can still require software to be installed on a device. Even if the user removes the application, Configuration Manager will reinstall it.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Application Catalog serves a similar purpose but does so through a web application. This means that users can access the Application Catalog using a web browser for maximum flexibility.</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Application Catalog can also be used to wipe mobile devices, and users can access the Application Catalog from web browsers. Aside from installing software, users can also use the Software Center to schedule software installation, configure remote access settings, and perform other tasks based on the organization's policies. IT staff can exert control over which of these features are available as well.</a:t>
            </a: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351439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Monitoring</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Configuration Manager can also monitor deployments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State-based monitoring is used</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All of the features that Configuration Manager brings to software deployment are great timesavers for an IT staff. But how does IT monitor the application deployments?</a:t>
            </a:r>
          </a:p>
          <a:p>
            <a:endParaRPr lang="en-US" dirty="0"/>
          </a:p>
          <a:p>
            <a:r>
              <a:rPr lang="en-US" b="1" dirty="0"/>
              <a:t>[CLICK</a:t>
            </a:r>
            <a:r>
              <a:rPr lang="en-US" b="1" dirty="0" smtClean="0"/>
              <a:t>]</a:t>
            </a:r>
          </a:p>
          <a:p>
            <a:endParaRPr lang="en-US" sz="900" b="1" kern="1200" dirty="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answer is Configuration Manager. Configuration Manager also includes monitoring capabilities that help IT staff manage application deployment. IT can then take action to remediate errors that prevent an application from being deployed, such as when requirements aren't met for the application on a given device.</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State-based monitoring is used for application deployment in Configuration Manager. Monitoring information is provided for the specific deployments such that you can track overall numbers related to a deployment. This can be helpful in cases where there's a problematic deployment or a class of devices for which application deployment consistently fails.</a:t>
            </a: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012913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SP1 - Windows 8 Friendly</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Configuration Manager Service Pack 1 supports Windows 8 app deployment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Service Pack 1 of Configuration Manager 2012 adds support for deploying Windows 8 apps. The support is quite advanced, offering the ability to create a deployment type for individual .</a:t>
            </a:r>
            <a:r>
              <a:rPr lang="en-US" sz="900" kern="1200" dirty="0" err="1" smtClean="0">
                <a:solidFill>
                  <a:schemeClr val="tx1"/>
                </a:solidFill>
                <a:effectLst/>
                <a:latin typeface="Segoe UI" pitchFamily="34" charset="0"/>
                <a:ea typeface="+mn-ea"/>
                <a:cs typeface="+mn-cs"/>
              </a:rPr>
              <a:t>appx</a:t>
            </a:r>
            <a:r>
              <a:rPr lang="en-US" sz="900" kern="1200" dirty="0" smtClean="0">
                <a:solidFill>
                  <a:schemeClr val="tx1"/>
                </a:solidFill>
                <a:effectLst/>
                <a:latin typeface="Segoe UI" pitchFamily="34" charset="0"/>
                <a:ea typeface="+mn-ea"/>
                <a:cs typeface="+mn-cs"/>
              </a:rPr>
              <a:t> packages, as an organization would create for LOB apps or the ability to link into an application in the Windows Store (i.e.,</a:t>
            </a:r>
            <a:r>
              <a:rPr lang="en-US" sz="900" kern="1200" baseline="0" dirty="0" smtClean="0">
                <a:solidFill>
                  <a:schemeClr val="tx1"/>
                </a:solidFill>
                <a:effectLst/>
                <a:latin typeface="Segoe UI" pitchFamily="34" charset="0"/>
                <a:ea typeface="+mn-ea"/>
                <a:cs typeface="+mn-cs"/>
              </a:rPr>
              <a:t> deep linking)</a:t>
            </a:r>
            <a:r>
              <a:rPr lang="en-US" sz="900" kern="1200" dirty="0" smtClean="0">
                <a:solidFill>
                  <a:schemeClr val="tx1"/>
                </a:solidFill>
                <a:effectLst/>
                <a:latin typeface="Segoe UI" pitchFamily="34" charset="0"/>
                <a:ea typeface="+mn-ea"/>
                <a:cs typeface="+mn-cs"/>
              </a:rPr>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Using Configuration Manager 2012 SP1, an organization can meet the needs of LOB apps deployed on a large scale, using the same interface and deployment techniques that are already familiar.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Other highlights of Configuration Manager 2012 SP1 include:</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Configuration Manager supports Windows To Go.</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Configuration Manager supports Windows 8 features, such as metered Internet connections and Always On Always Connected.</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You can configure user data and profiles configuration items for folder redirection, offline files, and roaming profiles.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you can see, Configuration Manager makes deployment of traditional desktop applications easy. The addition of self-service options to Configuration Manager 2012 enhances the overall goal of empowering users. With the release of Configuration Manager 2012 SP1, the power and flexibility of application deployment is also available for Windows 8 apps. This makes Configuration Manager a true solution for enterprise-wide software deployment.</a:t>
            </a: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777027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23</a:t>
            </a:fld>
            <a:endParaRPr lang="en-US" dirty="0"/>
          </a:p>
        </p:txBody>
      </p:sp>
    </p:spTree>
    <p:extLst>
      <p:ext uri="{BB962C8B-B14F-4D97-AF65-F5344CB8AC3E}">
        <p14:creationId xmlns:p14="http://schemas.microsoft.com/office/powerpoint/2010/main" val="3813215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Management Options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Familiar tools used for management of apps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Don't need to learn new tools for Windows 8</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apps offer a rich, immersive experience across devices. Using a </a:t>
            </a:r>
            <a:r>
              <a:rPr lang="en-US" sz="900" kern="1200" dirty="0" err="1" smtClean="0">
                <a:solidFill>
                  <a:schemeClr val="tx1"/>
                </a:solidFill>
                <a:effectLst/>
                <a:latin typeface="Segoe UI" pitchFamily="34" charset="0"/>
                <a:ea typeface="+mn-ea"/>
                <a:cs typeface="+mn-cs"/>
              </a:rPr>
              <a:t>chromeless</a:t>
            </a:r>
            <a:r>
              <a:rPr lang="en-US" sz="900" kern="1200" dirty="0" smtClean="0">
                <a:solidFill>
                  <a:schemeClr val="tx1"/>
                </a:solidFill>
                <a:effectLst/>
                <a:latin typeface="Segoe UI" pitchFamily="34" charset="0"/>
                <a:ea typeface="+mn-ea"/>
                <a:cs typeface="+mn-cs"/>
              </a:rPr>
              <a:t> interface, users interact with Windows as never before. Users also have access to a wide variety of software through the Windows Store.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How can IT keep a handle on devices and software in the enterprise in order to maintain a supportable environment? With all of this power in the hands of the user, IT needs the tools and techniques for management. Microsoft has empowered not only the user but also the IT professional.</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recognizes that the ability to install software needs to be limited in many enterprises. And as an IT pro, you don't want (or have time) to manage and support individual users and devices; the goal is to reduce the amount of time spent performing mundane administrative tasks. To that end, there have been numerous enhancements to familiar IT tools. That's a key point: You don't need to learn new tools or ways to manage your environment. The same tools you use today have just been enhanced to add features and support for Windows 8 app management.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coming slides examine the tools and their enhancements for Windows 8 app management.</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3" name="Notes Placeholder 2"/>
          <p:cNvSpPr>
            <a:spLocks noGrp="1"/>
          </p:cNvSpPr>
          <p:nvPr>
            <p:ph type="body" idx="1"/>
          </p:nvPr>
        </p:nvSpPr>
        <p:spPr/>
        <p:txBody>
          <a:bodyPr>
            <a:normAutofit fontScale="92500" lnSpcReduction="10000"/>
          </a:bodyPr>
          <a:lstStyle/>
          <a:p>
            <a:r>
              <a:rPr lang="en-US" sz="900" b="1" kern="1200" dirty="0" smtClean="0">
                <a:solidFill>
                  <a:schemeClr val="tx1"/>
                </a:solidFill>
                <a:effectLst/>
                <a:latin typeface="Segoe UI" pitchFamily="34" charset="0"/>
                <a:ea typeface="+mn-ea"/>
                <a:cs typeface="+mn-cs"/>
              </a:rPr>
              <a:t>Windows PowerShell</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PowerShell includes several new </a:t>
            </a:r>
            <a:r>
              <a:rPr lang="en-US" sz="900" kern="1200" dirty="0" err="1" smtClean="0">
                <a:solidFill>
                  <a:schemeClr val="tx1"/>
                </a:solidFill>
                <a:effectLst/>
                <a:latin typeface="Segoe UI" pitchFamily="34" charset="0"/>
                <a:ea typeface="+mn-ea"/>
                <a:cs typeface="+mn-cs"/>
              </a:rPr>
              <a:t>cmdlets</a:t>
            </a:r>
            <a:r>
              <a:rPr lang="en-US" sz="900" kern="1200" dirty="0" smtClean="0">
                <a:solidFill>
                  <a:schemeClr val="tx1"/>
                </a:solidFill>
                <a:effectLst/>
                <a:latin typeface="Segoe UI" pitchFamily="34" charset="0"/>
                <a:ea typeface="+mn-ea"/>
                <a:cs typeface="+mn-cs"/>
              </a:rPr>
              <a:t> for Windows 8 apps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Cmdlets</a:t>
            </a:r>
            <a:r>
              <a:rPr lang="en-US" sz="900" kern="1200" dirty="0" smtClean="0">
                <a:solidFill>
                  <a:schemeClr val="tx1"/>
                </a:solidFill>
                <a:effectLst/>
                <a:latin typeface="Segoe UI" pitchFamily="34" charset="0"/>
                <a:ea typeface="+mn-ea"/>
                <a:cs typeface="+mn-cs"/>
              </a:rPr>
              <a:t> used for installation, troubleshooting, and removal of apps</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PowerShell now includes additional commands for working with Windows 8 apps. You already saw how to use the add-</a:t>
            </a:r>
            <a:r>
              <a:rPr lang="en-US" sz="900" kern="1200" dirty="0" err="1" smtClean="0">
                <a:solidFill>
                  <a:schemeClr val="tx1"/>
                </a:solidFill>
                <a:effectLst/>
                <a:latin typeface="Segoe UI" pitchFamily="34" charset="0"/>
                <a:ea typeface="+mn-ea"/>
                <a:cs typeface="+mn-cs"/>
              </a:rPr>
              <a:t>appxpackage</a:t>
            </a:r>
            <a:r>
              <a:rPr lang="en-US" sz="900" kern="1200" dirty="0" smtClean="0">
                <a:solidFill>
                  <a:schemeClr val="tx1"/>
                </a:solidFill>
                <a:effectLst/>
                <a:latin typeface="Segoe UI" pitchFamily="34" charset="0"/>
                <a:ea typeface="+mn-ea"/>
                <a:cs typeface="+mn-cs"/>
              </a:rPr>
              <a:t> command to install a package, but what happens when something goes wrong? Aside from the add-</a:t>
            </a:r>
            <a:r>
              <a:rPr lang="en-US" sz="900" kern="1200" dirty="0" err="1" smtClean="0">
                <a:solidFill>
                  <a:schemeClr val="tx1"/>
                </a:solidFill>
                <a:effectLst/>
                <a:latin typeface="Segoe UI" pitchFamily="34" charset="0"/>
                <a:ea typeface="+mn-ea"/>
                <a:cs typeface="+mn-cs"/>
              </a:rPr>
              <a:t>appxpackage</a:t>
            </a:r>
            <a:r>
              <a:rPr lang="en-US" sz="900" kern="1200" dirty="0" smtClean="0">
                <a:solidFill>
                  <a:schemeClr val="tx1"/>
                </a:solidFill>
                <a:effectLst/>
                <a:latin typeface="Segoe UI" pitchFamily="34" charset="0"/>
                <a:ea typeface="+mn-ea"/>
                <a:cs typeface="+mn-cs"/>
              </a:rPr>
              <a:t> command, there are a few other commands that are helpful for the IT pro to use for supporting Windows 8 apps, two of which are helpful for diagnosing app installation problems.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two PowerShell commands that assist in troubleshooting installation problems are get-</a:t>
            </a:r>
            <a:r>
              <a:rPr lang="en-US" sz="900" kern="1200" dirty="0" err="1" smtClean="0">
                <a:solidFill>
                  <a:schemeClr val="tx1"/>
                </a:solidFill>
                <a:effectLst/>
                <a:latin typeface="Segoe UI" pitchFamily="34" charset="0"/>
                <a:ea typeface="+mn-ea"/>
                <a:cs typeface="+mn-cs"/>
              </a:rPr>
              <a:t>appxlog</a:t>
            </a:r>
            <a:r>
              <a:rPr lang="en-US" sz="900" kern="1200" dirty="0" smtClean="0">
                <a:solidFill>
                  <a:schemeClr val="tx1"/>
                </a:solidFill>
                <a:effectLst/>
                <a:latin typeface="Segoe UI" pitchFamily="34" charset="0"/>
                <a:ea typeface="+mn-ea"/>
                <a:cs typeface="+mn-cs"/>
              </a:rPr>
              <a:t> and get-</a:t>
            </a:r>
            <a:r>
              <a:rPr lang="en-US" sz="900" kern="1200" dirty="0" err="1" smtClean="0">
                <a:solidFill>
                  <a:schemeClr val="tx1"/>
                </a:solidFill>
                <a:effectLst/>
                <a:latin typeface="Segoe UI" pitchFamily="34" charset="0"/>
                <a:ea typeface="+mn-ea"/>
                <a:cs typeface="+mn-cs"/>
              </a:rPr>
              <a:t>appxlasterror</a:t>
            </a:r>
            <a:r>
              <a:rPr lang="en-US" sz="900" kern="1200" dirty="0" smtClean="0">
                <a:solidFill>
                  <a:schemeClr val="tx1"/>
                </a:solidFill>
                <a:effectLst/>
                <a:latin typeface="Segoe UI" pitchFamily="34" charset="0"/>
                <a:ea typeface="+mn-ea"/>
                <a:cs typeface="+mn-cs"/>
              </a:rPr>
              <a:t>. The get-</a:t>
            </a:r>
            <a:r>
              <a:rPr lang="en-US" sz="900" kern="1200" dirty="0" err="1" smtClean="0">
                <a:solidFill>
                  <a:schemeClr val="tx1"/>
                </a:solidFill>
                <a:effectLst/>
                <a:latin typeface="Segoe UI" pitchFamily="34" charset="0"/>
                <a:ea typeface="+mn-ea"/>
                <a:cs typeface="+mn-cs"/>
              </a:rPr>
              <a:t>appxlog</a:t>
            </a:r>
            <a:r>
              <a:rPr lang="en-US" sz="900" kern="1200" dirty="0" smtClean="0">
                <a:solidFill>
                  <a:schemeClr val="tx1"/>
                </a:solidFill>
                <a:effectLst/>
                <a:latin typeface="Segoe UI" pitchFamily="34" charset="0"/>
                <a:ea typeface="+mn-ea"/>
                <a:cs typeface="+mn-cs"/>
              </a:rPr>
              <a:t> command returns the installation log from a package. This command can be run for an individual package or for all installed packages. The get-</a:t>
            </a:r>
            <a:r>
              <a:rPr lang="en-US" sz="900" kern="1200" dirty="0" err="1" smtClean="0">
                <a:solidFill>
                  <a:schemeClr val="tx1"/>
                </a:solidFill>
                <a:effectLst/>
                <a:latin typeface="Segoe UI" pitchFamily="34" charset="0"/>
                <a:ea typeface="+mn-ea"/>
                <a:cs typeface="+mn-cs"/>
              </a:rPr>
              <a:t>appxlasterror</a:t>
            </a:r>
            <a:r>
              <a:rPr lang="en-US" sz="900" kern="1200" dirty="0" smtClean="0">
                <a:solidFill>
                  <a:schemeClr val="tx1"/>
                </a:solidFill>
                <a:effectLst/>
                <a:latin typeface="Segoe UI" pitchFamily="34" charset="0"/>
                <a:ea typeface="+mn-ea"/>
                <a:cs typeface="+mn-cs"/>
              </a:rPr>
              <a:t> command examines the app package installation logs and returns the last error encountered for the current PowerShell session.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Other PowerShell commands are helpful for working with packages. The get-</a:t>
            </a:r>
            <a:r>
              <a:rPr lang="en-US" sz="900" kern="1200" dirty="0" err="1" smtClean="0">
                <a:solidFill>
                  <a:schemeClr val="tx1"/>
                </a:solidFill>
                <a:effectLst/>
                <a:latin typeface="Segoe UI" pitchFamily="34" charset="0"/>
                <a:ea typeface="+mn-ea"/>
                <a:cs typeface="+mn-cs"/>
              </a:rPr>
              <a:t>appxpackage</a:t>
            </a:r>
            <a:r>
              <a:rPr lang="en-US" sz="900" kern="1200" dirty="0" smtClean="0">
                <a:solidFill>
                  <a:schemeClr val="tx1"/>
                </a:solidFill>
                <a:effectLst/>
                <a:latin typeface="Segoe UI" pitchFamily="34" charset="0"/>
                <a:ea typeface="+mn-ea"/>
                <a:cs typeface="+mn-cs"/>
              </a:rPr>
              <a:t> command provides a list of app packages that are installed. The basic command obtains information for an individual user profile, but you can use a command-line switch to get the list for all users on a device. You can also find apps by a certain publisher and other such criteria to help narrow the scope of the command.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You can get the manifest of an app package by using the get-</a:t>
            </a:r>
            <a:r>
              <a:rPr lang="en-US" sz="900" kern="1200" dirty="0" err="1" smtClean="0">
                <a:solidFill>
                  <a:schemeClr val="tx1"/>
                </a:solidFill>
                <a:effectLst/>
                <a:latin typeface="Segoe UI" pitchFamily="34" charset="0"/>
                <a:ea typeface="+mn-ea"/>
                <a:cs typeface="+mn-cs"/>
              </a:rPr>
              <a:t>appxpackagemanifest</a:t>
            </a:r>
            <a:r>
              <a:rPr lang="en-US" sz="900" kern="1200" dirty="0" smtClean="0">
                <a:solidFill>
                  <a:schemeClr val="tx1"/>
                </a:solidFill>
                <a:effectLst/>
                <a:latin typeface="Segoe UI" pitchFamily="34" charset="0"/>
                <a:ea typeface="+mn-ea"/>
                <a:cs typeface="+mn-cs"/>
              </a:rPr>
              <a:t> command. This command provides overall information about the package itself and can be used on a package that's not installed.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You can remove a package by using the remove-</a:t>
            </a:r>
            <a:r>
              <a:rPr lang="en-US" sz="900" kern="1200" dirty="0" err="1" smtClean="0">
                <a:solidFill>
                  <a:schemeClr val="tx1"/>
                </a:solidFill>
                <a:effectLst/>
                <a:latin typeface="Segoe UI" pitchFamily="34" charset="0"/>
                <a:ea typeface="+mn-ea"/>
                <a:cs typeface="+mn-cs"/>
              </a:rPr>
              <a:t>appxpackage</a:t>
            </a:r>
            <a:r>
              <a:rPr lang="en-US" sz="900" kern="1200" dirty="0" smtClean="0">
                <a:solidFill>
                  <a:schemeClr val="tx1"/>
                </a:solidFill>
                <a:effectLst/>
                <a:latin typeface="Segoe UI" pitchFamily="34" charset="0"/>
                <a:ea typeface="+mn-ea"/>
                <a:cs typeface="+mn-cs"/>
              </a:rPr>
              <a:t> command. This command has an interesting command-line parameter called -</a:t>
            </a:r>
            <a:r>
              <a:rPr lang="en-US" sz="900" kern="1200" dirty="0" err="1" smtClean="0">
                <a:solidFill>
                  <a:schemeClr val="tx1"/>
                </a:solidFill>
                <a:effectLst/>
                <a:latin typeface="Segoe UI" pitchFamily="34" charset="0"/>
                <a:ea typeface="+mn-ea"/>
                <a:cs typeface="+mn-cs"/>
              </a:rPr>
              <a:t>whatif</a:t>
            </a:r>
            <a:r>
              <a:rPr lang="en-US" sz="900" kern="1200" dirty="0" smtClean="0">
                <a:solidFill>
                  <a:schemeClr val="tx1"/>
                </a:solidFill>
                <a:effectLst/>
                <a:latin typeface="Segoe UI" pitchFamily="34" charset="0"/>
                <a:ea typeface="+mn-ea"/>
                <a:cs typeface="+mn-cs"/>
              </a:rPr>
              <a:t>. Using the -</a:t>
            </a:r>
            <a:r>
              <a:rPr lang="en-US" sz="900" kern="1200" dirty="0" err="1" smtClean="0">
                <a:solidFill>
                  <a:schemeClr val="tx1"/>
                </a:solidFill>
                <a:effectLst/>
                <a:latin typeface="Segoe UI" pitchFamily="34" charset="0"/>
                <a:ea typeface="+mn-ea"/>
                <a:cs typeface="+mn-cs"/>
              </a:rPr>
              <a:t>whatif</a:t>
            </a:r>
            <a:r>
              <a:rPr lang="en-US" sz="900" kern="1200" dirty="0" smtClean="0">
                <a:solidFill>
                  <a:schemeClr val="tx1"/>
                </a:solidFill>
                <a:effectLst/>
                <a:latin typeface="Segoe UI" pitchFamily="34" charset="0"/>
                <a:ea typeface="+mn-ea"/>
                <a:cs typeface="+mn-cs"/>
              </a:rPr>
              <a:t> parameter is like a dry run of the command; it shows what will happen if the command is executed but without actually running the command.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working with provisioned apps, such as those provisioned in a DISM image, you can use the app-</a:t>
            </a:r>
            <a:r>
              <a:rPr lang="en-US" sz="900" kern="1200" dirty="0" err="1" smtClean="0">
                <a:solidFill>
                  <a:schemeClr val="tx1"/>
                </a:solidFill>
                <a:effectLst/>
                <a:latin typeface="Segoe UI" pitchFamily="34" charset="0"/>
                <a:ea typeface="+mn-ea"/>
                <a:cs typeface="+mn-cs"/>
              </a:rPr>
              <a:t>appxprovisionedpackage</a:t>
            </a:r>
            <a:r>
              <a:rPr lang="en-US" sz="900" kern="1200" dirty="0" smtClean="0">
                <a:solidFill>
                  <a:schemeClr val="tx1"/>
                </a:solidFill>
                <a:effectLst/>
                <a:latin typeface="Segoe UI" pitchFamily="34" charset="0"/>
                <a:ea typeface="+mn-ea"/>
                <a:cs typeface="+mn-cs"/>
              </a:rPr>
              <a:t> and remove-</a:t>
            </a:r>
            <a:r>
              <a:rPr lang="en-US" sz="900" kern="1200" dirty="0" err="1" smtClean="0">
                <a:solidFill>
                  <a:schemeClr val="tx1"/>
                </a:solidFill>
                <a:effectLst/>
                <a:latin typeface="Segoe UI" pitchFamily="34" charset="0"/>
                <a:ea typeface="+mn-ea"/>
                <a:cs typeface="+mn-cs"/>
              </a:rPr>
              <a:t>appxprovisionedpackage</a:t>
            </a:r>
            <a:r>
              <a:rPr lang="en-US" sz="900" kern="1200" dirty="0" smtClean="0">
                <a:solidFill>
                  <a:schemeClr val="tx1"/>
                </a:solidFill>
                <a:effectLst/>
                <a:latin typeface="Segoe UI" pitchFamily="34" charset="0"/>
                <a:ea typeface="+mn-ea"/>
                <a:cs typeface="+mn-cs"/>
              </a:rPr>
              <a:t> commands.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All of the commands used for package management accept some common parameters, such as -verbose, -debug, and parameters for error handling and output handling.</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err="1" smtClean="0">
                <a:solidFill>
                  <a:schemeClr val="tx1"/>
                </a:solidFill>
                <a:effectLst/>
                <a:latin typeface="Segoe UI" pitchFamily="34" charset="0"/>
                <a:ea typeface="+mn-ea"/>
                <a:cs typeface="+mn-cs"/>
              </a:rPr>
              <a:t>AppLocker</a:t>
            </a:r>
            <a:endParaRPr lang="en-US" sz="900" b="1"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enables advanced application control policies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Policies can be applied with complex rules to allow or deny app execution</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has been updated for Windows 8 app policies</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AppLocker is an advanced feature for software policies in an enterprise.</a:t>
            </a:r>
          </a:p>
          <a:p>
            <a:endParaRPr lang="en-US" dirty="0"/>
          </a:p>
          <a:p>
            <a:r>
              <a:rPr lang="en-US" sz="900" kern="1200" dirty="0" smtClean="0">
                <a:solidFill>
                  <a:schemeClr val="tx1"/>
                </a:solidFill>
                <a:effectLst/>
                <a:latin typeface="Segoe UI" pitchFamily="34" charset="0"/>
                <a:ea typeface="+mn-ea"/>
                <a:cs typeface="+mn-cs"/>
              </a:rPr>
              <a:t>AppLocker makes it possible for IT to restrict the applications that can be executed on devices within the network. Policies can be applied in a number of flexible ways to target applications. For example, you can apply policies using various attributes and properties, such as the application's publisher or version or an individual file's signature, and numerous others. And </a:t>
            </a: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doesn’t only restrict standard executable files; it can also restrict scripts like VB Scripts and batch files, DLL files, MSIs, and others.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working with Windows 8 Apps, </a:t>
            </a: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can examine an app package directly in order to create a policy. </a:t>
            </a: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can also look at all of the apps already installed on a computer and create policies that apply to those apps. Once created, that policy can be applied to other computers on the network. The practical implication is that AppLocker policies can be applied both for apps that come from the Windows Store and for those that are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40285232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27</a:t>
            </a:fld>
            <a:endParaRPr lang="en-US" dirty="0"/>
          </a:p>
        </p:txBody>
      </p:sp>
    </p:spTree>
    <p:extLst>
      <p:ext uri="{BB962C8B-B14F-4D97-AF65-F5344CB8AC3E}">
        <p14:creationId xmlns:p14="http://schemas.microsoft.com/office/powerpoint/2010/main" val="35044426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28</a:t>
            </a:fld>
            <a:endParaRPr lang="en-US" dirty="0"/>
          </a:p>
        </p:txBody>
      </p:sp>
    </p:spTree>
    <p:extLst>
      <p:ext uri="{BB962C8B-B14F-4D97-AF65-F5344CB8AC3E}">
        <p14:creationId xmlns:p14="http://schemas.microsoft.com/office/powerpoint/2010/main" val="7822382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Summary</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Organizations can distribute apps using the Windows Store or locally through </a:t>
            </a:r>
            <a:r>
              <a:rPr lang="en-US" sz="900" kern="1200" dirty="0" err="1" smtClean="0">
                <a:solidFill>
                  <a:schemeClr val="tx1"/>
                </a:solidFill>
                <a:effectLst/>
                <a:latin typeface="Segoe UI" pitchFamily="34" charset="0"/>
                <a:ea typeface="+mn-ea"/>
                <a:cs typeface="+mn-cs"/>
              </a:rPr>
              <a:t>sideloading</a:t>
            </a: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Familiar tools are used to manage apps in the enterprise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 deployment is achieved using familiar tools like System Center 2012 Configuration Manager</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Organizations use the Windows Store to distribute apps to the public. The Windows Store offers numerous flexible options for payments: You can provide a free app, use one of the pricing tiers, offer in-app purchasing, and more.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Organizations can control many aspects of the Windows Store experience by using nothing more than Group Policy. Access to the store itself can be controlled through Group Policy, and this access control can be applied to an individual user, device, or group.</a:t>
            </a:r>
          </a:p>
          <a:p>
            <a:endParaRPr lang="en-US" sz="900" kern="1200" dirty="0" smtClean="0">
              <a:solidFill>
                <a:schemeClr val="tx1"/>
              </a:solidFill>
              <a:effectLst/>
              <a:latin typeface="Segoe UI" pitchFamily="34" charset="0"/>
              <a:ea typeface="+mn-ea"/>
              <a:cs typeface="+mn-cs"/>
            </a:endParaRPr>
          </a:p>
          <a:p>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which can tie into Group Policy, can be used to apply more advanced rules surrounding app usage. You can create rules such that only certain individuals or groups can execute certain apps.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that said, automatic updates can't be controlled through Group Policy and of course you need to make sure that the device is joined to the domain in order for Group Policy settings to be effective.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Enterprise and Windows RT Devices support app sideloading, and you can </a:t>
            </a:r>
            <a:r>
              <a:rPr lang="en-US" sz="900" kern="1200" dirty="0" err="1" smtClean="0">
                <a:solidFill>
                  <a:schemeClr val="tx1"/>
                </a:solidFill>
                <a:effectLst/>
                <a:latin typeface="Segoe UI" pitchFamily="34" charset="0"/>
                <a:ea typeface="+mn-ea"/>
                <a:cs typeface="+mn-cs"/>
              </a:rPr>
              <a:t>sideload</a:t>
            </a:r>
            <a:r>
              <a:rPr lang="en-US" sz="900" kern="1200" dirty="0" smtClean="0">
                <a:solidFill>
                  <a:schemeClr val="tx1"/>
                </a:solidFill>
                <a:effectLst/>
                <a:latin typeface="Segoe UI" pitchFamily="34" charset="0"/>
                <a:ea typeface="+mn-ea"/>
                <a:cs typeface="+mn-cs"/>
              </a:rPr>
              <a:t> apps onto devices that meet a few requirements. The device needs to be joined to the domain or have the sideloading product key installed. For domain-joined devices, the Group Policy Allow all trusted applications to install setting must be enabled. Whether the device is joined to the domain or the sideloading product key is installed, the device must also have the appropriate trusted root certificates installed for the app being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Once the requirements are met, </a:t>
            </a:r>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an app can be accomplished using the PowerShell add-</a:t>
            </a:r>
            <a:r>
              <a:rPr lang="en-US" sz="900" kern="1200" dirty="0" err="1" smtClean="0">
                <a:solidFill>
                  <a:schemeClr val="tx1"/>
                </a:solidFill>
                <a:effectLst/>
                <a:latin typeface="Segoe UI" pitchFamily="34" charset="0"/>
                <a:ea typeface="+mn-ea"/>
                <a:cs typeface="+mn-cs"/>
              </a:rPr>
              <a:t>appxpackage</a:t>
            </a:r>
            <a:r>
              <a:rPr lang="en-US" sz="900" kern="1200" dirty="0" smtClean="0">
                <a:solidFill>
                  <a:schemeClr val="tx1"/>
                </a:solidFill>
                <a:effectLst/>
                <a:latin typeface="Segoe UI" pitchFamily="34" charset="0"/>
                <a:ea typeface="+mn-ea"/>
                <a:cs typeface="+mn-cs"/>
              </a:rPr>
              <a:t> command, and this is typically used when deploying to other developer machines or for quality assurance. The DISM tool can be used to add a package to an image so that the package doesn't need to be installed separately. Other tools for deployment include MDT 2012, Configuration Manager 2012, and Windows </a:t>
            </a:r>
            <a:r>
              <a:rPr lang="en-US" sz="900" kern="1200" dirty="0" err="1" smtClean="0">
                <a:solidFill>
                  <a:schemeClr val="tx1"/>
                </a:solidFill>
                <a:effectLst/>
                <a:latin typeface="Segoe UI" pitchFamily="34" charset="0"/>
                <a:ea typeface="+mn-ea"/>
                <a:cs typeface="+mn-cs"/>
              </a:rPr>
              <a:t>Intune</a:t>
            </a:r>
            <a:r>
              <a:rPr lang="en-US" sz="900" kern="1200" dirty="0" smtClean="0">
                <a:solidFill>
                  <a:schemeClr val="tx1"/>
                </a:solidFill>
                <a:effectLst/>
                <a:latin typeface="Segoe UI" pitchFamily="34" charset="0"/>
                <a:ea typeface="+mn-ea"/>
                <a:cs typeface="+mn-cs"/>
              </a:rPr>
              <a:t>. Each of these was covered during this session.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Management of Windows 8 apps can be done using PowerShell commands to inventory and obtain error information about packages deployed on a device. More advanced tools like Configuration Manager can be used for package management. I also discussed some of the changes for Configuration Manager 2012 SP1 in this session. A tool such as </a:t>
            </a: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can be used to provide advanced management of apps, including apps downloaded from the Windows Store and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 apps.</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29</a:t>
            </a:fld>
            <a:endParaRPr lang="en-US" dirty="0"/>
          </a:p>
        </p:txBody>
      </p:sp>
    </p:spTree>
    <p:extLst>
      <p:ext uri="{BB962C8B-B14F-4D97-AF65-F5344CB8AC3E}">
        <p14:creationId xmlns:p14="http://schemas.microsoft.com/office/powerpoint/2010/main" val="41860890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1091" y="697230"/>
            <a:ext cx="6228221" cy="3486150"/>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31</a:t>
            </a:fld>
            <a:endParaRPr lang="en-US" dirty="0">
              <a:solidFill>
                <a:prstClr val="black"/>
              </a:solidFill>
            </a:endParaRPr>
          </a:p>
        </p:txBody>
      </p:sp>
      <p:sp>
        <p:nvSpPr>
          <p:cNvPr id="8" name="Footer Placeholder 3"/>
          <p:cNvSpPr>
            <a:spLocks noGrp="1"/>
          </p:cNvSpPr>
          <p:nvPr>
            <p:ph type="ftr" sz="quarter" idx="4"/>
          </p:nvPr>
        </p:nvSpPr>
        <p:spPr>
          <a:xfrm>
            <a:off x="0" y="8829967"/>
            <a:ext cx="6387253" cy="464820"/>
          </a:xfrm>
          <a:prstGeom prst="rect">
            <a:avLst/>
          </a:prstGeom>
        </p:spPr>
        <p:txBody>
          <a:bodyPr vert="horz" lIns="93177" tIns="46589" rIns="93177" bIns="46589"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3456031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5" y="2722610"/>
            <a:ext cx="10242549" cy="1523497"/>
          </a:xfrm>
        </p:spPr>
        <p:txBody>
          <a:bodyPr anchor="ctr">
            <a:noAutofit/>
          </a:bodyPr>
          <a:lstStyle>
            <a:lvl1pPr algn="ctr">
              <a:lnSpc>
                <a:spcPct val="90000"/>
              </a:lnSpc>
              <a:defRPr sz="4800" spc="-300" baseline="0">
                <a:solidFill>
                  <a:schemeClr val="bg1">
                    <a:alpha val="99000"/>
                  </a:schemeClr>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657982" y="5677394"/>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57982" y="6121402"/>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166226478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hoto 1">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6520" y="329209"/>
            <a:ext cx="10242549" cy="1523497"/>
          </a:xfrm>
        </p:spPr>
        <p:txBody>
          <a:bodyPr anchor="ctr">
            <a:noAutofit/>
          </a:bodyPr>
          <a:lstStyle>
            <a:lvl1pPr algn="l">
              <a:lnSpc>
                <a:spcPct val="90000"/>
              </a:lnSpc>
              <a:defRPr sz="4400" spc="-200" baseline="0">
                <a:solidFill>
                  <a:schemeClr val="accent6">
                    <a:alpha val="99000"/>
                  </a:schemeClr>
                </a:solidFill>
                <a:latin typeface="Segoe UI Light"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2144" y="5806490"/>
            <a:ext cx="10242550" cy="463255"/>
          </a:xfrm>
        </p:spPr>
        <p:txBody>
          <a:bodyPr>
            <a:noAutofit/>
          </a:bodyPr>
          <a:lstStyle>
            <a:lvl1pPr marL="0" indent="0" algn="l">
              <a:lnSpc>
                <a:spcPct val="90000"/>
              </a:lnSpc>
              <a:spcBef>
                <a:spcPts val="0"/>
              </a:spcBef>
              <a:buNone/>
              <a:defRPr sz="2000" b="1" cap="all" baseline="0">
                <a:solidFill>
                  <a:schemeClr val="tx1">
                    <a:lumMod val="75000"/>
                    <a:lumOff val="25000"/>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562145" y="6121402"/>
            <a:ext cx="5335587" cy="221599"/>
          </a:xfrm>
        </p:spPr>
        <p:txBody>
          <a:bodyPr/>
          <a:lstStyle>
            <a:lvl1pPr marL="0" indent="0">
              <a:buNone/>
              <a:defRPr sz="1600" baseline="0">
                <a:solidFill>
                  <a:schemeClr val="tx1">
                    <a:lumMod val="75000"/>
                    <a:lumOff val="25000"/>
                    <a:alpha val="99000"/>
                  </a:schemeClr>
                </a:solidFill>
              </a:defRPr>
            </a:lvl1pPr>
          </a:lstStyle>
          <a:p>
            <a:pPr lvl="0"/>
            <a:r>
              <a:rPr lang="en-US" dirty="0" smtClean="0"/>
              <a:t>Click to edit presenter and date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4060681425"/>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2145" y="4422422"/>
            <a:ext cx="10242549" cy="1523497"/>
          </a:xfrm>
        </p:spPr>
        <p:txBody>
          <a:bodyPr anchor="ctr">
            <a:noAutofit/>
          </a:bodyPr>
          <a:lstStyle>
            <a:lvl1pPr algn="l">
              <a:lnSpc>
                <a:spcPct val="90000"/>
              </a:lnSpc>
              <a:defRPr sz="4800" spc="-200" baseline="0">
                <a:solidFill>
                  <a:schemeClr val="bg1">
                    <a:alpha val="99000"/>
                  </a:schemeClr>
                </a:solidFill>
                <a:latin typeface="Segoe UI Light"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62144" y="580649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562145" y="6121402"/>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299301098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5" y="1266985"/>
            <a:ext cx="9323388" cy="1523494"/>
          </a:xfrm>
        </p:spPr>
        <p:txBody>
          <a:bodyPr anchor="ctr" anchorCtr="0">
            <a:noAutofit/>
          </a:bodyPr>
          <a:lstStyle>
            <a:lvl1pPr>
              <a:lnSpc>
                <a:spcPct val="90000"/>
              </a:lnSpc>
              <a:defRPr sz="4400" i="0" u="none" baseline="0">
                <a:solidFill>
                  <a:schemeClr val="bg1">
                    <a:alpha val="99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969964" y="4344991"/>
            <a:ext cx="9323389" cy="461665"/>
          </a:xfrm>
        </p:spPr>
        <p:txBody>
          <a:bodyPr>
            <a:noAutofit/>
          </a:bodyPr>
          <a:lstStyle>
            <a:lvl1pPr marL="0" indent="0" algn="l">
              <a:lnSpc>
                <a:spcPct val="90000"/>
              </a:lnSpc>
              <a:spcBef>
                <a:spcPts val="0"/>
              </a:spcBef>
              <a:buNone/>
              <a:defRPr sz="2000" i="0" u="none">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969964" y="2727972"/>
            <a:ext cx="10242550" cy="137864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9600" b="0" i="0" u="none" strike="noStrike" kern="1200" cap="none" spc="-642" normalizeH="0" baseline="0" noProof="0" dirty="0" smtClean="0">
                <a:ln w="11430"/>
                <a:solidFill>
                  <a:schemeClr val="bg1">
                    <a:alpha val="99000"/>
                  </a:schemeClr>
                </a:solidFill>
                <a:effectLst/>
                <a:uLnTx/>
                <a:uFillTx/>
                <a:latin typeface="Segoe UI" pitchFamily="34" charset="0"/>
                <a:ea typeface="+mn-ea"/>
                <a:cs typeface="+mn-cs"/>
              </a:defRPr>
            </a:lvl1pPr>
          </a:lstStyle>
          <a:p>
            <a:pPr lvl="0"/>
            <a:r>
              <a:rPr lang="en-US" dirty="0" smtClean="0"/>
              <a:t>click to…</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5" y="2722610"/>
            <a:ext cx="10242549" cy="1523497"/>
          </a:xfrm>
        </p:spPr>
        <p:txBody>
          <a:bodyPr anchor="ctr">
            <a:noAutofit/>
          </a:bodyPr>
          <a:lstStyle>
            <a:lvl1pPr algn="ctr">
              <a:lnSpc>
                <a:spcPct val="90000"/>
              </a:lnSpc>
              <a:defRPr sz="4800" spc="-300" baseline="0">
                <a:solidFill>
                  <a:schemeClr val="bg1">
                    <a:alpha val="99000"/>
                  </a:schemeClr>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657982" y="5677394"/>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57982" y="6121402"/>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97092838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4413" y="2722610"/>
            <a:ext cx="5118100" cy="1523497"/>
          </a:xfrm>
        </p:spPr>
        <p:txBody>
          <a:bodyPr anchor="ctr">
            <a:noAutofit/>
          </a:bodyPr>
          <a:lstStyle>
            <a:lvl1pPr algn="ctr">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94413" y="5677394"/>
            <a:ext cx="4806119"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113866" y="6121402"/>
            <a:ext cx="4229013"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35229383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Placeholder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1"/>
            <a:ext cx="12185650" cy="6858000"/>
          </a:xfrm>
          <a:prstGeom prst="rect">
            <a:avLst/>
          </a:prstGeom>
        </p:spPr>
      </p:pic>
      <p:sp>
        <p:nvSpPr>
          <p:cNvPr id="10" name="Rectangle 9"/>
          <p:cNvSpPr/>
          <p:nvPr userDrawn="1"/>
        </p:nvSpPr>
        <p:spPr bwMode="auto">
          <a:xfrm>
            <a:off x="3175" y="0"/>
            <a:ext cx="12185650" cy="2620370"/>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cxnSp>
        <p:nvCxnSpPr>
          <p:cNvPr id="8" name="Straight Connector 7"/>
          <p:cNvCxnSpPr/>
          <p:nvPr userDrawn="1"/>
        </p:nvCxnSpPr>
        <p:spPr>
          <a:xfrm>
            <a:off x="628926" y="2"/>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8" y="2054566"/>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70" y="311768"/>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1619872"/>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7"/>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196634437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t="15538"/>
          <a:stretch/>
        </p:blipFill>
        <p:spPr>
          <a:xfrm>
            <a:off x="0" y="0"/>
            <a:ext cx="12188825" cy="6858000"/>
          </a:xfrm>
          <a:prstGeom prst="rect">
            <a:avLst/>
          </a:prstGeom>
        </p:spPr>
      </p:pic>
      <p:sp>
        <p:nvSpPr>
          <p:cNvPr id="10" name="Rectangle 9"/>
          <p:cNvSpPr/>
          <p:nvPr userDrawn="1"/>
        </p:nvSpPr>
        <p:spPr bwMode="auto">
          <a:xfrm>
            <a:off x="3175" y="0"/>
            <a:ext cx="12185650" cy="2620370"/>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cxnSp>
        <p:nvCxnSpPr>
          <p:cNvPr id="8" name="Straight Connector 7"/>
          <p:cNvCxnSpPr/>
          <p:nvPr userDrawn="1"/>
        </p:nvCxnSpPr>
        <p:spPr>
          <a:xfrm>
            <a:off x="628926" y="2"/>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8" y="2054566"/>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70" y="311768"/>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1619872"/>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7"/>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404779066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Placeholder 11"/>
          <p:cNvPicPr>
            <a:picLocks noChangeAspect="1"/>
          </p:cNvPicPr>
          <p:nvPr userDrawn="1"/>
        </p:nvPicPr>
        <p:blipFill rotWithShape="1">
          <a:blip r:embed="rId3">
            <a:extLst>
              <a:ext uri="{28A0092B-C50C-407E-A947-70E740481C1C}">
                <a14:useLocalDpi xmlns:a14="http://schemas.microsoft.com/office/drawing/2010/main" val="0"/>
              </a:ext>
            </a:extLst>
          </a:blip>
          <a:srcRect l="20325"/>
          <a:stretch/>
        </p:blipFill>
        <p:spPr>
          <a:xfrm>
            <a:off x="0" y="0"/>
            <a:ext cx="12188825" cy="6858000"/>
          </a:xfrm>
          <a:prstGeom prst="rect">
            <a:avLst/>
          </a:prstGeom>
        </p:spPr>
      </p:pic>
      <p:sp>
        <p:nvSpPr>
          <p:cNvPr id="12" name="Rectangle 11"/>
          <p:cNvSpPr/>
          <p:nvPr userDrawn="1"/>
        </p:nvSpPr>
        <p:spPr bwMode="auto">
          <a:xfrm rot="10800000">
            <a:off x="3175" y="4524501"/>
            <a:ext cx="12185650" cy="2333501"/>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cxnSp>
        <p:nvCxnSpPr>
          <p:cNvPr id="8" name="Straight Connector 7"/>
          <p:cNvCxnSpPr/>
          <p:nvPr userDrawn="1"/>
        </p:nvCxnSpPr>
        <p:spPr>
          <a:xfrm>
            <a:off x="628926" y="2"/>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8" y="4892768"/>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70" y="4626176"/>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593428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7"/>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1709621166"/>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Placeholder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1"/>
            <a:ext cx="12185650" cy="6858000"/>
          </a:xfrm>
          <a:prstGeom prst="rect">
            <a:avLst/>
          </a:prstGeom>
        </p:spPr>
      </p:pic>
      <p:pic>
        <p:nvPicPr>
          <p:cNvPr id="10" name="Picture Placeholder 11"/>
          <p:cNvPicPr>
            <a:picLocks noChangeAspect="1"/>
          </p:cNvPicPr>
          <p:nvPr userDrawn="1"/>
        </p:nvPicPr>
        <p:blipFill rotWithShape="1">
          <a:blip r:embed="rId4">
            <a:extLst>
              <a:ext uri="{28A0092B-C50C-407E-A947-70E740481C1C}">
                <a14:useLocalDpi xmlns:a14="http://schemas.microsoft.com/office/drawing/2010/main" val="0"/>
              </a:ext>
            </a:extLst>
          </a:blip>
          <a:srcRect b="13611"/>
          <a:stretch/>
        </p:blipFill>
        <p:spPr>
          <a:xfrm>
            <a:off x="3177" y="-1"/>
            <a:ext cx="12213436" cy="6858001"/>
          </a:xfrm>
          <a:prstGeom prst="rect">
            <a:avLst/>
          </a:prstGeom>
        </p:spPr>
      </p:pic>
      <p:sp>
        <p:nvSpPr>
          <p:cNvPr id="11" name="Rectangle 10"/>
          <p:cNvSpPr/>
          <p:nvPr userDrawn="1"/>
        </p:nvSpPr>
        <p:spPr bwMode="auto">
          <a:xfrm rot="10800000">
            <a:off x="3171" y="4488873"/>
            <a:ext cx="12213437" cy="2396422"/>
          </a:xfrm>
          <a:prstGeom prst="rect">
            <a:avLst/>
          </a:prstGeom>
          <a:gradFill flip="none" rotWithShape="1">
            <a:gsLst>
              <a:gs pos="0">
                <a:schemeClr val="tx1">
                  <a:alpha val="60000"/>
                </a:schemeClr>
              </a:gs>
              <a:gs pos="50000">
                <a:schemeClr val="tx1">
                  <a:alpha val="46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cxnSp>
        <p:nvCxnSpPr>
          <p:cNvPr id="8" name="Straight Connector 7"/>
          <p:cNvCxnSpPr/>
          <p:nvPr userDrawn="1"/>
        </p:nvCxnSpPr>
        <p:spPr>
          <a:xfrm>
            <a:off x="628926" y="2"/>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0" hasCustomPrompt="1"/>
          </p:nvPr>
        </p:nvSpPr>
        <p:spPr>
          <a:xfrm>
            <a:off x="990482" y="6394527"/>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sp>
        <p:nvSpPr>
          <p:cNvPr id="12" name="Title 1"/>
          <p:cNvSpPr>
            <a:spLocks noGrp="1"/>
          </p:cNvSpPr>
          <p:nvPr>
            <p:ph type="ctrTitle"/>
          </p:nvPr>
        </p:nvSpPr>
        <p:spPr>
          <a:xfrm>
            <a:off x="979170" y="4626176"/>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14" name="Subtitle 2"/>
          <p:cNvSpPr>
            <a:spLocks noGrp="1"/>
          </p:cNvSpPr>
          <p:nvPr>
            <p:ph type="subTitle" idx="1"/>
          </p:nvPr>
        </p:nvSpPr>
        <p:spPr>
          <a:xfrm>
            <a:off x="1014794" y="593428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cxnSp>
        <p:nvCxnSpPr>
          <p:cNvPr id="15" name="Straight Connector 14"/>
          <p:cNvCxnSpPr/>
          <p:nvPr userDrawn="1"/>
        </p:nvCxnSpPr>
        <p:spPr>
          <a:xfrm>
            <a:off x="-83658" y="4892768"/>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392103093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lain Blu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186579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6"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7" y="1684476"/>
            <a:ext cx="11149013" cy="1517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9"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slides with Blue Bar">
    <p:spTree>
      <p:nvGrpSpPr>
        <p:cNvPr id="1" name=""/>
        <p:cNvGrpSpPr/>
        <p:nvPr/>
      </p:nvGrpSpPr>
      <p:grpSpPr>
        <a:xfrm>
          <a:off x="0" y="0"/>
          <a:ext cx="0" cy="0"/>
          <a:chOff x="0" y="0"/>
          <a:chExt cx="0" cy="0"/>
        </a:xfrm>
      </p:grpSpPr>
      <p:sp>
        <p:nvSpPr>
          <p:cNvPr id="2" name="Title 1"/>
          <p:cNvSpPr>
            <a:spLocks noGrp="1"/>
          </p:cNvSpPr>
          <p:nvPr>
            <p:ph type="title"/>
          </p:nvPr>
        </p:nvSpPr>
        <p:spPr>
          <a:xfrm>
            <a:off x="524286" y="264224"/>
            <a:ext cx="11149013" cy="1131364"/>
          </a:xfrm>
        </p:spPr>
        <p:txBody>
          <a:bodyPr/>
          <a:lstStyle>
            <a:lvl1pPr>
              <a:defRPr>
                <a:solidFill>
                  <a:schemeClr val="accent6">
                    <a:alpha val="99000"/>
                  </a:schemeClr>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05177" y="1684476"/>
            <a:ext cx="11149013" cy="1517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292132255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6"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7" y="1931910"/>
            <a:ext cx="11149013" cy="1517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6" y="1465610"/>
            <a:ext cx="11059457" cy="221599"/>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287014585"/>
      </p:ext>
    </p:extLst>
  </p:cSld>
  <p:clrMapOvr>
    <a:masterClrMapping/>
  </p:clrMapOvr>
  <p:transition spd="slow">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64224"/>
            <a:ext cx="11149013" cy="1131364"/>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605177" y="1931910"/>
            <a:ext cx="11149013" cy="1517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6" y="1465610"/>
            <a:ext cx="11059457" cy="221599"/>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420661575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ist without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7" y="1931911"/>
            <a:ext cx="11149013" cy="332399"/>
          </a:xfrm>
        </p:spPr>
        <p:txBody>
          <a:bodyPr/>
          <a:lstStyle>
            <a:lvl1pPr marL="0" indent="0">
              <a:buNone/>
              <a:defRPr/>
            </a:lvl1pPr>
          </a:lstStyle>
          <a:p>
            <a:pPr lvl="0"/>
            <a:r>
              <a:rPr lang="en-US" smtClean="0"/>
              <a:t>Click to edit Master text styles</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6" y="1465610"/>
            <a:ext cx="11059457" cy="221599"/>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947561039"/>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ubtitle and Paragraph">
    <p:spTree>
      <p:nvGrpSpPr>
        <p:cNvPr id="1" name=""/>
        <p:cNvGrpSpPr/>
        <p:nvPr/>
      </p:nvGrpSpPr>
      <p:grpSpPr>
        <a:xfrm>
          <a:off x="0" y="0"/>
          <a:ext cx="0" cy="0"/>
          <a:chOff x="0" y="0"/>
          <a:chExt cx="0" cy="0"/>
        </a:xfrm>
      </p:grpSpPr>
      <p:sp>
        <p:nvSpPr>
          <p:cNvPr id="2" name="Title 1"/>
          <p:cNvSpPr>
            <a:spLocks noGrp="1"/>
          </p:cNvSpPr>
          <p:nvPr>
            <p:ph type="title"/>
          </p:nvPr>
        </p:nvSpPr>
        <p:spPr>
          <a:xfrm>
            <a:off x="524286" y="264224"/>
            <a:ext cx="11149013" cy="1131364"/>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605177" y="1931911"/>
            <a:ext cx="11149013" cy="332399"/>
          </a:xfrm>
        </p:spPr>
        <p:txBody>
          <a:bodyPr/>
          <a:lstStyle>
            <a:lvl1pPr marL="0" indent="0">
              <a:buNone/>
              <a:defRPr/>
            </a:lvl1pPr>
          </a:lstStyle>
          <a:p>
            <a:pPr lvl="0"/>
            <a:r>
              <a:rPr lang="en-US" smtClean="0"/>
              <a:t>Click to edit Master text styles</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6" y="1465610"/>
            <a:ext cx="11059457" cy="221599"/>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3774478821"/>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No Subtitle">
    <p:spTree>
      <p:nvGrpSpPr>
        <p:cNvPr id="1" name=""/>
        <p:cNvGrpSpPr/>
        <p:nvPr/>
      </p:nvGrpSpPr>
      <p:grpSpPr>
        <a:xfrm>
          <a:off x="0" y="0"/>
          <a:ext cx="0" cy="0"/>
          <a:chOff x="0" y="0"/>
          <a:chExt cx="0" cy="0"/>
        </a:xfrm>
      </p:grpSpPr>
      <p:sp>
        <p:nvSpPr>
          <p:cNvPr id="2" name="Title 1"/>
          <p:cNvSpPr>
            <a:spLocks noGrp="1"/>
          </p:cNvSpPr>
          <p:nvPr>
            <p:ph type="title"/>
          </p:nvPr>
        </p:nvSpPr>
        <p:spPr>
          <a:xfrm>
            <a:off x="512410" y="231953"/>
            <a:ext cx="11149013" cy="1163637"/>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605177" y="1555380"/>
            <a:ext cx="11149013" cy="151733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5"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558256" y="2262698"/>
            <a:ext cx="4984700"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6" y="1428625"/>
            <a:ext cx="5150165" cy="221599"/>
          </a:xfrm>
        </p:spPr>
        <p:txBody>
          <a:bodyPr anchor="b"/>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0608" y="2262696"/>
            <a:ext cx="4935492"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90422" y="1428625"/>
            <a:ext cx="5264408" cy="221599"/>
          </a:xfrm>
        </p:spPr>
        <p:txBody>
          <a:bodyPr anchor="b"/>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1858" y="2262696"/>
            <a:ext cx="4935492"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558255" y="2262698"/>
            <a:ext cx="4973943"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186117302"/>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6"/>
            <a:ext cx="5139406"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6558255" y="2262698"/>
            <a:ext cx="4973943"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346223201"/>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 List with Bullets and Column Title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0608" y="2693016"/>
            <a:ext cx="4935492"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558256" y="2693018"/>
            <a:ext cx="4984700"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
        <p:nvSpPr>
          <p:cNvPr id="12" name="Content Placeholder 11"/>
          <p:cNvSpPr>
            <a:spLocks noGrp="1"/>
          </p:cNvSpPr>
          <p:nvPr>
            <p:ph sz="quarter" idx="12"/>
          </p:nvPr>
        </p:nvSpPr>
        <p:spPr>
          <a:xfrm>
            <a:off x="812800" y="2302047"/>
            <a:ext cx="4964056" cy="276999"/>
          </a:xfrm>
        </p:spPr>
        <p:txBody>
          <a:bodyPr/>
          <a:lstStyle>
            <a:lvl1pPr marL="0" indent="0">
              <a:buNone/>
              <a:defRPr sz="2000" b="1" cap="all" baseline="0"/>
            </a:lvl1pPr>
          </a:lstStyle>
          <a:p>
            <a:pPr lvl="0"/>
            <a:r>
              <a:rPr lang="en-US" smtClean="0"/>
              <a:t>Click to edit Master text styles</a:t>
            </a:r>
          </a:p>
        </p:txBody>
      </p:sp>
      <p:sp>
        <p:nvSpPr>
          <p:cNvPr id="14" name="Content Placeholder 13"/>
          <p:cNvSpPr>
            <a:spLocks noGrp="1"/>
          </p:cNvSpPr>
          <p:nvPr>
            <p:ph sz="quarter" idx="13"/>
          </p:nvPr>
        </p:nvSpPr>
        <p:spPr>
          <a:xfrm>
            <a:off x="6519863" y="2302047"/>
            <a:ext cx="5023092" cy="276999"/>
          </a:xfrm>
        </p:spPr>
        <p:txBody>
          <a:bodyPr/>
          <a:lstStyle>
            <a:lvl1pPr marL="0" indent="0">
              <a:buNone/>
              <a:defRPr lang="en-US" sz="2000" b="1" kern="1200" cap="all" baseline="0" dirty="0">
                <a:solidFill>
                  <a:schemeClr val="tx1">
                    <a:lumMod val="75000"/>
                    <a:lumOff val="25000"/>
                    <a:alpha val="99000"/>
                  </a:schemeClr>
                </a:solidFill>
                <a:latin typeface="+mn-lt"/>
                <a:ea typeface="+mn-ea"/>
                <a:cs typeface="+mn-cs"/>
              </a:defRPr>
            </a:lvl1pPr>
          </a:lstStyle>
          <a:p>
            <a:pPr marL="0" lvl="0" indent="0" algn="l" defTabSz="914363" rtl="0" eaLnBrk="1" latinLnBrk="0" hangingPunct="1">
              <a:lnSpc>
                <a:spcPct val="90000"/>
              </a:lnSpc>
              <a:spcBef>
                <a:spcPct val="20000"/>
              </a:spcBef>
              <a:buClr>
                <a:srgbClr val="00DCFF"/>
              </a:buClr>
              <a:buSzPct val="90000"/>
              <a:buFont typeface="Arial" pitchFamily="34" charset="0"/>
              <a:buNone/>
            </a:pPr>
            <a:r>
              <a:rPr lang="en-US" smtClean="0"/>
              <a:t>Click to edit Master text styles</a:t>
            </a:r>
          </a:p>
        </p:txBody>
      </p:sp>
    </p:spTree>
    <p:extLst>
      <p:ext uri="{BB962C8B-B14F-4D97-AF65-F5344CB8AC3E}">
        <p14:creationId xmlns:p14="http://schemas.microsoft.com/office/powerpoint/2010/main" val="1888412476"/>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on-shaded Two Column List with Bullets and Column Title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693016"/>
            <a:ext cx="5150164"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558255" y="2693018"/>
            <a:ext cx="4973943"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
        <p:nvSpPr>
          <p:cNvPr id="12" name="Content Placeholder 11"/>
          <p:cNvSpPr>
            <a:spLocks noGrp="1"/>
          </p:cNvSpPr>
          <p:nvPr>
            <p:ph sz="quarter" idx="12"/>
          </p:nvPr>
        </p:nvSpPr>
        <p:spPr>
          <a:xfrm>
            <a:off x="615936" y="2302047"/>
            <a:ext cx="5171679" cy="276999"/>
          </a:xfrm>
        </p:spPr>
        <p:txBody>
          <a:bodyPr/>
          <a:lstStyle>
            <a:lvl1pPr marL="0" indent="0">
              <a:buNone/>
              <a:defRPr sz="2000" b="1" cap="all" baseline="0"/>
            </a:lvl1pPr>
          </a:lstStyle>
          <a:p>
            <a:pPr lvl="0"/>
            <a:r>
              <a:rPr lang="en-US" smtClean="0"/>
              <a:t>Click to edit Master text styles</a:t>
            </a:r>
          </a:p>
        </p:txBody>
      </p:sp>
      <p:sp>
        <p:nvSpPr>
          <p:cNvPr id="14" name="Content Placeholder 13"/>
          <p:cNvSpPr>
            <a:spLocks noGrp="1"/>
          </p:cNvSpPr>
          <p:nvPr>
            <p:ph sz="quarter" idx="13"/>
          </p:nvPr>
        </p:nvSpPr>
        <p:spPr>
          <a:xfrm>
            <a:off x="6519863" y="2302047"/>
            <a:ext cx="5023092" cy="276999"/>
          </a:xfrm>
        </p:spPr>
        <p:txBody>
          <a:bodyPr/>
          <a:lstStyle>
            <a:lvl1pPr marL="0" indent="0">
              <a:buNone/>
              <a:defRPr lang="en-US" sz="2000" b="1" kern="1200" cap="all" baseline="0" dirty="0">
                <a:solidFill>
                  <a:schemeClr val="tx1">
                    <a:lumMod val="75000"/>
                    <a:lumOff val="25000"/>
                    <a:alpha val="99000"/>
                  </a:schemeClr>
                </a:solidFill>
                <a:latin typeface="+mn-lt"/>
                <a:ea typeface="+mn-ea"/>
                <a:cs typeface="+mn-cs"/>
              </a:defRPr>
            </a:lvl1pPr>
          </a:lstStyle>
          <a:p>
            <a:pPr marL="0" lvl="0" indent="0" algn="l" defTabSz="914363" rtl="0" eaLnBrk="1" latinLnBrk="0" hangingPunct="1">
              <a:lnSpc>
                <a:spcPct val="90000"/>
              </a:lnSpc>
              <a:spcBef>
                <a:spcPct val="20000"/>
              </a:spcBef>
              <a:buClr>
                <a:srgbClr val="00DCFF"/>
              </a:buClr>
              <a:buSzPct val="90000"/>
              <a:buFont typeface="Arial" pitchFamily="34" charset="0"/>
              <a:buNone/>
            </a:pPr>
            <a:r>
              <a:rPr lang="en-US" smtClean="0"/>
              <a:t>Click to edit Master text styles</a:t>
            </a:r>
          </a:p>
        </p:txBody>
      </p:sp>
    </p:spTree>
    <p:extLst>
      <p:ext uri="{BB962C8B-B14F-4D97-AF65-F5344CB8AC3E}">
        <p14:creationId xmlns:p14="http://schemas.microsoft.com/office/powerpoint/2010/main" val="318035667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6"/>
            <a:ext cx="5492735" cy="2938696"/>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1" y="2191446"/>
            <a:ext cx="5492735" cy="2938696"/>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4" name="Content Placeholder 3"/>
          <p:cNvSpPr>
            <a:spLocks noGrp="1"/>
          </p:cNvSpPr>
          <p:nvPr>
            <p:ph sz="half" idx="2"/>
          </p:nvPr>
        </p:nvSpPr>
        <p:spPr>
          <a:xfrm>
            <a:off x="615936" y="2262698"/>
            <a:ext cx="5274225" cy="31854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699"/>
            <a:ext cx="5260493" cy="31854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dirty="0" smtClean="0"/>
              <a:t>Click to edit Master text styles</a:t>
            </a:r>
          </a:p>
        </p:txBody>
      </p:sp>
    </p:spTree>
    <p:extLst>
      <p:ext uri="{BB962C8B-B14F-4D97-AF65-F5344CB8AC3E}">
        <p14:creationId xmlns:p14="http://schemas.microsoft.com/office/powerpoint/2010/main" val="2565673782"/>
      </p:ext>
    </p:extLst>
  </p:cSld>
  <p:clrMapOvr>
    <a:masterClrMapping/>
  </p:clrMapOvr>
  <p:transition spd="slow">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6"/>
            <a:ext cx="5492735" cy="2938696"/>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1" y="2191446"/>
            <a:ext cx="5492735" cy="2938696"/>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4" name="Content Placeholder 3"/>
          <p:cNvSpPr>
            <a:spLocks noGrp="1"/>
          </p:cNvSpPr>
          <p:nvPr>
            <p:ph sz="half" idx="2"/>
          </p:nvPr>
        </p:nvSpPr>
        <p:spPr>
          <a:xfrm>
            <a:off x="615936" y="2262698"/>
            <a:ext cx="5274225" cy="31854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699"/>
            <a:ext cx="5260493" cy="31854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dirty="0" smtClean="0"/>
              <a:t>Click to edit Master text styles</a:t>
            </a:r>
          </a:p>
        </p:txBody>
      </p:sp>
    </p:spTree>
    <p:extLst>
      <p:ext uri="{BB962C8B-B14F-4D97-AF65-F5344CB8AC3E}">
        <p14:creationId xmlns:p14="http://schemas.microsoft.com/office/powerpoint/2010/main" val="1420869285"/>
      </p:ext>
    </p:extLst>
  </p:cSld>
  <p:clrMapOvr>
    <a:masterClrMapping/>
  </p:clrMapOvr>
  <p:transition spd="slow">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9" y="2191446"/>
            <a:ext cx="3614060" cy="3057448"/>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3" name="Rectangle 12"/>
          <p:cNvSpPr/>
          <p:nvPr userDrawn="1"/>
        </p:nvSpPr>
        <p:spPr bwMode="auto">
          <a:xfrm>
            <a:off x="4292247" y="2191446"/>
            <a:ext cx="3614060" cy="3057448"/>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4" name="Rectangle 13"/>
          <p:cNvSpPr/>
          <p:nvPr userDrawn="1"/>
        </p:nvSpPr>
        <p:spPr bwMode="auto">
          <a:xfrm>
            <a:off x="8054065" y="2191446"/>
            <a:ext cx="3614060" cy="3057448"/>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7"/>
            <a:ext cx="3433550"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
        <p:nvSpPr>
          <p:cNvPr id="15" name="Content Placeholder 3"/>
          <p:cNvSpPr>
            <a:spLocks noGrp="1"/>
          </p:cNvSpPr>
          <p:nvPr>
            <p:ph sz="half" idx="12"/>
          </p:nvPr>
        </p:nvSpPr>
        <p:spPr>
          <a:xfrm>
            <a:off x="4382502" y="2262697"/>
            <a:ext cx="3433550"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3"/>
          <p:cNvSpPr>
            <a:spLocks noGrp="1"/>
          </p:cNvSpPr>
          <p:nvPr>
            <p:ph sz="half" idx="13"/>
          </p:nvPr>
        </p:nvSpPr>
        <p:spPr>
          <a:xfrm>
            <a:off x="8144320" y="2262697"/>
            <a:ext cx="3433550"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3304546956"/>
      </p:ext>
    </p:extLst>
  </p:cSld>
  <p:clrMapOvr>
    <a:masterClrMapping/>
  </p:clrMapOvr>
  <p:transition spd="slow">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9" y="2191446"/>
            <a:ext cx="3614060" cy="3057448"/>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3" name="Rectangle 12"/>
          <p:cNvSpPr/>
          <p:nvPr userDrawn="1"/>
        </p:nvSpPr>
        <p:spPr bwMode="auto">
          <a:xfrm>
            <a:off x="4292247" y="2191446"/>
            <a:ext cx="3614060" cy="3057448"/>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4" name="Rectangle 13"/>
          <p:cNvSpPr/>
          <p:nvPr userDrawn="1"/>
        </p:nvSpPr>
        <p:spPr bwMode="auto">
          <a:xfrm>
            <a:off x="8054065" y="2191446"/>
            <a:ext cx="3614060" cy="3057448"/>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8"/>
            <a:ext cx="3433550"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
        <p:nvSpPr>
          <p:cNvPr id="15" name="Content Placeholder 3"/>
          <p:cNvSpPr>
            <a:spLocks noGrp="1"/>
          </p:cNvSpPr>
          <p:nvPr>
            <p:ph sz="half" idx="12"/>
          </p:nvPr>
        </p:nvSpPr>
        <p:spPr>
          <a:xfrm>
            <a:off x="4382502" y="2262698"/>
            <a:ext cx="3433550"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3"/>
          <p:cNvSpPr>
            <a:spLocks noGrp="1"/>
          </p:cNvSpPr>
          <p:nvPr>
            <p:ph sz="half" idx="13"/>
          </p:nvPr>
        </p:nvSpPr>
        <p:spPr>
          <a:xfrm>
            <a:off x="8144320" y="2262698"/>
            <a:ext cx="3433550"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2096245857"/>
      </p:ext>
    </p:extLst>
  </p:cSld>
  <p:clrMapOvr>
    <a:masterClrMapping/>
  </p:clrMapOvr>
  <p:transition spd="slow">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8" y="2191448"/>
            <a:ext cx="11142869" cy="1252867"/>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8"/>
            <a:ext cx="10961934" cy="318549"/>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7" name="Rectangle 16"/>
          <p:cNvSpPr/>
          <p:nvPr userDrawn="1"/>
        </p:nvSpPr>
        <p:spPr bwMode="auto">
          <a:xfrm>
            <a:off x="530428" y="3613291"/>
            <a:ext cx="11142869" cy="1252867"/>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2"/>
          </p:nvPr>
        </p:nvSpPr>
        <p:spPr>
          <a:xfrm>
            <a:off x="615936" y="3669468"/>
            <a:ext cx="10961934" cy="318549"/>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1" name="Rectangle 20"/>
          <p:cNvSpPr/>
          <p:nvPr userDrawn="1"/>
        </p:nvSpPr>
        <p:spPr bwMode="auto">
          <a:xfrm>
            <a:off x="530428" y="5035133"/>
            <a:ext cx="11142869" cy="1252867"/>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2" name="Content Placeholder 3"/>
          <p:cNvSpPr>
            <a:spLocks noGrp="1"/>
          </p:cNvSpPr>
          <p:nvPr>
            <p:ph sz="half" idx="13"/>
          </p:nvPr>
        </p:nvSpPr>
        <p:spPr>
          <a:xfrm>
            <a:off x="615936" y="5106383"/>
            <a:ext cx="10961934" cy="318549"/>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2171035199"/>
      </p:ext>
    </p:extLst>
  </p:cSld>
  <p:clrMapOvr>
    <a:masterClrMapping/>
  </p:clrMapOvr>
  <p:transition spd="slow">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8" y="2191448"/>
            <a:ext cx="11142869" cy="1252867"/>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9"/>
            <a:ext cx="10961934" cy="318549"/>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7" name="Rectangle 16"/>
          <p:cNvSpPr/>
          <p:nvPr userDrawn="1"/>
        </p:nvSpPr>
        <p:spPr bwMode="auto">
          <a:xfrm>
            <a:off x="530428" y="3613291"/>
            <a:ext cx="11142869" cy="1252867"/>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2"/>
          </p:nvPr>
        </p:nvSpPr>
        <p:spPr>
          <a:xfrm>
            <a:off x="615936" y="3669469"/>
            <a:ext cx="10961934" cy="318549"/>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1" name="Rectangle 20"/>
          <p:cNvSpPr/>
          <p:nvPr userDrawn="1"/>
        </p:nvSpPr>
        <p:spPr bwMode="auto">
          <a:xfrm>
            <a:off x="530428" y="5035133"/>
            <a:ext cx="11142869" cy="1252867"/>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2" name="Content Placeholder 3"/>
          <p:cNvSpPr>
            <a:spLocks noGrp="1"/>
          </p:cNvSpPr>
          <p:nvPr>
            <p:ph sz="half" idx="13"/>
          </p:nvPr>
        </p:nvSpPr>
        <p:spPr>
          <a:xfrm>
            <a:off x="615936" y="5106384"/>
            <a:ext cx="10961934" cy="318549"/>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128190596"/>
      </p:ext>
    </p:extLst>
  </p:cSld>
  <p:clrMapOvr>
    <a:masterClrMapping/>
  </p:clrMapOvr>
  <p:transition spd="slow">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
        <p:nvSpPr>
          <p:cNvPr id="12" name="Rectangle 11"/>
          <p:cNvSpPr/>
          <p:nvPr userDrawn="1"/>
        </p:nvSpPr>
        <p:spPr bwMode="auto">
          <a:xfrm>
            <a:off x="530429"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3" name="Content Placeholder 3"/>
          <p:cNvSpPr>
            <a:spLocks noGrp="1"/>
          </p:cNvSpPr>
          <p:nvPr>
            <p:ph sz="half" idx="2"/>
          </p:nvPr>
        </p:nvSpPr>
        <p:spPr>
          <a:xfrm>
            <a:off x="592187" y="2262697"/>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5" name="Rectangle 14"/>
          <p:cNvSpPr/>
          <p:nvPr userDrawn="1"/>
        </p:nvSpPr>
        <p:spPr bwMode="auto">
          <a:xfrm>
            <a:off x="3352622"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6" name="Content Placeholder 3"/>
          <p:cNvSpPr>
            <a:spLocks noGrp="1"/>
          </p:cNvSpPr>
          <p:nvPr>
            <p:ph sz="half" idx="12"/>
          </p:nvPr>
        </p:nvSpPr>
        <p:spPr>
          <a:xfrm>
            <a:off x="3414066" y="2262697"/>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3"/>
          </p:nvPr>
        </p:nvSpPr>
        <p:spPr>
          <a:xfrm>
            <a:off x="6249315" y="2250822"/>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262697"/>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3909613888"/>
      </p:ext>
    </p:extLst>
  </p:cSld>
  <p:clrMapOvr>
    <a:masterClrMapping/>
  </p:clrMapOvr>
  <p:transition spd="slow">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
        <p:nvSpPr>
          <p:cNvPr id="12" name="Rectangle 11"/>
          <p:cNvSpPr/>
          <p:nvPr userDrawn="1"/>
        </p:nvSpPr>
        <p:spPr bwMode="auto">
          <a:xfrm>
            <a:off x="530429"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3" name="Content Placeholder 3"/>
          <p:cNvSpPr>
            <a:spLocks noGrp="1"/>
          </p:cNvSpPr>
          <p:nvPr>
            <p:ph sz="half" idx="2"/>
          </p:nvPr>
        </p:nvSpPr>
        <p:spPr>
          <a:xfrm>
            <a:off x="592187" y="2262697"/>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5" name="Rectangle 14"/>
          <p:cNvSpPr/>
          <p:nvPr userDrawn="1"/>
        </p:nvSpPr>
        <p:spPr bwMode="auto">
          <a:xfrm>
            <a:off x="3352622"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6" name="Content Placeholder 3"/>
          <p:cNvSpPr>
            <a:spLocks noGrp="1"/>
          </p:cNvSpPr>
          <p:nvPr>
            <p:ph sz="half" idx="12"/>
          </p:nvPr>
        </p:nvSpPr>
        <p:spPr>
          <a:xfrm>
            <a:off x="3414066" y="2262697"/>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3"/>
          </p:nvPr>
        </p:nvSpPr>
        <p:spPr>
          <a:xfrm>
            <a:off x="6249315" y="2250822"/>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262697"/>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438699976"/>
      </p:ext>
    </p:extLst>
  </p:cSld>
  <p:clrMapOvr>
    <a:masterClrMapping/>
  </p:clrMapOvr>
  <p:transition spd="slow">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6"/>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1" y="2191446"/>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4" name="Content Placeholder 3"/>
          <p:cNvSpPr>
            <a:spLocks noGrp="1"/>
          </p:cNvSpPr>
          <p:nvPr>
            <p:ph sz="half" idx="2"/>
          </p:nvPr>
        </p:nvSpPr>
        <p:spPr>
          <a:xfrm>
            <a:off x="615936" y="2262697"/>
            <a:ext cx="5274225" cy="31854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699"/>
            <a:ext cx="5260493" cy="31854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4" name="Rectangle 13"/>
          <p:cNvSpPr/>
          <p:nvPr userDrawn="1"/>
        </p:nvSpPr>
        <p:spPr bwMode="auto">
          <a:xfrm>
            <a:off x="6175391" y="4508133"/>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6" name="Content Placeholder 5"/>
          <p:cNvSpPr>
            <a:spLocks noGrp="1"/>
          </p:cNvSpPr>
          <p:nvPr>
            <p:ph sz="quarter" idx="13"/>
          </p:nvPr>
        </p:nvSpPr>
        <p:spPr>
          <a:xfrm>
            <a:off x="6271705" y="4579386"/>
            <a:ext cx="5260493" cy="31854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530429" y="4508133"/>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2"/>
          </p:nvPr>
        </p:nvSpPr>
        <p:spPr>
          <a:xfrm>
            <a:off x="615936" y="4579384"/>
            <a:ext cx="5274225" cy="31854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430066924"/>
      </p:ext>
    </p:extLst>
  </p:cSld>
  <p:clrMapOvr>
    <a:masterClrMapping/>
  </p:clrMapOvr>
  <p:transition spd="slow">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6"/>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1" y="2191446"/>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4" name="Content Placeholder 3"/>
          <p:cNvSpPr>
            <a:spLocks noGrp="1"/>
          </p:cNvSpPr>
          <p:nvPr>
            <p:ph sz="half" idx="2"/>
          </p:nvPr>
        </p:nvSpPr>
        <p:spPr>
          <a:xfrm>
            <a:off x="615936" y="2262698"/>
            <a:ext cx="5274225" cy="31854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700"/>
            <a:ext cx="5260493" cy="31854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4" name="Rectangle 13"/>
          <p:cNvSpPr/>
          <p:nvPr userDrawn="1"/>
        </p:nvSpPr>
        <p:spPr bwMode="auto">
          <a:xfrm>
            <a:off x="6175391" y="4508133"/>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6" name="Content Placeholder 5"/>
          <p:cNvSpPr>
            <a:spLocks noGrp="1"/>
          </p:cNvSpPr>
          <p:nvPr>
            <p:ph sz="quarter" idx="13"/>
          </p:nvPr>
        </p:nvSpPr>
        <p:spPr>
          <a:xfrm>
            <a:off x="6271705" y="4579387"/>
            <a:ext cx="5260493" cy="31854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530429" y="4508133"/>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2"/>
          </p:nvPr>
        </p:nvSpPr>
        <p:spPr>
          <a:xfrm>
            <a:off x="615936" y="4579385"/>
            <a:ext cx="5274225" cy="31854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344619791"/>
      </p:ext>
    </p:extLst>
  </p:cSld>
  <p:clrMapOvr>
    <a:masterClrMapping/>
  </p:clrMapOvr>
  <p:transition spd="slow">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9"/>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4308212" y="2191449"/>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4" name="Content Placeholder 3"/>
          <p:cNvSpPr>
            <a:spLocks noGrp="1"/>
          </p:cNvSpPr>
          <p:nvPr>
            <p:ph sz="half" idx="2"/>
          </p:nvPr>
        </p:nvSpPr>
        <p:spPr>
          <a:xfrm>
            <a:off x="627812" y="2274573"/>
            <a:ext cx="3386048" cy="637097"/>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4395413" y="2274574"/>
            <a:ext cx="3394798" cy="637097"/>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dirty="0" smtClean="0"/>
              <a:t>Click to edit Master text styles</a:t>
            </a:r>
          </a:p>
        </p:txBody>
      </p:sp>
      <p:sp>
        <p:nvSpPr>
          <p:cNvPr id="10" name="Rectangle 9"/>
          <p:cNvSpPr/>
          <p:nvPr userDrawn="1"/>
        </p:nvSpPr>
        <p:spPr bwMode="auto">
          <a:xfrm>
            <a:off x="8085994" y="2191449"/>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1" name="Content Placeholder 5"/>
          <p:cNvSpPr>
            <a:spLocks noGrp="1"/>
          </p:cNvSpPr>
          <p:nvPr>
            <p:ph sz="quarter" idx="12"/>
          </p:nvPr>
        </p:nvSpPr>
        <p:spPr>
          <a:xfrm>
            <a:off x="8182307" y="2262699"/>
            <a:ext cx="3396129" cy="637097"/>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3" name="Rectangle 12"/>
          <p:cNvSpPr/>
          <p:nvPr userDrawn="1"/>
        </p:nvSpPr>
        <p:spPr bwMode="auto">
          <a:xfrm>
            <a:off x="530429" y="4343402"/>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4" name="Rectangle 13"/>
          <p:cNvSpPr/>
          <p:nvPr userDrawn="1"/>
        </p:nvSpPr>
        <p:spPr bwMode="auto">
          <a:xfrm>
            <a:off x="4308212" y="4343402"/>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5" name="Content Placeholder 3"/>
          <p:cNvSpPr>
            <a:spLocks noGrp="1"/>
          </p:cNvSpPr>
          <p:nvPr>
            <p:ph sz="half" idx="13"/>
          </p:nvPr>
        </p:nvSpPr>
        <p:spPr>
          <a:xfrm>
            <a:off x="627812" y="4426526"/>
            <a:ext cx="3386048" cy="637097"/>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5"/>
          <p:cNvSpPr>
            <a:spLocks noGrp="1"/>
          </p:cNvSpPr>
          <p:nvPr>
            <p:ph sz="quarter" idx="14"/>
          </p:nvPr>
        </p:nvSpPr>
        <p:spPr>
          <a:xfrm>
            <a:off x="4395413" y="4426527"/>
            <a:ext cx="3394798" cy="637097"/>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8085994" y="4343402"/>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5"/>
          <p:cNvSpPr>
            <a:spLocks noGrp="1"/>
          </p:cNvSpPr>
          <p:nvPr>
            <p:ph sz="quarter" idx="15"/>
          </p:nvPr>
        </p:nvSpPr>
        <p:spPr>
          <a:xfrm>
            <a:off x="8182307" y="4414652"/>
            <a:ext cx="3396129" cy="637097"/>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4253829362"/>
      </p:ext>
    </p:extLst>
  </p:cSld>
  <p:clrMapOvr>
    <a:masterClrMapping/>
  </p:clrMapOvr>
  <p:transition spd="slow">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9"/>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4308212" y="2191449"/>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4" name="Content Placeholder 3"/>
          <p:cNvSpPr>
            <a:spLocks noGrp="1"/>
          </p:cNvSpPr>
          <p:nvPr>
            <p:ph sz="half" idx="2"/>
          </p:nvPr>
        </p:nvSpPr>
        <p:spPr>
          <a:xfrm>
            <a:off x="627812" y="2274574"/>
            <a:ext cx="3386048" cy="637097"/>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4395413" y="2274574"/>
            <a:ext cx="3394798" cy="637097"/>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dirty="0" smtClean="0"/>
              <a:t>Click to edit Master text styles</a:t>
            </a:r>
          </a:p>
        </p:txBody>
      </p:sp>
      <p:sp>
        <p:nvSpPr>
          <p:cNvPr id="10" name="Rectangle 9"/>
          <p:cNvSpPr/>
          <p:nvPr userDrawn="1"/>
        </p:nvSpPr>
        <p:spPr bwMode="auto">
          <a:xfrm>
            <a:off x="8085994" y="2191449"/>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1" name="Content Placeholder 5"/>
          <p:cNvSpPr>
            <a:spLocks noGrp="1"/>
          </p:cNvSpPr>
          <p:nvPr>
            <p:ph sz="quarter" idx="12"/>
          </p:nvPr>
        </p:nvSpPr>
        <p:spPr>
          <a:xfrm>
            <a:off x="8182307" y="2262699"/>
            <a:ext cx="3396129" cy="637097"/>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3" name="Rectangle 12"/>
          <p:cNvSpPr/>
          <p:nvPr userDrawn="1"/>
        </p:nvSpPr>
        <p:spPr bwMode="auto">
          <a:xfrm>
            <a:off x="530429" y="4343402"/>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4" name="Rectangle 13"/>
          <p:cNvSpPr/>
          <p:nvPr userDrawn="1"/>
        </p:nvSpPr>
        <p:spPr bwMode="auto">
          <a:xfrm>
            <a:off x="4308212" y="4343402"/>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5" name="Content Placeholder 3"/>
          <p:cNvSpPr>
            <a:spLocks noGrp="1"/>
          </p:cNvSpPr>
          <p:nvPr>
            <p:ph sz="half" idx="13"/>
          </p:nvPr>
        </p:nvSpPr>
        <p:spPr>
          <a:xfrm>
            <a:off x="627812" y="4426527"/>
            <a:ext cx="3386048" cy="637097"/>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5"/>
          <p:cNvSpPr>
            <a:spLocks noGrp="1"/>
          </p:cNvSpPr>
          <p:nvPr>
            <p:ph sz="quarter" idx="14"/>
          </p:nvPr>
        </p:nvSpPr>
        <p:spPr>
          <a:xfrm>
            <a:off x="4395413" y="4426527"/>
            <a:ext cx="3394798" cy="637097"/>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8085994" y="4343402"/>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5"/>
          <p:cNvSpPr>
            <a:spLocks noGrp="1"/>
          </p:cNvSpPr>
          <p:nvPr>
            <p:ph sz="quarter" idx="15"/>
          </p:nvPr>
        </p:nvSpPr>
        <p:spPr>
          <a:xfrm>
            <a:off x="8182307" y="4414652"/>
            <a:ext cx="3396129" cy="637097"/>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87558374"/>
      </p:ext>
    </p:extLst>
  </p:cSld>
  <p:clrMapOvr>
    <a:masterClrMapping/>
  </p:clrMapOvr>
  <p:transition spd="slow">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2" name="Rectangle 11"/>
          <p:cNvSpPr/>
          <p:nvPr userDrawn="1"/>
        </p:nvSpPr>
        <p:spPr bwMode="auto">
          <a:xfrm>
            <a:off x="530429"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3" name="Content Placeholder 3"/>
          <p:cNvSpPr>
            <a:spLocks noGrp="1"/>
          </p:cNvSpPr>
          <p:nvPr>
            <p:ph sz="half" idx="2"/>
          </p:nvPr>
        </p:nvSpPr>
        <p:spPr>
          <a:xfrm>
            <a:off x="592187" y="2155822"/>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5" name="Rectangle 14"/>
          <p:cNvSpPr/>
          <p:nvPr userDrawn="1"/>
        </p:nvSpPr>
        <p:spPr bwMode="auto">
          <a:xfrm>
            <a:off x="3352622"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6" name="Content Placeholder 3"/>
          <p:cNvSpPr>
            <a:spLocks noGrp="1"/>
          </p:cNvSpPr>
          <p:nvPr>
            <p:ph sz="half" idx="12"/>
          </p:nvPr>
        </p:nvSpPr>
        <p:spPr>
          <a:xfrm>
            <a:off x="3414066" y="2155822"/>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3"/>
          </p:nvPr>
        </p:nvSpPr>
        <p:spPr>
          <a:xfrm>
            <a:off x="6249315" y="2143947"/>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155822"/>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0" name="Rectangle 19"/>
          <p:cNvSpPr/>
          <p:nvPr userDrawn="1"/>
        </p:nvSpPr>
        <p:spPr bwMode="auto">
          <a:xfrm>
            <a:off x="530429"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1" name="Content Placeholder 3"/>
          <p:cNvSpPr>
            <a:spLocks noGrp="1"/>
          </p:cNvSpPr>
          <p:nvPr>
            <p:ph sz="half" idx="15"/>
          </p:nvPr>
        </p:nvSpPr>
        <p:spPr>
          <a:xfrm>
            <a:off x="592187" y="4587804"/>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2" name="Rectangle 21"/>
          <p:cNvSpPr/>
          <p:nvPr userDrawn="1"/>
        </p:nvSpPr>
        <p:spPr bwMode="auto">
          <a:xfrm>
            <a:off x="8997008"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3" name="Rectangle 22"/>
          <p:cNvSpPr/>
          <p:nvPr userDrawn="1"/>
        </p:nvSpPr>
        <p:spPr bwMode="auto">
          <a:xfrm>
            <a:off x="3352622"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4" name="Content Placeholder 3"/>
          <p:cNvSpPr>
            <a:spLocks noGrp="1"/>
          </p:cNvSpPr>
          <p:nvPr>
            <p:ph sz="half" idx="16"/>
          </p:nvPr>
        </p:nvSpPr>
        <p:spPr>
          <a:xfrm>
            <a:off x="3414066" y="4587804"/>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5" name="Rectangle 24"/>
          <p:cNvSpPr/>
          <p:nvPr userDrawn="1"/>
        </p:nvSpPr>
        <p:spPr bwMode="auto">
          <a:xfrm>
            <a:off x="6174815"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6" name="Content Placeholder 3"/>
          <p:cNvSpPr>
            <a:spLocks noGrp="1"/>
          </p:cNvSpPr>
          <p:nvPr>
            <p:ph sz="half" idx="17"/>
          </p:nvPr>
        </p:nvSpPr>
        <p:spPr>
          <a:xfrm>
            <a:off x="6249315" y="4575929"/>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7" name="Content Placeholder 3"/>
          <p:cNvSpPr>
            <a:spLocks noGrp="1"/>
          </p:cNvSpPr>
          <p:nvPr>
            <p:ph sz="half" idx="18"/>
          </p:nvPr>
        </p:nvSpPr>
        <p:spPr>
          <a:xfrm>
            <a:off x="9062409" y="4587804"/>
            <a:ext cx="2536122" cy="637097"/>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250223936"/>
      </p:ext>
    </p:extLst>
  </p:cSld>
  <p:clrMapOvr>
    <a:masterClrMapping/>
  </p:clrMapOvr>
  <p:transition spd="slow">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5"/>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2" name="Rectangle 11"/>
          <p:cNvSpPr/>
          <p:nvPr userDrawn="1"/>
        </p:nvSpPr>
        <p:spPr bwMode="auto">
          <a:xfrm>
            <a:off x="530429"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3" name="Content Placeholder 3"/>
          <p:cNvSpPr>
            <a:spLocks noGrp="1"/>
          </p:cNvSpPr>
          <p:nvPr>
            <p:ph sz="half" idx="2"/>
          </p:nvPr>
        </p:nvSpPr>
        <p:spPr>
          <a:xfrm>
            <a:off x="592187" y="2155822"/>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5" name="Rectangle 14"/>
          <p:cNvSpPr/>
          <p:nvPr userDrawn="1"/>
        </p:nvSpPr>
        <p:spPr bwMode="auto">
          <a:xfrm>
            <a:off x="3352622"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6" name="Content Placeholder 3"/>
          <p:cNvSpPr>
            <a:spLocks noGrp="1"/>
          </p:cNvSpPr>
          <p:nvPr>
            <p:ph sz="half" idx="12"/>
          </p:nvPr>
        </p:nvSpPr>
        <p:spPr>
          <a:xfrm>
            <a:off x="3414066" y="2155822"/>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8" name="Content Placeholder 3"/>
          <p:cNvSpPr>
            <a:spLocks noGrp="1"/>
          </p:cNvSpPr>
          <p:nvPr>
            <p:ph sz="half" idx="13"/>
          </p:nvPr>
        </p:nvSpPr>
        <p:spPr>
          <a:xfrm>
            <a:off x="6249315" y="2143947"/>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155822"/>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0" name="Rectangle 19"/>
          <p:cNvSpPr/>
          <p:nvPr userDrawn="1"/>
        </p:nvSpPr>
        <p:spPr bwMode="auto">
          <a:xfrm>
            <a:off x="530429"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1" name="Content Placeholder 3"/>
          <p:cNvSpPr>
            <a:spLocks noGrp="1"/>
          </p:cNvSpPr>
          <p:nvPr>
            <p:ph sz="half" idx="15"/>
          </p:nvPr>
        </p:nvSpPr>
        <p:spPr>
          <a:xfrm>
            <a:off x="592187" y="4587804"/>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2" name="Rectangle 21"/>
          <p:cNvSpPr/>
          <p:nvPr userDrawn="1"/>
        </p:nvSpPr>
        <p:spPr bwMode="auto">
          <a:xfrm>
            <a:off x="8997008"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3" name="Rectangle 22"/>
          <p:cNvSpPr/>
          <p:nvPr userDrawn="1"/>
        </p:nvSpPr>
        <p:spPr bwMode="auto">
          <a:xfrm>
            <a:off x="3352622"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4" name="Content Placeholder 3"/>
          <p:cNvSpPr>
            <a:spLocks noGrp="1"/>
          </p:cNvSpPr>
          <p:nvPr>
            <p:ph sz="half" idx="16"/>
          </p:nvPr>
        </p:nvSpPr>
        <p:spPr>
          <a:xfrm>
            <a:off x="3414066" y="4587804"/>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5" name="Rectangle 24"/>
          <p:cNvSpPr/>
          <p:nvPr userDrawn="1"/>
        </p:nvSpPr>
        <p:spPr bwMode="auto">
          <a:xfrm>
            <a:off x="6174815"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26" name="Content Placeholder 3"/>
          <p:cNvSpPr>
            <a:spLocks noGrp="1"/>
          </p:cNvSpPr>
          <p:nvPr>
            <p:ph sz="half" idx="17"/>
          </p:nvPr>
        </p:nvSpPr>
        <p:spPr>
          <a:xfrm>
            <a:off x="6249315" y="4575929"/>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7" name="Content Placeholder 3"/>
          <p:cNvSpPr>
            <a:spLocks noGrp="1"/>
          </p:cNvSpPr>
          <p:nvPr>
            <p:ph sz="half" idx="18"/>
          </p:nvPr>
        </p:nvSpPr>
        <p:spPr>
          <a:xfrm>
            <a:off x="9062409" y="4587804"/>
            <a:ext cx="2536122" cy="637097"/>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935067578"/>
      </p:ext>
    </p:extLst>
  </p:cSld>
  <p:clrMapOvr>
    <a:masterClrMapping/>
  </p:clrMapOvr>
  <p:transition spd="slow">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24286" y="231953"/>
            <a:ext cx="11149013" cy="1163637"/>
          </a:xfrm>
        </p:spPr>
        <p:txBody>
          <a:bodyPr/>
          <a:lstStyle/>
          <a:p>
            <a:r>
              <a:rPr lang="en-US" smtClean="0"/>
              <a:t>Click to edit Master title style</a:t>
            </a:r>
            <a:endParaRPr lang="en-US" dirty="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8"/>
          <p:cNvSpPr>
            <a:spLocks noGrp="1"/>
          </p:cNvSpPr>
          <p:nvPr>
            <p:ph type="body" sz="quarter" idx="11"/>
          </p:nvPr>
        </p:nvSpPr>
        <p:spPr>
          <a:xfrm>
            <a:off x="601679" y="6078216"/>
            <a:ext cx="5670027" cy="193899"/>
          </a:xfrm>
        </p:spPr>
        <p:txBody>
          <a:bodyPr/>
          <a:lstStyle>
            <a:lvl1pPr marL="0" indent="0">
              <a:buNone/>
              <a:defRPr sz="1400"/>
            </a:lvl1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alkin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5" y="2722610"/>
            <a:ext cx="10242549" cy="1523497"/>
          </a:xfrm>
        </p:spPr>
        <p:txBody>
          <a:bodyPr anchor="ctr">
            <a:noAutofit/>
          </a:bodyPr>
          <a:lstStyle>
            <a:lvl1pPr algn="ctr">
              <a:lnSpc>
                <a:spcPct val="90000"/>
              </a:lnSpc>
              <a:defRPr sz="4800" spc="-300" baseline="0">
                <a:solidFill>
                  <a:schemeClr val="accent6">
                    <a:alpha val="99000"/>
                  </a:schemeClr>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657982" y="5677394"/>
            <a:ext cx="10242550" cy="463255"/>
          </a:xfrm>
        </p:spPr>
        <p:txBody>
          <a:bodyPr>
            <a:noAutofit/>
          </a:bodyPr>
          <a:lstStyle>
            <a:lvl1pPr marL="0" indent="0" algn="l">
              <a:lnSpc>
                <a:spcPct val="90000"/>
              </a:lnSpc>
              <a:spcBef>
                <a:spcPts val="0"/>
              </a:spcBef>
              <a:buNone/>
              <a:defRPr sz="2000" b="1" cap="all" baseline="0">
                <a:solidFill>
                  <a:schemeClr val="tx1">
                    <a:lumMod val="75000"/>
                    <a:lumOff val="25000"/>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57982" y="6121402"/>
            <a:ext cx="5335587" cy="221599"/>
          </a:xfrm>
        </p:spPr>
        <p:txBody>
          <a:bodyPr/>
          <a:lstStyle>
            <a:lvl1pPr marL="0" indent="0">
              <a:buNone/>
              <a:defRPr sz="1600" baseline="0">
                <a:solidFill>
                  <a:schemeClr val="tx1">
                    <a:lumMod val="75000"/>
                    <a:lumOff val="25000"/>
                    <a:alpha val="99000"/>
                  </a:schemeClr>
                </a:solidFill>
              </a:defRPr>
            </a:lvl1pPr>
          </a:lstStyle>
          <a:p>
            <a:pPr lvl="0"/>
            <a:r>
              <a:rPr lang="en-US" dirty="0" smtClean="0"/>
              <a:t>Click to edit presenter and date</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538925357"/>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800"/>
            <a:ext cx="11149013" cy="151733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800"/>
            <a:ext cx="11149013" cy="151733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6238878"/>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2"/>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800"/>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867001961"/>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611191" y="1449393"/>
            <a:ext cx="10972801" cy="1517338"/>
          </a:xfrm>
        </p:spPr>
        <p:txBody>
          <a:bodyPr>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39615475"/>
      </p:ext>
    </p:extLst>
  </p:cSld>
  <p:clrMapOvr>
    <a:masterClrMapping/>
  </p:clrMapOvr>
  <p:transition spd="slow">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52022145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9"/>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6"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9369330"/>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125737"/>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5" y="4406904"/>
            <a:ext cx="10360501"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2835"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30471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4"/>
            <a:ext cx="538339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8" y="1600204"/>
            <a:ext cx="538339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3048594"/>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3" y="1535113"/>
            <a:ext cx="538551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3" y="2174875"/>
            <a:ext cx="538551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5"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5"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8597129"/>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608938"/>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9356600"/>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4" y="273050"/>
            <a:ext cx="401004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4" y="273054"/>
            <a:ext cx="681389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4" y="1435103"/>
            <a:ext cx="401004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5253036"/>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6" y="4800600"/>
            <a:ext cx="731329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096"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096"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1878952"/>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59409"/>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42"/>
            <a:ext cx="2742486"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3" y="274642"/>
            <a:ext cx="802430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001338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7"/>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5"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9148208"/>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4680578"/>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4" y="4406902"/>
            <a:ext cx="10360501"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2834"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4805477"/>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2"/>
            <a:ext cx="538339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7" y="1600202"/>
            <a:ext cx="538339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0663924"/>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2" y="1535113"/>
            <a:ext cx="538551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2" y="2174875"/>
            <a:ext cx="538551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5"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5"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84607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8577536"/>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150631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50"/>
            <a:ext cx="401004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3" y="273052"/>
            <a:ext cx="681389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3" y="1435102"/>
            <a:ext cx="401004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8259167"/>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5685099"/>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1261887"/>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40"/>
            <a:ext cx="2742486"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2" y="274640"/>
            <a:ext cx="802430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4BD87-744B-44E5-BD08-F01243FB405F}"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429113E-8E2A-42D3-B710-8261045C028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395558"/>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ue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4" y="2722608"/>
            <a:ext cx="10242549" cy="1523497"/>
          </a:xfrm>
        </p:spPr>
        <p:txBody>
          <a:bodyPr anchor="ctr">
            <a:noAutofit/>
          </a:bodyPr>
          <a:lstStyle>
            <a:lvl1pPr algn="ctr">
              <a:lnSpc>
                <a:spcPct val="90000"/>
              </a:lnSpc>
              <a:defRPr sz="4800" spc="-300" baseline="0">
                <a:solidFill>
                  <a:schemeClr val="bg1">
                    <a:alpha val="99000"/>
                  </a:schemeClr>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657982" y="5677392"/>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57982" y="6121400"/>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2177700817"/>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hoto 1">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6519" y="329207"/>
            <a:ext cx="10242549" cy="1523497"/>
          </a:xfrm>
        </p:spPr>
        <p:txBody>
          <a:bodyPr anchor="ctr">
            <a:noAutofit/>
          </a:bodyPr>
          <a:lstStyle>
            <a:lvl1pPr algn="l">
              <a:lnSpc>
                <a:spcPct val="90000"/>
              </a:lnSpc>
              <a:defRPr sz="4400" spc="-200" baseline="0">
                <a:solidFill>
                  <a:schemeClr val="accent6">
                    <a:alpha val="99000"/>
                  </a:schemeClr>
                </a:solidFill>
                <a:latin typeface="Segoe UI Light"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62144" y="5806488"/>
            <a:ext cx="10242550" cy="463255"/>
          </a:xfrm>
        </p:spPr>
        <p:txBody>
          <a:bodyPr>
            <a:noAutofit/>
          </a:bodyPr>
          <a:lstStyle>
            <a:lvl1pPr marL="0" indent="0" algn="l">
              <a:lnSpc>
                <a:spcPct val="90000"/>
              </a:lnSpc>
              <a:spcBef>
                <a:spcPts val="0"/>
              </a:spcBef>
              <a:buNone/>
              <a:defRPr sz="2000" b="1" cap="all" baseline="0">
                <a:solidFill>
                  <a:schemeClr val="tx1">
                    <a:lumMod val="75000"/>
                    <a:lumOff val="25000"/>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562144" y="6121400"/>
            <a:ext cx="5335587" cy="221599"/>
          </a:xfrm>
        </p:spPr>
        <p:txBody>
          <a:bodyPr/>
          <a:lstStyle>
            <a:lvl1pPr marL="0" indent="0">
              <a:buNone/>
              <a:defRPr sz="1600" baseline="0">
                <a:solidFill>
                  <a:schemeClr val="tx1">
                    <a:lumMod val="75000"/>
                    <a:lumOff val="25000"/>
                    <a:alpha val="99000"/>
                  </a:schemeClr>
                </a:solidFill>
              </a:defRPr>
            </a:lvl1pPr>
          </a:lstStyle>
          <a:p>
            <a:pPr lvl="0"/>
            <a:r>
              <a:rPr lang="en-US" dirty="0" smtClean="0"/>
              <a:t>Click to edit presenter and date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57205721"/>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hoto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62144" y="4422420"/>
            <a:ext cx="10242549" cy="1523497"/>
          </a:xfrm>
        </p:spPr>
        <p:txBody>
          <a:bodyPr anchor="ctr">
            <a:noAutofit/>
          </a:bodyPr>
          <a:lstStyle>
            <a:lvl1pPr algn="l">
              <a:lnSpc>
                <a:spcPct val="90000"/>
              </a:lnSpc>
              <a:defRPr sz="4800" spc="-200" baseline="0">
                <a:solidFill>
                  <a:schemeClr val="bg1">
                    <a:alpha val="99000"/>
                  </a:schemeClr>
                </a:solidFill>
                <a:latin typeface="Segoe UI Light"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562144" y="5806488"/>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562144" y="6121400"/>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4214577109"/>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4" y="1266985"/>
            <a:ext cx="9323388" cy="1523494"/>
          </a:xfrm>
        </p:spPr>
        <p:txBody>
          <a:bodyPr anchor="ctr" anchorCtr="0">
            <a:noAutofit/>
          </a:bodyPr>
          <a:lstStyle>
            <a:lvl1pPr>
              <a:lnSpc>
                <a:spcPct val="90000"/>
              </a:lnSpc>
              <a:defRPr sz="4400" i="0" u="none" baseline="0">
                <a:solidFill>
                  <a:schemeClr val="bg1">
                    <a:alpha val="99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969964" y="4344989"/>
            <a:ext cx="9323389" cy="461665"/>
          </a:xfrm>
        </p:spPr>
        <p:txBody>
          <a:bodyPr>
            <a:noAutofit/>
          </a:bodyPr>
          <a:lstStyle>
            <a:lvl1pPr marL="0" indent="0" algn="l">
              <a:lnSpc>
                <a:spcPct val="90000"/>
              </a:lnSpc>
              <a:spcBef>
                <a:spcPts val="0"/>
              </a:spcBef>
              <a:buNone/>
              <a:defRPr sz="2000" i="0" u="none">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7" name="Text Placeholder 6"/>
          <p:cNvSpPr>
            <a:spLocks noGrp="1"/>
          </p:cNvSpPr>
          <p:nvPr>
            <p:ph type="body" sz="quarter" idx="10" hasCustomPrompt="1"/>
          </p:nvPr>
        </p:nvSpPr>
        <p:spPr>
          <a:xfrm>
            <a:off x="969964" y="2727972"/>
            <a:ext cx="10242550" cy="1378644"/>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9600" b="0" i="0" u="none" strike="noStrike" kern="1200" cap="none" spc="-642" normalizeH="0" baseline="0" noProof="0" dirty="0" smtClean="0">
                <a:ln w="11430"/>
                <a:solidFill>
                  <a:schemeClr val="bg1">
                    <a:alpha val="99000"/>
                  </a:schemeClr>
                </a:solidFill>
                <a:effectLst/>
                <a:uLnTx/>
                <a:uFillTx/>
                <a:latin typeface="Segoe UI" pitchFamily="34" charset="0"/>
                <a:ea typeface="+mn-ea"/>
                <a:cs typeface="+mn-cs"/>
              </a:defRPr>
            </a:lvl1pPr>
          </a:lstStyle>
          <a:p>
            <a:pPr lvl="0"/>
            <a:r>
              <a:rPr lang="en-US" dirty="0" smtClean="0"/>
              <a:t>click to…</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128480237"/>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4" y="2722608"/>
            <a:ext cx="10242549" cy="1523497"/>
          </a:xfrm>
        </p:spPr>
        <p:txBody>
          <a:bodyPr anchor="ctr">
            <a:noAutofit/>
          </a:bodyPr>
          <a:lstStyle>
            <a:lvl1pPr algn="ctr">
              <a:lnSpc>
                <a:spcPct val="90000"/>
              </a:lnSpc>
              <a:defRPr sz="4800" spc="-300" baseline="0">
                <a:solidFill>
                  <a:schemeClr val="bg1">
                    <a:alpha val="99000"/>
                  </a:schemeClr>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657982" y="5677392"/>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57982" y="6121400"/>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2446297624"/>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4413" y="2722608"/>
            <a:ext cx="5118100" cy="1523497"/>
          </a:xfrm>
        </p:spPr>
        <p:txBody>
          <a:bodyPr anchor="ctr">
            <a:noAutofit/>
          </a:bodyPr>
          <a:lstStyle>
            <a:lvl1pPr algn="ctr">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94412" y="5677392"/>
            <a:ext cx="4806119"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113865" y="6121400"/>
            <a:ext cx="4229013"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1610137221"/>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Placeholder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1"/>
            <a:ext cx="12185650" cy="6858000"/>
          </a:xfrm>
          <a:prstGeom prst="rect">
            <a:avLst/>
          </a:prstGeom>
        </p:spPr>
      </p:pic>
      <p:sp>
        <p:nvSpPr>
          <p:cNvPr id="10" name="Rectangle 9"/>
          <p:cNvSpPr/>
          <p:nvPr userDrawn="1"/>
        </p:nvSpPr>
        <p:spPr bwMode="auto">
          <a:xfrm>
            <a:off x="3175" y="0"/>
            <a:ext cx="12185650" cy="2620370"/>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cxnSp>
        <p:nvCxnSpPr>
          <p:cNvPr id="8" name="Straight Connector 7"/>
          <p:cNvCxnSpPr/>
          <p:nvPr userDrawn="1"/>
        </p:nvCxnSpPr>
        <p:spPr>
          <a:xfrm>
            <a:off x="628926" y="0"/>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9" y="2054566"/>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69" y="311766"/>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161987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5"/>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1994694196"/>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t="15538"/>
          <a:stretch/>
        </p:blipFill>
        <p:spPr>
          <a:xfrm>
            <a:off x="0" y="0"/>
            <a:ext cx="12188825" cy="6858000"/>
          </a:xfrm>
          <a:prstGeom prst="rect">
            <a:avLst/>
          </a:prstGeom>
        </p:spPr>
      </p:pic>
      <p:sp>
        <p:nvSpPr>
          <p:cNvPr id="10" name="Rectangle 9"/>
          <p:cNvSpPr/>
          <p:nvPr userDrawn="1"/>
        </p:nvSpPr>
        <p:spPr bwMode="auto">
          <a:xfrm>
            <a:off x="3175" y="0"/>
            <a:ext cx="12185650" cy="2620370"/>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cxnSp>
        <p:nvCxnSpPr>
          <p:cNvPr id="8" name="Straight Connector 7"/>
          <p:cNvCxnSpPr/>
          <p:nvPr userDrawn="1"/>
        </p:nvCxnSpPr>
        <p:spPr>
          <a:xfrm>
            <a:off x="628926" y="0"/>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9" y="2054566"/>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69" y="311766"/>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161987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5"/>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197959388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Placeholder 11"/>
          <p:cNvPicPr>
            <a:picLocks noChangeAspect="1"/>
          </p:cNvPicPr>
          <p:nvPr userDrawn="1"/>
        </p:nvPicPr>
        <p:blipFill rotWithShape="1">
          <a:blip r:embed="rId3">
            <a:extLst>
              <a:ext uri="{28A0092B-C50C-407E-A947-70E740481C1C}">
                <a14:useLocalDpi xmlns:a14="http://schemas.microsoft.com/office/drawing/2010/main" val="0"/>
              </a:ext>
            </a:extLst>
          </a:blip>
          <a:srcRect l="20325"/>
          <a:stretch/>
        </p:blipFill>
        <p:spPr>
          <a:xfrm>
            <a:off x="-1" y="0"/>
            <a:ext cx="12188825" cy="6858000"/>
          </a:xfrm>
          <a:prstGeom prst="rect">
            <a:avLst/>
          </a:prstGeom>
        </p:spPr>
      </p:pic>
      <p:sp>
        <p:nvSpPr>
          <p:cNvPr id="12" name="Rectangle 11"/>
          <p:cNvSpPr/>
          <p:nvPr userDrawn="1"/>
        </p:nvSpPr>
        <p:spPr bwMode="auto">
          <a:xfrm rot="10800000">
            <a:off x="3175" y="4524499"/>
            <a:ext cx="12185650" cy="2333501"/>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cxnSp>
        <p:nvCxnSpPr>
          <p:cNvPr id="8" name="Straight Connector 7"/>
          <p:cNvCxnSpPr/>
          <p:nvPr userDrawn="1"/>
        </p:nvCxnSpPr>
        <p:spPr>
          <a:xfrm>
            <a:off x="628926" y="0"/>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9" y="4892768"/>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69" y="4626174"/>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5934278"/>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5"/>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3269996629"/>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Placeholder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75" y="1"/>
            <a:ext cx="12185650" cy="6858000"/>
          </a:xfrm>
          <a:prstGeom prst="rect">
            <a:avLst/>
          </a:prstGeom>
        </p:spPr>
      </p:pic>
      <p:pic>
        <p:nvPicPr>
          <p:cNvPr id="10" name="Picture Placeholder 11"/>
          <p:cNvPicPr>
            <a:picLocks noChangeAspect="1"/>
          </p:cNvPicPr>
          <p:nvPr userDrawn="1"/>
        </p:nvPicPr>
        <p:blipFill rotWithShape="1">
          <a:blip r:embed="rId4">
            <a:extLst>
              <a:ext uri="{28A0092B-C50C-407E-A947-70E740481C1C}">
                <a14:useLocalDpi xmlns:a14="http://schemas.microsoft.com/office/drawing/2010/main" val="0"/>
              </a:ext>
            </a:extLst>
          </a:blip>
          <a:srcRect b="13611"/>
          <a:stretch/>
        </p:blipFill>
        <p:spPr>
          <a:xfrm>
            <a:off x="3176" y="-1"/>
            <a:ext cx="12213436" cy="6858001"/>
          </a:xfrm>
          <a:prstGeom prst="rect">
            <a:avLst/>
          </a:prstGeom>
        </p:spPr>
      </p:pic>
      <p:sp>
        <p:nvSpPr>
          <p:cNvPr id="11" name="Rectangle 10"/>
          <p:cNvSpPr/>
          <p:nvPr userDrawn="1"/>
        </p:nvSpPr>
        <p:spPr bwMode="auto">
          <a:xfrm rot="10800000">
            <a:off x="3171" y="4488873"/>
            <a:ext cx="12213437" cy="2396422"/>
          </a:xfrm>
          <a:prstGeom prst="rect">
            <a:avLst/>
          </a:prstGeom>
          <a:gradFill flip="none" rotWithShape="1">
            <a:gsLst>
              <a:gs pos="0">
                <a:schemeClr val="tx1">
                  <a:alpha val="60000"/>
                </a:schemeClr>
              </a:gs>
              <a:gs pos="50000">
                <a:schemeClr val="tx1">
                  <a:alpha val="46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cxnSp>
        <p:nvCxnSpPr>
          <p:cNvPr id="8" name="Straight Connector 7"/>
          <p:cNvCxnSpPr/>
          <p:nvPr userDrawn="1"/>
        </p:nvCxnSpPr>
        <p:spPr>
          <a:xfrm>
            <a:off x="628926" y="0"/>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0" hasCustomPrompt="1"/>
          </p:nvPr>
        </p:nvSpPr>
        <p:spPr>
          <a:xfrm>
            <a:off x="990482" y="6394525"/>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sp>
        <p:nvSpPr>
          <p:cNvPr id="12" name="Title 1"/>
          <p:cNvSpPr>
            <a:spLocks noGrp="1"/>
          </p:cNvSpPr>
          <p:nvPr>
            <p:ph type="ctrTitle"/>
          </p:nvPr>
        </p:nvSpPr>
        <p:spPr>
          <a:xfrm>
            <a:off x="979169" y="4626174"/>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14" name="Subtitle 2"/>
          <p:cNvSpPr>
            <a:spLocks noGrp="1"/>
          </p:cNvSpPr>
          <p:nvPr>
            <p:ph type="subTitle" idx="1"/>
          </p:nvPr>
        </p:nvSpPr>
        <p:spPr>
          <a:xfrm>
            <a:off x="1014794" y="5934278"/>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cxnSp>
        <p:nvCxnSpPr>
          <p:cNvPr id="15" name="Straight Connector 14"/>
          <p:cNvCxnSpPr/>
          <p:nvPr userDrawn="1"/>
        </p:nvCxnSpPr>
        <p:spPr>
          <a:xfrm>
            <a:off x="-83659" y="4892768"/>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3926081369"/>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lain Blu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634374"/>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684475"/>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9"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3131535048"/>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hoto slides with Blue Bar">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lvl1pPr>
              <a:defRPr>
                <a:solidFill>
                  <a:schemeClr val="accent6">
                    <a:alpha val="99000"/>
                  </a:schemeClr>
                </a:solidFill>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684475"/>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1627212058"/>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916753762"/>
      </p:ext>
    </p:extLst>
  </p:cSld>
  <p:clrMapOvr>
    <a:masterClrMapping/>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708385246"/>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List without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332399"/>
          </a:xfrm>
        </p:spPr>
        <p:txBody>
          <a:bodyPr/>
          <a:lstStyle>
            <a:lvl1pPr marL="0" indent="0">
              <a:buNone/>
              <a:defRPr/>
            </a:lvl1pPr>
          </a:lstStyle>
          <a:p>
            <a:pPr lvl="0"/>
            <a:r>
              <a:rPr lang="en-US" smtClean="0"/>
              <a:t>Click to edit Master text styles</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786833659"/>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Subtitle and Paragraph">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605176" y="1931909"/>
            <a:ext cx="11149013" cy="332399"/>
          </a:xfrm>
        </p:spPr>
        <p:txBody>
          <a:bodyPr/>
          <a:lstStyle>
            <a:lvl1pPr marL="0" indent="0">
              <a:buNone/>
              <a:defRPr/>
            </a:lvl1pPr>
          </a:lstStyle>
          <a:p>
            <a:pPr lvl="0"/>
            <a:r>
              <a:rPr lang="en-US" smtClean="0"/>
              <a:t>Click to edit Master text styles</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1986405215"/>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Content No Subtitle">
    <p:spTree>
      <p:nvGrpSpPr>
        <p:cNvPr id="1" name=""/>
        <p:cNvGrpSpPr/>
        <p:nvPr/>
      </p:nvGrpSpPr>
      <p:grpSpPr>
        <a:xfrm>
          <a:off x="0" y="0"/>
          <a:ext cx="0" cy="0"/>
          <a:chOff x="0" y="0"/>
          <a:chExt cx="0" cy="0"/>
        </a:xfrm>
      </p:grpSpPr>
      <p:sp>
        <p:nvSpPr>
          <p:cNvPr id="2" name="Title 1"/>
          <p:cNvSpPr>
            <a:spLocks noGrp="1"/>
          </p:cNvSpPr>
          <p:nvPr>
            <p:ph type="title"/>
          </p:nvPr>
        </p:nvSpPr>
        <p:spPr>
          <a:xfrm>
            <a:off x="512410" y="231951"/>
            <a:ext cx="11149013" cy="1163637"/>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605176" y="155537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5"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4044645615"/>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558255" y="2262696"/>
            <a:ext cx="4984700"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5150165" cy="221599"/>
          </a:xfrm>
        </p:spPr>
        <p:txBody>
          <a:bodyPr anchor="b"/>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0608" y="2262696"/>
            <a:ext cx="4935492"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90422" y="1428623"/>
            <a:ext cx="5264408" cy="221599"/>
          </a:xfrm>
        </p:spPr>
        <p:txBody>
          <a:bodyPr anchor="b"/>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3433983167"/>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1858" y="2262696"/>
            <a:ext cx="4935492"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558255" y="2262696"/>
            <a:ext cx="4973943"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1621657133"/>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6"/>
            <a:ext cx="5139406"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6558255" y="2262696"/>
            <a:ext cx="4973943"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3368214191"/>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List with Bullets and Column Title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0608" y="2693016"/>
            <a:ext cx="4935492"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558255" y="2693016"/>
            <a:ext cx="4984700"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
        <p:nvSpPr>
          <p:cNvPr id="12" name="Content Placeholder 11"/>
          <p:cNvSpPr>
            <a:spLocks noGrp="1"/>
          </p:cNvSpPr>
          <p:nvPr>
            <p:ph sz="quarter" idx="12"/>
          </p:nvPr>
        </p:nvSpPr>
        <p:spPr>
          <a:xfrm>
            <a:off x="812800" y="2302045"/>
            <a:ext cx="4964056" cy="276999"/>
          </a:xfrm>
        </p:spPr>
        <p:txBody>
          <a:bodyPr/>
          <a:lstStyle>
            <a:lvl1pPr marL="0" indent="0">
              <a:buNone/>
              <a:defRPr sz="2000" b="1" cap="all" baseline="0"/>
            </a:lvl1pPr>
          </a:lstStyle>
          <a:p>
            <a:pPr lvl="0"/>
            <a:r>
              <a:rPr lang="en-US" smtClean="0"/>
              <a:t>Click to edit Master text styles</a:t>
            </a:r>
          </a:p>
        </p:txBody>
      </p:sp>
      <p:sp>
        <p:nvSpPr>
          <p:cNvPr id="14" name="Content Placeholder 13"/>
          <p:cNvSpPr>
            <a:spLocks noGrp="1"/>
          </p:cNvSpPr>
          <p:nvPr>
            <p:ph sz="quarter" idx="13"/>
          </p:nvPr>
        </p:nvSpPr>
        <p:spPr>
          <a:xfrm>
            <a:off x="6519863" y="2302045"/>
            <a:ext cx="5023092" cy="276999"/>
          </a:xfrm>
        </p:spPr>
        <p:txBody>
          <a:bodyPr/>
          <a:lstStyle>
            <a:lvl1pPr marL="0" indent="0">
              <a:buNone/>
              <a:defRPr lang="en-US" sz="2000" b="1" kern="1200" cap="all" baseline="0" dirty="0">
                <a:solidFill>
                  <a:schemeClr val="tx1">
                    <a:lumMod val="75000"/>
                    <a:lumOff val="25000"/>
                    <a:alpha val="99000"/>
                  </a:schemeClr>
                </a:solidFill>
                <a:latin typeface="+mn-lt"/>
                <a:ea typeface="+mn-ea"/>
                <a:cs typeface="+mn-cs"/>
              </a:defRPr>
            </a:lvl1pPr>
          </a:lstStyle>
          <a:p>
            <a:pPr marL="0" lvl="0" indent="0" algn="l" defTabSz="914363" rtl="0" eaLnBrk="1" latinLnBrk="0" hangingPunct="1">
              <a:lnSpc>
                <a:spcPct val="90000"/>
              </a:lnSpc>
              <a:spcBef>
                <a:spcPct val="20000"/>
              </a:spcBef>
              <a:buClr>
                <a:srgbClr val="00DCFF"/>
              </a:buClr>
              <a:buSzPct val="90000"/>
              <a:buFont typeface="Arial" pitchFamily="34" charset="0"/>
              <a:buNone/>
            </a:pPr>
            <a:r>
              <a:rPr lang="en-US" smtClean="0"/>
              <a:t>Click to edit Master text styles</a:t>
            </a:r>
          </a:p>
        </p:txBody>
      </p:sp>
    </p:spTree>
    <p:extLst>
      <p:ext uri="{BB962C8B-B14F-4D97-AF65-F5344CB8AC3E}">
        <p14:creationId xmlns:p14="http://schemas.microsoft.com/office/powerpoint/2010/main" val="354419263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Non-shaded Two Column List with Bullets and Column Title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693016"/>
            <a:ext cx="5150164"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558255" y="2693016"/>
            <a:ext cx="4973943" cy="1578619"/>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
        <p:nvSpPr>
          <p:cNvPr id="12" name="Content Placeholder 11"/>
          <p:cNvSpPr>
            <a:spLocks noGrp="1"/>
          </p:cNvSpPr>
          <p:nvPr>
            <p:ph sz="quarter" idx="12"/>
          </p:nvPr>
        </p:nvSpPr>
        <p:spPr>
          <a:xfrm>
            <a:off x="615935" y="2302045"/>
            <a:ext cx="5171679" cy="276999"/>
          </a:xfrm>
        </p:spPr>
        <p:txBody>
          <a:bodyPr/>
          <a:lstStyle>
            <a:lvl1pPr marL="0" indent="0">
              <a:buNone/>
              <a:defRPr sz="2000" b="1" cap="all" baseline="0"/>
            </a:lvl1pPr>
          </a:lstStyle>
          <a:p>
            <a:pPr lvl="0"/>
            <a:r>
              <a:rPr lang="en-US" smtClean="0"/>
              <a:t>Click to edit Master text styles</a:t>
            </a:r>
          </a:p>
        </p:txBody>
      </p:sp>
      <p:sp>
        <p:nvSpPr>
          <p:cNvPr id="14" name="Content Placeholder 13"/>
          <p:cNvSpPr>
            <a:spLocks noGrp="1"/>
          </p:cNvSpPr>
          <p:nvPr>
            <p:ph sz="quarter" idx="13"/>
          </p:nvPr>
        </p:nvSpPr>
        <p:spPr>
          <a:xfrm>
            <a:off x="6519863" y="2302045"/>
            <a:ext cx="5023092" cy="276999"/>
          </a:xfrm>
        </p:spPr>
        <p:txBody>
          <a:bodyPr/>
          <a:lstStyle>
            <a:lvl1pPr marL="0" indent="0">
              <a:buNone/>
              <a:defRPr lang="en-US" sz="2000" b="1" kern="1200" cap="all" baseline="0" dirty="0">
                <a:solidFill>
                  <a:schemeClr val="tx1">
                    <a:lumMod val="75000"/>
                    <a:lumOff val="25000"/>
                    <a:alpha val="99000"/>
                  </a:schemeClr>
                </a:solidFill>
                <a:latin typeface="+mn-lt"/>
                <a:ea typeface="+mn-ea"/>
                <a:cs typeface="+mn-cs"/>
              </a:defRPr>
            </a:lvl1pPr>
          </a:lstStyle>
          <a:p>
            <a:pPr marL="0" lvl="0" indent="0" algn="l" defTabSz="914363" rtl="0" eaLnBrk="1" latinLnBrk="0" hangingPunct="1">
              <a:lnSpc>
                <a:spcPct val="90000"/>
              </a:lnSpc>
              <a:spcBef>
                <a:spcPct val="20000"/>
              </a:spcBef>
              <a:buClr>
                <a:srgbClr val="00DCFF"/>
              </a:buClr>
              <a:buSzPct val="90000"/>
              <a:buFont typeface="Arial" pitchFamily="34" charset="0"/>
              <a:buNone/>
            </a:pPr>
            <a:r>
              <a:rPr lang="en-US" smtClean="0"/>
              <a:t>Click to edit Master text styles</a:t>
            </a:r>
          </a:p>
        </p:txBody>
      </p:sp>
    </p:spTree>
    <p:extLst>
      <p:ext uri="{BB962C8B-B14F-4D97-AF65-F5344CB8AC3E}">
        <p14:creationId xmlns:p14="http://schemas.microsoft.com/office/powerpoint/2010/main" val="4279726450"/>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8" y="2191446"/>
            <a:ext cx="5492735" cy="2938696"/>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0" y="2191446"/>
            <a:ext cx="5492735" cy="2938696"/>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4" name="Content Placeholder 3"/>
          <p:cNvSpPr>
            <a:spLocks noGrp="1"/>
          </p:cNvSpPr>
          <p:nvPr>
            <p:ph sz="half" idx="2"/>
          </p:nvPr>
        </p:nvSpPr>
        <p:spPr>
          <a:xfrm>
            <a:off x="615935" y="2262696"/>
            <a:ext cx="5274225" cy="2772441"/>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697"/>
            <a:ext cx="5260493" cy="2772441"/>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dirty="0" smtClean="0"/>
              <a:t>Click to edit Master text styles</a:t>
            </a:r>
          </a:p>
        </p:txBody>
      </p:sp>
    </p:spTree>
    <p:extLst>
      <p:ext uri="{BB962C8B-B14F-4D97-AF65-F5344CB8AC3E}">
        <p14:creationId xmlns:p14="http://schemas.microsoft.com/office/powerpoint/2010/main" val="3264885849"/>
      </p:ext>
    </p:extLst>
  </p:cSld>
  <p:clrMapOvr>
    <a:masterClrMapping/>
  </p:clrMapOvr>
  <p:transition>
    <p:fade/>
  </p:transition>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8" y="2191446"/>
            <a:ext cx="5492735" cy="2938696"/>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0" y="2191446"/>
            <a:ext cx="5492735" cy="2938696"/>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4" name="Content Placeholder 3"/>
          <p:cNvSpPr>
            <a:spLocks noGrp="1"/>
          </p:cNvSpPr>
          <p:nvPr>
            <p:ph sz="half" idx="2"/>
          </p:nvPr>
        </p:nvSpPr>
        <p:spPr>
          <a:xfrm>
            <a:off x="615935" y="2262696"/>
            <a:ext cx="5274225" cy="2760565"/>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697"/>
            <a:ext cx="5260493" cy="2760565"/>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dirty="0" smtClean="0"/>
              <a:t>Click to edit Master text styles</a:t>
            </a:r>
          </a:p>
        </p:txBody>
      </p:sp>
    </p:spTree>
    <p:extLst>
      <p:ext uri="{BB962C8B-B14F-4D97-AF65-F5344CB8AC3E}">
        <p14:creationId xmlns:p14="http://schemas.microsoft.com/office/powerpoint/2010/main" val="466118384"/>
      </p:ext>
    </p:extLst>
  </p:cSld>
  <p:clrMapOvr>
    <a:masterClrMapping/>
  </p:clrMapOvr>
  <p:transition>
    <p:fade/>
  </p:transition>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9" y="2191446"/>
            <a:ext cx="3614060" cy="3057448"/>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3" name="Rectangle 12"/>
          <p:cNvSpPr/>
          <p:nvPr userDrawn="1"/>
        </p:nvSpPr>
        <p:spPr bwMode="auto">
          <a:xfrm>
            <a:off x="4292247" y="2191446"/>
            <a:ext cx="3614060" cy="3057448"/>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4" name="Rectangle 13"/>
          <p:cNvSpPr/>
          <p:nvPr userDrawn="1"/>
        </p:nvSpPr>
        <p:spPr bwMode="auto">
          <a:xfrm>
            <a:off x="8054065" y="2191446"/>
            <a:ext cx="3614060" cy="3057448"/>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6"/>
            <a:ext cx="3433550" cy="290307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
        <p:nvSpPr>
          <p:cNvPr id="15" name="Content Placeholder 3"/>
          <p:cNvSpPr>
            <a:spLocks noGrp="1"/>
          </p:cNvSpPr>
          <p:nvPr>
            <p:ph sz="half" idx="12"/>
          </p:nvPr>
        </p:nvSpPr>
        <p:spPr>
          <a:xfrm>
            <a:off x="4382502" y="2262696"/>
            <a:ext cx="3433550" cy="290307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3"/>
          <p:cNvSpPr>
            <a:spLocks noGrp="1"/>
          </p:cNvSpPr>
          <p:nvPr>
            <p:ph sz="half" idx="13"/>
          </p:nvPr>
        </p:nvSpPr>
        <p:spPr>
          <a:xfrm>
            <a:off x="8144320" y="2262696"/>
            <a:ext cx="3433550" cy="290307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3295266020"/>
      </p:ext>
    </p:extLst>
  </p:cSld>
  <p:clrMapOvr>
    <a:masterClrMapping/>
  </p:clrMapOvr>
  <p:transition>
    <p:fade/>
  </p:transition>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8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9" y="2191446"/>
            <a:ext cx="3614060" cy="3057448"/>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3" name="Rectangle 12"/>
          <p:cNvSpPr/>
          <p:nvPr userDrawn="1"/>
        </p:nvSpPr>
        <p:spPr bwMode="auto">
          <a:xfrm>
            <a:off x="4292247" y="2191446"/>
            <a:ext cx="3614060" cy="3057448"/>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4" name="Rectangle 13"/>
          <p:cNvSpPr/>
          <p:nvPr userDrawn="1"/>
        </p:nvSpPr>
        <p:spPr bwMode="auto">
          <a:xfrm>
            <a:off x="8054065" y="2191446"/>
            <a:ext cx="3614060" cy="3057448"/>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6"/>
            <a:ext cx="3433550" cy="2891195"/>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
        <p:nvSpPr>
          <p:cNvPr id="15" name="Content Placeholder 3"/>
          <p:cNvSpPr>
            <a:spLocks noGrp="1"/>
          </p:cNvSpPr>
          <p:nvPr>
            <p:ph sz="half" idx="12"/>
          </p:nvPr>
        </p:nvSpPr>
        <p:spPr>
          <a:xfrm>
            <a:off x="4382502" y="2262696"/>
            <a:ext cx="3433550" cy="2891195"/>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3"/>
          <p:cNvSpPr>
            <a:spLocks noGrp="1"/>
          </p:cNvSpPr>
          <p:nvPr>
            <p:ph sz="half" idx="13"/>
          </p:nvPr>
        </p:nvSpPr>
        <p:spPr>
          <a:xfrm>
            <a:off x="8144320" y="2262696"/>
            <a:ext cx="3433550" cy="2891195"/>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613667035"/>
      </p:ext>
    </p:extLst>
  </p:cSld>
  <p:clrMapOvr>
    <a:masterClrMapping/>
  </p:clrMapOvr>
  <p:transition>
    <p:fade/>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3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8" y="2191446"/>
            <a:ext cx="11142869" cy="1252867"/>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7"/>
            <a:ext cx="10961934" cy="1089116"/>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7" name="Rectangle 16"/>
          <p:cNvSpPr/>
          <p:nvPr userDrawn="1"/>
        </p:nvSpPr>
        <p:spPr bwMode="auto">
          <a:xfrm>
            <a:off x="530428" y="3613289"/>
            <a:ext cx="11142869" cy="1252867"/>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2"/>
          </p:nvPr>
        </p:nvSpPr>
        <p:spPr>
          <a:xfrm>
            <a:off x="615936" y="3669467"/>
            <a:ext cx="10961934" cy="1089116"/>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1" name="Rectangle 20"/>
          <p:cNvSpPr/>
          <p:nvPr userDrawn="1"/>
        </p:nvSpPr>
        <p:spPr bwMode="auto">
          <a:xfrm>
            <a:off x="530428" y="5035131"/>
            <a:ext cx="11142869" cy="1252867"/>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2" name="Content Placeholder 3"/>
          <p:cNvSpPr>
            <a:spLocks noGrp="1"/>
          </p:cNvSpPr>
          <p:nvPr>
            <p:ph sz="half" idx="13"/>
          </p:nvPr>
        </p:nvSpPr>
        <p:spPr>
          <a:xfrm>
            <a:off x="615936" y="5106382"/>
            <a:ext cx="10961934" cy="1089116"/>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3188282817"/>
      </p:ext>
    </p:extLst>
  </p:cSld>
  <p:clrMapOvr>
    <a:masterClrMapping/>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4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12" name="Rectangle 11"/>
          <p:cNvSpPr/>
          <p:nvPr userDrawn="1"/>
        </p:nvSpPr>
        <p:spPr bwMode="auto">
          <a:xfrm>
            <a:off x="530428" y="2191446"/>
            <a:ext cx="11142869" cy="1252867"/>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15936" y="2262697"/>
            <a:ext cx="10961934" cy="1074269"/>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7" name="Rectangle 16"/>
          <p:cNvSpPr/>
          <p:nvPr userDrawn="1"/>
        </p:nvSpPr>
        <p:spPr bwMode="auto">
          <a:xfrm>
            <a:off x="530428" y="3613289"/>
            <a:ext cx="11142869" cy="1252867"/>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2"/>
          </p:nvPr>
        </p:nvSpPr>
        <p:spPr>
          <a:xfrm>
            <a:off x="615936" y="3669467"/>
            <a:ext cx="10961934" cy="1074269"/>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1" name="Rectangle 20"/>
          <p:cNvSpPr/>
          <p:nvPr userDrawn="1"/>
        </p:nvSpPr>
        <p:spPr bwMode="auto">
          <a:xfrm>
            <a:off x="530428" y="5035131"/>
            <a:ext cx="11142869" cy="1252867"/>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2" name="Content Placeholder 3"/>
          <p:cNvSpPr>
            <a:spLocks noGrp="1"/>
          </p:cNvSpPr>
          <p:nvPr>
            <p:ph sz="half" idx="13"/>
          </p:nvPr>
        </p:nvSpPr>
        <p:spPr>
          <a:xfrm>
            <a:off x="615936" y="5106382"/>
            <a:ext cx="10961934" cy="1074269"/>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3167431898"/>
      </p:ext>
    </p:extLst>
  </p:cSld>
  <p:clrMapOvr>
    <a:masterClrMapping/>
  </p:clrMapOvr>
  <p:transition>
    <p:fade/>
  </p:transition>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
        <p:nvSpPr>
          <p:cNvPr id="12" name="Rectangle 11"/>
          <p:cNvSpPr/>
          <p:nvPr userDrawn="1"/>
        </p:nvSpPr>
        <p:spPr bwMode="auto">
          <a:xfrm>
            <a:off x="530429"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3" name="Content Placeholder 3"/>
          <p:cNvSpPr>
            <a:spLocks noGrp="1"/>
          </p:cNvSpPr>
          <p:nvPr>
            <p:ph sz="half" idx="2"/>
          </p:nvPr>
        </p:nvSpPr>
        <p:spPr>
          <a:xfrm>
            <a:off x="592186" y="2262696"/>
            <a:ext cx="2536122" cy="2080704"/>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5" name="Rectangle 14"/>
          <p:cNvSpPr/>
          <p:nvPr userDrawn="1"/>
        </p:nvSpPr>
        <p:spPr bwMode="auto">
          <a:xfrm>
            <a:off x="3352622"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6" name="Content Placeholder 3"/>
          <p:cNvSpPr>
            <a:spLocks noGrp="1"/>
          </p:cNvSpPr>
          <p:nvPr>
            <p:ph sz="half" idx="12"/>
          </p:nvPr>
        </p:nvSpPr>
        <p:spPr>
          <a:xfrm>
            <a:off x="3414065" y="2262696"/>
            <a:ext cx="2536122" cy="2080704"/>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191446"/>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3"/>
          </p:nvPr>
        </p:nvSpPr>
        <p:spPr>
          <a:xfrm>
            <a:off x="6249315" y="2250821"/>
            <a:ext cx="2536122" cy="2080704"/>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262696"/>
            <a:ext cx="2536122" cy="2080704"/>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647351088"/>
      </p:ext>
    </p:extLst>
  </p:cSld>
  <p:clrMapOvr>
    <a:masterClrMapping/>
  </p:clrMapOvr>
  <p:transition>
    <p:fade/>
  </p:transition>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9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
        <p:nvSpPr>
          <p:cNvPr id="12" name="Rectangle 11"/>
          <p:cNvSpPr/>
          <p:nvPr userDrawn="1"/>
        </p:nvSpPr>
        <p:spPr bwMode="auto">
          <a:xfrm>
            <a:off x="530429"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3" name="Content Placeholder 3"/>
          <p:cNvSpPr>
            <a:spLocks noGrp="1"/>
          </p:cNvSpPr>
          <p:nvPr>
            <p:ph sz="half" idx="2"/>
          </p:nvPr>
        </p:nvSpPr>
        <p:spPr>
          <a:xfrm>
            <a:off x="592186" y="2262696"/>
            <a:ext cx="2536122" cy="2080704"/>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5" name="Rectangle 14"/>
          <p:cNvSpPr/>
          <p:nvPr userDrawn="1"/>
        </p:nvSpPr>
        <p:spPr bwMode="auto">
          <a:xfrm>
            <a:off x="3352622"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6" name="Content Placeholder 3"/>
          <p:cNvSpPr>
            <a:spLocks noGrp="1"/>
          </p:cNvSpPr>
          <p:nvPr>
            <p:ph sz="half" idx="12"/>
          </p:nvPr>
        </p:nvSpPr>
        <p:spPr>
          <a:xfrm>
            <a:off x="3414065" y="2262696"/>
            <a:ext cx="2536122" cy="2080704"/>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191446"/>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3"/>
          </p:nvPr>
        </p:nvSpPr>
        <p:spPr>
          <a:xfrm>
            <a:off x="6249315" y="2250821"/>
            <a:ext cx="2536122" cy="2080704"/>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262696"/>
            <a:ext cx="2536122" cy="2080704"/>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541767802"/>
      </p:ext>
    </p:extLst>
  </p:cSld>
  <p:clrMapOvr>
    <a:masterClrMapping/>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8" y="2191446"/>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0" y="2191446"/>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4" name="Content Placeholder 3"/>
          <p:cNvSpPr>
            <a:spLocks noGrp="1"/>
          </p:cNvSpPr>
          <p:nvPr>
            <p:ph sz="half" idx="2"/>
          </p:nvPr>
        </p:nvSpPr>
        <p:spPr>
          <a:xfrm>
            <a:off x="615935" y="2262696"/>
            <a:ext cx="5274225" cy="1988670"/>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698"/>
            <a:ext cx="5260493" cy="1988670"/>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4" name="Rectangle 13"/>
          <p:cNvSpPr/>
          <p:nvPr userDrawn="1"/>
        </p:nvSpPr>
        <p:spPr bwMode="auto">
          <a:xfrm>
            <a:off x="6175390" y="4508133"/>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6" name="Content Placeholder 5"/>
          <p:cNvSpPr>
            <a:spLocks noGrp="1"/>
          </p:cNvSpPr>
          <p:nvPr>
            <p:ph sz="quarter" idx="13"/>
          </p:nvPr>
        </p:nvSpPr>
        <p:spPr>
          <a:xfrm>
            <a:off x="6271705" y="4579385"/>
            <a:ext cx="5260493" cy="1988670"/>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530428" y="4508133"/>
            <a:ext cx="5492735" cy="2151954"/>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2"/>
          </p:nvPr>
        </p:nvSpPr>
        <p:spPr>
          <a:xfrm>
            <a:off x="615935" y="4579383"/>
            <a:ext cx="5274225" cy="1988670"/>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881961946"/>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2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8" y="2191446"/>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6175390" y="2191446"/>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4" name="Content Placeholder 3"/>
          <p:cNvSpPr>
            <a:spLocks noGrp="1"/>
          </p:cNvSpPr>
          <p:nvPr>
            <p:ph sz="half" idx="2"/>
          </p:nvPr>
        </p:nvSpPr>
        <p:spPr>
          <a:xfrm>
            <a:off x="615935" y="2262696"/>
            <a:ext cx="5274225" cy="1976795"/>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6271705" y="2262698"/>
            <a:ext cx="5260493" cy="1976795"/>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4" name="Rectangle 13"/>
          <p:cNvSpPr/>
          <p:nvPr userDrawn="1"/>
        </p:nvSpPr>
        <p:spPr bwMode="auto">
          <a:xfrm>
            <a:off x="6175390" y="4508133"/>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6" name="Content Placeholder 5"/>
          <p:cNvSpPr>
            <a:spLocks noGrp="1"/>
          </p:cNvSpPr>
          <p:nvPr>
            <p:ph sz="quarter" idx="13"/>
          </p:nvPr>
        </p:nvSpPr>
        <p:spPr>
          <a:xfrm>
            <a:off x="6271705" y="4579385"/>
            <a:ext cx="5260493" cy="1976795"/>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530428" y="4508133"/>
            <a:ext cx="5492735" cy="2151954"/>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2"/>
          </p:nvPr>
        </p:nvSpPr>
        <p:spPr>
          <a:xfrm>
            <a:off x="615935" y="4579383"/>
            <a:ext cx="5274225" cy="1976795"/>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3195887969"/>
      </p:ext>
    </p:extLst>
  </p:cSld>
  <p:clrMapOvr>
    <a:masterClrMapping/>
  </p:clrMapOvr>
  <p:transition>
    <p:fade/>
  </p:transition>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7"/>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4308211" y="2191447"/>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4" name="Content Placeholder 3"/>
          <p:cNvSpPr>
            <a:spLocks noGrp="1"/>
          </p:cNvSpPr>
          <p:nvPr>
            <p:ph sz="half" idx="2"/>
          </p:nvPr>
        </p:nvSpPr>
        <p:spPr>
          <a:xfrm>
            <a:off x="627811" y="2274572"/>
            <a:ext cx="3386048" cy="1810540"/>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4395413" y="2274572"/>
            <a:ext cx="3394798" cy="181053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dirty="0" smtClean="0"/>
              <a:t>Click to edit Master text styles</a:t>
            </a:r>
          </a:p>
        </p:txBody>
      </p:sp>
      <p:sp>
        <p:nvSpPr>
          <p:cNvPr id="10" name="Rectangle 9"/>
          <p:cNvSpPr/>
          <p:nvPr userDrawn="1"/>
        </p:nvSpPr>
        <p:spPr bwMode="auto">
          <a:xfrm>
            <a:off x="8085993" y="2191447"/>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1" name="Content Placeholder 5"/>
          <p:cNvSpPr>
            <a:spLocks noGrp="1"/>
          </p:cNvSpPr>
          <p:nvPr>
            <p:ph sz="quarter" idx="12"/>
          </p:nvPr>
        </p:nvSpPr>
        <p:spPr>
          <a:xfrm>
            <a:off x="8182307" y="2262697"/>
            <a:ext cx="3396129" cy="181053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3" name="Rectangle 12"/>
          <p:cNvSpPr/>
          <p:nvPr userDrawn="1"/>
        </p:nvSpPr>
        <p:spPr bwMode="auto">
          <a:xfrm>
            <a:off x="530429" y="4343400"/>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4" name="Rectangle 13"/>
          <p:cNvSpPr/>
          <p:nvPr userDrawn="1"/>
        </p:nvSpPr>
        <p:spPr bwMode="auto">
          <a:xfrm>
            <a:off x="4308211" y="4343400"/>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5" name="Content Placeholder 3"/>
          <p:cNvSpPr>
            <a:spLocks noGrp="1"/>
          </p:cNvSpPr>
          <p:nvPr>
            <p:ph sz="half" idx="13"/>
          </p:nvPr>
        </p:nvSpPr>
        <p:spPr>
          <a:xfrm>
            <a:off x="627811" y="4426525"/>
            <a:ext cx="3386048" cy="1810540"/>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5"/>
          <p:cNvSpPr>
            <a:spLocks noGrp="1"/>
          </p:cNvSpPr>
          <p:nvPr>
            <p:ph sz="quarter" idx="14"/>
          </p:nvPr>
        </p:nvSpPr>
        <p:spPr>
          <a:xfrm>
            <a:off x="4395413" y="4426525"/>
            <a:ext cx="3394798" cy="181053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8085993" y="4343400"/>
            <a:ext cx="3575571" cy="1973769"/>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5"/>
          <p:cNvSpPr>
            <a:spLocks noGrp="1"/>
          </p:cNvSpPr>
          <p:nvPr>
            <p:ph sz="quarter" idx="15"/>
          </p:nvPr>
        </p:nvSpPr>
        <p:spPr>
          <a:xfrm>
            <a:off x="8182307" y="4414650"/>
            <a:ext cx="3396129" cy="1810539"/>
          </a:xfrm>
        </p:spPr>
        <p:txBody>
          <a:bodyPr/>
          <a:lstStyle>
            <a:lvl1pPr marL="0" indent="0">
              <a:buClr>
                <a:schemeClr val="bg1"/>
              </a:buClr>
              <a:buNone/>
              <a:defRPr sz="2300" b="1">
                <a:solidFill>
                  <a:schemeClr val="bg1">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834917521"/>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_Non-shaded Two Column List with Bullets">
    <p:spTree>
      <p:nvGrpSpPr>
        <p:cNvPr id="1" name=""/>
        <p:cNvGrpSpPr/>
        <p:nvPr/>
      </p:nvGrpSpPr>
      <p:grpSpPr>
        <a:xfrm>
          <a:off x="0" y="0"/>
          <a:ext cx="0" cy="0"/>
          <a:chOff x="0" y="0"/>
          <a:chExt cx="0" cy="0"/>
        </a:xfrm>
      </p:grpSpPr>
      <p:sp>
        <p:nvSpPr>
          <p:cNvPr id="5" name="Rectangle 4"/>
          <p:cNvSpPr/>
          <p:nvPr userDrawn="1"/>
        </p:nvSpPr>
        <p:spPr bwMode="auto">
          <a:xfrm>
            <a:off x="530429" y="2191447"/>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12" name="Rectangle 11"/>
          <p:cNvSpPr/>
          <p:nvPr userDrawn="1"/>
        </p:nvSpPr>
        <p:spPr bwMode="auto">
          <a:xfrm>
            <a:off x="4308211" y="2191447"/>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4" name="Content Placeholder 3"/>
          <p:cNvSpPr>
            <a:spLocks noGrp="1"/>
          </p:cNvSpPr>
          <p:nvPr>
            <p:ph sz="half" idx="2"/>
          </p:nvPr>
        </p:nvSpPr>
        <p:spPr>
          <a:xfrm>
            <a:off x="627811" y="2274572"/>
            <a:ext cx="3386048" cy="178678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6" name="Content Placeholder 5"/>
          <p:cNvSpPr>
            <a:spLocks noGrp="1"/>
          </p:cNvSpPr>
          <p:nvPr>
            <p:ph sz="quarter" idx="4"/>
          </p:nvPr>
        </p:nvSpPr>
        <p:spPr>
          <a:xfrm>
            <a:off x="4395413" y="2274572"/>
            <a:ext cx="3394798" cy="178678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8"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dirty="0" smtClean="0"/>
              <a:t>Click to edit Master text styles</a:t>
            </a:r>
          </a:p>
        </p:txBody>
      </p:sp>
      <p:sp>
        <p:nvSpPr>
          <p:cNvPr id="10" name="Rectangle 9"/>
          <p:cNvSpPr/>
          <p:nvPr userDrawn="1"/>
        </p:nvSpPr>
        <p:spPr bwMode="auto">
          <a:xfrm>
            <a:off x="8085993" y="2191447"/>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1" name="Content Placeholder 5"/>
          <p:cNvSpPr>
            <a:spLocks noGrp="1"/>
          </p:cNvSpPr>
          <p:nvPr>
            <p:ph sz="quarter" idx="12"/>
          </p:nvPr>
        </p:nvSpPr>
        <p:spPr>
          <a:xfrm>
            <a:off x="8182307" y="2262697"/>
            <a:ext cx="3396129" cy="178678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3" name="Rectangle 12"/>
          <p:cNvSpPr/>
          <p:nvPr userDrawn="1"/>
        </p:nvSpPr>
        <p:spPr bwMode="auto">
          <a:xfrm>
            <a:off x="530429" y="4343400"/>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4" name="Rectangle 13"/>
          <p:cNvSpPr/>
          <p:nvPr userDrawn="1"/>
        </p:nvSpPr>
        <p:spPr bwMode="auto">
          <a:xfrm>
            <a:off x="4308211" y="4343400"/>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5" name="Content Placeholder 3"/>
          <p:cNvSpPr>
            <a:spLocks noGrp="1"/>
          </p:cNvSpPr>
          <p:nvPr>
            <p:ph sz="half" idx="13"/>
          </p:nvPr>
        </p:nvSpPr>
        <p:spPr>
          <a:xfrm>
            <a:off x="627811" y="4426525"/>
            <a:ext cx="3386048" cy="178678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0155" indent="0">
              <a:buClr>
                <a:schemeClr val="bg1"/>
              </a:buClr>
              <a:buNone/>
              <a:defRPr sz="1800">
                <a:solidFill>
                  <a:schemeClr val="bg1">
                    <a:alpha val="99000"/>
                  </a:schemeClr>
                </a:solidFill>
              </a:defRPr>
            </a:lvl3pPr>
            <a:lvl4pPr marL="821498" indent="0">
              <a:buClr>
                <a:schemeClr val="bg1"/>
              </a:buClr>
              <a:buNone/>
              <a:defRPr sz="1700">
                <a:solidFill>
                  <a:schemeClr val="bg1">
                    <a:alpha val="99000"/>
                  </a:schemeClr>
                </a:solidFill>
              </a:defRPr>
            </a:lvl4pPr>
            <a:lvl5pPr marL="1072843"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6" name="Content Placeholder 5"/>
          <p:cNvSpPr>
            <a:spLocks noGrp="1"/>
          </p:cNvSpPr>
          <p:nvPr>
            <p:ph sz="quarter" idx="14"/>
          </p:nvPr>
        </p:nvSpPr>
        <p:spPr>
          <a:xfrm>
            <a:off x="4395413" y="4426525"/>
            <a:ext cx="3394798" cy="178678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8085993" y="4343400"/>
            <a:ext cx="3575571" cy="1973769"/>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5"/>
          <p:cNvSpPr>
            <a:spLocks noGrp="1"/>
          </p:cNvSpPr>
          <p:nvPr>
            <p:ph sz="quarter" idx="15"/>
          </p:nvPr>
        </p:nvSpPr>
        <p:spPr>
          <a:xfrm>
            <a:off x="8182307" y="4414650"/>
            <a:ext cx="3396129" cy="1786789"/>
          </a:xfrm>
        </p:spPr>
        <p:txBody>
          <a:bodyPr/>
          <a:lstStyle>
            <a:lvl1pPr marL="0" indent="0">
              <a:buClr>
                <a:schemeClr val="bg1"/>
              </a:buClr>
              <a:buNone/>
              <a:defRPr sz="2300" b="1">
                <a:solidFill>
                  <a:schemeClr val="tx1">
                    <a:lumMod val="75000"/>
                    <a:lumOff val="25000"/>
                    <a:alpha val="99000"/>
                  </a:schemeClr>
                </a:solidFill>
              </a:defRPr>
            </a:lvl1pPr>
            <a:lvl2pPr marL="296322" indent="0">
              <a:buClr>
                <a:schemeClr val="bg1"/>
              </a:buClr>
              <a:buNone/>
              <a:defRPr sz="2000">
                <a:solidFill>
                  <a:schemeClr val="bg1">
                    <a:alpha val="99000"/>
                  </a:schemeClr>
                </a:solidFill>
              </a:defRPr>
            </a:lvl2pPr>
            <a:lvl3pPr marL="576769" indent="0">
              <a:buClr>
                <a:schemeClr val="bg1"/>
              </a:buClr>
              <a:buNone/>
              <a:defRPr sz="1800">
                <a:solidFill>
                  <a:schemeClr val="bg1">
                    <a:alpha val="99000"/>
                  </a:schemeClr>
                </a:solidFill>
              </a:defRPr>
            </a:lvl3pPr>
            <a:lvl4pPr marL="813561" indent="0">
              <a:buClr>
                <a:schemeClr val="bg1"/>
              </a:buClr>
              <a:buNone/>
              <a:defRPr sz="1700">
                <a:solidFill>
                  <a:schemeClr val="bg1">
                    <a:alpha val="99000"/>
                  </a:schemeClr>
                </a:solidFill>
              </a:defRPr>
            </a:lvl4pPr>
            <a:lvl5pPr marL="1058291" indent="0">
              <a:buClr>
                <a:schemeClr val="bg1"/>
              </a:buClr>
              <a:buNone/>
              <a:defRPr sz="1700">
                <a:solidFill>
                  <a:schemeClr val="bg1">
                    <a:alpha val="99000"/>
                  </a:schemeClr>
                </a:solidFill>
              </a:defRPr>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1695840562"/>
      </p:ext>
    </p:extLst>
  </p:cSld>
  <p:clrMapOvr>
    <a:masterClrMapping/>
  </p:clrMapOvr>
  <p:transition>
    <p:fade/>
  </p:transition>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2" name="Rectangle 11"/>
          <p:cNvSpPr/>
          <p:nvPr userDrawn="1"/>
        </p:nvSpPr>
        <p:spPr bwMode="auto">
          <a:xfrm>
            <a:off x="530429"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3" name="Content Placeholder 3"/>
          <p:cNvSpPr>
            <a:spLocks noGrp="1"/>
          </p:cNvSpPr>
          <p:nvPr>
            <p:ph sz="half" idx="2"/>
          </p:nvPr>
        </p:nvSpPr>
        <p:spPr>
          <a:xfrm>
            <a:off x="592186" y="2155821"/>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5" name="Rectangle 14"/>
          <p:cNvSpPr/>
          <p:nvPr userDrawn="1"/>
        </p:nvSpPr>
        <p:spPr bwMode="auto">
          <a:xfrm>
            <a:off x="3352622"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6" name="Content Placeholder 3"/>
          <p:cNvSpPr>
            <a:spLocks noGrp="1"/>
          </p:cNvSpPr>
          <p:nvPr>
            <p:ph sz="half" idx="12"/>
          </p:nvPr>
        </p:nvSpPr>
        <p:spPr>
          <a:xfrm>
            <a:off x="3414065" y="2155821"/>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084571"/>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3"/>
          </p:nvPr>
        </p:nvSpPr>
        <p:spPr>
          <a:xfrm>
            <a:off x="6249315" y="2143946"/>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155821"/>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0" name="Rectangle 19"/>
          <p:cNvSpPr/>
          <p:nvPr userDrawn="1"/>
        </p:nvSpPr>
        <p:spPr bwMode="auto">
          <a:xfrm>
            <a:off x="530429"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1" name="Content Placeholder 3"/>
          <p:cNvSpPr>
            <a:spLocks noGrp="1"/>
          </p:cNvSpPr>
          <p:nvPr>
            <p:ph sz="half" idx="15"/>
          </p:nvPr>
        </p:nvSpPr>
        <p:spPr>
          <a:xfrm>
            <a:off x="592186" y="4587803"/>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2" name="Rectangle 21"/>
          <p:cNvSpPr/>
          <p:nvPr userDrawn="1"/>
        </p:nvSpPr>
        <p:spPr bwMode="auto">
          <a:xfrm>
            <a:off x="8997008"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3" name="Rectangle 22"/>
          <p:cNvSpPr/>
          <p:nvPr userDrawn="1"/>
        </p:nvSpPr>
        <p:spPr bwMode="auto">
          <a:xfrm>
            <a:off x="3352622"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4" name="Content Placeholder 3"/>
          <p:cNvSpPr>
            <a:spLocks noGrp="1"/>
          </p:cNvSpPr>
          <p:nvPr>
            <p:ph sz="half" idx="16"/>
          </p:nvPr>
        </p:nvSpPr>
        <p:spPr>
          <a:xfrm>
            <a:off x="3414065" y="4587803"/>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5" name="Rectangle 24"/>
          <p:cNvSpPr/>
          <p:nvPr userDrawn="1"/>
        </p:nvSpPr>
        <p:spPr bwMode="auto">
          <a:xfrm>
            <a:off x="6174815" y="4516553"/>
            <a:ext cx="2669452" cy="2258322"/>
          </a:xfrm>
          <a:prstGeom prst="rect">
            <a:avLst/>
          </a:prstGeom>
          <a:solidFill>
            <a:schemeClr val="accent6"/>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6" name="Content Placeholder 3"/>
          <p:cNvSpPr>
            <a:spLocks noGrp="1"/>
          </p:cNvSpPr>
          <p:nvPr>
            <p:ph sz="half" idx="17"/>
          </p:nvPr>
        </p:nvSpPr>
        <p:spPr>
          <a:xfrm>
            <a:off x="6249315" y="4575928"/>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7" name="Content Placeholder 3"/>
          <p:cNvSpPr>
            <a:spLocks noGrp="1"/>
          </p:cNvSpPr>
          <p:nvPr>
            <p:ph sz="half" idx="18"/>
          </p:nvPr>
        </p:nvSpPr>
        <p:spPr>
          <a:xfrm>
            <a:off x="9062409" y="4587803"/>
            <a:ext cx="2536122" cy="2107420"/>
          </a:xfrm>
        </p:spPr>
        <p:txBody>
          <a:bodyPr/>
          <a:lstStyle>
            <a:lvl1pPr marL="0" indent="0">
              <a:buNone/>
              <a:defRPr sz="2300" b="1">
                <a:solidFill>
                  <a:schemeClr val="bg1">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2437644621"/>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1_Non-shaded Two Column List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15935" y="1428623"/>
            <a:ext cx="11109900" cy="271085"/>
          </a:xfrm>
        </p:spPr>
        <p:txBody>
          <a:bodyPr anchor="t" anchorCtr="0">
            <a:noAutofit/>
          </a:bodyPr>
          <a:lstStyle>
            <a:lvl1pPr marL="0" indent="0">
              <a:lnSpc>
                <a:spcPct val="90000"/>
              </a:lnSpc>
              <a:spcBef>
                <a:spcPts val="0"/>
              </a:spcBef>
              <a:buNone/>
              <a:defRPr sz="1600" b="1" cap="all" baseline="0"/>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12" name="Rectangle 11"/>
          <p:cNvSpPr/>
          <p:nvPr userDrawn="1"/>
        </p:nvSpPr>
        <p:spPr bwMode="auto">
          <a:xfrm>
            <a:off x="530429"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3" name="Content Placeholder 3"/>
          <p:cNvSpPr>
            <a:spLocks noGrp="1"/>
          </p:cNvSpPr>
          <p:nvPr>
            <p:ph sz="half" idx="2"/>
          </p:nvPr>
        </p:nvSpPr>
        <p:spPr>
          <a:xfrm>
            <a:off x="592186" y="2155821"/>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4" name="Rectangle 13"/>
          <p:cNvSpPr/>
          <p:nvPr userDrawn="1"/>
        </p:nvSpPr>
        <p:spPr bwMode="auto">
          <a:xfrm>
            <a:off x="8997008"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5" name="Rectangle 14"/>
          <p:cNvSpPr/>
          <p:nvPr userDrawn="1"/>
        </p:nvSpPr>
        <p:spPr bwMode="auto">
          <a:xfrm>
            <a:off x="3352622"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6" name="Content Placeholder 3"/>
          <p:cNvSpPr>
            <a:spLocks noGrp="1"/>
          </p:cNvSpPr>
          <p:nvPr>
            <p:ph sz="half" idx="12"/>
          </p:nvPr>
        </p:nvSpPr>
        <p:spPr>
          <a:xfrm>
            <a:off x="3414065" y="2155821"/>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7" name="Rectangle 16"/>
          <p:cNvSpPr/>
          <p:nvPr userDrawn="1"/>
        </p:nvSpPr>
        <p:spPr bwMode="auto">
          <a:xfrm>
            <a:off x="6174815" y="2084571"/>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18" name="Content Placeholder 3"/>
          <p:cNvSpPr>
            <a:spLocks noGrp="1"/>
          </p:cNvSpPr>
          <p:nvPr>
            <p:ph sz="half" idx="13"/>
          </p:nvPr>
        </p:nvSpPr>
        <p:spPr>
          <a:xfrm>
            <a:off x="6249315" y="2143946"/>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19" name="Content Placeholder 3"/>
          <p:cNvSpPr>
            <a:spLocks noGrp="1"/>
          </p:cNvSpPr>
          <p:nvPr>
            <p:ph sz="half" idx="14"/>
          </p:nvPr>
        </p:nvSpPr>
        <p:spPr>
          <a:xfrm>
            <a:off x="9062409" y="2155821"/>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0" name="Rectangle 19"/>
          <p:cNvSpPr/>
          <p:nvPr userDrawn="1"/>
        </p:nvSpPr>
        <p:spPr bwMode="auto">
          <a:xfrm>
            <a:off x="530429"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1" name="Content Placeholder 3"/>
          <p:cNvSpPr>
            <a:spLocks noGrp="1"/>
          </p:cNvSpPr>
          <p:nvPr>
            <p:ph sz="half" idx="15"/>
          </p:nvPr>
        </p:nvSpPr>
        <p:spPr>
          <a:xfrm>
            <a:off x="592186" y="4587803"/>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2" name="Rectangle 21"/>
          <p:cNvSpPr/>
          <p:nvPr userDrawn="1"/>
        </p:nvSpPr>
        <p:spPr bwMode="auto">
          <a:xfrm>
            <a:off x="8997008"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3" name="Rectangle 22"/>
          <p:cNvSpPr/>
          <p:nvPr userDrawn="1"/>
        </p:nvSpPr>
        <p:spPr bwMode="auto">
          <a:xfrm>
            <a:off x="3352622"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4" name="Content Placeholder 3"/>
          <p:cNvSpPr>
            <a:spLocks noGrp="1"/>
          </p:cNvSpPr>
          <p:nvPr>
            <p:ph sz="half" idx="16"/>
          </p:nvPr>
        </p:nvSpPr>
        <p:spPr>
          <a:xfrm>
            <a:off x="3414065" y="4587803"/>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5" name="Rectangle 24"/>
          <p:cNvSpPr/>
          <p:nvPr userDrawn="1"/>
        </p:nvSpPr>
        <p:spPr bwMode="auto">
          <a:xfrm>
            <a:off x="6174815" y="4516553"/>
            <a:ext cx="2669452" cy="2258322"/>
          </a:xfrm>
          <a:prstGeom prst="rect">
            <a:avLst/>
          </a:prstGeom>
          <a:solidFill>
            <a:schemeClr val="bg1">
              <a:lumMod val="9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6" name="Content Placeholder 3"/>
          <p:cNvSpPr>
            <a:spLocks noGrp="1"/>
          </p:cNvSpPr>
          <p:nvPr>
            <p:ph sz="half" idx="17"/>
          </p:nvPr>
        </p:nvSpPr>
        <p:spPr>
          <a:xfrm>
            <a:off x="6249315" y="4575928"/>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
        <p:nvSpPr>
          <p:cNvPr id="27" name="Content Placeholder 3"/>
          <p:cNvSpPr>
            <a:spLocks noGrp="1"/>
          </p:cNvSpPr>
          <p:nvPr>
            <p:ph sz="half" idx="18"/>
          </p:nvPr>
        </p:nvSpPr>
        <p:spPr>
          <a:xfrm>
            <a:off x="9062409" y="4587803"/>
            <a:ext cx="2536122" cy="2083670"/>
          </a:xfrm>
        </p:spPr>
        <p:txBody>
          <a:bodyPr/>
          <a:lstStyle>
            <a:lvl1pPr marL="0" indent="0">
              <a:buNone/>
              <a:defRPr sz="2300" b="1">
                <a:solidFill>
                  <a:schemeClr val="tx1">
                    <a:lumMod val="75000"/>
                    <a:lumOff val="25000"/>
                    <a:alpha val="99000"/>
                  </a:schemeClr>
                </a:solidFill>
              </a:defRPr>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dirty="0" smtClean="0"/>
              <a:t>Click to edit Master text styles</a:t>
            </a:r>
          </a:p>
        </p:txBody>
      </p:sp>
    </p:spTree>
    <p:extLst>
      <p:ext uri="{BB962C8B-B14F-4D97-AF65-F5344CB8AC3E}">
        <p14:creationId xmlns:p14="http://schemas.microsoft.com/office/powerpoint/2010/main" val="2265692290"/>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24285" y="231951"/>
            <a:ext cx="11149013" cy="1163637"/>
          </a:xfrm>
        </p:spPr>
        <p:txBody>
          <a:bodyPr/>
          <a:lstStyle/>
          <a:p>
            <a:r>
              <a:rPr lang="en-US" smtClean="0"/>
              <a:t>Click to edit Master title style</a:t>
            </a:r>
            <a:endParaRPr lang="en-US" dirty="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8"/>
          <p:cNvSpPr>
            <a:spLocks noGrp="1"/>
          </p:cNvSpPr>
          <p:nvPr>
            <p:ph type="body" sz="quarter" idx="11"/>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067719725"/>
      </p:ext>
    </p:extLst>
  </p:cSld>
  <p:clrMapOvr>
    <a:masterClrMapping/>
  </p:clrMapOvr>
  <p:transition>
    <p:fade/>
  </p:transition>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306018"/>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Walkin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69964" y="2722608"/>
            <a:ext cx="10242549" cy="1523497"/>
          </a:xfrm>
        </p:spPr>
        <p:txBody>
          <a:bodyPr anchor="ctr">
            <a:noAutofit/>
          </a:bodyPr>
          <a:lstStyle>
            <a:lvl1pPr algn="ctr">
              <a:lnSpc>
                <a:spcPct val="90000"/>
              </a:lnSpc>
              <a:defRPr sz="4800" spc="-300" baseline="0">
                <a:solidFill>
                  <a:schemeClr val="accent6">
                    <a:alpha val="99000"/>
                  </a:schemeClr>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657982" y="5677392"/>
            <a:ext cx="10242550" cy="463255"/>
          </a:xfrm>
        </p:spPr>
        <p:txBody>
          <a:bodyPr>
            <a:noAutofit/>
          </a:bodyPr>
          <a:lstStyle>
            <a:lvl1pPr marL="0" indent="0" algn="l">
              <a:lnSpc>
                <a:spcPct val="90000"/>
              </a:lnSpc>
              <a:spcBef>
                <a:spcPts val="0"/>
              </a:spcBef>
              <a:buNone/>
              <a:defRPr sz="2000" b="1" cap="all" baseline="0">
                <a:solidFill>
                  <a:schemeClr val="tx1">
                    <a:lumMod val="75000"/>
                    <a:lumOff val="25000"/>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13" name="Text Placeholder 12"/>
          <p:cNvSpPr>
            <a:spLocks noGrp="1"/>
          </p:cNvSpPr>
          <p:nvPr>
            <p:ph type="body" sz="quarter" idx="10" hasCustomPrompt="1"/>
          </p:nvPr>
        </p:nvSpPr>
        <p:spPr>
          <a:xfrm>
            <a:off x="657982" y="6121400"/>
            <a:ext cx="5335587" cy="221599"/>
          </a:xfrm>
        </p:spPr>
        <p:txBody>
          <a:bodyPr/>
          <a:lstStyle>
            <a:lvl1pPr marL="0" indent="0">
              <a:buNone/>
              <a:defRPr sz="1600" baseline="0">
                <a:solidFill>
                  <a:schemeClr val="tx1">
                    <a:lumMod val="75000"/>
                    <a:lumOff val="25000"/>
                    <a:alpha val="99000"/>
                  </a:schemeClr>
                </a:solidFill>
              </a:defRPr>
            </a:lvl1pPr>
          </a:lstStyle>
          <a:p>
            <a:pPr lvl="0"/>
            <a:r>
              <a:rPr lang="en-US" dirty="0" smtClean="0"/>
              <a:t>Click to edit presenter and date</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1444553735"/>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Tree>
    <p:extLst>
      <p:ext uri="{BB962C8B-B14F-4D97-AF65-F5344CB8AC3E}">
        <p14:creationId xmlns:p14="http://schemas.microsoft.com/office/powerpoint/2010/main" val="2953283976"/>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7260707"/>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026027055"/>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610842755"/>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611191" y="1449392"/>
            <a:ext cx="10972801" cy="1758943"/>
          </a:xfrm>
        </p:spPr>
        <p:txBody>
          <a:bodyPr>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36138023"/>
      </p:ext>
    </p:extLst>
  </p:cSld>
  <p:clrMapOvr>
    <a:masterClrMapping/>
  </p:clrMapOvr>
  <p:transition>
    <p:fade/>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783363"/>
      </p:ext>
    </p:extLst>
  </p:cSld>
  <p:clrMapOvr>
    <a:masterClrMapping/>
  </p:clrMapOvr>
  <p:transition>
    <p:fade/>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205832051"/>
      </p:ext>
    </p:extLst>
  </p:cSld>
  <p:clrMapOvr>
    <a:masterClrMapping/>
  </p:clrMapOvr>
  <p:transition>
    <p:fade/>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202710943"/>
      </p:ext>
    </p:extLst>
  </p:cSld>
  <p:clrMapOvr>
    <a:masterClrMapping/>
  </p:clrMapOvr>
  <p:transition>
    <p:fade/>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413623375"/>
      </p:ext>
    </p:extLst>
  </p:cSld>
  <p:clrMapOvr>
    <a:masterClrMapping/>
  </p:clrMapOvr>
  <p:transition>
    <p:fade/>
  </p:transition>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026448131"/>
      </p:ext>
    </p:extLst>
  </p:cSld>
  <p:clrMapOvr>
    <a:masterClrMapping/>
  </p:clrMapOvr>
  <p:transition>
    <p:fade/>
  </p:transition>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0661755"/>
      </p:ext>
    </p:extLst>
  </p:cSld>
  <p:clrMapOvr>
    <a:masterClrMapping/>
  </p:clrMapOvr>
  <p:transition>
    <p:fade/>
  </p:transition>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914183"/>
      </p:ext>
    </p:extLst>
  </p:cSld>
  <p:clrMapOvr>
    <a:masterClrMapping/>
  </p:clrMapOvr>
  <p:transition>
    <p:fade/>
  </p:transition>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0329512"/>
      </p:ext>
    </p:extLst>
  </p:cSld>
  <p:clrMapOvr>
    <a:masterClrMapping/>
  </p:clrMapOvr>
  <p:transition>
    <p:fade/>
  </p:transition>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4947739"/>
      </p:ext>
    </p:extLst>
  </p:cSld>
  <p:clrMapOvr>
    <a:masterClrMapping/>
  </p:clrMapOvr>
  <p:transition>
    <p:fade/>
  </p:transition>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610406"/>
      </p:ext>
    </p:extLst>
  </p:cSld>
  <p:clrMapOvr>
    <a:masterClrMapping/>
  </p:clrMapOvr>
  <p:transition>
    <p:fade/>
  </p:transition>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620666"/>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47368368"/>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3" y="1447801"/>
            <a:ext cx="11149013"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98691464"/>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065999298"/>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45650218"/>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34816632"/>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19217627"/>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617408"/>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09442951"/>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346072850"/>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3732525741"/>
      </p:ext>
    </p:extLst>
  </p:cSld>
  <p:clrMapOvr>
    <a:masterClrMapping/>
  </p:clrMapOvr>
  <p:transition>
    <p:fade/>
  </p:transition>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594622"/>
      </p:ext>
    </p:extLst>
  </p:cSld>
  <p:clrMapOvr>
    <a:masterClrMapping/>
  </p:clrMapOvr>
  <p:transition>
    <p:fade/>
  </p:transition>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40676"/>
      </p:ext>
    </p:extLst>
  </p:cSld>
  <p:clrMapOvr>
    <a:masterClrMapping/>
  </p:clrMapOvr>
  <p:transition>
    <p:fade/>
  </p:transition>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384214"/>
      </p:ext>
    </p:extLst>
  </p:cSld>
  <p:clrMapOvr>
    <a:masterClrMapping/>
  </p:clrMapOvr>
  <p:transition>
    <p:fade/>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568355"/>
      </p:ext>
    </p:extLst>
  </p:cSld>
  <p:clrMapOvr>
    <a:masterClrMapping/>
  </p:clrMapOvr>
  <p:transition>
    <p:fade/>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646610"/>
      </p:ext>
    </p:extLst>
  </p:cSld>
  <p:clrMapOvr>
    <a:masterClrMapping/>
  </p:clrMapOvr>
  <p:transition>
    <p:fade/>
  </p:transition>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269205"/>
      </p:ext>
    </p:extLst>
  </p:cSld>
  <p:clrMapOvr>
    <a:masterClrMapping/>
  </p:clrMapOvr>
  <p:transition>
    <p:fade/>
  </p:transition>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139796"/>
      </p:ext>
    </p:extLst>
  </p:cSld>
  <p:clrMapOvr>
    <a:masterClrMapping/>
  </p:clrMapOvr>
  <p:transition>
    <p:fade/>
  </p:transition>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498663"/>
      </p:ext>
    </p:extLst>
  </p:cSld>
  <p:clrMapOvr>
    <a:masterClrMapping/>
  </p:clrMapOvr>
  <p:transition>
    <p:fade/>
  </p:transition>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205857"/>
      </p:ext>
    </p:extLst>
  </p:cSld>
  <p:clrMapOvr>
    <a:masterClrMapping/>
  </p:clrMapOvr>
  <p:transition>
    <p:fade/>
  </p:transition>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1314915"/>
      </p:ext>
    </p:extLst>
  </p:cSld>
  <p:clrMapOvr>
    <a:masterClrMapping/>
  </p:clrMapOvr>
  <p:transition>
    <p:fade/>
  </p:transition>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933564"/>
      </p:ext>
    </p:extLst>
  </p:cSld>
  <p:clrMapOvr>
    <a:masterClrMapping/>
  </p:clrMapOvr>
  <p:transition>
    <p:fade/>
  </p:transition>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544794"/>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2.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3.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9" Type="http://schemas.openxmlformats.org/officeDocument/2006/relationships/slideLayout" Target="../slideLayouts/slideLayout107.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42" Type="http://schemas.openxmlformats.org/officeDocument/2006/relationships/slideLayout" Target="../slideLayouts/slideLayout110.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38" Type="http://schemas.openxmlformats.org/officeDocument/2006/relationships/slideLayout" Target="../slideLayouts/slideLayout106.xml"/><Relationship Id="rId46" Type="http://schemas.openxmlformats.org/officeDocument/2006/relationships/theme" Target="../theme/theme4.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41" Type="http://schemas.openxmlformats.org/officeDocument/2006/relationships/slideLayout" Target="../slideLayouts/slideLayout109.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37" Type="http://schemas.openxmlformats.org/officeDocument/2006/relationships/slideLayout" Target="../slideLayouts/slideLayout105.xml"/><Relationship Id="rId40" Type="http://schemas.openxmlformats.org/officeDocument/2006/relationships/slideLayout" Target="../slideLayouts/slideLayout108.xml"/><Relationship Id="rId45" Type="http://schemas.openxmlformats.org/officeDocument/2006/relationships/slideLayout" Target="../slideLayouts/slideLayout113.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36" Type="http://schemas.openxmlformats.org/officeDocument/2006/relationships/slideLayout" Target="../slideLayouts/slideLayout104.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4" Type="http://schemas.openxmlformats.org/officeDocument/2006/relationships/slideLayout" Target="../slideLayouts/slideLayout112.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slideLayout" Target="../slideLayouts/slideLayout103.xml"/><Relationship Id="rId43" Type="http://schemas.openxmlformats.org/officeDocument/2006/relationships/slideLayout" Target="../slideLayouts/slideLayout11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5" Type="http://schemas.openxmlformats.org/officeDocument/2006/relationships/slideLayout" Target="../slideLayouts/slideLayout131.xml"/><Relationship Id="rId4" Type="http://schemas.openxmlformats.org/officeDocument/2006/relationships/slideLayout" Target="../slideLayouts/slideLayout130.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theme" Target="../theme/theme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4286" y="231953"/>
            <a:ext cx="11149013" cy="1163637"/>
          </a:xfrm>
          <a:prstGeom prst="rect">
            <a:avLst/>
          </a:prstGeom>
        </p:spPr>
        <p:txBody>
          <a:bodyPr vert="horz" wrap="square" lIns="0" tIns="0" rIns="0" bIns="0"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5177" y="1684476"/>
            <a:ext cx="11149012" cy="1551194"/>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7" r:id="rId1"/>
    <p:sldLayoutId id="2147483723" r:id="rId2"/>
    <p:sldLayoutId id="2147483724" r:id="rId3"/>
    <p:sldLayoutId id="2147483695" r:id="rId4"/>
    <p:sldLayoutId id="2147483725" r:id="rId5"/>
    <p:sldLayoutId id="2147483756" r:id="rId6"/>
    <p:sldLayoutId id="2147483745" r:id="rId7"/>
    <p:sldLayoutId id="2147483757" r:id="rId8"/>
    <p:sldLayoutId id="2147483746" r:id="rId9"/>
    <p:sldLayoutId id="2147483747" r:id="rId10"/>
    <p:sldLayoutId id="2147483732" r:id="rId11"/>
    <p:sldLayoutId id="2147483696" r:id="rId12"/>
    <p:sldLayoutId id="2147483731" r:id="rId13"/>
    <p:sldLayoutId id="2147483728" r:id="rId14"/>
    <p:sldLayoutId id="2147483735" r:id="rId15"/>
    <p:sldLayoutId id="2147483736" r:id="rId16"/>
    <p:sldLayoutId id="2147483734" r:id="rId17"/>
    <p:sldLayoutId id="2147483697" r:id="rId18"/>
    <p:sldLayoutId id="2147483699" r:id="rId19"/>
    <p:sldLayoutId id="2147483729" r:id="rId20"/>
    <p:sldLayoutId id="2147483738" r:id="rId21"/>
    <p:sldLayoutId id="2147483733" r:id="rId22"/>
    <p:sldLayoutId id="2147483737" r:id="rId23"/>
    <p:sldLayoutId id="2147483739" r:id="rId24"/>
    <p:sldLayoutId id="2147483748" r:id="rId25"/>
    <p:sldLayoutId id="2147483741" r:id="rId26"/>
    <p:sldLayoutId id="2147483749" r:id="rId27"/>
    <p:sldLayoutId id="2147483754" r:id="rId28"/>
    <p:sldLayoutId id="2147483755" r:id="rId29"/>
    <p:sldLayoutId id="2147483740" r:id="rId30"/>
    <p:sldLayoutId id="2147483750" r:id="rId31"/>
    <p:sldLayoutId id="2147483742" r:id="rId32"/>
    <p:sldLayoutId id="2147483753" r:id="rId33"/>
    <p:sldLayoutId id="2147483744" r:id="rId34"/>
    <p:sldLayoutId id="2147483751" r:id="rId35"/>
    <p:sldLayoutId id="2147483743" r:id="rId36"/>
    <p:sldLayoutId id="2147483752" r:id="rId37"/>
    <p:sldLayoutId id="2147483700" r:id="rId38"/>
    <p:sldLayoutId id="2147483701" r:id="rId39"/>
    <p:sldLayoutId id="2147483726" r:id="rId40"/>
    <p:sldLayoutId id="2147483702" r:id="rId41"/>
    <p:sldLayoutId id="2147483703" r:id="rId42"/>
    <p:sldLayoutId id="2147483704" r:id="rId43"/>
    <p:sldLayoutId id="2147483759" r:id="rId44"/>
    <p:sldLayoutId id="2147483760" r:id="rId45"/>
    <p:sldLayoutId id="2147483857" r:id="rId46"/>
  </p:sldLayoutIdLst>
  <p:transition spd="slow">
    <p:fade/>
  </p:transition>
  <p:hf hdr="0"/>
  <p:txStyles>
    <p:titleStyle>
      <a:lvl1pPr algn="l" defTabSz="914363" rtl="0" eaLnBrk="1" latinLnBrk="0" hangingPunct="1">
        <a:lnSpc>
          <a:spcPct val="90000"/>
        </a:lnSpc>
        <a:spcBef>
          <a:spcPct val="0"/>
        </a:spcBef>
        <a:buNone/>
        <a:defRPr lang="en-US" sz="4400" b="0" kern="1200" cap="none" spc="-200" baseline="0" dirty="0" smtClean="0">
          <a:ln w="3175">
            <a:noFill/>
          </a:ln>
          <a:solidFill>
            <a:schemeClr val="accent6">
              <a:alpha val="98824"/>
            </a:schemeClr>
          </a:soli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2" y="274638"/>
            <a:ext cx="10969942"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2" y="1600204"/>
            <a:ext cx="10969942"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441" y="6356354"/>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42F4BD87-744B-44E5-BD08-F01243FB405F}" type="datetimeFigureOut">
              <a:rPr lang="en-US" smtClean="0">
                <a:solidFill>
                  <a:prstClr val="black">
                    <a:tint val="75000"/>
                  </a:prstClr>
                </a:solidFill>
              </a:rPr>
              <a:pPr defTabSz="914400"/>
              <a:t>1/4/2013</a:t>
            </a:fld>
            <a:endParaRPr lang="en-US">
              <a:solidFill>
                <a:prstClr val="black">
                  <a:tint val="75000"/>
                </a:prstClr>
              </a:solidFill>
            </a:endParaRPr>
          </a:p>
        </p:txBody>
      </p:sp>
      <p:sp>
        <p:nvSpPr>
          <p:cNvPr id="5" name="Footer Placeholder 4"/>
          <p:cNvSpPr>
            <a:spLocks noGrp="1"/>
          </p:cNvSpPr>
          <p:nvPr>
            <p:ph type="ftr" sz="quarter" idx="3"/>
          </p:nvPr>
        </p:nvSpPr>
        <p:spPr>
          <a:xfrm>
            <a:off x="4164517" y="6356354"/>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5326" y="6356354"/>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429113E-8E2A-42D3-B710-8261045C0286}"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940829040"/>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ransition spd="slow">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2" y="274638"/>
            <a:ext cx="10969942"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2" y="1600202"/>
            <a:ext cx="10969942"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441" y="6356352"/>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42F4BD87-744B-44E5-BD08-F01243FB405F}" type="datetimeFigureOut">
              <a:rPr lang="en-US" smtClean="0">
                <a:solidFill>
                  <a:prstClr val="black">
                    <a:tint val="75000"/>
                  </a:prstClr>
                </a:solidFill>
              </a:rPr>
              <a:pPr defTabSz="914400"/>
              <a:t>1/4/2013</a:t>
            </a:fld>
            <a:endParaRPr lang="en-US">
              <a:solidFill>
                <a:prstClr val="black">
                  <a:tint val="75000"/>
                </a:prstClr>
              </a:solidFill>
            </a:endParaRPr>
          </a:p>
        </p:txBody>
      </p:sp>
      <p:sp>
        <p:nvSpPr>
          <p:cNvPr id="5" name="Footer Placeholder 4"/>
          <p:cNvSpPr>
            <a:spLocks noGrp="1"/>
          </p:cNvSpPr>
          <p:nvPr>
            <p:ph type="ftr" sz="quarter" idx="3"/>
          </p:nvPr>
        </p:nvSpPr>
        <p:spPr>
          <a:xfrm>
            <a:off x="4164516" y="6356352"/>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5325" y="6356352"/>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429113E-8E2A-42D3-B710-8261045C0286}"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68177685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ransition spd="slow">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4285" y="231951"/>
            <a:ext cx="11149013" cy="1163637"/>
          </a:xfrm>
          <a:prstGeom prst="rect">
            <a:avLst/>
          </a:prstGeom>
        </p:spPr>
        <p:txBody>
          <a:bodyPr vert="horz" wrap="square" lIns="0" tIns="0" rIns="0" bIns="0"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5177" y="1684476"/>
            <a:ext cx="11149012" cy="1551194"/>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731511297"/>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 id="2147483809" r:id="rId24"/>
    <p:sldLayoutId id="2147483810" r:id="rId25"/>
    <p:sldLayoutId id="2147483811" r:id="rId26"/>
    <p:sldLayoutId id="2147483812" r:id="rId27"/>
    <p:sldLayoutId id="2147483813" r:id="rId28"/>
    <p:sldLayoutId id="2147483814" r:id="rId29"/>
    <p:sldLayoutId id="2147483815" r:id="rId30"/>
    <p:sldLayoutId id="2147483816" r:id="rId31"/>
    <p:sldLayoutId id="2147483817" r:id="rId32"/>
    <p:sldLayoutId id="2147483818" r:id="rId33"/>
    <p:sldLayoutId id="2147483819" r:id="rId34"/>
    <p:sldLayoutId id="2147483820" r:id="rId35"/>
    <p:sldLayoutId id="2147483821" r:id="rId36"/>
    <p:sldLayoutId id="2147483822" r:id="rId37"/>
    <p:sldLayoutId id="2147483823" r:id="rId38"/>
    <p:sldLayoutId id="2147483824" r:id="rId39"/>
    <p:sldLayoutId id="2147483825" r:id="rId40"/>
    <p:sldLayoutId id="2147483826" r:id="rId41"/>
    <p:sldLayoutId id="2147483827" r:id="rId42"/>
    <p:sldLayoutId id="2147483828" r:id="rId43"/>
    <p:sldLayoutId id="2147483829" r:id="rId44"/>
    <p:sldLayoutId id="2147483830" r:id="rId45"/>
  </p:sldLayoutIdLst>
  <p:transition>
    <p:fade/>
  </p:transition>
  <p:hf hdr="0"/>
  <p:txStyles>
    <p:titleStyle>
      <a:lvl1pPr algn="l" defTabSz="914363" rtl="0" eaLnBrk="1" latinLnBrk="0" hangingPunct="1">
        <a:lnSpc>
          <a:spcPct val="90000"/>
        </a:lnSpc>
        <a:spcBef>
          <a:spcPct val="0"/>
        </a:spcBef>
        <a:buNone/>
        <a:defRPr lang="en-US" sz="4400" b="0" kern="1200" cap="none" spc="-200" baseline="0" dirty="0" smtClean="0">
          <a:ln w="3175">
            <a:noFill/>
          </a:ln>
          <a:solidFill>
            <a:schemeClr val="accent6">
              <a:alpha val="98824"/>
            </a:schemeClr>
          </a:solidFill>
          <a:effectLst/>
          <a:latin typeface="Segoe UI Light" pitchFamily="34" charset="0"/>
          <a:ea typeface="+mn-ea"/>
          <a:cs typeface="Arial" charset="0"/>
        </a:defRPr>
      </a:lvl1pPr>
    </p:titleStyle>
    <p:body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24422860"/>
      </p:ext>
    </p:extLst>
  </p:cSld>
  <p:clrMap bg1="dk1" tx1="lt1" bg2="dk2" tx2="lt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36559519"/>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891896536"/>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5.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5.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4.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5.xml"/><Relationship Id="rId1" Type="http://schemas.openxmlformats.org/officeDocument/2006/relationships/slideLayout" Target="../slideLayouts/slideLayout13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hyperlink" Target="http://www.gettyimages.com/detail/photo/designer-using-tablet-computer-royalty-free-image/134429246" TargetMode="External"/><Relationship Id="rId7"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30.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30.xml"/><Relationship Id="rId6" Type="http://schemas.openxmlformats.org/officeDocument/2006/relationships/image" Target="../media/image29.png"/><Relationship Id="rId5" Type="http://schemas.microsoft.com/office/2007/relationships/hdphoto" Target="../media/hdphoto2.wdp"/><Relationship Id="rId4" Type="http://schemas.openxmlformats.org/officeDocument/2006/relationships/image" Target="../media/image28.png"/><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2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46.xml"/><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30.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3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39.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44.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30.xml"/><Relationship Id="rId5" Type="http://schemas.openxmlformats.org/officeDocument/2006/relationships/image" Target="../media/image44.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27.xml"/><Relationship Id="rId5" Type="http://schemas.openxmlformats.org/officeDocument/2006/relationships/image" Target="../media/image44.png"/><Relationship Id="rId4" Type="http://schemas.openxmlformats.org/officeDocument/2006/relationships/image" Target="../media/image49.jp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28.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5.xml"/><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127.xml"/><Relationship Id="rId6" Type="http://schemas.openxmlformats.org/officeDocument/2006/relationships/image" Target="../media/image56.png"/><Relationship Id="rId5" Type="http://schemas.openxmlformats.org/officeDocument/2006/relationships/image" Target="../media/image52.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39.xml"/><Relationship Id="rId6" Type="http://schemas.openxmlformats.org/officeDocument/2006/relationships/image" Target="../media/image61.png"/><Relationship Id="rId11" Type="http://schemas.openxmlformats.org/officeDocument/2006/relationships/image" Target="../media/image64.png"/><Relationship Id="rId5" Type="http://schemas.openxmlformats.org/officeDocument/2006/relationships/image" Target="../media/image60.png"/><Relationship Id="rId10" Type="http://schemas.openxmlformats.org/officeDocument/2006/relationships/image" Target="../media/image50.png"/><Relationship Id="rId4" Type="http://schemas.openxmlformats.org/officeDocument/2006/relationships/image" Target="../media/image59.png"/><Relationship Id="rId9"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46.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141.xml"/><Relationship Id="rId6" Type="http://schemas.openxmlformats.org/officeDocument/2006/relationships/image" Target="../media/image67.png"/><Relationship Id="rId5" Type="http://schemas.microsoft.com/office/2007/relationships/hdphoto" Target="../media/hdphoto3.wdp"/><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1592744"/>
          </a:xfrm>
        </p:spPr>
        <p:txBody>
          <a:bodyPr/>
          <a:lstStyle/>
          <a:p>
            <a:r>
              <a:rPr lang="en-US" sz="11500" spc="-400" dirty="0" smtClean="0"/>
              <a:t>Windows 8 Apps</a:t>
            </a:r>
            <a:endParaRPr lang="en-US" sz="11500" spc="-400" dirty="0"/>
          </a:p>
        </p:txBody>
      </p:sp>
    </p:spTree>
    <p:extLst>
      <p:ext uri="{BB962C8B-B14F-4D97-AF65-F5344CB8AC3E}">
        <p14:creationId xmlns:p14="http://schemas.microsoft.com/office/powerpoint/2010/main" val="29438698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214764" y="1774199"/>
            <a:ext cx="3856986" cy="3874292"/>
            <a:chOff x="1214764" y="1774199"/>
            <a:chExt cx="3856986" cy="3874292"/>
          </a:xfrm>
        </p:grpSpPr>
        <p:sp>
          <p:nvSpPr>
            <p:cNvPr id="28" name="Rectangle 27"/>
            <p:cNvSpPr/>
            <p:nvPr/>
          </p:nvSpPr>
          <p:spPr bwMode="auto">
            <a:xfrm>
              <a:off x="3194615" y="3771356"/>
              <a:ext cx="1877135" cy="1877135"/>
            </a:xfrm>
            <a:prstGeom prst="rect">
              <a:avLst/>
            </a:prstGeom>
            <a:solidFill>
              <a:srgbClr val="9B4F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285750" indent="-285750" defTabSz="914099" fontAlgn="base">
                <a:spcBef>
                  <a:spcPct val="0"/>
                </a:spcBef>
                <a:spcAft>
                  <a:spcPct val="0"/>
                </a:spcAft>
                <a:buFont typeface="Arial" pitchFamily="34" charset="0"/>
                <a:buChar char="•"/>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9" name="Rectangle 28"/>
            <p:cNvSpPr/>
            <p:nvPr/>
          </p:nvSpPr>
          <p:spPr bwMode="auto">
            <a:xfrm>
              <a:off x="1214764" y="3771356"/>
              <a:ext cx="1877135" cy="1877135"/>
            </a:xfrm>
            <a:prstGeom prst="rect">
              <a:avLst/>
            </a:prstGeom>
            <a:solidFill>
              <a:srgbClr val="9B4F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7" name="Rectangle 26"/>
            <p:cNvSpPr/>
            <p:nvPr/>
          </p:nvSpPr>
          <p:spPr bwMode="auto">
            <a:xfrm>
              <a:off x="3194615" y="1774199"/>
              <a:ext cx="1877135" cy="1877135"/>
            </a:xfrm>
            <a:prstGeom prst="rect">
              <a:avLst/>
            </a:prstGeom>
            <a:solidFill>
              <a:srgbClr val="9B4F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0" name="Rectangle 29"/>
            <p:cNvSpPr/>
            <p:nvPr/>
          </p:nvSpPr>
          <p:spPr bwMode="auto">
            <a:xfrm>
              <a:off x="1214764" y="1774199"/>
              <a:ext cx="1877135" cy="1877135"/>
            </a:xfrm>
            <a:prstGeom prst="rect">
              <a:avLst/>
            </a:prstGeom>
            <a:solidFill>
              <a:srgbClr val="9B4F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285750" indent="-285750" defTabSz="914099" fontAlgn="base">
                <a:spcBef>
                  <a:spcPct val="0"/>
                </a:spcBef>
                <a:spcAft>
                  <a:spcPct val="0"/>
                </a:spcAft>
                <a:buFont typeface="Arial" pitchFamily="34" charset="0"/>
                <a:buChar char="•"/>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6" name="TextBox 5"/>
            <p:cNvSpPr txBox="1"/>
            <p:nvPr/>
          </p:nvSpPr>
          <p:spPr>
            <a:xfrm>
              <a:off x="1322265" y="2406555"/>
              <a:ext cx="1769634" cy="646331"/>
            </a:xfrm>
            <a:prstGeom prst="rect">
              <a:avLst/>
            </a:prstGeom>
            <a:noFill/>
          </p:spPr>
          <p:txBody>
            <a:bodyPr wrap="square" rtlCol="0">
              <a:spAutoFit/>
            </a:bodyPr>
            <a:lstStyle/>
            <a:p>
              <a:r>
                <a:rPr lang="en-US" dirty="0" smtClean="0">
                  <a:solidFill>
                    <a:schemeClr val="bg1"/>
                  </a:solidFill>
                  <a:latin typeface="Segoe UI" pitchFamily="34" charset="0"/>
                  <a:ea typeface="Segoe UI" pitchFamily="34" charset="0"/>
                  <a:cs typeface="Segoe UI" pitchFamily="34" charset="0"/>
                </a:rPr>
                <a:t>Not traditional</a:t>
              </a:r>
            </a:p>
            <a:p>
              <a:r>
                <a:rPr lang="en-US" dirty="0">
                  <a:solidFill>
                    <a:schemeClr val="bg1"/>
                  </a:solidFill>
                  <a:latin typeface="Segoe UI" pitchFamily="34" charset="0"/>
                  <a:ea typeface="Segoe UI" pitchFamily="34" charset="0"/>
                  <a:cs typeface="Segoe UI" pitchFamily="34" charset="0"/>
                </a:rPr>
                <a:t>d</a:t>
              </a:r>
              <a:r>
                <a:rPr lang="en-US" dirty="0" smtClean="0">
                  <a:solidFill>
                    <a:schemeClr val="bg1"/>
                  </a:solidFill>
                  <a:latin typeface="Segoe UI" pitchFamily="34" charset="0"/>
                  <a:ea typeface="Segoe UI" pitchFamily="34" charset="0"/>
                  <a:cs typeface="Segoe UI" pitchFamily="34" charset="0"/>
                </a:rPr>
                <a:t>esktop apps</a:t>
              </a:r>
              <a:endParaRPr lang="en-US" dirty="0">
                <a:solidFill>
                  <a:schemeClr val="bg1"/>
                </a:solidFill>
                <a:latin typeface="Segoe UI" pitchFamily="34" charset="0"/>
                <a:ea typeface="Segoe UI" pitchFamily="34" charset="0"/>
                <a:cs typeface="Segoe UI" pitchFamily="34" charset="0"/>
              </a:endParaRPr>
            </a:p>
          </p:txBody>
        </p:sp>
        <p:sp>
          <p:nvSpPr>
            <p:cNvPr id="16" name="TextBox 15"/>
            <p:cNvSpPr txBox="1"/>
            <p:nvPr/>
          </p:nvSpPr>
          <p:spPr>
            <a:xfrm>
              <a:off x="3248354" y="2407796"/>
              <a:ext cx="1750609" cy="646331"/>
            </a:xfrm>
            <a:prstGeom prst="rect">
              <a:avLst/>
            </a:prstGeom>
            <a:noFill/>
          </p:spPr>
          <p:txBody>
            <a:bodyPr wrap="square" rtlCol="0">
              <a:spAutoFit/>
            </a:bodyPr>
            <a:lstStyle/>
            <a:p>
              <a:r>
                <a:rPr lang="en-US" dirty="0" smtClean="0">
                  <a:solidFill>
                    <a:schemeClr val="bg1"/>
                  </a:solidFill>
                  <a:latin typeface="Segoe UI" pitchFamily="34" charset="0"/>
                  <a:ea typeface="Segoe UI" pitchFamily="34" charset="0"/>
                  <a:cs typeface="Segoe UI" pitchFamily="34" charset="0"/>
                </a:rPr>
                <a:t>Consume data</a:t>
              </a:r>
            </a:p>
            <a:p>
              <a:r>
                <a:rPr lang="en-US" dirty="0" smtClean="0">
                  <a:solidFill>
                    <a:schemeClr val="bg1"/>
                  </a:solidFill>
                  <a:latin typeface="Segoe UI" pitchFamily="34" charset="0"/>
                  <a:ea typeface="Segoe UI" pitchFamily="34" charset="0"/>
                  <a:cs typeface="Segoe UI" pitchFamily="34" charset="0"/>
                </a:rPr>
                <a:t>differently</a:t>
              </a:r>
              <a:endParaRPr lang="en-US" dirty="0">
                <a:solidFill>
                  <a:schemeClr val="bg1"/>
                </a:solidFill>
                <a:latin typeface="Segoe UI" pitchFamily="34" charset="0"/>
                <a:ea typeface="Segoe UI" pitchFamily="34" charset="0"/>
                <a:cs typeface="Segoe UI" pitchFamily="34" charset="0"/>
              </a:endParaRPr>
            </a:p>
          </p:txBody>
        </p:sp>
        <p:sp>
          <p:nvSpPr>
            <p:cNvPr id="17" name="TextBox 16"/>
            <p:cNvSpPr txBox="1"/>
            <p:nvPr/>
          </p:nvSpPr>
          <p:spPr>
            <a:xfrm>
              <a:off x="1489769" y="4354124"/>
              <a:ext cx="1434626" cy="646331"/>
            </a:xfrm>
            <a:prstGeom prst="rect">
              <a:avLst/>
            </a:prstGeom>
            <a:noFill/>
          </p:spPr>
          <p:txBody>
            <a:bodyPr wrap="square" rtlCol="0">
              <a:spAutoFit/>
            </a:bodyPr>
            <a:lstStyle/>
            <a:p>
              <a:pPr lvl="0"/>
              <a:r>
                <a:rPr lang="en-US" dirty="0">
                  <a:solidFill>
                    <a:schemeClr val="bg1"/>
                  </a:solidFill>
                  <a:latin typeface="Segoe UI" pitchFamily="34" charset="0"/>
                </a:rPr>
                <a:t>Live Tiles—not icons</a:t>
              </a:r>
            </a:p>
          </p:txBody>
        </p:sp>
        <p:sp>
          <p:nvSpPr>
            <p:cNvPr id="18" name="TextBox 17"/>
            <p:cNvSpPr txBox="1"/>
            <p:nvPr/>
          </p:nvSpPr>
          <p:spPr>
            <a:xfrm>
              <a:off x="3248354" y="4362551"/>
              <a:ext cx="1624084" cy="369332"/>
            </a:xfrm>
            <a:prstGeom prst="rect">
              <a:avLst/>
            </a:prstGeom>
            <a:noFill/>
          </p:spPr>
          <p:txBody>
            <a:bodyPr wrap="square" rtlCol="0">
              <a:spAutoFit/>
            </a:bodyPr>
            <a:lstStyle/>
            <a:p>
              <a:r>
                <a:rPr lang="en-US" dirty="0" smtClean="0">
                  <a:solidFill>
                    <a:schemeClr val="bg1"/>
                  </a:solidFill>
                  <a:latin typeface="Segoe UI" pitchFamily="34" charset="0"/>
                  <a:ea typeface="Segoe UI" pitchFamily="34" charset="0"/>
                  <a:cs typeface="Segoe UI" pitchFamily="34" charset="0"/>
                </a:rPr>
                <a:t>Multiple views</a:t>
              </a:r>
              <a:endParaRPr lang="en-US" dirty="0">
                <a:solidFill>
                  <a:schemeClr val="bg1"/>
                </a:solidFill>
                <a:latin typeface="Segoe UI" pitchFamily="34" charset="0"/>
                <a:ea typeface="Segoe UI" pitchFamily="34" charset="0"/>
                <a:cs typeface="Segoe UI" pitchFamily="34" charset="0"/>
              </a:endParaRPr>
            </a:p>
          </p:txBody>
        </p:sp>
      </p:grpSp>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t="11425"/>
          <a:stretch/>
        </p:blipFill>
        <p:spPr>
          <a:xfrm>
            <a:off x="-69568" y="-668489"/>
            <a:ext cx="12327960" cy="8189614"/>
          </a:xfrm>
          <a:prstGeom prst="rect">
            <a:avLst/>
          </a:prstGeom>
        </p:spPr>
      </p:pic>
    </p:spTree>
    <p:extLst>
      <p:ext uri="{BB962C8B-B14F-4D97-AF65-F5344CB8AC3E}">
        <p14:creationId xmlns:p14="http://schemas.microsoft.com/office/powerpoint/2010/main" val="23113250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1"/>
                                        </p:tgtEl>
                                      </p:cBhvr>
                                      <p:by x="47350" y="47350"/>
                                    </p:animScale>
                                  </p:childTnLst>
                                </p:cTn>
                              </p:par>
                              <p:par>
                                <p:cTn id="7" presetID="42" presetClass="path" presetSubtype="0" accel="50000" decel="50000" fill="hold" nodeType="withEffect">
                                  <p:stCondLst>
                                    <p:cond delay="0"/>
                                  </p:stCondLst>
                                  <p:childTnLst>
                                    <p:animMotion origin="layout" path="M -0.15414 0.04163 L 0.1656 0.04163 " pathEditMode="relative" rAng="0" ptsTypes="AA">
                                      <p:cBhvr>
                                        <p:cTn id="8" dur="2000" fill="hold"/>
                                        <p:tgtEl>
                                          <p:spTgt spid="21"/>
                                        </p:tgtEl>
                                        <p:attrNameLst>
                                          <p:attrName>ppt_x</p:attrName>
                                          <p:attrName>ppt_y</p:attrName>
                                        </p:attrNameLst>
                                      </p:cBhvr>
                                      <p:rCtr x="15987" y="0"/>
                                    </p:animMotion>
                                  </p:childTnLst>
                                </p:cTn>
                              </p:par>
                            </p:childTnLst>
                          </p:cTn>
                        </p:par>
                        <p:par>
                          <p:cTn id="9" fill="hold">
                            <p:stCondLst>
                              <p:cond delay="2000"/>
                            </p:stCondLst>
                            <p:childTnLst>
                              <p:par>
                                <p:cTn id="10" presetID="2" presetClass="entr" presetSubtype="8" fill="hold" nodeType="afterEffect">
                                  <p:stCondLst>
                                    <p:cond delay="35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0-#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24281" y="-163839"/>
            <a:ext cx="11149013" cy="1163637"/>
          </a:xfrm>
        </p:spPr>
        <p:txBody>
          <a:bodyPr/>
          <a:lstStyle/>
          <a:p>
            <a:r>
              <a:rPr lang="en-US" sz="5400" dirty="0">
                <a:solidFill>
                  <a:schemeClr val="accent1">
                    <a:alpha val="98824"/>
                  </a:schemeClr>
                </a:solidFill>
              </a:rPr>
              <a:t>Touch First</a:t>
            </a:r>
          </a:p>
        </p:txBody>
      </p:sp>
      <p:sp>
        <p:nvSpPr>
          <p:cNvPr id="15" name="TextBox 14"/>
          <p:cNvSpPr txBox="1"/>
          <p:nvPr/>
        </p:nvSpPr>
        <p:spPr>
          <a:xfrm>
            <a:off x="524281" y="1446661"/>
            <a:ext cx="5778890" cy="2585323"/>
          </a:xfrm>
          <a:prstGeom prst="rect">
            <a:avLst/>
          </a:prstGeom>
          <a:noFill/>
        </p:spPr>
        <p:txBody>
          <a:bodyPr wrap="none" lIns="0" tIns="0" rIns="0" bIns="0" rtlCol="0">
            <a:spAutoFit/>
          </a:bodyPr>
          <a:lstStyle/>
          <a:p>
            <a:pPr marL="457200" lvl="0" indent="-457200">
              <a:buFont typeface="Arial" pitchFamily="34" charset="0"/>
              <a:buChar char="•"/>
            </a:pPr>
            <a:r>
              <a:rPr lang="en-US" sz="2800" dirty="0">
                <a:solidFill>
                  <a:schemeClr val="bg1">
                    <a:lumMod val="50000"/>
                  </a:schemeClr>
                </a:solidFill>
                <a:latin typeface="Segoe UI Light" pitchFamily="34" charset="0"/>
              </a:rPr>
              <a:t>No </a:t>
            </a:r>
            <a:r>
              <a:rPr lang="en-US" sz="2800" dirty="0" smtClean="0">
                <a:solidFill>
                  <a:schemeClr val="bg1">
                    <a:lumMod val="50000"/>
                  </a:schemeClr>
                </a:solidFill>
                <a:latin typeface="Segoe UI Light" pitchFamily="34" charset="0"/>
              </a:rPr>
              <a:t>chrome—full-screen experience</a:t>
            </a:r>
          </a:p>
          <a:p>
            <a:pPr lvl="0"/>
            <a:endParaRPr lang="en-US" sz="2800" dirty="0">
              <a:solidFill>
                <a:schemeClr val="bg1">
                  <a:lumMod val="50000"/>
                </a:schemeClr>
              </a:solidFill>
              <a:latin typeface="Segoe UI Light" pitchFamily="34" charset="0"/>
            </a:endParaRPr>
          </a:p>
          <a:p>
            <a:pPr marL="457200" lvl="0" indent="-457200">
              <a:buFont typeface="Arial" pitchFamily="34" charset="0"/>
              <a:buChar char="•"/>
            </a:pPr>
            <a:r>
              <a:rPr lang="en-US" sz="2800" dirty="0">
                <a:solidFill>
                  <a:schemeClr val="bg1">
                    <a:lumMod val="50000"/>
                  </a:schemeClr>
                </a:solidFill>
                <a:latin typeface="Segoe UI Light" pitchFamily="34" charset="0"/>
              </a:rPr>
              <a:t>Designed for Touch </a:t>
            </a:r>
            <a:r>
              <a:rPr lang="en-US" sz="2800" dirty="0" smtClean="0">
                <a:solidFill>
                  <a:schemeClr val="bg1">
                    <a:lumMod val="50000"/>
                  </a:schemeClr>
                </a:solidFill>
                <a:latin typeface="Segoe UI Light" pitchFamily="34" charset="0"/>
              </a:rPr>
              <a:t>and </a:t>
            </a:r>
            <a:r>
              <a:rPr lang="en-US" sz="2800" dirty="0">
                <a:solidFill>
                  <a:schemeClr val="bg1">
                    <a:lumMod val="50000"/>
                  </a:schemeClr>
                </a:solidFill>
                <a:latin typeface="Segoe UI Light" pitchFamily="34" charset="0"/>
              </a:rPr>
              <a:t>Pen </a:t>
            </a:r>
            <a:r>
              <a:rPr lang="en-US" sz="2800" dirty="0" smtClean="0">
                <a:solidFill>
                  <a:schemeClr val="bg1">
                    <a:lumMod val="50000"/>
                  </a:schemeClr>
                </a:solidFill>
                <a:latin typeface="Segoe UI Light" pitchFamily="34" charset="0"/>
              </a:rPr>
              <a:t>Input</a:t>
            </a:r>
          </a:p>
          <a:p>
            <a:pPr lvl="0"/>
            <a:endParaRPr lang="en-US" sz="2800" dirty="0">
              <a:solidFill>
                <a:schemeClr val="bg1">
                  <a:lumMod val="50000"/>
                </a:schemeClr>
              </a:solidFill>
              <a:latin typeface="Segoe UI Light" pitchFamily="34" charset="0"/>
            </a:endParaRPr>
          </a:p>
          <a:p>
            <a:pPr marL="457200" indent="-457200">
              <a:buFont typeface="Arial" pitchFamily="34" charset="0"/>
              <a:buChar char="•"/>
            </a:pPr>
            <a:r>
              <a:rPr lang="en-US" sz="2800" dirty="0">
                <a:solidFill>
                  <a:schemeClr val="bg1">
                    <a:lumMod val="50000"/>
                  </a:schemeClr>
                </a:solidFill>
                <a:latin typeface="Segoe UI Light" pitchFamily="34" charset="0"/>
              </a:rPr>
              <a:t>But not at expense of keyboard </a:t>
            </a:r>
            <a:endParaRPr lang="en-US" sz="2800" dirty="0" smtClean="0">
              <a:solidFill>
                <a:schemeClr val="bg1">
                  <a:lumMod val="50000"/>
                </a:schemeClr>
              </a:solidFill>
              <a:latin typeface="Segoe UI Light" pitchFamily="34" charset="0"/>
            </a:endParaRPr>
          </a:p>
          <a:p>
            <a:r>
              <a:rPr lang="en-US" sz="2800" dirty="0" smtClean="0">
                <a:solidFill>
                  <a:schemeClr val="bg1">
                    <a:lumMod val="50000"/>
                  </a:schemeClr>
                </a:solidFill>
                <a:latin typeface="Segoe UI Light" pitchFamily="34" charset="0"/>
              </a:rPr>
              <a:t>    and </a:t>
            </a:r>
            <a:r>
              <a:rPr lang="en-US" sz="2800" dirty="0">
                <a:solidFill>
                  <a:schemeClr val="bg1">
                    <a:lumMod val="50000"/>
                  </a:schemeClr>
                </a:solidFill>
                <a:latin typeface="Segoe UI Light" pitchFamily="34" charset="0"/>
              </a:rPr>
              <a:t>mouse</a:t>
            </a:r>
            <a:endParaRPr lang="en-US" sz="2800" dirty="0" smtClean="0">
              <a:solidFill>
                <a:schemeClr val="bg1">
                  <a:lumMod val="50000"/>
                </a:schemeClr>
              </a:solidFill>
              <a:latin typeface="Segoe UI Light" pitchFamily="34" charset="0"/>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2422" y="228600"/>
            <a:ext cx="4263917" cy="6400799"/>
          </a:xfrm>
          <a:prstGeom prst="rect">
            <a:avLst/>
          </a:prstGeom>
        </p:spPr>
      </p:pic>
      <p:sp>
        <p:nvSpPr>
          <p:cNvPr id="7" name="Rectangle 6"/>
          <p:cNvSpPr/>
          <p:nvPr/>
        </p:nvSpPr>
        <p:spPr bwMode="auto">
          <a:xfrm>
            <a:off x="5358514" y="4724641"/>
            <a:ext cx="1877135" cy="1877135"/>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285750" indent="-285750" defTabSz="914099" fontAlgn="base">
              <a:spcBef>
                <a:spcPct val="0"/>
              </a:spcBef>
              <a:spcAft>
                <a:spcPct val="0"/>
              </a:spcAft>
              <a:buFont typeface="Arial" pitchFamily="34" charset="0"/>
              <a:buChar char="•"/>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6" name="Picture 2" descr="\\MAGNUM\Projects\Microsoft\Cloud Power FY12\Design\ICONS_PNG\Devices.png"/>
          <p:cNvPicPr>
            <a:picLocks noChangeAspect="1" noChangeArrowheads="1"/>
          </p:cNvPicPr>
          <p:nvPr/>
        </p:nvPicPr>
        <p:blipFill>
          <a:blip r:embed="rId4" cstate="print">
            <a:biLevel thresh="25000"/>
          </a:blip>
          <a:srcRect l="2000" t="50000" r="46000" b="4000"/>
          <a:stretch>
            <a:fillRect/>
          </a:stretch>
        </p:blipFill>
        <p:spPr bwMode="auto">
          <a:xfrm>
            <a:off x="5493408" y="4952266"/>
            <a:ext cx="1607346" cy="1421883"/>
          </a:xfrm>
          <a:prstGeom prst="rect">
            <a:avLst/>
          </a:prstGeom>
          <a:noFill/>
          <a:ln>
            <a:noFill/>
          </a:ln>
        </p:spPr>
      </p:pic>
    </p:spTree>
    <p:extLst>
      <p:ext uri="{BB962C8B-B14F-4D97-AF65-F5344CB8AC3E}">
        <p14:creationId xmlns:p14="http://schemas.microsoft.com/office/powerpoint/2010/main" val="730070686"/>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sz="5400" dirty="0" smtClean="0">
                <a:solidFill>
                  <a:schemeClr val="accent1">
                    <a:alpha val="98824"/>
                  </a:schemeClr>
                </a:solidFill>
              </a:rPr>
              <a:t>New Ways to Interact</a:t>
            </a:r>
            <a:endParaRPr lang="en-US" sz="5400" dirty="0">
              <a:solidFill>
                <a:schemeClr val="accent1">
                  <a:alpha val="98824"/>
                </a:schemeClr>
              </a:solidFill>
            </a:endParaRPr>
          </a:p>
        </p:txBody>
      </p:sp>
      <p:sp>
        <p:nvSpPr>
          <p:cNvPr id="3" name="Content Placeholder 2"/>
          <p:cNvSpPr>
            <a:spLocks noGrp="1"/>
          </p:cNvSpPr>
          <p:nvPr>
            <p:ph type="body" sz="quarter" idx="10"/>
          </p:nvPr>
        </p:nvSpPr>
        <p:spPr>
          <a:xfrm>
            <a:off x="2321517" y="3257170"/>
            <a:ext cx="4844458" cy="1394228"/>
          </a:xfrm>
        </p:spPr>
        <p:txBody>
          <a:bodyPr/>
          <a:lstStyle/>
          <a:p>
            <a:pPr marL="571500" lvl="0" indent="-571500">
              <a:buClr>
                <a:schemeClr val="bg1">
                  <a:lumMod val="50000"/>
                </a:schemeClr>
              </a:buClr>
              <a:buFont typeface="Arial" pitchFamily="34" charset="0"/>
              <a:buChar char="•"/>
            </a:pPr>
            <a:r>
              <a:rPr lang="en-US" sz="2800" dirty="0" smtClean="0">
                <a:solidFill>
                  <a:schemeClr val="bg1">
                    <a:lumMod val="50000"/>
                  </a:schemeClr>
                </a:solidFill>
              </a:rPr>
              <a:t>App commands</a:t>
            </a:r>
          </a:p>
          <a:p>
            <a:pPr marL="571500" lvl="0" indent="-571500">
              <a:buClr>
                <a:schemeClr val="bg1">
                  <a:lumMod val="50000"/>
                </a:schemeClr>
              </a:buClr>
              <a:buFont typeface="Arial" pitchFamily="34" charset="0"/>
              <a:buChar char="•"/>
            </a:pPr>
            <a:r>
              <a:rPr lang="en-US" sz="2800" dirty="0" smtClean="0">
                <a:solidFill>
                  <a:schemeClr val="bg1">
                    <a:lumMod val="50000"/>
                  </a:schemeClr>
                </a:solidFill>
              </a:rPr>
              <a:t>App Switcher</a:t>
            </a:r>
          </a:p>
          <a:p>
            <a:pPr marL="571500" lvl="0" indent="-571500">
              <a:buClr>
                <a:schemeClr val="bg1">
                  <a:lumMod val="50000"/>
                </a:schemeClr>
              </a:buClr>
              <a:buFont typeface="Arial" pitchFamily="34" charset="0"/>
              <a:buChar char="•"/>
            </a:pPr>
            <a:r>
              <a:rPr lang="en-US" sz="2800" dirty="0" smtClean="0">
                <a:solidFill>
                  <a:schemeClr val="bg1">
                    <a:lumMod val="50000"/>
                  </a:schemeClr>
                </a:solidFill>
              </a:rPr>
              <a:t>Snapping</a:t>
            </a: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r="6407"/>
          <a:stretch/>
        </p:blipFill>
        <p:spPr>
          <a:xfrm>
            <a:off x="2129600" y="1447800"/>
            <a:ext cx="9082913" cy="1400000"/>
          </a:xfrm>
          <a:prstGeom prst="rect">
            <a:avLst/>
          </a:prstGeom>
        </p:spPr>
      </p:pic>
      <p:grpSp>
        <p:nvGrpSpPr>
          <p:cNvPr id="7" name="Group 6"/>
          <p:cNvGrpSpPr/>
          <p:nvPr/>
        </p:nvGrpSpPr>
        <p:grpSpPr>
          <a:xfrm>
            <a:off x="7355943" y="2958775"/>
            <a:ext cx="1879579" cy="1879580"/>
            <a:chOff x="7355943" y="2958775"/>
            <a:chExt cx="1879579" cy="1879580"/>
          </a:xfrm>
          <a:solidFill>
            <a:schemeClr val="accent3">
              <a:lumMod val="75000"/>
            </a:schemeClr>
          </a:solidFill>
        </p:grpSpPr>
        <p:sp>
          <p:nvSpPr>
            <p:cNvPr id="11" name="Rectangle 10"/>
            <p:cNvSpPr/>
            <p:nvPr/>
          </p:nvSpPr>
          <p:spPr bwMode="auto">
            <a:xfrm>
              <a:off x="7355943" y="2958775"/>
              <a:ext cx="1879579" cy="187958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14" name="Picture 4" descr="\\MAGNUM\Projects\Microsoft\Cloud Power FY12\Design\ICONS_PNG\IIS-MULTI-TENANCY.png"/>
            <p:cNvPicPr>
              <a:picLocks noChangeAspect="1" noChangeArrowheads="1"/>
            </p:cNvPicPr>
            <p:nvPr/>
          </p:nvPicPr>
          <p:blipFill>
            <a:blip r:embed="rId4" cstate="print">
              <a:lum bright="100000"/>
            </a:blip>
            <a:srcRect/>
            <a:stretch>
              <a:fillRect/>
            </a:stretch>
          </p:blipFill>
          <p:spPr bwMode="auto">
            <a:xfrm>
              <a:off x="7406722" y="2958775"/>
              <a:ext cx="1828800" cy="1828800"/>
            </a:xfrm>
            <a:prstGeom prst="rect">
              <a:avLst/>
            </a:prstGeom>
            <a:grpFill/>
          </p:spPr>
        </p:pic>
      </p:grpSp>
      <p:grpSp>
        <p:nvGrpSpPr>
          <p:cNvPr id="4" name="Group 3"/>
          <p:cNvGrpSpPr/>
          <p:nvPr/>
        </p:nvGrpSpPr>
        <p:grpSpPr>
          <a:xfrm>
            <a:off x="9332934" y="2960681"/>
            <a:ext cx="1879579" cy="1879580"/>
            <a:chOff x="9332934" y="2960681"/>
            <a:chExt cx="1879579" cy="1879580"/>
          </a:xfrm>
        </p:grpSpPr>
        <p:sp>
          <p:nvSpPr>
            <p:cNvPr id="9" name="Rectangle 8"/>
            <p:cNvSpPr/>
            <p:nvPr/>
          </p:nvSpPr>
          <p:spPr bwMode="auto">
            <a:xfrm>
              <a:off x="9332934" y="2960681"/>
              <a:ext cx="1879579" cy="187958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3" name="Freeform 14"/>
            <p:cNvSpPr>
              <a:spLocks noEditPoints="1"/>
            </p:cNvSpPr>
            <p:nvPr/>
          </p:nvSpPr>
          <p:spPr bwMode="black">
            <a:xfrm>
              <a:off x="9727428" y="3328024"/>
              <a:ext cx="1090588" cy="1090302"/>
            </a:xfrm>
            <a:custGeom>
              <a:avLst/>
              <a:gdLst>
                <a:gd name="T0" fmla="*/ 518 w 709"/>
                <a:gd name="T1" fmla="*/ 343 h 709"/>
                <a:gd name="T2" fmla="*/ 449 w 709"/>
                <a:gd name="T3" fmla="*/ 258 h 709"/>
                <a:gd name="T4" fmla="*/ 362 w 709"/>
                <a:gd name="T5" fmla="*/ 189 h 709"/>
                <a:gd name="T6" fmla="*/ 449 w 709"/>
                <a:gd name="T7" fmla="*/ 0 h 709"/>
                <a:gd name="T8" fmla="*/ 260 w 709"/>
                <a:gd name="T9" fmla="*/ 189 h 709"/>
                <a:gd name="T10" fmla="*/ 345 w 709"/>
                <a:gd name="T11" fmla="*/ 258 h 709"/>
                <a:gd name="T12" fmla="*/ 260 w 709"/>
                <a:gd name="T13" fmla="*/ 343 h 709"/>
                <a:gd name="T14" fmla="*/ 189 w 709"/>
                <a:gd name="T15" fmla="*/ 258 h 709"/>
                <a:gd name="T16" fmla="*/ 0 w 709"/>
                <a:gd name="T17" fmla="*/ 447 h 709"/>
                <a:gd name="T18" fmla="*/ 85 w 709"/>
                <a:gd name="T19" fmla="*/ 520 h 709"/>
                <a:gd name="T20" fmla="*/ 0 w 709"/>
                <a:gd name="T21" fmla="*/ 709 h 709"/>
                <a:gd name="T22" fmla="*/ 189 w 709"/>
                <a:gd name="T23" fmla="*/ 520 h 709"/>
                <a:gd name="T24" fmla="*/ 104 w 709"/>
                <a:gd name="T25" fmla="*/ 447 h 709"/>
                <a:gd name="T26" fmla="*/ 189 w 709"/>
                <a:gd name="T27" fmla="*/ 362 h 709"/>
                <a:gd name="T28" fmla="*/ 260 w 709"/>
                <a:gd name="T29" fmla="*/ 447 h 709"/>
                <a:gd name="T30" fmla="*/ 345 w 709"/>
                <a:gd name="T31" fmla="*/ 520 h 709"/>
                <a:gd name="T32" fmla="*/ 260 w 709"/>
                <a:gd name="T33" fmla="*/ 709 h 709"/>
                <a:gd name="T34" fmla="*/ 449 w 709"/>
                <a:gd name="T35" fmla="*/ 520 h 709"/>
                <a:gd name="T36" fmla="*/ 362 w 709"/>
                <a:gd name="T37" fmla="*/ 447 h 709"/>
                <a:gd name="T38" fmla="*/ 449 w 709"/>
                <a:gd name="T39" fmla="*/ 362 h 709"/>
                <a:gd name="T40" fmla="*/ 518 w 709"/>
                <a:gd name="T41" fmla="*/ 447 h 709"/>
                <a:gd name="T42" fmla="*/ 709 w 709"/>
                <a:gd name="T43" fmla="*/ 258 h 709"/>
                <a:gd name="T44" fmla="*/ 277 w 709"/>
                <a:gd name="T45" fmla="*/ 17 h 709"/>
                <a:gd name="T46" fmla="*/ 433 w 709"/>
                <a:gd name="T47" fmla="*/ 170 h 709"/>
                <a:gd name="T48" fmla="*/ 277 w 709"/>
                <a:gd name="T49" fmla="*/ 17 h 709"/>
                <a:gd name="T50" fmla="*/ 17 w 709"/>
                <a:gd name="T51" fmla="*/ 690 h 709"/>
                <a:gd name="T52" fmla="*/ 173 w 709"/>
                <a:gd name="T53" fmla="*/ 536 h 709"/>
                <a:gd name="T54" fmla="*/ 173 w 709"/>
                <a:gd name="T55" fmla="*/ 430 h 709"/>
                <a:gd name="T56" fmla="*/ 17 w 709"/>
                <a:gd name="T57" fmla="*/ 274 h 709"/>
                <a:gd name="T58" fmla="*/ 173 w 709"/>
                <a:gd name="T59" fmla="*/ 430 h 709"/>
                <a:gd name="T60" fmla="*/ 277 w 709"/>
                <a:gd name="T61" fmla="*/ 690 h 709"/>
                <a:gd name="T62" fmla="*/ 433 w 709"/>
                <a:gd name="T63" fmla="*/ 536 h 709"/>
                <a:gd name="T64" fmla="*/ 433 w 709"/>
                <a:gd name="T65" fmla="*/ 430 h 709"/>
                <a:gd name="T66" fmla="*/ 277 w 709"/>
                <a:gd name="T67" fmla="*/ 274 h 709"/>
                <a:gd name="T68" fmla="*/ 433 w 709"/>
                <a:gd name="T69" fmla="*/ 430 h 709"/>
                <a:gd name="T70" fmla="*/ 536 w 709"/>
                <a:gd name="T71" fmla="*/ 430 h 709"/>
                <a:gd name="T72" fmla="*/ 690 w 709"/>
                <a:gd name="T73" fmla="*/ 274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9" h="709">
                  <a:moveTo>
                    <a:pt x="518" y="258"/>
                  </a:moveTo>
                  <a:lnTo>
                    <a:pt x="518" y="343"/>
                  </a:lnTo>
                  <a:lnTo>
                    <a:pt x="449" y="343"/>
                  </a:lnTo>
                  <a:lnTo>
                    <a:pt x="449" y="258"/>
                  </a:lnTo>
                  <a:lnTo>
                    <a:pt x="362" y="258"/>
                  </a:lnTo>
                  <a:lnTo>
                    <a:pt x="362" y="189"/>
                  </a:lnTo>
                  <a:lnTo>
                    <a:pt x="449" y="189"/>
                  </a:lnTo>
                  <a:lnTo>
                    <a:pt x="449" y="0"/>
                  </a:lnTo>
                  <a:lnTo>
                    <a:pt x="260" y="0"/>
                  </a:lnTo>
                  <a:lnTo>
                    <a:pt x="260" y="189"/>
                  </a:lnTo>
                  <a:lnTo>
                    <a:pt x="345" y="189"/>
                  </a:lnTo>
                  <a:lnTo>
                    <a:pt x="345" y="258"/>
                  </a:lnTo>
                  <a:lnTo>
                    <a:pt x="260" y="258"/>
                  </a:lnTo>
                  <a:lnTo>
                    <a:pt x="260" y="343"/>
                  </a:lnTo>
                  <a:lnTo>
                    <a:pt x="189" y="343"/>
                  </a:lnTo>
                  <a:lnTo>
                    <a:pt x="189" y="258"/>
                  </a:lnTo>
                  <a:lnTo>
                    <a:pt x="0" y="258"/>
                  </a:lnTo>
                  <a:lnTo>
                    <a:pt x="0" y="447"/>
                  </a:lnTo>
                  <a:lnTo>
                    <a:pt x="85" y="447"/>
                  </a:lnTo>
                  <a:lnTo>
                    <a:pt x="85" y="520"/>
                  </a:lnTo>
                  <a:lnTo>
                    <a:pt x="0" y="520"/>
                  </a:lnTo>
                  <a:lnTo>
                    <a:pt x="0" y="709"/>
                  </a:lnTo>
                  <a:lnTo>
                    <a:pt x="189" y="709"/>
                  </a:lnTo>
                  <a:lnTo>
                    <a:pt x="189" y="520"/>
                  </a:lnTo>
                  <a:lnTo>
                    <a:pt x="104" y="520"/>
                  </a:lnTo>
                  <a:lnTo>
                    <a:pt x="104" y="447"/>
                  </a:lnTo>
                  <a:lnTo>
                    <a:pt x="189" y="447"/>
                  </a:lnTo>
                  <a:lnTo>
                    <a:pt x="189" y="362"/>
                  </a:lnTo>
                  <a:lnTo>
                    <a:pt x="260" y="362"/>
                  </a:lnTo>
                  <a:lnTo>
                    <a:pt x="260" y="447"/>
                  </a:lnTo>
                  <a:lnTo>
                    <a:pt x="345" y="447"/>
                  </a:lnTo>
                  <a:lnTo>
                    <a:pt x="345" y="520"/>
                  </a:lnTo>
                  <a:lnTo>
                    <a:pt x="260" y="520"/>
                  </a:lnTo>
                  <a:lnTo>
                    <a:pt x="260" y="709"/>
                  </a:lnTo>
                  <a:lnTo>
                    <a:pt x="449" y="709"/>
                  </a:lnTo>
                  <a:lnTo>
                    <a:pt x="449" y="520"/>
                  </a:lnTo>
                  <a:lnTo>
                    <a:pt x="362" y="520"/>
                  </a:lnTo>
                  <a:lnTo>
                    <a:pt x="362" y="447"/>
                  </a:lnTo>
                  <a:lnTo>
                    <a:pt x="449" y="447"/>
                  </a:lnTo>
                  <a:lnTo>
                    <a:pt x="449" y="362"/>
                  </a:lnTo>
                  <a:lnTo>
                    <a:pt x="518" y="362"/>
                  </a:lnTo>
                  <a:lnTo>
                    <a:pt x="518" y="447"/>
                  </a:lnTo>
                  <a:lnTo>
                    <a:pt x="709" y="447"/>
                  </a:lnTo>
                  <a:lnTo>
                    <a:pt x="709" y="258"/>
                  </a:lnTo>
                  <a:lnTo>
                    <a:pt x="518" y="258"/>
                  </a:lnTo>
                  <a:close/>
                  <a:moveTo>
                    <a:pt x="277" y="17"/>
                  </a:moveTo>
                  <a:lnTo>
                    <a:pt x="433" y="17"/>
                  </a:lnTo>
                  <a:lnTo>
                    <a:pt x="433" y="170"/>
                  </a:lnTo>
                  <a:lnTo>
                    <a:pt x="277" y="170"/>
                  </a:lnTo>
                  <a:lnTo>
                    <a:pt x="277" y="17"/>
                  </a:lnTo>
                  <a:close/>
                  <a:moveTo>
                    <a:pt x="173" y="690"/>
                  </a:moveTo>
                  <a:lnTo>
                    <a:pt x="17" y="690"/>
                  </a:lnTo>
                  <a:lnTo>
                    <a:pt x="17" y="536"/>
                  </a:lnTo>
                  <a:lnTo>
                    <a:pt x="173" y="536"/>
                  </a:lnTo>
                  <a:lnTo>
                    <a:pt x="173" y="690"/>
                  </a:lnTo>
                  <a:close/>
                  <a:moveTo>
                    <a:pt x="173" y="430"/>
                  </a:moveTo>
                  <a:lnTo>
                    <a:pt x="17" y="430"/>
                  </a:lnTo>
                  <a:lnTo>
                    <a:pt x="17" y="274"/>
                  </a:lnTo>
                  <a:lnTo>
                    <a:pt x="173" y="274"/>
                  </a:lnTo>
                  <a:lnTo>
                    <a:pt x="173" y="430"/>
                  </a:lnTo>
                  <a:close/>
                  <a:moveTo>
                    <a:pt x="433" y="690"/>
                  </a:moveTo>
                  <a:lnTo>
                    <a:pt x="277" y="690"/>
                  </a:lnTo>
                  <a:lnTo>
                    <a:pt x="277" y="536"/>
                  </a:lnTo>
                  <a:lnTo>
                    <a:pt x="433" y="536"/>
                  </a:lnTo>
                  <a:lnTo>
                    <a:pt x="433" y="690"/>
                  </a:lnTo>
                  <a:close/>
                  <a:moveTo>
                    <a:pt x="433" y="430"/>
                  </a:moveTo>
                  <a:lnTo>
                    <a:pt x="277" y="430"/>
                  </a:lnTo>
                  <a:lnTo>
                    <a:pt x="277" y="274"/>
                  </a:lnTo>
                  <a:lnTo>
                    <a:pt x="433" y="274"/>
                  </a:lnTo>
                  <a:lnTo>
                    <a:pt x="433" y="430"/>
                  </a:lnTo>
                  <a:close/>
                  <a:moveTo>
                    <a:pt x="690" y="430"/>
                  </a:moveTo>
                  <a:lnTo>
                    <a:pt x="536" y="430"/>
                  </a:lnTo>
                  <a:lnTo>
                    <a:pt x="536" y="274"/>
                  </a:lnTo>
                  <a:lnTo>
                    <a:pt x="690" y="274"/>
                  </a:lnTo>
                  <a:lnTo>
                    <a:pt x="690" y="430"/>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2460767155"/>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522362" y="1460715"/>
            <a:ext cx="7647862" cy="43793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FFFF"/>
              </a:solidFill>
            </a:endParaRPr>
          </a:p>
        </p:txBody>
      </p:sp>
      <p:sp>
        <p:nvSpPr>
          <p:cNvPr id="2" name="Title 1"/>
          <p:cNvSpPr>
            <a:spLocks noGrp="1"/>
          </p:cNvSpPr>
          <p:nvPr>
            <p:ph type="title"/>
          </p:nvPr>
        </p:nvSpPr>
        <p:spPr>
          <a:xfrm>
            <a:off x="522362" y="251247"/>
            <a:ext cx="11149013" cy="747897"/>
          </a:xfrm>
        </p:spPr>
        <p:txBody>
          <a:bodyPr/>
          <a:lstStyle/>
          <a:p>
            <a:r>
              <a:rPr lang="en-US" dirty="0" smtClean="0">
                <a:solidFill>
                  <a:schemeClr val="accent1"/>
                </a:solidFill>
              </a:rPr>
              <a:t>And Communicate</a:t>
            </a:r>
            <a:endParaRPr lang="en-US" dirty="0">
              <a:solidFill>
                <a:schemeClr val="accent1"/>
              </a:solidFill>
            </a:endParaRPr>
          </a:p>
        </p:txBody>
      </p:sp>
      <p:pic>
        <p:nvPicPr>
          <p:cNvPr id="46" name="Picture 7" descr="C:\Users\v-junyo.REDMOND\Downloads\picasion.com_47562b368667ae2cdfc03232e83d1978.gif"/>
          <p:cNvPicPr preferRelativeResize="0">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9253175">
            <a:off x="2397862" y="3451685"/>
            <a:ext cx="1752387" cy="4813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6144884" y="4139720"/>
            <a:ext cx="1268230" cy="822960"/>
            <a:chOff x="5681759" y="4841408"/>
            <a:chExt cx="1268230" cy="822960"/>
          </a:xfrm>
        </p:grpSpPr>
        <p:sp>
          <p:nvSpPr>
            <p:cNvPr id="72" name="Freeform 20"/>
            <p:cNvSpPr>
              <a:spLocks noChangeAspect="1" noEditPoints="1"/>
            </p:cNvSpPr>
            <p:nvPr/>
          </p:nvSpPr>
          <p:spPr bwMode="black">
            <a:xfrm>
              <a:off x="5681759" y="4841408"/>
              <a:ext cx="1268230" cy="822960"/>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grpSp>
          <p:nvGrpSpPr>
            <p:cNvPr id="79" name="Group 78"/>
            <p:cNvGrpSpPr/>
            <p:nvPr/>
          </p:nvGrpSpPr>
          <p:grpSpPr bwMode="black">
            <a:xfrm>
              <a:off x="5993394" y="5010658"/>
              <a:ext cx="644959" cy="363855"/>
              <a:chOff x="6494891" y="2572053"/>
              <a:chExt cx="1197506" cy="675750"/>
            </a:xfrm>
          </p:grpSpPr>
          <p:sp>
            <p:nvSpPr>
              <p:cNvPr id="82" name="Freeform 25"/>
              <p:cNvSpPr>
                <a:spLocks/>
              </p:cNvSpPr>
              <p:nvPr/>
            </p:nvSpPr>
            <p:spPr bwMode="black">
              <a:xfrm>
                <a:off x="6502038" y="2572053"/>
                <a:ext cx="1182562" cy="379460"/>
              </a:xfrm>
              <a:custGeom>
                <a:avLst/>
                <a:gdLst>
                  <a:gd name="T0" fmla="*/ 385 w 770"/>
                  <a:gd name="T1" fmla="*/ 247 h 247"/>
                  <a:gd name="T2" fmla="*/ 411 w 770"/>
                  <a:gd name="T3" fmla="*/ 241 h 247"/>
                  <a:gd name="T4" fmla="*/ 411 w 770"/>
                  <a:gd name="T5" fmla="*/ 240 h 247"/>
                  <a:gd name="T6" fmla="*/ 770 w 770"/>
                  <a:gd name="T7" fmla="*/ 27 h 247"/>
                  <a:gd name="T8" fmla="*/ 727 w 770"/>
                  <a:gd name="T9" fmla="*/ 0 h 247"/>
                  <a:gd name="T10" fmla="*/ 43 w 770"/>
                  <a:gd name="T11" fmla="*/ 0 h 247"/>
                  <a:gd name="T12" fmla="*/ 0 w 770"/>
                  <a:gd name="T13" fmla="*/ 27 h 247"/>
                  <a:gd name="T14" fmla="*/ 358 w 770"/>
                  <a:gd name="T15" fmla="*/ 241 h 247"/>
                  <a:gd name="T16" fmla="*/ 385 w 770"/>
                  <a:gd name="T17"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0" h="247">
                    <a:moveTo>
                      <a:pt x="385" y="247"/>
                    </a:moveTo>
                    <a:cubicBezTo>
                      <a:pt x="395" y="247"/>
                      <a:pt x="404" y="245"/>
                      <a:pt x="411" y="241"/>
                    </a:cubicBezTo>
                    <a:cubicBezTo>
                      <a:pt x="411" y="240"/>
                      <a:pt x="411" y="240"/>
                      <a:pt x="411" y="240"/>
                    </a:cubicBezTo>
                    <a:cubicBezTo>
                      <a:pt x="770" y="27"/>
                      <a:pt x="770" y="27"/>
                      <a:pt x="770" y="27"/>
                    </a:cubicBezTo>
                    <a:cubicBezTo>
                      <a:pt x="762" y="11"/>
                      <a:pt x="746" y="0"/>
                      <a:pt x="727" y="0"/>
                    </a:cubicBezTo>
                    <a:cubicBezTo>
                      <a:pt x="43" y="0"/>
                      <a:pt x="43" y="0"/>
                      <a:pt x="43" y="0"/>
                    </a:cubicBezTo>
                    <a:cubicBezTo>
                      <a:pt x="24" y="0"/>
                      <a:pt x="7" y="11"/>
                      <a:pt x="0" y="27"/>
                    </a:cubicBezTo>
                    <a:cubicBezTo>
                      <a:pt x="358" y="241"/>
                      <a:pt x="358" y="241"/>
                      <a:pt x="358" y="241"/>
                    </a:cubicBezTo>
                    <a:cubicBezTo>
                      <a:pt x="365" y="245"/>
                      <a:pt x="375" y="247"/>
                      <a:pt x="385" y="247"/>
                    </a:cubicBez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a:solidFill>
                    <a:schemeClr val="tx1">
                      <a:lumMod val="50000"/>
                    </a:schemeClr>
                  </a:solidFill>
                  <a:latin typeface="Segoe Light" pitchFamily="34" charset="0"/>
                </a:endParaRPr>
              </a:p>
            </p:txBody>
          </p:sp>
          <p:sp>
            <p:nvSpPr>
              <p:cNvPr id="83" name="Freeform 26"/>
              <p:cNvSpPr>
                <a:spLocks/>
              </p:cNvSpPr>
              <p:nvPr/>
            </p:nvSpPr>
            <p:spPr bwMode="black">
              <a:xfrm>
                <a:off x="7359071" y="2673415"/>
                <a:ext cx="333326" cy="396353"/>
              </a:xfrm>
              <a:custGeom>
                <a:avLst/>
                <a:gdLst>
                  <a:gd name="T0" fmla="*/ 513 w 513"/>
                  <a:gd name="T1" fmla="*/ 610 h 610"/>
                  <a:gd name="T2" fmla="*/ 513 w 513"/>
                  <a:gd name="T3" fmla="*/ 0 h 610"/>
                  <a:gd name="T4" fmla="*/ 0 w 513"/>
                  <a:gd name="T5" fmla="*/ 305 h 610"/>
                  <a:gd name="T6" fmla="*/ 513 w 513"/>
                  <a:gd name="T7" fmla="*/ 610 h 610"/>
                </a:gdLst>
                <a:ahLst/>
                <a:cxnLst>
                  <a:cxn ang="0">
                    <a:pos x="T0" y="T1"/>
                  </a:cxn>
                  <a:cxn ang="0">
                    <a:pos x="T2" y="T3"/>
                  </a:cxn>
                  <a:cxn ang="0">
                    <a:pos x="T4" y="T5"/>
                  </a:cxn>
                  <a:cxn ang="0">
                    <a:pos x="T6" y="T7"/>
                  </a:cxn>
                </a:cxnLst>
                <a:rect l="0" t="0" r="r" b="b"/>
                <a:pathLst>
                  <a:path w="513" h="610">
                    <a:moveTo>
                      <a:pt x="513" y="610"/>
                    </a:moveTo>
                    <a:lnTo>
                      <a:pt x="513" y="0"/>
                    </a:lnTo>
                    <a:lnTo>
                      <a:pt x="0" y="305"/>
                    </a:lnTo>
                    <a:lnTo>
                      <a:pt x="513" y="610"/>
                    </a:ln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a:solidFill>
                    <a:schemeClr val="tx1">
                      <a:lumMod val="50000"/>
                    </a:schemeClr>
                  </a:solidFill>
                  <a:latin typeface="Segoe Light" pitchFamily="34" charset="0"/>
                </a:endParaRPr>
              </a:p>
            </p:txBody>
          </p:sp>
          <p:sp>
            <p:nvSpPr>
              <p:cNvPr id="84" name="Freeform 27"/>
              <p:cNvSpPr>
                <a:spLocks/>
              </p:cNvSpPr>
              <p:nvPr/>
            </p:nvSpPr>
            <p:spPr bwMode="black">
              <a:xfrm>
                <a:off x="6494891" y="2904080"/>
                <a:ext cx="1197506" cy="343723"/>
              </a:xfrm>
              <a:custGeom>
                <a:avLst/>
                <a:gdLst>
                  <a:gd name="T0" fmla="*/ 0 w 780"/>
                  <a:gd name="T1" fmla="*/ 176 h 224"/>
                  <a:gd name="T2" fmla="*/ 48 w 780"/>
                  <a:gd name="T3" fmla="*/ 224 h 224"/>
                  <a:gd name="T4" fmla="*/ 732 w 780"/>
                  <a:gd name="T5" fmla="*/ 224 h 224"/>
                  <a:gd name="T6" fmla="*/ 780 w 780"/>
                  <a:gd name="T7" fmla="*/ 176 h 224"/>
                  <a:gd name="T8" fmla="*/ 780 w 780"/>
                  <a:gd name="T9" fmla="*/ 150 h 224"/>
                  <a:gd name="T10" fmla="*/ 528 w 780"/>
                  <a:gd name="T11" fmla="*/ 0 h 224"/>
                  <a:gd name="T12" fmla="*/ 435 w 780"/>
                  <a:gd name="T13" fmla="*/ 55 h 224"/>
                  <a:gd name="T14" fmla="*/ 390 w 780"/>
                  <a:gd name="T15" fmla="*/ 67 h 224"/>
                  <a:gd name="T16" fmla="*/ 390 w 780"/>
                  <a:gd name="T17" fmla="*/ 67 h 224"/>
                  <a:gd name="T18" fmla="*/ 344 w 780"/>
                  <a:gd name="T19" fmla="*/ 55 h 224"/>
                  <a:gd name="T20" fmla="*/ 252 w 780"/>
                  <a:gd name="T21" fmla="*/ 0 h 224"/>
                  <a:gd name="T22" fmla="*/ 0 w 780"/>
                  <a:gd name="T23" fmla="*/ 150 h 224"/>
                  <a:gd name="T24" fmla="*/ 0 w 780"/>
                  <a:gd name="T25" fmla="*/ 17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0" h="224">
                    <a:moveTo>
                      <a:pt x="0" y="176"/>
                    </a:moveTo>
                    <a:cubicBezTo>
                      <a:pt x="0" y="203"/>
                      <a:pt x="21" y="224"/>
                      <a:pt x="48" y="224"/>
                    </a:cubicBezTo>
                    <a:cubicBezTo>
                      <a:pt x="732" y="224"/>
                      <a:pt x="732" y="224"/>
                      <a:pt x="732" y="224"/>
                    </a:cubicBezTo>
                    <a:cubicBezTo>
                      <a:pt x="758" y="224"/>
                      <a:pt x="780" y="203"/>
                      <a:pt x="780" y="176"/>
                    </a:cubicBezTo>
                    <a:cubicBezTo>
                      <a:pt x="780" y="150"/>
                      <a:pt x="780" y="150"/>
                      <a:pt x="780" y="150"/>
                    </a:cubicBezTo>
                    <a:cubicBezTo>
                      <a:pt x="528" y="0"/>
                      <a:pt x="528" y="0"/>
                      <a:pt x="528" y="0"/>
                    </a:cubicBezTo>
                    <a:cubicBezTo>
                      <a:pt x="435" y="55"/>
                      <a:pt x="435" y="55"/>
                      <a:pt x="435" y="55"/>
                    </a:cubicBezTo>
                    <a:cubicBezTo>
                      <a:pt x="423" y="63"/>
                      <a:pt x="407" y="67"/>
                      <a:pt x="390" y="67"/>
                    </a:cubicBezTo>
                    <a:cubicBezTo>
                      <a:pt x="390" y="67"/>
                      <a:pt x="390" y="67"/>
                      <a:pt x="390" y="67"/>
                    </a:cubicBezTo>
                    <a:cubicBezTo>
                      <a:pt x="373" y="67"/>
                      <a:pt x="357" y="63"/>
                      <a:pt x="344" y="55"/>
                    </a:cubicBezTo>
                    <a:cubicBezTo>
                      <a:pt x="252" y="0"/>
                      <a:pt x="252" y="0"/>
                      <a:pt x="252" y="0"/>
                    </a:cubicBezTo>
                    <a:cubicBezTo>
                      <a:pt x="0" y="150"/>
                      <a:pt x="0" y="150"/>
                      <a:pt x="0" y="150"/>
                    </a:cubicBezTo>
                    <a:lnTo>
                      <a:pt x="0" y="176"/>
                    </a:ln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a:solidFill>
                    <a:schemeClr val="tx1">
                      <a:lumMod val="50000"/>
                    </a:schemeClr>
                  </a:solidFill>
                  <a:latin typeface="Segoe Light" pitchFamily="34" charset="0"/>
                </a:endParaRPr>
              </a:p>
            </p:txBody>
          </p:sp>
          <p:sp>
            <p:nvSpPr>
              <p:cNvPr id="85" name="Freeform 28"/>
              <p:cNvSpPr>
                <a:spLocks/>
              </p:cNvSpPr>
              <p:nvPr/>
            </p:nvSpPr>
            <p:spPr bwMode="black">
              <a:xfrm>
                <a:off x="6494891" y="2673415"/>
                <a:ext cx="332677" cy="396353"/>
              </a:xfrm>
              <a:custGeom>
                <a:avLst/>
                <a:gdLst>
                  <a:gd name="T0" fmla="*/ 512 w 512"/>
                  <a:gd name="T1" fmla="*/ 305 h 610"/>
                  <a:gd name="T2" fmla="*/ 0 w 512"/>
                  <a:gd name="T3" fmla="*/ 0 h 610"/>
                  <a:gd name="T4" fmla="*/ 0 w 512"/>
                  <a:gd name="T5" fmla="*/ 610 h 610"/>
                  <a:gd name="T6" fmla="*/ 512 w 512"/>
                  <a:gd name="T7" fmla="*/ 305 h 610"/>
                </a:gdLst>
                <a:ahLst/>
                <a:cxnLst>
                  <a:cxn ang="0">
                    <a:pos x="T0" y="T1"/>
                  </a:cxn>
                  <a:cxn ang="0">
                    <a:pos x="T2" y="T3"/>
                  </a:cxn>
                  <a:cxn ang="0">
                    <a:pos x="T4" y="T5"/>
                  </a:cxn>
                  <a:cxn ang="0">
                    <a:pos x="T6" y="T7"/>
                  </a:cxn>
                </a:cxnLst>
                <a:rect l="0" t="0" r="r" b="b"/>
                <a:pathLst>
                  <a:path w="512" h="610">
                    <a:moveTo>
                      <a:pt x="512" y="305"/>
                    </a:moveTo>
                    <a:lnTo>
                      <a:pt x="0" y="0"/>
                    </a:lnTo>
                    <a:lnTo>
                      <a:pt x="0" y="610"/>
                    </a:lnTo>
                    <a:lnTo>
                      <a:pt x="512" y="305"/>
                    </a:ln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a:solidFill>
                    <a:schemeClr val="tx1">
                      <a:lumMod val="50000"/>
                    </a:schemeClr>
                  </a:solidFill>
                  <a:latin typeface="Segoe Light" pitchFamily="34" charset="0"/>
                </a:endParaRPr>
              </a:p>
            </p:txBody>
          </p:sp>
        </p:grpSp>
      </p:grpSp>
      <p:grpSp>
        <p:nvGrpSpPr>
          <p:cNvPr id="9" name="Group 8"/>
          <p:cNvGrpSpPr/>
          <p:nvPr/>
        </p:nvGrpSpPr>
        <p:grpSpPr>
          <a:xfrm>
            <a:off x="1309038" y="4088639"/>
            <a:ext cx="1268230" cy="882912"/>
            <a:chOff x="1309038" y="4766577"/>
            <a:chExt cx="1268230" cy="882912"/>
          </a:xfrm>
        </p:grpSpPr>
        <p:sp>
          <p:nvSpPr>
            <p:cNvPr id="70" name="Freeform 20"/>
            <p:cNvSpPr>
              <a:spLocks noChangeAspect="1" noEditPoints="1"/>
            </p:cNvSpPr>
            <p:nvPr/>
          </p:nvSpPr>
          <p:spPr bwMode="black">
            <a:xfrm>
              <a:off x="1309038" y="4826529"/>
              <a:ext cx="1268230" cy="822960"/>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2581" y="4766577"/>
              <a:ext cx="801144" cy="776071"/>
            </a:xfrm>
            <a:prstGeom prst="rect">
              <a:avLst/>
            </a:prstGeom>
          </p:spPr>
        </p:pic>
      </p:grpSp>
      <p:pic>
        <p:nvPicPr>
          <p:cNvPr id="8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3588" y="1770466"/>
            <a:ext cx="1097280" cy="1097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7" descr="C:\Users\v-junyo.REDMOND\Downloads\picasion.com_47562b368667ae2cdfc03232e83d1978.gif"/>
          <p:cNvPicPr preferRelativeResize="0">
            <a:picLocks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2346825" flipH="1">
            <a:off x="4576562" y="3451685"/>
            <a:ext cx="1752387" cy="4813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p:cNvPicPr>
            <a:picLocks noChangeAspect="1"/>
          </p:cNvPicPr>
          <p:nvPr/>
        </p:nvPicPr>
        <p:blipFill rotWithShape="1">
          <a:blip r:embed="rId6">
            <a:extLst>
              <a:ext uri="{28A0092B-C50C-407E-A947-70E740481C1C}">
                <a14:useLocalDpi xmlns:a14="http://schemas.microsoft.com/office/drawing/2010/main" val="0"/>
              </a:ext>
            </a:extLst>
          </a:blip>
          <a:srcRect t="20235"/>
          <a:stretch/>
        </p:blipFill>
        <p:spPr>
          <a:xfrm>
            <a:off x="8324193" y="1460007"/>
            <a:ext cx="3657403" cy="4379378"/>
          </a:xfrm>
          <a:prstGeom prst="rect">
            <a:avLst/>
          </a:prstGeom>
        </p:spPr>
      </p:pic>
      <p:sp>
        <p:nvSpPr>
          <p:cNvPr id="62" name="Rectangle 61"/>
          <p:cNvSpPr/>
          <p:nvPr/>
        </p:nvSpPr>
        <p:spPr bwMode="auto">
          <a:xfrm>
            <a:off x="8324194" y="4148592"/>
            <a:ext cx="3658259" cy="1687522"/>
          </a:xfrm>
          <a:prstGeom prst="rect">
            <a:avLst/>
          </a:prstGeom>
          <a:gradFill flip="none" rotWithShape="1">
            <a:gsLst>
              <a:gs pos="0">
                <a:schemeClr val="tx1">
                  <a:alpha val="0"/>
                </a:schemeClr>
              </a:gs>
              <a:gs pos="100000">
                <a:schemeClr val="tx1"/>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63" name="Rectangle 62"/>
          <p:cNvSpPr/>
          <p:nvPr/>
        </p:nvSpPr>
        <p:spPr>
          <a:xfrm>
            <a:off x="8324194" y="4569554"/>
            <a:ext cx="3724218" cy="1243405"/>
          </a:xfrm>
          <a:prstGeom prst="rect">
            <a:avLst/>
          </a:prstGeom>
        </p:spPr>
        <p:txBody>
          <a:bodyPr wrap="square" lIns="91428" tIns="45714" rIns="91428" bIns="45714">
            <a:spAutoFit/>
          </a:bodyPr>
          <a:lstStyle/>
          <a:p>
            <a:pPr marL="285750" lvl="1" indent="-285750">
              <a:lnSpc>
                <a:spcPct val="90000"/>
              </a:lnSpc>
              <a:spcAft>
                <a:spcPts val="400"/>
              </a:spcAft>
              <a:buClr>
                <a:srgbClr val="FFFFFF"/>
              </a:buClr>
              <a:buSzPct val="90000"/>
              <a:buFont typeface="Arial" pitchFamily="34" charset="0"/>
              <a:buChar char="•"/>
              <a:tabLst>
                <a:tab pos="630238" algn="l"/>
              </a:tabLst>
              <a:defRPr/>
            </a:pPr>
            <a:r>
              <a:rPr lang="en-US" sz="2000" spc="-50" dirty="0" smtClean="0">
                <a:solidFill>
                  <a:srgbClr val="F2F2F2"/>
                </a:solidFill>
              </a:rPr>
              <a:t>Contracts</a:t>
            </a:r>
          </a:p>
          <a:p>
            <a:pPr marL="285750" lvl="1" indent="-285750">
              <a:lnSpc>
                <a:spcPct val="90000"/>
              </a:lnSpc>
              <a:spcAft>
                <a:spcPts val="400"/>
              </a:spcAft>
              <a:buClr>
                <a:srgbClr val="FFFFFF"/>
              </a:buClr>
              <a:buSzPct val="90000"/>
              <a:buFont typeface="Arial" pitchFamily="34" charset="0"/>
              <a:buChar char="•"/>
              <a:tabLst>
                <a:tab pos="630238" algn="l"/>
              </a:tabLst>
              <a:defRPr/>
            </a:pPr>
            <a:r>
              <a:rPr lang="en-US" sz="2000" spc="-50" dirty="0" smtClean="0">
                <a:solidFill>
                  <a:srgbClr val="F2F2F2"/>
                </a:solidFill>
              </a:rPr>
              <a:t>Examples</a:t>
            </a:r>
          </a:p>
          <a:p>
            <a:pPr marL="742931" lvl="2" indent="-285750">
              <a:lnSpc>
                <a:spcPct val="90000"/>
              </a:lnSpc>
              <a:spcAft>
                <a:spcPts val="400"/>
              </a:spcAft>
              <a:buClr>
                <a:srgbClr val="FFFFFF"/>
              </a:buClr>
              <a:buSzPct val="90000"/>
              <a:buFont typeface="Arial" pitchFamily="34" charset="0"/>
              <a:buChar char="•"/>
              <a:tabLst>
                <a:tab pos="630238" algn="l"/>
              </a:tabLst>
              <a:defRPr/>
            </a:pPr>
            <a:r>
              <a:rPr lang="en-US" sz="1600" spc="-50" dirty="0" smtClean="0">
                <a:solidFill>
                  <a:srgbClr val="F2F2F2"/>
                </a:solidFill>
              </a:rPr>
              <a:t>Searching</a:t>
            </a:r>
          </a:p>
          <a:p>
            <a:pPr marL="742931" lvl="2" indent="-285750">
              <a:lnSpc>
                <a:spcPct val="90000"/>
              </a:lnSpc>
              <a:spcAft>
                <a:spcPts val="400"/>
              </a:spcAft>
              <a:buClr>
                <a:srgbClr val="FFFFFF"/>
              </a:buClr>
              <a:buSzPct val="90000"/>
              <a:buFont typeface="Arial" pitchFamily="34" charset="0"/>
              <a:buChar char="•"/>
              <a:tabLst>
                <a:tab pos="630238" algn="l"/>
              </a:tabLst>
              <a:defRPr/>
            </a:pPr>
            <a:r>
              <a:rPr lang="en-US" sz="1600" spc="-50" dirty="0" smtClean="0">
                <a:solidFill>
                  <a:srgbClr val="F2F2F2"/>
                </a:solidFill>
              </a:rPr>
              <a:t>Sharing</a:t>
            </a:r>
            <a:endParaRPr lang="en-US" sz="1600" spc="-50" dirty="0">
              <a:solidFill>
                <a:srgbClr val="F2F2F2"/>
              </a:solidFill>
            </a:endParaRPr>
          </a:p>
        </p:txBody>
      </p:sp>
    </p:spTree>
    <p:extLst>
      <p:ext uri="{BB962C8B-B14F-4D97-AF65-F5344CB8AC3E}">
        <p14:creationId xmlns:p14="http://schemas.microsoft.com/office/powerpoint/2010/main" val="4018703712"/>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6"/>
                                        </p:tgtEl>
                                        <p:attrNameLst>
                                          <p:attrName>style.visibility</p:attrName>
                                        </p:attrNameLst>
                                      </p:cBhvr>
                                      <p:to>
                                        <p:strVal val="visible"/>
                                      </p:to>
                                    </p:set>
                                    <p:animEffect transition="in" filter="fade">
                                      <p:cBhvr>
                                        <p:cTn id="14" dur="500"/>
                                        <p:tgtEl>
                                          <p:spTgt spid="86"/>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down)">
                                      <p:cBhvr>
                                        <p:cTn id="18" dur="500"/>
                                        <p:tgtEl>
                                          <p:spTgt spid="46"/>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63">
                                            <p:txEl>
                                              <p:pRg st="0" end="0"/>
                                            </p:txEl>
                                          </p:spTgt>
                                        </p:tgtEl>
                                        <p:attrNameLst>
                                          <p:attrName>style.visibility</p:attrName>
                                        </p:attrNameLst>
                                      </p:cBhvr>
                                      <p:to>
                                        <p:strVal val="visible"/>
                                      </p:to>
                                    </p:set>
                                    <p:animEffect transition="in" filter="wipe(left)">
                                      <p:cBhvr>
                                        <p:cTn id="26" dur="500"/>
                                        <p:tgtEl>
                                          <p:spTgt spid="63">
                                            <p:txEl>
                                              <p:pRg st="0" end="0"/>
                                            </p:txEl>
                                          </p:spTgt>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63">
                                            <p:txEl>
                                              <p:pRg st="1" end="1"/>
                                            </p:txEl>
                                          </p:spTgt>
                                        </p:tgtEl>
                                        <p:attrNameLst>
                                          <p:attrName>style.visibility</p:attrName>
                                        </p:attrNameLst>
                                      </p:cBhvr>
                                      <p:to>
                                        <p:strVal val="visible"/>
                                      </p:to>
                                    </p:set>
                                    <p:animEffect transition="in" filter="wipe(left)">
                                      <p:cBhvr>
                                        <p:cTn id="30" dur="500"/>
                                        <p:tgtEl>
                                          <p:spTgt spid="63">
                                            <p:txEl>
                                              <p:pRg st="1" end="1"/>
                                            </p:txEl>
                                          </p:spTgt>
                                        </p:tgtEl>
                                      </p:cBhvr>
                                    </p:animEffect>
                                  </p:childTnLst>
                                </p:cTn>
                              </p:par>
                              <p:par>
                                <p:cTn id="31" presetID="22" presetClass="entr" presetSubtype="8" fill="hold" nodeType="withEffect">
                                  <p:stCondLst>
                                    <p:cond delay="0"/>
                                  </p:stCondLst>
                                  <p:childTnLst>
                                    <p:set>
                                      <p:cBhvr>
                                        <p:cTn id="32" dur="1" fill="hold">
                                          <p:stCondLst>
                                            <p:cond delay="0"/>
                                          </p:stCondLst>
                                        </p:cTn>
                                        <p:tgtEl>
                                          <p:spTgt spid="63">
                                            <p:txEl>
                                              <p:pRg st="2" end="2"/>
                                            </p:txEl>
                                          </p:spTgt>
                                        </p:tgtEl>
                                        <p:attrNameLst>
                                          <p:attrName>style.visibility</p:attrName>
                                        </p:attrNameLst>
                                      </p:cBhvr>
                                      <p:to>
                                        <p:strVal val="visible"/>
                                      </p:to>
                                    </p:set>
                                    <p:animEffect transition="in" filter="wipe(left)">
                                      <p:cBhvr>
                                        <p:cTn id="33" dur="500"/>
                                        <p:tgtEl>
                                          <p:spTgt spid="63">
                                            <p:txEl>
                                              <p:pRg st="2" end="2"/>
                                            </p:txEl>
                                          </p:spTgt>
                                        </p:tgtEl>
                                      </p:cBhvr>
                                    </p:animEffect>
                                  </p:childTnLst>
                                </p:cTn>
                              </p:par>
                              <p:par>
                                <p:cTn id="34" presetID="22" presetClass="entr" presetSubtype="8" fill="hold" nodeType="withEffect">
                                  <p:stCondLst>
                                    <p:cond delay="0"/>
                                  </p:stCondLst>
                                  <p:childTnLst>
                                    <p:set>
                                      <p:cBhvr>
                                        <p:cTn id="35" dur="1" fill="hold">
                                          <p:stCondLst>
                                            <p:cond delay="0"/>
                                          </p:stCondLst>
                                        </p:cTn>
                                        <p:tgtEl>
                                          <p:spTgt spid="63">
                                            <p:txEl>
                                              <p:pRg st="3" end="3"/>
                                            </p:txEl>
                                          </p:spTgt>
                                        </p:tgtEl>
                                        <p:attrNameLst>
                                          <p:attrName>style.visibility</p:attrName>
                                        </p:attrNameLst>
                                      </p:cBhvr>
                                      <p:to>
                                        <p:strVal val="visible"/>
                                      </p:to>
                                    </p:set>
                                    <p:animEffect transition="in" filter="wipe(left)">
                                      <p:cBhvr>
                                        <p:cTn id="36" dur="500"/>
                                        <p:tgtEl>
                                          <p:spTgt spid="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42"/>
          <p:cNvGrpSpPr/>
          <p:nvPr/>
        </p:nvGrpSpPr>
        <p:grpSpPr>
          <a:xfrm>
            <a:off x="5978364" y="1227804"/>
            <a:ext cx="5842999" cy="1022597"/>
            <a:chOff x="5978364" y="1227804"/>
            <a:chExt cx="5842999" cy="1022597"/>
          </a:xfrm>
          <a:solidFill>
            <a:schemeClr val="accent1"/>
          </a:solidFill>
        </p:grpSpPr>
        <p:sp>
          <p:nvSpPr>
            <p:cNvPr id="85" name="Rectangle 84"/>
            <p:cNvSpPr/>
            <p:nvPr/>
          </p:nvSpPr>
          <p:spPr bwMode="auto">
            <a:xfrm>
              <a:off x="6150077" y="1227804"/>
              <a:ext cx="5583850" cy="1022597"/>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defTabSz="914099" fontAlgn="base">
                <a:lnSpc>
                  <a:spcPct val="80000"/>
                </a:lnSpc>
                <a:defRPr/>
              </a:pPr>
              <a:endParaRPr lang="en-US" sz="4800" kern="0" spc="-70" dirty="0">
                <a:solidFill>
                  <a:srgbClr val="000000">
                    <a:alpha val="99000"/>
                  </a:srgbClr>
                </a:solidFill>
                <a:latin typeface="Segoe UI Light" pitchFamily="34" charset="0"/>
                <a:ea typeface="Segoe UI" pitchFamily="34" charset="0"/>
                <a:cs typeface="Segoe UI" pitchFamily="34" charset="0"/>
              </a:endParaRPr>
            </a:p>
          </p:txBody>
        </p:sp>
        <p:sp>
          <p:nvSpPr>
            <p:cNvPr id="88" name="Right Triangle 87"/>
            <p:cNvSpPr/>
            <p:nvPr/>
          </p:nvSpPr>
          <p:spPr bwMode="auto">
            <a:xfrm rot="18900000" flipH="1">
              <a:off x="5978364" y="1616785"/>
              <a:ext cx="312832" cy="319891"/>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6" name="Text Placeholder 12"/>
            <p:cNvSpPr txBox="1">
              <a:spLocks/>
            </p:cNvSpPr>
            <p:nvPr/>
          </p:nvSpPr>
          <p:spPr>
            <a:xfrm>
              <a:off x="6500969" y="1553026"/>
              <a:ext cx="5320394" cy="332399"/>
            </a:xfrm>
            <a:prstGeom prst="rect">
              <a:avLst/>
            </a:prstGeom>
            <a:noFill/>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smtClean="0">
                  <a:solidFill>
                    <a:srgbClr val="FFFFFF"/>
                  </a:solidFill>
                  <a:latin typeface="+mn-lt"/>
                </a:rPr>
                <a:t>Using Many Familiar Languages</a:t>
              </a:r>
              <a:endParaRPr lang="en-US" sz="2800" spc="-50" dirty="0" smtClean="0">
                <a:solidFill>
                  <a:srgbClr val="FFFFFF"/>
                </a:solidFill>
                <a:latin typeface="+mn-lt"/>
              </a:endParaRPr>
            </a:p>
          </p:txBody>
        </p:sp>
      </p:grpSp>
      <p:sp>
        <p:nvSpPr>
          <p:cNvPr id="5" name="TextBox 4"/>
          <p:cNvSpPr txBox="1"/>
          <p:nvPr/>
        </p:nvSpPr>
        <p:spPr>
          <a:xfrm>
            <a:off x="3497400" y="5155744"/>
            <a:ext cx="1247136" cy="307777"/>
          </a:xfrm>
          <a:prstGeom prst="rect">
            <a:avLst/>
          </a:prstGeom>
          <a:noFill/>
        </p:spPr>
        <p:txBody>
          <a:bodyPr wrap="none" lIns="0" tIns="0" rIns="0" bIns="0" rtlCol="0">
            <a:spAutoFit/>
          </a:bodyPr>
          <a:lstStyle/>
          <a:p>
            <a:r>
              <a:rPr lang="en-US" sz="2000" dirty="0" smtClean="0">
                <a:solidFill>
                  <a:schemeClr val="accent2">
                    <a:lumMod val="75000"/>
                  </a:schemeClr>
                </a:solidFill>
              </a:rPr>
              <a:t>Visual C++</a:t>
            </a:r>
          </a:p>
        </p:txBody>
      </p:sp>
      <p:sp>
        <p:nvSpPr>
          <p:cNvPr id="31" name="TextBox 30"/>
          <p:cNvSpPr txBox="1"/>
          <p:nvPr/>
        </p:nvSpPr>
        <p:spPr>
          <a:xfrm>
            <a:off x="616030" y="5155744"/>
            <a:ext cx="1306448" cy="307777"/>
          </a:xfrm>
          <a:prstGeom prst="rect">
            <a:avLst/>
          </a:prstGeom>
          <a:noFill/>
        </p:spPr>
        <p:txBody>
          <a:bodyPr wrap="none" lIns="0" tIns="0" rIns="0" bIns="0" rtlCol="0">
            <a:spAutoFit/>
          </a:bodyPr>
          <a:lstStyle/>
          <a:p>
            <a:r>
              <a:rPr lang="en-US" sz="2000" dirty="0" smtClean="0">
                <a:solidFill>
                  <a:schemeClr val="accent2">
                    <a:lumMod val="75000"/>
                  </a:schemeClr>
                </a:solidFill>
              </a:rPr>
              <a:t>Visual Basic</a:t>
            </a:r>
          </a:p>
        </p:txBody>
      </p:sp>
      <p:sp>
        <p:nvSpPr>
          <p:cNvPr id="33" name="TextBox 32"/>
          <p:cNvSpPr txBox="1"/>
          <p:nvPr/>
        </p:nvSpPr>
        <p:spPr>
          <a:xfrm>
            <a:off x="6355520" y="5155744"/>
            <a:ext cx="1049967" cy="307777"/>
          </a:xfrm>
          <a:prstGeom prst="rect">
            <a:avLst/>
          </a:prstGeom>
          <a:noFill/>
        </p:spPr>
        <p:txBody>
          <a:bodyPr wrap="none" lIns="0" tIns="0" rIns="0" bIns="0" rtlCol="0">
            <a:spAutoFit/>
          </a:bodyPr>
          <a:lstStyle/>
          <a:p>
            <a:r>
              <a:rPr lang="en-US" sz="2000" dirty="0" smtClean="0">
                <a:solidFill>
                  <a:schemeClr val="accent2">
                    <a:lumMod val="75000"/>
                  </a:schemeClr>
                </a:solidFill>
              </a:rPr>
              <a:t>Visual C#</a:t>
            </a:r>
          </a:p>
        </p:txBody>
      </p:sp>
      <p:sp>
        <p:nvSpPr>
          <p:cNvPr id="41" name="TextBox 40"/>
          <p:cNvSpPr txBox="1"/>
          <p:nvPr/>
        </p:nvSpPr>
        <p:spPr>
          <a:xfrm>
            <a:off x="9196170" y="5155744"/>
            <a:ext cx="1110882" cy="307777"/>
          </a:xfrm>
          <a:prstGeom prst="rect">
            <a:avLst/>
          </a:prstGeom>
          <a:noFill/>
        </p:spPr>
        <p:txBody>
          <a:bodyPr wrap="none" lIns="0" tIns="0" rIns="0" bIns="0" rtlCol="0">
            <a:spAutoFit/>
          </a:bodyPr>
          <a:lstStyle/>
          <a:p>
            <a:r>
              <a:rPr lang="en-US" sz="2000" dirty="0" smtClean="0">
                <a:solidFill>
                  <a:schemeClr val="accent2">
                    <a:lumMod val="75000"/>
                  </a:schemeClr>
                </a:solidFill>
              </a:rPr>
              <a:t>JavaScript</a:t>
            </a:r>
          </a:p>
        </p:txBody>
      </p:sp>
      <p:pic>
        <p:nvPicPr>
          <p:cNvPr id="80" name="Picture 2" descr="http://cache1.asset-cache.net/xr/134429246.jpg?v=1&amp;c=IWSAsset&amp;k=3&amp;d=91F5CCEF208281FD5C343D12E4E10FFA5F73AEC31E90807E3C404E3F4AA9C0FD">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074" r="11218"/>
          <a:stretch/>
        </p:blipFill>
        <p:spPr bwMode="auto">
          <a:xfrm>
            <a:off x="519111" y="2452202"/>
            <a:ext cx="2604345" cy="256032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5" descr="Royalty-free Image: Two women working on a laptop in an"/>
          <p:cNvPicPr>
            <a:picLocks noChangeAspect="1" noChangeArrowheads="1"/>
          </p:cNvPicPr>
          <p:nvPr/>
        </p:nvPicPr>
        <p:blipFill rotWithShape="1">
          <a:blip r:embed="rId5">
            <a:extLst>
              <a:ext uri="{28A0092B-C50C-407E-A947-70E740481C1C}">
                <a14:useLocalDpi xmlns:a14="http://schemas.microsoft.com/office/drawing/2010/main" val="0"/>
              </a:ext>
            </a:extLst>
          </a:blip>
          <a:srcRect l="19368" t="1404" r="10158" b="1798"/>
          <a:stretch/>
        </p:blipFill>
        <p:spPr bwMode="auto">
          <a:xfrm>
            <a:off x="3377869" y="2452202"/>
            <a:ext cx="2604344" cy="256032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 descr="C:\Users\v-junyo\Documents\Jun_Mesh\Microsoft Files\DesignTools\Brand Photos\Unified Communications\Brand Library - no exp\UC10_Group_001.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236626" y="2452202"/>
            <a:ext cx="2604345" cy="256032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C:\Users\v-junyo\Documents\Jun_Mesh\Microsoft Files\DesignTools\Brand Photos\FY10 Business Identity\Server IT - no exp\server female thinking IT problem solving laptop machine room fix technology stand.jpg"/>
          <p:cNvPicPr>
            <a:picLocks noChangeAspect="1" noChangeArrowheads="1"/>
          </p:cNvPicPr>
          <p:nvPr/>
        </p:nvPicPr>
        <p:blipFill rotWithShape="1">
          <a:blip r:embed="rId7">
            <a:extLst>
              <a:ext uri="{28A0092B-C50C-407E-A947-70E740481C1C}">
                <a14:useLocalDpi xmlns:a14="http://schemas.microsoft.com/office/drawing/2010/main" val="0"/>
              </a:ext>
            </a:extLst>
          </a:blip>
          <a:srcRect l="34684" t="13633" r="7163" b="769"/>
          <a:stretch/>
        </p:blipFill>
        <p:spPr bwMode="auto">
          <a:xfrm>
            <a:off x="9095383" y="2452201"/>
            <a:ext cx="2609865" cy="2560321"/>
          </a:xfrm>
          <a:prstGeom prst="rect">
            <a:avLst/>
          </a:prstGeom>
          <a:noFill/>
          <a:extLst>
            <a:ext uri="{909E8E84-426E-40DD-AFC4-6F175D3DCCD1}">
              <a14:hiddenFill xmlns:a14="http://schemas.microsoft.com/office/drawing/2010/main">
                <a:solidFill>
                  <a:srgbClr val="FFFFFF"/>
                </a:solidFill>
              </a14:hiddenFill>
            </a:ext>
          </a:extLst>
        </p:spPr>
      </p:pic>
      <p:sp>
        <p:nvSpPr>
          <p:cNvPr id="35" name="Right Triangle 34"/>
          <p:cNvSpPr/>
          <p:nvPr/>
        </p:nvSpPr>
        <p:spPr bwMode="auto">
          <a:xfrm rot="18900000" flipH="1">
            <a:off x="5978364" y="1616785"/>
            <a:ext cx="312832" cy="31989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Title 7"/>
          <p:cNvSpPr>
            <a:spLocks noGrp="1"/>
          </p:cNvSpPr>
          <p:nvPr>
            <p:ph type="title"/>
          </p:nvPr>
        </p:nvSpPr>
        <p:spPr/>
        <p:txBody>
          <a:bodyPr/>
          <a:lstStyle/>
          <a:p>
            <a:r>
              <a:rPr lang="en-US" dirty="0" smtClean="0">
                <a:solidFill>
                  <a:schemeClr val="accent1"/>
                </a:solidFill>
              </a:rPr>
              <a:t>Developing Windows 8 Apps</a:t>
            </a:r>
            <a:endParaRPr lang="en-US" dirty="0">
              <a:solidFill>
                <a:schemeClr val="accent1"/>
              </a:solidFill>
            </a:endParaRPr>
          </a:p>
        </p:txBody>
      </p:sp>
      <p:grpSp>
        <p:nvGrpSpPr>
          <p:cNvPr id="13" name="Group 12"/>
          <p:cNvGrpSpPr/>
          <p:nvPr/>
        </p:nvGrpSpPr>
        <p:grpSpPr>
          <a:xfrm>
            <a:off x="468777" y="1227804"/>
            <a:ext cx="5715238" cy="1022597"/>
            <a:chOff x="468777" y="1227804"/>
            <a:chExt cx="5715238" cy="1022597"/>
          </a:xfrm>
          <a:solidFill>
            <a:schemeClr val="accent1">
              <a:lumMod val="75000"/>
            </a:schemeClr>
          </a:solidFill>
        </p:grpSpPr>
        <p:grpSp>
          <p:nvGrpSpPr>
            <p:cNvPr id="12" name="Group 11"/>
            <p:cNvGrpSpPr/>
            <p:nvPr/>
          </p:nvGrpSpPr>
          <p:grpSpPr>
            <a:xfrm>
              <a:off x="468777" y="1227804"/>
              <a:ext cx="5583849" cy="1022597"/>
              <a:chOff x="468777" y="1227804"/>
              <a:chExt cx="5583849" cy="1022597"/>
            </a:xfrm>
            <a:grpFill/>
          </p:grpSpPr>
          <p:sp>
            <p:nvSpPr>
              <p:cNvPr id="47" name="Rectangle 46"/>
              <p:cNvSpPr/>
              <p:nvPr/>
            </p:nvSpPr>
            <p:spPr bwMode="auto">
              <a:xfrm>
                <a:off x="468777" y="1227804"/>
                <a:ext cx="5583849" cy="1022597"/>
              </a:xfrm>
              <a:prstGeom prst="rect">
                <a:avLst/>
              </a:prstGeom>
              <a:grp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defTabSz="914099" fontAlgn="base">
                  <a:lnSpc>
                    <a:spcPct val="80000"/>
                  </a:lnSpc>
                  <a:defRPr/>
                </a:pPr>
                <a:endParaRPr lang="en-US" sz="4800" kern="0" spc="-70" dirty="0">
                  <a:solidFill>
                    <a:srgbClr val="000000">
                      <a:alpha val="99000"/>
                    </a:srgbClr>
                  </a:solidFill>
                  <a:latin typeface="Segoe UI Light" pitchFamily="34" charset="0"/>
                  <a:ea typeface="Segoe UI" pitchFamily="34" charset="0"/>
                  <a:cs typeface="Segoe UI" pitchFamily="34" charset="0"/>
                </a:endParaRPr>
              </a:p>
            </p:txBody>
          </p:sp>
          <p:sp>
            <p:nvSpPr>
              <p:cNvPr id="48" name="Text Placeholder 12"/>
              <p:cNvSpPr txBox="1">
                <a:spLocks/>
              </p:cNvSpPr>
              <p:nvPr/>
            </p:nvSpPr>
            <p:spPr>
              <a:xfrm>
                <a:off x="620711" y="1559763"/>
                <a:ext cx="5023344" cy="332399"/>
              </a:xfrm>
              <a:prstGeom prst="rect">
                <a:avLst/>
              </a:prstGeom>
              <a:grpFill/>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US" sz="2400" dirty="0">
                    <a:solidFill>
                      <a:schemeClr val="bg1"/>
                    </a:solidFill>
                    <a:latin typeface="+mn-lt"/>
                  </a:rPr>
                  <a:t>Apps can be easy to develop</a:t>
                </a:r>
              </a:p>
            </p:txBody>
          </p:sp>
        </p:grpSp>
        <p:sp>
          <p:nvSpPr>
            <p:cNvPr id="49" name="Right Triangle 48"/>
            <p:cNvSpPr/>
            <p:nvPr/>
          </p:nvSpPr>
          <p:spPr bwMode="auto">
            <a:xfrm rot="18900000" flipH="1">
              <a:off x="5862318" y="1617506"/>
              <a:ext cx="321697" cy="336354"/>
            </a:xfrm>
            <a:prstGeom prst="rtTriangle">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18474791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1000" fill="hold"/>
                                        <p:tgtEl>
                                          <p:spTgt spid="80"/>
                                        </p:tgtEl>
                                        <p:attrNameLst>
                                          <p:attrName>ppt_x</p:attrName>
                                        </p:attrNameLst>
                                      </p:cBhvr>
                                      <p:tavLst>
                                        <p:tav tm="0">
                                          <p:val>
                                            <p:strVal val="0-#ppt_w/2"/>
                                          </p:val>
                                        </p:tav>
                                        <p:tav tm="100000">
                                          <p:val>
                                            <p:strVal val="#ppt_x"/>
                                          </p:val>
                                        </p:tav>
                                      </p:tavLst>
                                    </p:anim>
                                    <p:anim calcmode="lin" valueType="num">
                                      <p:cBhvr additive="base">
                                        <p:cTn id="16" dur="100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1000" fill="hold"/>
                                        <p:tgtEl>
                                          <p:spTgt spid="77"/>
                                        </p:tgtEl>
                                        <p:attrNameLst>
                                          <p:attrName>ppt_x</p:attrName>
                                        </p:attrNameLst>
                                      </p:cBhvr>
                                      <p:tavLst>
                                        <p:tav tm="0">
                                          <p:val>
                                            <p:strVal val="0-#ppt_w/2"/>
                                          </p:val>
                                        </p:tav>
                                        <p:tav tm="100000">
                                          <p:val>
                                            <p:strVal val="#ppt_x"/>
                                          </p:val>
                                        </p:tav>
                                      </p:tavLst>
                                    </p:anim>
                                    <p:anim calcmode="lin" valueType="num">
                                      <p:cBhvr additive="base">
                                        <p:cTn id="20" dur="1000" fill="hold"/>
                                        <p:tgtEl>
                                          <p:spTgt spid="7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1000" fill="hold"/>
                                        <p:tgtEl>
                                          <p:spTgt spid="73"/>
                                        </p:tgtEl>
                                        <p:attrNameLst>
                                          <p:attrName>ppt_x</p:attrName>
                                        </p:attrNameLst>
                                      </p:cBhvr>
                                      <p:tavLst>
                                        <p:tav tm="0">
                                          <p:val>
                                            <p:strVal val="0-#ppt_w/2"/>
                                          </p:val>
                                        </p:tav>
                                        <p:tav tm="100000">
                                          <p:val>
                                            <p:strVal val="#ppt_x"/>
                                          </p:val>
                                        </p:tav>
                                      </p:tavLst>
                                    </p:anim>
                                    <p:anim calcmode="lin" valueType="num">
                                      <p:cBhvr additive="base">
                                        <p:cTn id="24" dur="1000" fill="hold"/>
                                        <p:tgtEl>
                                          <p:spTgt spid="7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1000" fill="hold"/>
                                        <p:tgtEl>
                                          <p:spTgt spid="70"/>
                                        </p:tgtEl>
                                        <p:attrNameLst>
                                          <p:attrName>ppt_x</p:attrName>
                                        </p:attrNameLst>
                                      </p:cBhvr>
                                      <p:tavLst>
                                        <p:tav tm="0">
                                          <p:val>
                                            <p:strVal val="0-#ppt_w/2"/>
                                          </p:val>
                                        </p:tav>
                                        <p:tav tm="100000">
                                          <p:val>
                                            <p:strVal val="#ppt_x"/>
                                          </p:val>
                                        </p:tav>
                                      </p:tavLst>
                                    </p:anim>
                                    <p:anim calcmode="lin" valueType="num">
                                      <p:cBhvr additive="base">
                                        <p:cTn id="28" dur="1000" fill="hold"/>
                                        <p:tgtEl>
                                          <p:spTgt spid="70"/>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P spid="33"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1" y="228600"/>
            <a:ext cx="11149013" cy="747897"/>
          </a:xfrm>
        </p:spPr>
        <p:txBody>
          <a:bodyPr/>
          <a:lstStyle/>
          <a:p>
            <a:r>
              <a:rPr lang="en-US" sz="5400" dirty="0" smtClean="0">
                <a:solidFill>
                  <a:schemeClr val="accent1">
                    <a:alpha val="98824"/>
                  </a:schemeClr>
                </a:solidFill>
                <a:latin typeface="Segoe UI Light" pitchFamily="34" charset="0"/>
              </a:rPr>
              <a:t>The Windows Store</a:t>
            </a:r>
            <a:endParaRPr lang="en-US" sz="5400" dirty="0">
              <a:solidFill>
                <a:schemeClr val="accent1">
                  <a:alpha val="98824"/>
                </a:schemeClr>
              </a:solidFill>
              <a:latin typeface="Segoe UI Light" pitchFamily="34" charset="0"/>
            </a:endParaRPr>
          </a:p>
        </p:txBody>
      </p:sp>
      <p:sp>
        <p:nvSpPr>
          <p:cNvPr id="6" name="Text Placeholder 2"/>
          <p:cNvSpPr>
            <a:spLocks noGrp="1"/>
          </p:cNvSpPr>
          <p:nvPr>
            <p:ph type="body" sz="quarter" idx="10"/>
          </p:nvPr>
        </p:nvSpPr>
        <p:spPr>
          <a:xfrm>
            <a:off x="969963" y="1449237"/>
            <a:ext cx="5416300" cy="3060838"/>
          </a:xfrm>
        </p:spPr>
        <p:txBody>
          <a:bodyPr/>
          <a:lstStyle/>
          <a:p>
            <a:pPr marL="457200" lvl="0" indent="-457200">
              <a:buClr>
                <a:schemeClr val="bg1">
                  <a:lumMod val="50000"/>
                </a:schemeClr>
              </a:buClr>
              <a:buFont typeface="Arial" pitchFamily="34" charset="0"/>
              <a:buChar char="•"/>
            </a:pPr>
            <a:r>
              <a:rPr lang="en-US" sz="2800" dirty="0">
                <a:solidFill>
                  <a:schemeClr val="bg1">
                    <a:lumMod val="50000"/>
                  </a:schemeClr>
                </a:solidFill>
              </a:rPr>
              <a:t>Apps are distributed through the Windows Store</a:t>
            </a:r>
          </a:p>
          <a:p>
            <a:pPr marL="457200" lvl="0" indent="-457200">
              <a:buClr>
                <a:schemeClr val="bg1">
                  <a:lumMod val="50000"/>
                </a:schemeClr>
              </a:buClr>
              <a:buFont typeface="Arial" pitchFamily="34" charset="0"/>
              <a:buChar char="•"/>
            </a:pPr>
            <a:r>
              <a:rPr lang="en-US" sz="2800" dirty="0">
                <a:solidFill>
                  <a:schemeClr val="bg1">
                    <a:lumMod val="50000"/>
                  </a:schemeClr>
                </a:solidFill>
              </a:rPr>
              <a:t>Many popular apps from familiar names</a:t>
            </a:r>
          </a:p>
          <a:p>
            <a:pPr marL="457200" lvl="0" indent="-457200">
              <a:buClr>
                <a:schemeClr val="bg1">
                  <a:lumMod val="50000"/>
                </a:schemeClr>
              </a:buClr>
              <a:buFont typeface="Arial" pitchFamily="34" charset="0"/>
              <a:buChar char="•"/>
            </a:pPr>
            <a:r>
              <a:rPr lang="en-US" sz="2800" dirty="0">
                <a:solidFill>
                  <a:schemeClr val="bg1">
                    <a:lumMod val="50000"/>
                  </a:schemeClr>
                </a:solidFill>
              </a:rPr>
              <a:t>Apps pass certification tests</a:t>
            </a:r>
          </a:p>
          <a:p>
            <a:pPr marL="457200" indent="-457200">
              <a:buClr>
                <a:schemeClr val="bg1">
                  <a:lumMod val="50000"/>
                </a:schemeClr>
              </a:buClr>
              <a:buFont typeface="Arial" pitchFamily="34" charset="0"/>
              <a:buChar char="•"/>
            </a:pPr>
            <a:r>
              <a:rPr lang="en-US" sz="2800" dirty="0">
                <a:solidFill>
                  <a:schemeClr val="bg1">
                    <a:lumMod val="50000"/>
                  </a:schemeClr>
                </a:solidFill>
              </a:rPr>
              <a:t>Apps can be controlled through Group Policy</a:t>
            </a:r>
            <a:endParaRPr lang="en-US" sz="1600" dirty="0">
              <a:solidFill>
                <a:schemeClr val="bg1">
                  <a:lumMod val="50000"/>
                </a:schemeClr>
              </a:solidFill>
            </a:endParaRPr>
          </a:p>
        </p:txBody>
      </p:sp>
      <p:sp>
        <p:nvSpPr>
          <p:cNvPr id="10" name="Rectangle 9"/>
          <p:cNvSpPr/>
          <p:nvPr/>
        </p:nvSpPr>
        <p:spPr bwMode="auto">
          <a:xfrm>
            <a:off x="7059613" y="1449237"/>
            <a:ext cx="3840480" cy="38404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endParaRPr lang="en-US" sz="2200" spc="-50" dirty="0">
              <a:solidFill>
                <a:schemeClr val="bg1"/>
              </a:solidFill>
            </a:endParaRPr>
          </a:p>
        </p:txBody>
      </p:sp>
      <p:sp>
        <p:nvSpPr>
          <p:cNvPr id="11" name="Freeform 90"/>
          <p:cNvSpPr>
            <a:spLocks noEditPoints="1"/>
          </p:cNvSpPr>
          <p:nvPr/>
        </p:nvSpPr>
        <p:spPr bwMode="black">
          <a:xfrm>
            <a:off x="7790659" y="2064779"/>
            <a:ext cx="2378388" cy="2609396"/>
          </a:xfrm>
          <a:custGeom>
            <a:avLst/>
            <a:gdLst>
              <a:gd name="T0" fmla="*/ 278 w 278"/>
              <a:gd name="T1" fmla="*/ 57 h 305"/>
              <a:gd name="T2" fmla="*/ 277 w 278"/>
              <a:gd name="T3" fmla="*/ 54 h 305"/>
              <a:gd name="T4" fmla="*/ 276 w 278"/>
              <a:gd name="T5" fmla="*/ 52 h 305"/>
              <a:gd name="T6" fmla="*/ 274 w 278"/>
              <a:gd name="T7" fmla="*/ 49 h 305"/>
              <a:gd name="T8" fmla="*/ 272 w 278"/>
              <a:gd name="T9" fmla="*/ 47 h 305"/>
              <a:gd name="T10" fmla="*/ 270 w 278"/>
              <a:gd name="T11" fmla="*/ 46 h 305"/>
              <a:gd name="T12" fmla="*/ 267 w 278"/>
              <a:gd name="T13" fmla="*/ 45 h 305"/>
              <a:gd name="T14" fmla="*/ 265 w 278"/>
              <a:gd name="T15" fmla="*/ 44 h 305"/>
              <a:gd name="T16" fmla="*/ 263 w 278"/>
              <a:gd name="T17" fmla="*/ 44 h 305"/>
              <a:gd name="T18" fmla="*/ 32 w 278"/>
              <a:gd name="T19" fmla="*/ 13 h 305"/>
              <a:gd name="T20" fmla="*/ 2 w 278"/>
              <a:gd name="T21" fmla="*/ 21 h 305"/>
              <a:gd name="T22" fmla="*/ 63 w 278"/>
              <a:gd name="T23" fmla="*/ 256 h 305"/>
              <a:gd name="T24" fmla="*/ 65 w 278"/>
              <a:gd name="T25" fmla="*/ 259 h 305"/>
              <a:gd name="T26" fmla="*/ 66 w 278"/>
              <a:gd name="T27" fmla="*/ 261 h 305"/>
              <a:gd name="T28" fmla="*/ 68 w 278"/>
              <a:gd name="T29" fmla="*/ 263 h 305"/>
              <a:gd name="T30" fmla="*/ 71 w 278"/>
              <a:gd name="T31" fmla="*/ 265 h 305"/>
              <a:gd name="T32" fmla="*/ 72 w 278"/>
              <a:gd name="T33" fmla="*/ 265 h 305"/>
              <a:gd name="T34" fmla="*/ 119 w 278"/>
              <a:gd name="T35" fmla="*/ 266 h 305"/>
              <a:gd name="T36" fmla="*/ 211 w 278"/>
              <a:gd name="T37" fmla="*/ 254 h 305"/>
              <a:gd name="T38" fmla="*/ 248 w 278"/>
              <a:gd name="T39" fmla="*/ 251 h 305"/>
              <a:gd name="T40" fmla="*/ 89 w 278"/>
              <a:gd name="T41" fmla="*/ 236 h 305"/>
              <a:gd name="T42" fmla="*/ 248 w 278"/>
              <a:gd name="T43" fmla="*/ 179 h 305"/>
              <a:gd name="T44" fmla="*/ 251 w 278"/>
              <a:gd name="T45" fmla="*/ 179 h 305"/>
              <a:gd name="T46" fmla="*/ 254 w 278"/>
              <a:gd name="T47" fmla="*/ 178 h 305"/>
              <a:gd name="T48" fmla="*/ 256 w 278"/>
              <a:gd name="T49" fmla="*/ 177 h 305"/>
              <a:gd name="T50" fmla="*/ 258 w 278"/>
              <a:gd name="T51" fmla="*/ 175 h 305"/>
              <a:gd name="T52" fmla="*/ 260 w 278"/>
              <a:gd name="T53" fmla="*/ 173 h 305"/>
              <a:gd name="T54" fmla="*/ 261 w 278"/>
              <a:gd name="T55" fmla="*/ 170 h 305"/>
              <a:gd name="T56" fmla="*/ 262 w 278"/>
              <a:gd name="T57" fmla="*/ 168 h 305"/>
              <a:gd name="T58" fmla="*/ 263 w 278"/>
              <a:gd name="T59" fmla="*/ 166 h 305"/>
              <a:gd name="T60" fmla="*/ 278 w 278"/>
              <a:gd name="T61" fmla="*/ 60 h 305"/>
              <a:gd name="T62" fmla="*/ 278 w 278"/>
              <a:gd name="T63" fmla="*/ 59 h 305"/>
              <a:gd name="T64" fmla="*/ 66 w 278"/>
              <a:gd name="T65" fmla="*/ 149 h 305"/>
              <a:gd name="T66" fmla="*/ 238 w 278"/>
              <a:gd name="T67" fmla="*/ 126 h 305"/>
              <a:gd name="T68" fmla="*/ 242 w 278"/>
              <a:gd name="T69" fmla="*/ 96 h 305"/>
              <a:gd name="T70" fmla="*/ 47 w 278"/>
              <a:gd name="T71" fmla="*/ 74 h 305"/>
              <a:gd name="T72" fmla="*/ 242 w 278"/>
              <a:gd name="T73" fmla="*/ 96 h 305"/>
              <a:gd name="T74" fmla="*/ 95 w 278"/>
              <a:gd name="T75" fmla="*/ 305 h 305"/>
              <a:gd name="T76" fmla="*/ 95 w 278"/>
              <a:gd name="T77" fmla="*/ 263 h 305"/>
              <a:gd name="T78" fmla="*/ 232 w 278"/>
              <a:gd name="T79" fmla="*/ 284 h 305"/>
              <a:gd name="T80" fmla="*/ 190 w 278"/>
              <a:gd name="T81" fmla="*/ 284 h 305"/>
              <a:gd name="T82" fmla="*/ 232 w 278"/>
              <a:gd name="T83" fmla="*/ 284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8" h="305">
                <a:moveTo>
                  <a:pt x="278" y="59"/>
                </a:moveTo>
                <a:cubicBezTo>
                  <a:pt x="278" y="58"/>
                  <a:pt x="278" y="57"/>
                  <a:pt x="278" y="57"/>
                </a:cubicBezTo>
                <a:cubicBezTo>
                  <a:pt x="278" y="56"/>
                  <a:pt x="278" y="56"/>
                  <a:pt x="278" y="56"/>
                </a:cubicBezTo>
                <a:cubicBezTo>
                  <a:pt x="277" y="55"/>
                  <a:pt x="277" y="55"/>
                  <a:pt x="277" y="54"/>
                </a:cubicBezTo>
                <a:cubicBezTo>
                  <a:pt x="277" y="54"/>
                  <a:pt x="277" y="53"/>
                  <a:pt x="277" y="53"/>
                </a:cubicBezTo>
                <a:cubicBezTo>
                  <a:pt x="276" y="52"/>
                  <a:pt x="276" y="52"/>
                  <a:pt x="276" y="52"/>
                </a:cubicBezTo>
                <a:cubicBezTo>
                  <a:pt x="276" y="51"/>
                  <a:pt x="275" y="51"/>
                  <a:pt x="275" y="50"/>
                </a:cubicBezTo>
                <a:cubicBezTo>
                  <a:pt x="275" y="50"/>
                  <a:pt x="275" y="50"/>
                  <a:pt x="274" y="49"/>
                </a:cubicBezTo>
                <a:cubicBezTo>
                  <a:pt x="274" y="49"/>
                  <a:pt x="274" y="48"/>
                  <a:pt x="273" y="48"/>
                </a:cubicBezTo>
                <a:cubicBezTo>
                  <a:pt x="273" y="48"/>
                  <a:pt x="273" y="48"/>
                  <a:pt x="272" y="47"/>
                </a:cubicBezTo>
                <a:cubicBezTo>
                  <a:pt x="272" y="47"/>
                  <a:pt x="271" y="47"/>
                  <a:pt x="271" y="46"/>
                </a:cubicBezTo>
                <a:cubicBezTo>
                  <a:pt x="271" y="46"/>
                  <a:pt x="270" y="46"/>
                  <a:pt x="270" y="46"/>
                </a:cubicBezTo>
                <a:cubicBezTo>
                  <a:pt x="269" y="45"/>
                  <a:pt x="269" y="45"/>
                  <a:pt x="268" y="45"/>
                </a:cubicBezTo>
                <a:cubicBezTo>
                  <a:pt x="268" y="45"/>
                  <a:pt x="268" y="45"/>
                  <a:pt x="267" y="45"/>
                </a:cubicBezTo>
                <a:cubicBezTo>
                  <a:pt x="267" y="44"/>
                  <a:pt x="266" y="44"/>
                  <a:pt x="266" y="44"/>
                </a:cubicBezTo>
                <a:cubicBezTo>
                  <a:pt x="265" y="44"/>
                  <a:pt x="265" y="44"/>
                  <a:pt x="265" y="44"/>
                </a:cubicBezTo>
                <a:cubicBezTo>
                  <a:pt x="265" y="44"/>
                  <a:pt x="264" y="44"/>
                  <a:pt x="264" y="44"/>
                </a:cubicBezTo>
                <a:cubicBezTo>
                  <a:pt x="264" y="44"/>
                  <a:pt x="263" y="44"/>
                  <a:pt x="263" y="44"/>
                </a:cubicBezTo>
                <a:cubicBezTo>
                  <a:pt x="39" y="44"/>
                  <a:pt x="39" y="44"/>
                  <a:pt x="39" y="44"/>
                </a:cubicBezTo>
                <a:cubicBezTo>
                  <a:pt x="32" y="13"/>
                  <a:pt x="32" y="13"/>
                  <a:pt x="32" y="13"/>
                </a:cubicBezTo>
                <a:cubicBezTo>
                  <a:pt x="29" y="5"/>
                  <a:pt x="21" y="0"/>
                  <a:pt x="13" y="2"/>
                </a:cubicBezTo>
                <a:cubicBezTo>
                  <a:pt x="5" y="5"/>
                  <a:pt x="0" y="13"/>
                  <a:pt x="2" y="21"/>
                </a:cubicBezTo>
                <a:cubicBezTo>
                  <a:pt x="62" y="255"/>
                  <a:pt x="62" y="255"/>
                  <a:pt x="62" y="255"/>
                </a:cubicBezTo>
                <a:cubicBezTo>
                  <a:pt x="63" y="255"/>
                  <a:pt x="63" y="256"/>
                  <a:pt x="63" y="256"/>
                </a:cubicBezTo>
                <a:cubicBezTo>
                  <a:pt x="63" y="256"/>
                  <a:pt x="63" y="257"/>
                  <a:pt x="63" y="257"/>
                </a:cubicBezTo>
                <a:cubicBezTo>
                  <a:pt x="64" y="258"/>
                  <a:pt x="64" y="259"/>
                  <a:pt x="65" y="259"/>
                </a:cubicBezTo>
                <a:cubicBezTo>
                  <a:pt x="65" y="259"/>
                  <a:pt x="65" y="259"/>
                  <a:pt x="65" y="259"/>
                </a:cubicBezTo>
                <a:cubicBezTo>
                  <a:pt x="65" y="260"/>
                  <a:pt x="66" y="261"/>
                  <a:pt x="66" y="261"/>
                </a:cubicBezTo>
                <a:cubicBezTo>
                  <a:pt x="66" y="262"/>
                  <a:pt x="67" y="262"/>
                  <a:pt x="67" y="262"/>
                </a:cubicBezTo>
                <a:cubicBezTo>
                  <a:pt x="67" y="262"/>
                  <a:pt x="68" y="263"/>
                  <a:pt x="68" y="263"/>
                </a:cubicBezTo>
                <a:cubicBezTo>
                  <a:pt x="69" y="263"/>
                  <a:pt x="69" y="264"/>
                  <a:pt x="69" y="264"/>
                </a:cubicBezTo>
                <a:cubicBezTo>
                  <a:pt x="70" y="264"/>
                  <a:pt x="70" y="264"/>
                  <a:pt x="71" y="265"/>
                </a:cubicBezTo>
                <a:cubicBezTo>
                  <a:pt x="71" y="265"/>
                  <a:pt x="71" y="265"/>
                  <a:pt x="72" y="265"/>
                </a:cubicBezTo>
                <a:cubicBezTo>
                  <a:pt x="72" y="265"/>
                  <a:pt x="72" y="265"/>
                  <a:pt x="72" y="265"/>
                </a:cubicBezTo>
                <a:cubicBezTo>
                  <a:pt x="77" y="258"/>
                  <a:pt x="86" y="254"/>
                  <a:pt x="95" y="254"/>
                </a:cubicBezTo>
                <a:cubicBezTo>
                  <a:pt x="105" y="254"/>
                  <a:pt x="113" y="259"/>
                  <a:pt x="119" y="266"/>
                </a:cubicBezTo>
                <a:cubicBezTo>
                  <a:pt x="187" y="266"/>
                  <a:pt x="187" y="266"/>
                  <a:pt x="187" y="266"/>
                </a:cubicBezTo>
                <a:cubicBezTo>
                  <a:pt x="193" y="259"/>
                  <a:pt x="201" y="254"/>
                  <a:pt x="211" y="254"/>
                </a:cubicBezTo>
                <a:cubicBezTo>
                  <a:pt x="221" y="254"/>
                  <a:pt x="229" y="259"/>
                  <a:pt x="235" y="266"/>
                </a:cubicBezTo>
                <a:cubicBezTo>
                  <a:pt x="242" y="265"/>
                  <a:pt x="248" y="259"/>
                  <a:pt x="248" y="251"/>
                </a:cubicBezTo>
                <a:cubicBezTo>
                  <a:pt x="248" y="243"/>
                  <a:pt x="241" y="236"/>
                  <a:pt x="233" y="236"/>
                </a:cubicBezTo>
                <a:cubicBezTo>
                  <a:pt x="89" y="236"/>
                  <a:pt x="89" y="236"/>
                  <a:pt x="89" y="236"/>
                </a:cubicBezTo>
                <a:cubicBezTo>
                  <a:pt x="74" y="179"/>
                  <a:pt x="74" y="179"/>
                  <a:pt x="74" y="179"/>
                </a:cubicBezTo>
                <a:cubicBezTo>
                  <a:pt x="248" y="179"/>
                  <a:pt x="248" y="179"/>
                  <a:pt x="248" y="179"/>
                </a:cubicBezTo>
                <a:cubicBezTo>
                  <a:pt x="248" y="179"/>
                  <a:pt x="248" y="179"/>
                  <a:pt x="248" y="179"/>
                </a:cubicBezTo>
                <a:cubicBezTo>
                  <a:pt x="249" y="179"/>
                  <a:pt x="250" y="179"/>
                  <a:pt x="251" y="179"/>
                </a:cubicBezTo>
                <a:cubicBezTo>
                  <a:pt x="251" y="179"/>
                  <a:pt x="251" y="179"/>
                  <a:pt x="252" y="178"/>
                </a:cubicBezTo>
                <a:cubicBezTo>
                  <a:pt x="252" y="178"/>
                  <a:pt x="253" y="178"/>
                  <a:pt x="254" y="178"/>
                </a:cubicBezTo>
                <a:cubicBezTo>
                  <a:pt x="254" y="178"/>
                  <a:pt x="254" y="178"/>
                  <a:pt x="255" y="177"/>
                </a:cubicBezTo>
                <a:cubicBezTo>
                  <a:pt x="255" y="177"/>
                  <a:pt x="256" y="177"/>
                  <a:pt x="256" y="177"/>
                </a:cubicBezTo>
                <a:cubicBezTo>
                  <a:pt x="256" y="176"/>
                  <a:pt x="257" y="176"/>
                  <a:pt x="257" y="176"/>
                </a:cubicBezTo>
                <a:cubicBezTo>
                  <a:pt x="257" y="176"/>
                  <a:pt x="258" y="175"/>
                  <a:pt x="258" y="175"/>
                </a:cubicBezTo>
                <a:cubicBezTo>
                  <a:pt x="259" y="175"/>
                  <a:pt x="259" y="174"/>
                  <a:pt x="259" y="174"/>
                </a:cubicBezTo>
                <a:cubicBezTo>
                  <a:pt x="259" y="174"/>
                  <a:pt x="260" y="173"/>
                  <a:pt x="260" y="173"/>
                </a:cubicBezTo>
                <a:cubicBezTo>
                  <a:pt x="260" y="173"/>
                  <a:pt x="261" y="172"/>
                  <a:pt x="261" y="172"/>
                </a:cubicBezTo>
                <a:cubicBezTo>
                  <a:pt x="261" y="171"/>
                  <a:pt x="261" y="171"/>
                  <a:pt x="261" y="170"/>
                </a:cubicBezTo>
                <a:cubicBezTo>
                  <a:pt x="262" y="170"/>
                  <a:pt x="262" y="170"/>
                  <a:pt x="262" y="169"/>
                </a:cubicBezTo>
                <a:cubicBezTo>
                  <a:pt x="262" y="169"/>
                  <a:pt x="262" y="168"/>
                  <a:pt x="262" y="168"/>
                </a:cubicBezTo>
                <a:cubicBezTo>
                  <a:pt x="263" y="167"/>
                  <a:pt x="263" y="167"/>
                  <a:pt x="263" y="167"/>
                </a:cubicBezTo>
                <a:cubicBezTo>
                  <a:pt x="263" y="166"/>
                  <a:pt x="263" y="166"/>
                  <a:pt x="263" y="166"/>
                </a:cubicBezTo>
                <a:cubicBezTo>
                  <a:pt x="278" y="61"/>
                  <a:pt x="278" y="61"/>
                  <a:pt x="278" y="61"/>
                </a:cubicBezTo>
                <a:cubicBezTo>
                  <a:pt x="278" y="61"/>
                  <a:pt x="278" y="60"/>
                  <a:pt x="278" y="60"/>
                </a:cubicBezTo>
                <a:cubicBezTo>
                  <a:pt x="278" y="60"/>
                  <a:pt x="278" y="59"/>
                  <a:pt x="278" y="59"/>
                </a:cubicBezTo>
                <a:cubicBezTo>
                  <a:pt x="278" y="59"/>
                  <a:pt x="278" y="59"/>
                  <a:pt x="278" y="59"/>
                </a:cubicBezTo>
                <a:close/>
                <a:moveTo>
                  <a:pt x="235" y="149"/>
                </a:moveTo>
                <a:cubicBezTo>
                  <a:pt x="66" y="149"/>
                  <a:pt x="66" y="149"/>
                  <a:pt x="66" y="149"/>
                </a:cubicBezTo>
                <a:cubicBezTo>
                  <a:pt x="61" y="126"/>
                  <a:pt x="61" y="126"/>
                  <a:pt x="61" y="126"/>
                </a:cubicBezTo>
                <a:cubicBezTo>
                  <a:pt x="238" y="126"/>
                  <a:pt x="238" y="126"/>
                  <a:pt x="238" y="126"/>
                </a:cubicBezTo>
                <a:lnTo>
                  <a:pt x="235" y="149"/>
                </a:lnTo>
                <a:close/>
                <a:moveTo>
                  <a:pt x="242" y="96"/>
                </a:moveTo>
                <a:cubicBezTo>
                  <a:pt x="53" y="96"/>
                  <a:pt x="53" y="96"/>
                  <a:pt x="53" y="96"/>
                </a:cubicBezTo>
                <a:cubicBezTo>
                  <a:pt x="47" y="74"/>
                  <a:pt x="47" y="74"/>
                  <a:pt x="47" y="74"/>
                </a:cubicBezTo>
                <a:cubicBezTo>
                  <a:pt x="246" y="74"/>
                  <a:pt x="246" y="74"/>
                  <a:pt x="246" y="74"/>
                </a:cubicBezTo>
                <a:lnTo>
                  <a:pt x="242" y="96"/>
                </a:lnTo>
                <a:close/>
                <a:moveTo>
                  <a:pt x="116" y="284"/>
                </a:moveTo>
                <a:cubicBezTo>
                  <a:pt x="116" y="296"/>
                  <a:pt x="107" y="305"/>
                  <a:pt x="95" y="305"/>
                </a:cubicBezTo>
                <a:cubicBezTo>
                  <a:pt x="83" y="305"/>
                  <a:pt x="74" y="296"/>
                  <a:pt x="74" y="284"/>
                </a:cubicBezTo>
                <a:cubicBezTo>
                  <a:pt x="74" y="272"/>
                  <a:pt x="83" y="263"/>
                  <a:pt x="95" y="263"/>
                </a:cubicBezTo>
                <a:cubicBezTo>
                  <a:pt x="107" y="263"/>
                  <a:pt x="116" y="272"/>
                  <a:pt x="116" y="284"/>
                </a:cubicBezTo>
                <a:close/>
                <a:moveTo>
                  <a:pt x="232" y="284"/>
                </a:moveTo>
                <a:cubicBezTo>
                  <a:pt x="232" y="296"/>
                  <a:pt x="223" y="305"/>
                  <a:pt x="211" y="305"/>
                </a:cubicBezTo>
                <a:cubicBezTo>
                  <a:pt x="200" y="305"/>
                  <a:pt x="190" y="296"/>
                  <a:pt x="190" y="284"/>
                </a:cubicBezTo>
                <a:cubicBezTo>
                  <a:pt x="190" y="272"/>
                  <a:pt x="200" y="263"/>
                  <a:pt x="211" y="263"/>
                </a:cubicBezTo>
                <a:cubicBezTo>
                  <a:pt x="223" y="263"/>
                  <a:pt x="232" y="272"/>
                  <a:pt x="232"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600"/>
          </a:p>
        </p:txBody>
      </p:sp>
    </p:spTree>
    <p:extLst>
      <p:ext uri="{BB962C8B-B14F-4D97-AF65-F5344CB8AC3E}">
        <p14:creationId xmlns:p14="http://schemas.microsoft.com/office/powerpoint/2010/main" val="362493518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idx="4294967295"/>
          </p:nvPr>
        </p:nvSpPr>
        <p:spPr>
          <a:xfrm>
            <a:off x="519113" y="92124"/>
            <a:ext cx="7363646" cy="928687"/>
          </a:xfrm>
        </p:spPr>
        <p:txBody>
          <a:bodyPr>
            <a:normAutofit fontScale="90000"/>
          </a:bodyPr>
          <a:lstStyle/>
          <a:p>
            <a:pPr algn="l"/>
            <a:r>
              <a:rPr lang="en-US" sz="6000" dirty="0" smtClean="0">
                <a:solidFill>
                  <a:schemeClr val="accent1">
                    <a:lumMod val="50000"/>
                    <a:alpha val="99000"/>
                  </a:schemeClr>
                </a:solidFill>
                <a:latin typeface="Segoe UI Light" pitchFamily="34" charset="0"/>
                <a:ea typeface="Segoe UI" pitchFamily="34" charset="0"/>
                <a:cs typeface="Segoe UI" pitchFamily="34" charset="0"/>
              </a:rPr>
              <a:t>Demo: Windows Apps</a:t>
            </a:r>
            <a:endParaRPr lang="en-US" sz="6000" dirty="0">
              <a:solidFill>
                <a:schemeClr val="accent1">
                  <a:lumMod val="50000"/>
                  <a:alpha val="99000"/>
                </a:schemeClr>
              </a:solidFill>
              <a:latin typeface="Segoe UI Light" pitchFamily="34" charset="0"/>
              <a:ea typeface="Segoe UI" pitchFamily="34" charset="0"/>
              <a:cs typeface="Segoe UI" pitchFamily="34" charset="0"/>
            </a:endParaRPr>
          </a:p>
        </p:txBody>
      </p:sp>
    </p:spTree>
    <p:extLst>
      <p:ext uri="{BB962C8B-B14F-4D97-AF65-F5344CB8AC3E}">
        <p14:creationId xmlns:p14="http://schemas.microsoft.com/office/powerpoint/2010/main" val="2639093804"/>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idx="4294967295"/>
          </p:nvPr>
        </p:nvSpPr>
        <p:spPr>
          <a:xfrm>
            <a:off x="519112" y="0"/>
            <a:ext cx="8512175" cy="979487"/>
          </a:xfrm>
        </p:spPr>
        <p:txBody>
          <a:bodyPr/>
          <a:lstStyle/>
          <a:p>
            <a:pPr lvl="0"/>
            <a:r>
              <a:rPr lang="en-US" sz="5400" dirty="0" smtClean="0">
                <a:solidFill>
                  <a:schemeClr val="accent1">
                    <a:lumMod val="50000"/>
                  </a:schemeClr>
                </a:solidFill>
              </a:rPr>
              <a:t>Demo: </a:t>
            </a:r>
            <a:r>
              <a:rPr lang="en-US" sz="5400" dirty="0">
                <a:solidFill>
                  <a:schemeClr val="accent1">
                    <a:lumMod val="50000"/>
                  </a:schemeClr>
                </a:solidFill>
              </a:rPr>
              <a:t>The Windows </a:t>
            </a:r>
            <a:r>
              <a:rPr lang="en-US" sz="5400" dirty="0" smtClean="0">
                <a:solidFill>
                  <a:schemeClr val="accent1">
                    <a:lumMod val="50000"/>
                  </a:schemeClr>
                </a:solidFill>
              </a:rPr>
              <a:t>Store</a:t>
            </a:r>
            <a:endParaRPr lang="en-US" sz="5400" dirty="0">
              <a:solidFill>
                <a:schemeClr val="accent1">
                  <a:lumMod val="50000"/>
                </a:schemeClr>
              </a:solidFill>
            </a:endParaRPr>
          </a:p>
        </p:txBody>
      </p:sp>
    </p:spTree>
    <p:extLst>
      <p:ext uri="{BB962C8B-B14F-4D97-AF65-F5344CB8AC3E}">
        <p14:creationId xmlns:p14="http://schemas.microsoft.com/office/powerpoint/2010/main" val="422304338"/>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1" y="1605577"/>
            <a:ext cx="5415063" cy="4348475"/>
          </a:xfrm>
          <a:prstGeom prst="rect">
            <a:avLst/>
          </a:prstGeom>
          <a:effectLst/>
        </p:spPr>
      </p:pic>
      <p:grpSp>
        <p:nvGrpSpPr>
          <p:cNvPr id="76" name="Group 110"/>
          <p:cNvGrpSpPr/>
          <p:nvPr/>
        </p:nvGrpSpPr>
        <p:grpSpPr>
          <a:xfrm>
            <a:off x="9038412" y="311701"/>
            <a:ext cx="2606040" cy="914400"/>
            <a:chOff x="9102563" y="4838700"/>
            <a:chExt cx="2606040" cy="914400"/>
          </a:xfrm>
          <a:solidFill>
            <a:schemeClr val="accent2"/>
          </a:solidFill>
        </p:grpSpPr>
        <p:sp>
          <p:nvSpPr>
            <p:cNvPr id="77" name="Rectangle 76"/>
            <p:cNvSpPr/>
            <p:nvPr/>
          </p:nvSpPr>
          <p:spPr bwMode="auto">
            <a:xfrm>
              <a:off x="9102563" y="4838700"/>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kern="0" spc="-50" dirty="0">
                  <a:gradFill>
                    <a:gsLst>
                      <a:gs pos="0">
                        <a:srgbClr val="FFFFFF"/>
                      </a:gs>
                      <a:gs pos="100000">
                        <a:srgbClr val="FFFFFF"/>
                      </a:gs>
                    </a:gsLst>
                    <a:lin ang="5400000" scaled="0"/>
                  </a:gradFill>
                  <a:ea typeface="Segoe UI" pitchFamily="34" charset="0"/>
                  <a:cs typeface="Segoe UI" pitchFamily="34" charset="0"/>
                </a:rPr>
                <a:t>Work On Your </a:t>
              </a:r>
              <a:br>
                <a:rPr lang="en-US" kern="0" spc="-50" dirty="0">
                  <a:gradFill>
                    <a:gsLst>
                      <a:gs pos="0">
                        <a:srgbClr val="FFFFFF"/>
                      </a:gs>
                      <a:gs pos="100000">
                        <a:srgbClr val="FFFFFF"/>
                      </a:gs>
                    </a:gsLst>
                    <a:lin ang="5400000" scaled="0"/>
                  </a:gradFill>
                  <a:ea typeface="Segoe UI" pitchFamily="34" charset="0"/>
                  <a:cs typeface="Segoe UI" pitchFamily="34" charset="0"/>
                </a:rPr>
              </a:br>
              <a:r>
                <a:rPr lang="en-US" kern="0" spc="-50" dirty="0">
                  <a:gradFill>
                    <a:gsLst>
                      <a:gs pos="0">
                        <a:srgbClr val="FFFFFF"/>
                      </a:gs>
                      <a:gs pos="100000">
                        <a:srgbClr val="FFFFFF"/>
                      </a:gs>
                    </a:gsLst>
                    <a:lin ang="5400000" scaled="0"/>
                  </a:gradFill>
                  <a:ea typeface="Segoe UI" pitchFamily="34" charset="0"/>
                  <a:cs typeface="Segoe UI" pitchFamily="34" charset="0"/>
                </a:rPr>
                <a:t>Own Device</a:t>
              </a:r>
            </a:p>
          </p:txBody>
        </p:sp>
        <p:grpSp>
          <p:nvGrpSpPr>
            <p:cNvPr id="78" name="Group 18"/>
            <p:cNvGrpSpPr>
              <a:grpSpLocks noChangeAspect="1"/>
            </p:cNvGrpSpPr>
            <p:nvPr/>
          </p:nvGrpSpPr>
          <p:grpSpPr>
            <a:xfrm>
              <a:off x="10978657" y="5047575"/>
              <a:ext cx="548640" cy="496651"/>
              <a:chOff x="5613085" y="2664771"/>
              <a:chExt cx="881297" cy="725260"/>
            </a:xfrm>
            <a:grpFill/>
          </p:grpSpPr>
          <p:pic>
            <p:nvPicPr>
              <p:cNvPr id="79" name="Picture 78"/>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613085" y="2664771"/>
                <a:ext cx="519832" cy="659000"/>
              </a:xfrm>
              <a:prstGeom prst="rect">
                <a:avLst/>
              </a:prstGeom>
              <a:grpFill/>
            </p:spPr>
          </p:pic>
          <p:sp>
            <p:nvSpPr>
              <p:cNvPr id="80" name="Freeform 107"/>
              <p:cNvSpPr>
                <a:spLocks noEditPoints="1"/>
              </p:cNvSpPr>
              <p:nvPr/>
            </p:nvSpPr>
            <p:spPr bwMode="auto">
              <a:xfrm rot="5400000">
                <a:off x="6089057" y="2984706"/>
                <a:ext cx="295077" cy="515573"/>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grp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grpSp>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dirty="0">
                <a:solidFill>
                  <a:schemeClr val="accent1"/>
                </a:solidFill>
              </a:rPr>
              <a:t>Manage With Familiar Tools</a:t>
            </a:r>
          </a:p>
        </p:txBody>
      </p:sp>
      <p:grpSp>
        <p:nvGrpSpPr>
          <p:cNvPr id="6" name="Group 5"/>
          <p:cNvGrpSpPr/>
          <p:nvPr/>
        </p:nvGrpSpPr>
        <p:grpSpPr>
          <a:xfrm>
            <a:off x="468148" y="1615248"/>
            <a:ext cx="2606040" cy="1938179"/>
            <a:chOff x="468148" y="1615248"/>
            <a:chExt cx="2606040" cy="1938179"/>
          </a:xfrm>
        </p:grpSpPr>
        <p:sp>
          <p:nvSpPr>
            <p:cNvPr id="68" name="Rectangle 67"/>
            <p:cNvSpPr/>
            <p:nvPr/>
          </p:nvSpPr>
          <p:spPr bwMode="auto">
            <a:xfrm>
              <a:off x="468148" y="1615248"/>
              <a:ext cx="2606040" cy="1938179"/>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0" name="TextBox 9"/>
            <p:cNvSpPr txBox="1"/>
            <p:nvPr/>
          </p:nvSpPr>
          <p:spPr>
            <a:xfrm>
              <a:off x="585957" y="1830442"/>
              <a:ext cx="1836283" cy="738664"/>
            </a:xfrm>
            <a:prstGeom prst="rect">
              <a:avLst/>
            </a:prstGeom>
            <a:solidFill>
              <a:schemeClr val="accent3"/>
            </a:solidFill>
          </p:spPr>
          <p:txBody>
            <a:bodyPr wrap="square" lIns="0" tIns="0" rIns="0" bIns="0" rtlCol="0">
              <a:spAutoFit/>
            </a:bodyPr>
            <a:lstStyle/>
            <a:p>
              <a:pPr lvl="0">
                <a:buClr>
                  <a:schemeClr val="bg1">
                    <a:lumMod val="50000"/>
                  </a:schemeClr>
                </a:buClr>
              </a:pPr>
              <a:r>
                <a:rPr lang="en-US" sz="1600" dirty="0">
                  <a:solidFill>
                    <a:schemeClr val="bg1"/>
                  </a:solidFill>
                </a:rPr>
                <a:t>AppLocker is used to manage access for individual apps</a:t>
              </a:r>
            </a:p>
          </p:txBody>
        </p:sp>
        <p:pic>
          <p:nvPicPr>
            <p:cNvPr id="36" name="Picture 5" descr="\\MAGNUM\Projects\Microsoft\Cloud Power FY12\Design\ICONS_PNG\Consistent_Development_and_Deployment_Platform.png"/>
            <p:cNvPicPr>
              <a:picLocks noChangeAspect="1" noChangeArrowheads="1"/>
            </p:cNvPicPr>
            <p:nvPr/>
          </p:nvPicPr>
          <p:blipFill>
            <a:blip r:embed="rId6" cstate="print">
              <a:lum bright="100000"/>
            </a:blip>
            <a:stretch>
              <a:fillRect/>
            </a:stretch>
          </p:blipFill>
          <p:spPr bwMode="auto">
            <a:xfrm>
              <a:off x="2283340" y="2779592"/>
              <a:ext cx="693171" cy="693171"/>
            </a:xfrm>
            <a:prstGeom prst="rect">
              <a:avLst/>
            </a:prstGeom>
            <a:noFill/>
          </p:spPr>
        </p:pic>
      </p:grpSp>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l="5825" t="605" r="5494" b="502"/>
          <a:stretch/>
        </p:blipFill>
        <p:spPr>
          <a:xfrm>
            <a:off x="3193575" y="1615250"/>
            <a:ext cx="2770497" cy="4637914"/>
          </a:xfrm>
          <a:prstGeom prst="rect">
            <a:avLst/>
          </a:prstGeom>
        </p:spPr>
      </p:pic>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l="11557" r="20141" b="-515"/>
          <a:stretch/>
        </p:blipFill>
        <p:spPr>
          <a:xfrm>
            <a:off x="468149" y="3698372"/>
            <a:ext cx="2606040" cy="2554792"/>
          </a:xfrm>
          <a:prstGeom prst="rect">
            <a:avLst/>
          </a:prstGeom>
        </p:spPr>
      </p:pic>
      <p:grpSp>
        <p:nvGrpSpPr>
          <p:cNvPr id="16" name="Group 15"/>
          <p:cNvGrpSpPr/>
          <p:nvPr/>
        </p:nvGrpSpPr>
        <p:grpSpPr>
          <a:xfrm>
            <a:off x="6093838" y="3662363"/>
            <a:ext cx="5417226" cy="2590800"/>
            <a:chOff x="6093838" y="3662363"/>
            <a:chExt cx="5417226" cy="2590800"/>
          </a:xfrm>
          <a:solidFill>
            <a:schemeClr val="accent3"/>
          </a:solidFill>
        </p:grpSpPr>
        <p:grpSp>
          <p:nvGrpSpPr>
            <p:cNvPr id="9" name="Group 8"/>
            <p:cNvGrpSpPr/>
            <p:nvPr/>
          </p:nvGrpSpPr>
          <p:grpSpPr>
            <a:xfrm>
              <a:off x="6093838" y="3662363"/>
              <a:ext cx="5417226" cy="2590800"/>
              <a:chOff x="6093838" y="3662363"/>
              <a:chExt cx="5417226" cy="2590800"/>
            </a:xfrm>
            <a:grpFill/>
          </p:grpSpPr>
          <p:sp>
            <p:nvSpPr>
              <p:cNvPr id="94" name="Rectangle 93"/>
              <p:cNvSpPr/>
              <p:nvPr/>
            </p:nvSpPr>
            <p:spPr bwMode="auto">
              <a:xfrm>
                <a:off x="6093838" y="3662363"/>
                <a:ext cx="5417226" cy="25908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8" name="TextBox 7"/>
              <p:cNvSpPr txBox="1"/>
              <p:nvPr/>
            </p:nvSpPr>
            <p:spPr>
              <a:xfrm>
                <a:off x="6203620" y="3922740"/>
                <a:ext cx="4432420" cy="1938992"/>
              </a:xfrm>
              <a:prstGeom prst="rect">
                <a:avLst/>
              </a:prstGeom>
              <a:grpFill/>
            </p:spPr>
            <p:txBody>
              <a:bodyPr wrap="square" lIns="0" tIns="0" rIns="0" bIns="0" rtlCol="0">
                <a:spAutoFit/>
              </a:bodyPr>
              <a:lstStyle/>
              <a:p>
                <a:r>
                  <a:rPr lang="en-US" sz="2400" dirty="0">
                    <a:solidFill>
                      <a:schemeClr val="bg1"/>
                    </a:solidFill>
                    <a:latin typeface="+mj-lt"/>
                  </a:rPr>
                  <a:t>Group Policy-based Management</a:t>
                </a:r>
                <a:endParaRPr lang="en-US" sz="1000" dirty="0" smtClean="0">
                  <a:solidFill>
                    <a:schemeClr val="bg1"/>
                  </a:solidFill>
                  <a:latin typeface="+mj-lt"/>
                </a:endParaRPr>
              </a:p>
              <a:p>
                <a:pPr marL="285750" indent="-285750">
                  <a:buFont typeface="Arial" pitchFamily="34" charset="0"/>
                  <a:buChar char="•"/>
                </a:pPr>
                <a:endParaRPr lang="en-US" sz="1100" dirty="0" smtClean="0">
                  <a:solidFill>
                    <a:schemeClr val="bg1"/>
                  </a:solidFill>
                </a:endParaRPr>
              </a:p>
              <a:p>
                <a:pPr marL="285750" indent="-285750">
                  <a:buFont typeface="Arial" pitchFamily="34" charset="0"/>
                  <a:buChar char="•"/>
                </a:pPr>
                <a:r>
                  <a:rPr lang="en-US" dirty="0" smtClean="0">
                    <a:solidFill>
                      <a:schemeClr val="bg1"/>
                    </a:solidFill>
                  </a:rPr>
                  <a:t>Disable </a:t>
                </a:r>
                <a:r>
                  <a:rPr lang="en-US" dirty="0">
                    <a:solidFill>
                      <a:schemeClr val="bg1"/>
                    </a:solidFill>
                  </a:rPr>
                  <a:t>Access to the Windows </a:t>
                </a:r>
                <a:r>
                  <a:rPr lang="en-US" dirty="0" smtClean="0">
                    <a:solidFill>
                      <a:schemeClr val="bg1"/>
                    </a:solidFill>
                  </a:rPr>
                  <a:t>Store</a:t>
                </a:r>
              </a:p>
              <a:p>
                <a:pPr marL="285750" indent="-285750">
                  <a:buFont typeface="Arial" pitchFamily="34" charset="0"/>
                  <a:buChar char="•"/>
                </a:pPr>
                <a:r>
                  <a:rPr lang="en-US" dirty="0" smtClean="0">
                    <a:solidFill>
                      <a:schemeClr val="bg1"/>
                    </a:solidFill>
                  </a:rPr>
                  <a:t>Enable </a:t>
                </a:r>
                <a:r>
                  <a:rPr lang="en-US" dirty="0">
                    <a:solidFill>
                      <a:schemeClr val="bg1"/>
                    </a:solidFill>
                  </a:rPr>
                  <a:t>installation of LOB </a:t>
                </a:r>
                <a:r>
                  <a:rPr lang="en-US" dirty="0" smtClean="0">
                    <a:solidFill>
                      <a:schemeClr val="bg1"/>
                    </a:solidFill>
                  </a:rPr>
                  <a:t>apps</a:t>
                </a:r>
              </a:p>
              <a:p>
                <a:pPr marL="285750" indent="-285750">
                  <a:buFont typeface="Arial" pitchFamily="34" charset="0"/>
                  <a:buChar char="•"/>
                </a:pPr>
                <a:r>
                  <a:rPr lang="en-US" dirty="0" smtClean="0">
                    <a:solidFill>
                      <a:schemeClr val="bg1"/>
                    </a:solidFill>
                  </a:rPr>
                  <a:t>Privacy Settings</a:t>
                </a:r>
              </a:p>
              <a:p>
                <a:pPr marL="285750" indent="-285750">
                  <a:buFont typeface="Arial" pitchFamily="34" charset="0"/>
                  <a:buChar char="•"/>
                </a:pPr>
                <a:r>
                  <a:rPr lang="en-US" dirty="0" smtClean="0">
                    <a:solidFill>
                      <a:schemeClr val="bg1"/>
                    </a:solidFill>
                  </a:rPr>
                  <a:t>Disable </a:t>
                </a:r>
                <a:r>
                  <a:rPr lang="en-US" dirty="0">
                    <a:solidFill>
                      <a:schemeClr val="bg1"/>
                    </a:solidFill>
                  </a:rPr>
                  <a:t>automatic download (but not automatic updates)</a:t>
                </a:r>
              </a:p>
            </p:txBody>
          </p:sp>
        </p:grpSp>
        <p:pic>
          <p:nvPicPr>
            <p:cNvPr id="41" name="Picture 6" descr="\\MAGNUM\Projects\Microsoft\Cloud Power FY12\Design\ICONS_PNG\Professionals.png"/>
            <p:cNvPicPr>
              <a:picLocks noChangeAspect="1" noChangeArrowheads="1"/>
            </p:cNvPicPr>
            <p:nvPr/>
          </p:nvPicPr>
          <p:blipFill>
            <a:blip r:embed="rId9" cstate="print">
              <a:lum bright="100000"/>
            </a:blip>
            <a:srcRect/>
            <a:stretch>
              <a:fillRect/>
            </a:stretch>
          </p:blipFill>
          <p:spPr bwMode="auto">
            <a:xfrm>
              <a:off x="10427647" y="5108543"/>
              <a:ext cx="973717" cy="973717"/>
            </a:xfrm>
            <a:prstGeom prst="rect">
              <a:avLst/>
            </a:prstGeom>
            <a:grpFill/>
          </p:spPr>
        </p:pic>
      </p:grpSp>
      <p:grpSp>
        <p:nvGrpSpPr>
          <p:cNvPr id="20" name="Group 19"/>
          <p:cNvGrpSpPr/>
          <p:nvPr/>
        </p:nvGrpSpPr>
        <p:grpSpPr>
          <a:xfrm>
            <a:off x="430048" y="6438359"/>
            <a:ext cx="7632387" cy="492443"/>
            <a:chOff x="468148" y="6438359"/>
            <a:chExt cx="7632387" cy="492443"/>
          </a:xfrm>
        </p:grpSpPr>
        <p:sp>
          <p:nvSpPr>
            <p:cNvPr id="19" name="TextBox 18"/>
            <p:cNvSpPr txBox="1"/>
            <p:nvPr/>
          </p:nvSpPr>
          <p:spPr>
            <a:xfrm>
              <a:off x="944794" y="6438359"/>
              <a:ext cx="7155741" cy="492443"/>
            </a:xfrm>
            <a:prstGeom prst="rect">
              <a:avLst/>
            </a:prstGeom>
            <a:noFill/>
          </p:spPr>
          <p:txBody>
            <a:bodyPr wrap="none" lIns="0" tIns="0" rIns="0" bIns="0" rtlCol="0">
              <a:spAutoFit/>
            </a:bodyPr>
            <a:lstStyle/>
            <a:p>
              <a:r>
                <a:rPr lang="en-US" sz="1600" dirty="0">
                  <a:solidFill>
                    <a:schemeClr val="bg1">
                      <a:lumMod val="50000"/>
                    </a:schemeClr>
                  </a:solidFill>
                </a:rPr>
                <a:t>See  http://</a:t>
              </a:r>
              <a:r>
                <a:rPr lang="en-US" sz="1600" dirty="0" smtClean="0">
                  <a:solidFill>
                    <a:schemeClr val="bg1">
                      <a:lumMod val="50000"/>
                    </a:schemeClr>
                  </a:solidFill>
                </a:rPr>
                <a:t>technet.microsoft.com/library/hh832040.aspx </a:t>
              </a:r>
              <a:r>
                <a:rPr lang="en-US" sz="1600" dirty="0">
                  <a:solidFill>
                    <a:schemeClr val="bg1">
                      <a:lumMod val="50000"/>
                    </a:schemeClr>
                  </a:solidFill>
                </a:rPr>
                <a:t>for more information.</a:t>
              </a:r>
              <a:endParaRPr lang="en-US" sz="9600" dirty="0">
                <a:solidFill>
                  <a:schemeClr val="bg1">
                    <a:lumMod val="50000"/>
                  </a:schemeClr>
                </a:solidFill>
                <a:latin typeface="Segoe UI Light" pitchFamily="34" charset="0"/>
              </a:endParaRPr>
            </a:p>
            <a:p>
              <a:endParaRPr lang="en-US" sz="16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endParaRPr>
            </a:p>
          </p:txBody>
        </p:sp>
        <p:sp>
          <p:nvSpPr>
            <p:cNvPr id="46" name="Plus 45"/>
            <p:cNvSpPr/>
            <p:nvPr/>
          </p:nvSpPr>
          <p:spPr bwMode="auto">
            <a:xfrm>
              <a:off x="468148" y="6438359"/>
              <a:ext cx="291830" cy="291830"/>
            </a:xfrm>
            <a:prstGeom prst="mathPlus">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0" bIns="91440" numCol="1" spcCol="0" rtlCol="0" fromWordArt="0" anchor="t" anchorCtr="0" forceAA="0" compatLnSpc="1">
              <a:prstTxWarp prst="textNoShape">
                <a:avLst/>
              </a:prstTxWarp>
              <a:noAutofit/>
            </a:bodyPr>
            <a:lstStyle/>
            <a:p>
              <a:pPr defTabSz="914099" fontAlgn="base">
                <a:lnSpc>
                  <a:spcPct val="80000"/>
                </a:lnSpc>
                <a:spcBef>
                  <a:spcPts val="300"/>
                </a:spcBef>
                <a:spcAft>
                  <a:spcPct val="0"/>
                </a:spcAft>
              </a:pPr>
              <a:endParaRPr lang="en-US" spc="-5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grpSp>
    </p:spTree>
    <p:extLst>
      <p:ext uri="{BB962C8B-B14F-4D97-AF65-F5344CB8AC3E}">
        <p14:creationId xmlns:p14="http://schemas.microsoft.com/office/powerpoint/2010/main" val="42697862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35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ppt_x"/>
                                          </p:val>
                                        </p:tav>
                                        <p:tav tm="100000">
                                          <p:val>
                                            <p:strVal val="#ppt_x"/>
                                          </p:val>
                                        </p:tav>
                                      </p:tavLst>
                                    </p:anim>
                                    <p:anim calcmode="lin" valueType="num">
                                      <p:cBhvr additive="base">
                                        <p:cTn id="8" dur="75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35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ppt_x"/>
                                          </p:val>
                                        </p:tav>
                                        <p:tav tm="100000">
                                          <p:val>
                                            <p:strVal val="#ppt_x"/>
                                          </p:val>
                                        </p:tav>
                                      </p:tavLst>
                                    </p:anim>
                                    <p:anim calcmode="lin" valueType="num">
                                      <p:cBhvr additive="base">
                                        <p:cTn id="24" dur="75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750" fill="hold"/>
                                        <p:tgtEl>
                                          <p:spTgt spid="20"/>
                                        </p:tgtEl>
                                        <p:attrNameLst>
                                          <p:attrName>ppt_x</p:attrName>
                                        </p:attrNameLst>
                                      </p:cBhvr>
                                      <p:tavLst>
                                        <p:tav tm="0">
                                          <p:val>
                                            <p:strVal val="#ppt_x"/>
                                          </p:val>
                                        </p:tav>
                                        <p:tav tm="100000">
                                          <p:val>
                                            <p:strVal val="#ppt_x"/>
                                          </p:val>
                                        </p:tav>
                                      </p:tavLst>
                                    </p:anim>
                                    <p:anim calcmode="lin" valueType="num">
                                      <p:cBhvr additive="base">
                                        <p:cTn id="28" dur="7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6" name="Picture 2" descr="\\MAGNUM\Projects\Microsoft\Cloud Power FY12\Design\Icons\PNGs\Cloud_on_your_terms.png"/>
          <p:cNvPicPr>
            <a:picLocks noChangeAspect="1" noChangeArrowheads="1"/>
          </p:cNvPicPr>
          <p:nvPr/>
        </p:nvPicPr>
        <p:blipFill>
          <a:blip r:embed="rId3" cstate="print"/>
          <a:stretch>
            <a:fillRect/>
          </a:stretch>
        </p:blipFill>
        <p:spPr bwMode="auto">
          <a:xfrm>
            <a:off x="80346" y="-1962150"/>
            <a:ext cx="11639550" cy="11639550"/>
          </a:xfrm>
          <a:prstGeom prst="rect">
            <a:avLst/>
          </a:prstGeom>
          <a:noFill/>
          <a:ln>
            <a:noFill/>
          </a:ln>
        </p:spPr>
      </p:pic>
      <p:sp>
        <p:nvSpPr>
          <p:cNvPr id="2" name="Title 1"/>
          <p:cNvSpPr>
            <a:spLocks noGrp="1"/>
          </p:cNvSpPr>
          <p:nvPr>
            <p:ph type="title"/>
          </p:nvPr>
        </p:nvSpPr>
        <p:spPr>
          <a:xfrm>
            <a:off x="519111" y="228602"/>
            <a:ext cx="11149013" cy="747897"/>
          </a:xfrm>
        </p:spPr>
        <p:txBody>
          <a:bodyPr/>
          <a:lstStyle/>
          <a:p>
            <a:r>
              <a:rPr lang="en-US" sz="5400" dirty="0" smtClean="0">
                <a:solidFill>
                  <a:schemeClr val="accent3">
                    <a:alpha val="98824"/>
                  </a:schemeClr>
                </a:solidFill>
              </a:rPr>
              <a:t>Sideloading</a:t>
            </a:r>
            <a:r>
              <a:rPr lang="en-US" sz="5400" dirty="0">
                <a:solidFill>
                  <a:schemeClr val="accent3">
                    <a:alpha val="98824"/>
                  </a:schemeClr>
                </a:solidFill>
              </a:rPr>
              <a:t> </a:t>
            </a:r>
            <a:r>
              <a:rPr lang="en-US" sz="5400" dirty="0" smtClean="0">
                <a:solidFill>
                  <a:schemeClr val="accent3">
                    <a:alpha val="98824"/>
                  </a:schemeClr>
                </a:solidFill>
              </a:rPr>
              <a:t>Windows 8 Apps</a:t>
            </a:r>
            <a:endParaRPr lang="en-US" sz="5400" dirty="0">
              <a:solidFill>
                <a:schemeClr val="accent3">
                  <a:alpha val="98824"/>
                </a:schemeClr>
              </a:solidFill>
            </a:endParaRPr>
          </a:p>
        </p:txBody>
      </p:sp>
      <p:sp>
        <p:nvSpPr>
          <p:cNvPr id="269" name="Text Placeholder 2"/>
          <p:cNvSpPr txBox="1">
            <a:spLocks/>
          </p:cNvSpPr>
          <p:nvPr/>
        </p:nvSpPr>
        <p:spPr>
          <a:xfrm>
            <a:off x="2734767" y="2263125"/>
            <a:ext cx="3294842" cy="608804"/>
          </a:xfrm>
          <a:prstGeom prst="rect">
            <a:avLst/>
          </a:prstGeom>
        </p:spPr>
        <p:txBody>
          <a:bodyPr/>
          <a:lst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buNone/>
            </a:pPr>
            <a:r>
              <a:rPr lang="en-US" sz="2400" dirty="0" err="1" smtClean="0">
                <a:solidFill>
                  <a:schemeClr val="bg1"/>
                </a:solidFill>
              </a:rPr>
              <a:t>Sideload</a:t>
            </a:r>
            <a:r>
              <a:rPr lang="en-US" sz="2400" dirty="0" smtClean="0">
                <a:solidFill>
                  <a:schemeClr val="bg1"/>
                </a:solidFill>
              </a:rPr>
              <a:t> LOB apps</a:t>
            </a:r>
          </a:p>
        </p:txBody>
      </p:sp>
      <p:sp>
        <p:nvSpPr>
          <p:cNvPr id="4" name="TextBox 3"/>
          <p:cNvSpPr txBox="1"/>
          <p:nvPr/>
        </p:nvSpPr>
        <p:spPr>
          <a:xfrm>
            <a:off x="2085808" y="3735081"/>
            <a:ext cx="1533305" cy="1477328"/>
          </a:xfrm>
          <a:prstGeom prst="rect">
            <a:avLst/>
          </a:prstGeom>
          <a:noFill/>
        </p:spPr>
        <p:txBody>
          <a:bodyPr wrap="none" lIns="0" tIns="0" rIns="0" bIns="0" rtlCol="0">
            <a:spAutoFit/>
          </a:bodyPr>
          <a:lstStyle/>
          <a:p>
            <a:r>
              <a:rPr lang="en-US" sz="2400" dirty="0" smtClean="0">
                <a:solidFill>
                  <a:schemeClr val="bg1">
                    <a:alpha val="99000"/>
                  </a:schemeClr>
                </a:solidFill>
              </a:rPr>
              <a:t>Apps are</a:t>
            </a:r>
            <a:br>
              <a:rPr lang="en-US" sz="2400" dirty="0" smtClean="0">
                <a:solidFill>
                  <a:schemeClr val="bg1">
                    <a:alpha val="99000"/>
                  </a:schemeClr>
                </a:solidFill>
              </a:rPr>
            </a:br>
            <a:r>
              <a:rPr lang="en-US" sz="2400" dirty="0" smtClean="0">
                <a:solidFill>
                  <a:schemeClr val="bg1">
                    <a:alpha val="99000"/>
                  </a:schemeClr>
                </a:solidFill>
              </a:rPr>
              <a:t>APPX plus </a:t>
            </a:r>
          </a:p>
          <a:p>
            <a:r>
              <a:rPr lang="en-US" sz="2400" dirty="0" smtClean="0">
                <a:solidFill>
                  <a:schemeClr val="bg1">
                    <a:alpha val="99000"/>
                  </a:schemeClr>
                </a:solidFill>
              </a:rPr>
              <a:t>Supporting</a:t>
            </a:r>
            <a:br>
              <a:rPr lang="en-US" sz="2400" dirty="0" smtClean="0">
                <a:solidFill>
                  <a:schemeClr val="bg1">
                    <a:alpha val="99000"/>
                  </a:schemeClr>
                </a:solidFill>
              </a:rPr>
            </a:br>
            <a:r>
              <a:rPr lang="en-US" sz="2400" dirty="0" smtClean="0">
                <a:solidFill>
                  <a:schemeClr val="bg1">
                    <a:alpha val="99000"/>
                  </a:schemeClr>
                </a:solidFill>
              </a:rPr>
              <a:t>files</a:t>
            </a:r>
          </a:p>
        </p:txBody>
      </p:sp>
      <p:sp>
        <p:nvSpPr>
          <p:cNvPr id="5" name="TextBox 4"/>
          <p:cNvSpPr txBox="1"/>
          <p:nvPr/>
        </p:nvSpPr>
        <p:spPr>
          <a:xfrm>
            <a:off x="8044946" y="3869089"/>
            <a:ext cx="2102370" cy="738664"/>
          </a:xfrm>
          <a:prstGeom prst="rect">
            <a:avLst/>
          </a:prstGeom>
          <a:noFill/>
        </p:spPr>
        <p:txBody>
          <a:bodyPr wrap="none" lIns="0" tIns="0" rIns="0" bIns="0" rtlCol="0">
            <a:spAutoFit/>
          </a:bodyPr>
          <a:lstStyle/>
          <a:p>
            <a:r>
              <a:rPr lang="en-US" sz="2400" dirty="0" smtClean="0">
                <a:solidFill>
                  <a:schemeClr val="bg1">
                    <a:alpha val="99000"/>
                  </a:schemeClr>
                </a:solidFill>
              </a:rPr>
              <a:t>No certification</a:t>
            </a:r>
          </a:p>
          <a:p>
            <a:r>
              <a:rPr lang="en-US" sz="2400" dirty="0" smtClean="0">
                <a:solidFill>
                  <a:schemeClr val="bg1">
                    <a:alpha val="99000"/>
                  </a:schemeClr>
                </a:solidFill>
              </a:rPr>
              <a:t>necessary</a:t>
            </a:r>
          </a:p>
        </p:txBody>
      </p:sp>
    </p:spTree>
    <p:extLst>
      <p:ext uri="{BB962C8B-B14F-4D97-AF65-F5344CB8AC3E}">
        <p14:creationId xmlns:p14="http://schemas.microsoft.com/office/powerpoint/2010/main" val="1143881560"/>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8941332" y="1907761"/>
            <a:ext cx="2658553" cy="3880742"/>
            <a:chOff x="8941332" y="1907761"/>
            <a:chExt cx="2658553" cy="3880742"/>
          </a:xfrm>
        </p:grpSpPr>
        <p:sp>
          <p:nvSpPr>
            <p:cNvPr id="23" name="Rectangle 22"/>
            <p:cNvSpPr/>
            <p:nvPr/>
          </p:nvSpPr>
          <p:spPr bwMode="auto">
            <a:xfrm>
              <a:off x="8941332" y="1907761"/>
              <a:ext cx="2658553" cy="388074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p:nvSpPr>
          <p:spPr>
            <a:xfrm>
              <a:off x="9033934" y="2621321"/>
              <a:ext cx="2473347" cy="2585323"/>
            </a:xfrm>
            <a:prstGeom prst="rect">
              <a:avLst/>
            </a:prstGeom>
            <a:noFill/>
          </p:spPr>
          <p:txBody>
            <a:bodyPr wrap="square" lIns="0" tIns="0" rIns="0" bIns="0" rtlCol="0">
              <a:spAutoFit/>
            </a:bodyPr>
            <a:lstStyle/>
            <a:p>
              <a:r>
                <a:rPr lang="en-US" sz="2400" dirty="0">
                  <a:solidFill>
                    <a:schemeClr val="bg1"/>
                  </a:solidFill>
                  <a:latin typeface="Segoe UI Light" pitchFamily="34" charset="0"/>
                </a:rPr>
                <a:t>For domain-joined </a:t>
              </a:r>
              <a:r>
                <a:rPr lang="en-US" sz="2400" dirty="0" smtClean="0">
                  <a:solidFill>
                    <a:schemeClr val="bg1"/>
                  </a:solidFill>
                  <a:latin typeface="Segoe UI Light" pitchFamily="34" charset="0"/>
                </a:rPr>
                <a:t>computers, enable </a:t>
              </a:r>
              <a:r>
                <a:rPr lang="en-US" sz="2400" dirty="0">
                  <a:solidFill>
                    <a:schemeClr val="bg1"/>
                  </a:solidFill>
                  <a:latin typeface="Segoe UI Light" pitchFamily="34" charset="0"/>
                </a:rPr>
                <a:t>the “Allow all trusted applications to install” </a:t>
              </a:r>
              <a:r>
                <a:rPr lang="en-US" sz="2400" dirty="0" smtClean="0">
                  <a:solidFill>
                    <a:schemeClr val="bg1"/>
                  </a:solidFill>
                  <a:latin typeface="Segoe UI Light" pitchFamily="34" charset="0"/>
                </a:rPr>
                <a:t>policy</a:t>
              </a:r>
              <a:endParaRPr lang="en-US" sz="6600" dirty="0">
                <a:solidFill>
                  <a:schemeClr val="bg1"/>
                </a:solidFill>
                <a:latin typeface="Segoe UI Light" pitchFamily="34" charset="0"/>
              </a:endParaRPr>
            </a:p>
            <a:p>
              <a:endParaRPr lang="en-US" sz="2400" dirty="0" err="1" smtClean="0">
                <a:solidFill>
                  <a:schemeClr val="bg1"/>
                </a:solidFill>
                <a:latin typeface="Segoe UI Light" pitchFamily="34" charset="0"/>
              </a:endParaRPr>
            </a:p>
          </p:txBody>
        </p:sp>
      </p:grpSp>
      <p:grpSp>
        <p:nvGrpSpPr>
          <p:cNvPr id="49" name="Group 48"/>
          <p:cNvGrpSpPr/>
          <p:nvPr/>
        </p:nvGrpSpPr>
        <p:grpSpPr>
          <a:xfrm>
            <a:off x="8941331" y="1917767"/>
            <a:ext cx="2658553" cy="3861869"/>
            <a:chOff x="8941331" y="1917767"/>
            <a:chExt cx="2658553" cy="3861869"/>
          </a:xfrm>
          <a:solidFill>
            <a:schemeClr val="accent1"/>
          </a:solidFill>
        </p:grpSpPr>
        <p:sp>
          <p:nvSpPr>
            <p:cNvPr id="47" name="Rectangle 46"/>
            <p:cNvSpPr/>
            <p:nvPr/>
          </p:nvSpPr>
          <p:spPr bwMode="auto">
            <a:xfrm>
              <a:off x="8941331" y="1917767"/>
              <a:ext cx="2658553" cy="386186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8"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9605030" y="3183124"/>
              <a:ext cx="1331153" cy="1331153"/>
            </a:xfrm>
            <a:prstGeom prst="rect">
              <a:avLst/>
            </a:prstGeom>
            <a:grpFill/>
          </p:spPr>
        </p:pic>
      </p:grpSp>
      <p:sp>
        <p:nvSpPr>
          <p:cNvPr id="2" name="Title 1"/>
          <p:cNvSpPr>
            <a:spLocks noGrp="1"/>
          </p:cNvSpPr>
          <p:nvPr>
            <p:ph type="title"/>
          </p:nvPr>
        </p:nvSpPr>
        <p:spPr>
          <a:xfrm>
            <a:off x="519112" y="228600"/>
            <a:ext cx="11149013" cy="747897"/>
          </a:xfrm>
        </p:spPr>
        <p:txBody>
          <a:bodyPr/>
          <a:lstStyle/>
          <a:p>
            <a:r>
              <a:rPr lang="en-US" dirty="0">
                <a:solidFill>
                  <a:schemeClr val="accent1">
                    <a:alpha val="98824"/>
                  </a:schemeClr>
                </a:solidFill>
              </a:rPr>
              <a:t>Sideloading Requirements</a:t>
            </a:r>
            <a:endParaRPr lang="en-US" dirty="0"/>
          </a:p>
        </p:txBody>
      </p:sp>
      <p:pic>
        <p:nvPicPr>
          <p:cNvPr id="6" name="Picture 9" descr="C:\Users\margeaul\Documents\IMAGES\Picture25.png"/>
          <p:cNvPicPr preferRelativeResize="0">
            <a:picLocks noChangeAspect="1" noChangeArrowheads="1"/>
          </p:cNvPicPr>
          <p:nvPr/>
        </p:nvPicPr>
        <p:blipFill rotWithShape="1">
          <a:blip r:embed="rId4" cstate="print">
            <a:extLst>
              <a:ext uri="{28A0092B-C50C-407E-A947-70E740481C1C}">
                <a14:useLocalDpi xmlns:a14="http://schemas.microsoft.com/office/drawing/2010/main" val="0"/>
              </a:ext>
            </a:extLst>
          </a:blip>
          <a:stretch/>
        </p:blipFill>
        <p:spPr bwMode="auto">
          <a:xfrm>
            <a:off x="979537" y="3913983"/>
            <a:ext cx="1874520" cy="187452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5" descr="C:\Users\margeaul\Documents\IMAGES\Picture4.png"/>
          <p:cNvPicPr>
            <a:picLocks noChangeAspect="1" noChangeArrowheads="1"/>
          </p:cNvPicPr>
          <p:nvPr/>
        </p:nvPicPr>
        <p:blipFill rotWithShape="1">
          <a:blip r:embed="rId5">
            <a:extLst>
              <a:ext uri="{28A0092B-C50C-407E-A947-70E740481C1C}">
                <a14:useLocalDpi xmlns:a14="http://schemas.microsoft.com/office/drawing/2010/main" val="0"/>
              </a:ext>
            </a:extLst>
          </a:blip>
          <a:srcRect t="-1" r="2061" b="-1"/>
          <a:stretch/>
        </p:blipFill>
        <p:spPr bwMode="auto">
          <a:xfrm>
            <a:off x="6939224" y="3913982"/>
            <a:ext cx="1876426" cy="18745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preferRelativeResize="0">
            <a:picLocks noChangeArrowheads="1"/>
          </p:cNvPicPr>
          <p:nvPr/>
        </p:nvPicPr>
        <p:blipFill rotWithShape="1">
          <a:blip r:embed="rId6">
            <a:extLst>
              <a:ext uri="{28A0092B-C50C-407E-A947-70E740481C1C}">
                <a14:useLocalDpi xmlns:a14="http://schemas.microsoft.com/office/drawing/2010/main" val="0"/>
              </a:ext>
            </a:extLst>
          </a:blip>
          <a:srcRect b="6002"/>
          <a:stretch/>
        </p:blipFill>
        <p:spPr bwMode="auto">
          <a:xfrm>
            <a:off x="2967098" y="3913983"/>
            <a:ext cx="1874520" cy="1874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11014" t="13360" r="7289" b="1509"/>
          <a:stretch/>
        </p:blipFill>
        <p:spPr bwMode="auto">
          <a:xfrm>
            <a:off x="4941645" y="3913983"/>
            <a:ext cx="1874520" cy="1874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79537" y="1340149"/>
            <a:ext cx="3051541" cy="492443"/>
          </a:xfrm>
          <a:prstGeom prst="rect">
            <a:avLst/>
          </a:prstGeom>
          <a:noFill/>
        </p:spPr>
        <p:txBody>
          <a:bodyPr wrap="none" lIns="0" tIns="0" rIns="0" bIns="0" rtlCol="0">
            <a:spAutoFit/>
          </a:bodyPr>
          <a:lstStyle/>
          <a:p>
            <a:r>
              <a:rPr lang="en-US" sz="3200" dirty="0" smtClean="0">
                <a:solidFill>
                  <a:schemeClr val="accent3">
                    <a:lumMod val="75000"/>
                  </a:schemeClr>
                </a:solidFill>
                <a:latin typeface="Segoe UI Light" pitchFamily="34" charset="0"/>
              </a:rPr>
              <a:t>Key requirements:</a:t>
            </a:r>
          </a:p>
        </p:txBody>
      </p:sp>
      <p:grpSp>
        <p:nvGrpSpPr>
          <p:cNvPr id="27" name="Group 26"/>
          <p:cNvGrpSpPr/>
          <p:nvPr/>
        </p:nvGrpSpPr>
        <p:grpSpPr>
          <a:xfrm>
            <a:off x="976311" y="1908928"/>
            <a:ext cx="1877746" cy="1874520"/>
            <a:chOff x="976311" y="1908928"/>
            <a:chExt cx="1877746" cy="1874520"/>
          </a:xfrm>
        </p:grpSpPr>
        <p:sp>
          <p:nvSpPr>
            <p:cNvPr id="18" name="Rectangle 17"/>
            <p:cNvSpPr/>
            <p:nvPr/>
          </p:nvSpPr>
          <p:spPr bwMode="auto">
            <a:xfrm>
              <a:off x="976311" y="190892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TextBox 3"/>
            <p:cNvSpPr txBox="1"/>
            <p:nvPr/>
          </p:nvSpPr>
          <p:spPr>
            <a:xfrm>
              <a:off x="1141154" y="2702629"/>
              <a:ext cx="1551285" cy="276999"/>
            </a:xfrm>
            <a:prstGeom prst="rect">
              <a:avLst/>
            </a:prstGeom>
            <a:noFill/>
          </p:spPr>
          <p:txBody>
            <a:bodyPr wrap="square" lIns="0" tIns="0" rIns="0" bIns="0" rtlCol="0">
              <a:spAutoFit/>
            </a:bodyPr>
            <a:lstStyle/>
            <a:p>
              <a:r>
                <a:rPr lang="en-US" dirty="0" smtClean="0">
                  <a:solidFill>
                    <a:schemeClr val="bg1"/>
                  </a:solidFill>
                </a:rPr>
                <a:t>Domain joined</a:t>
              </a:r>
            </a:p>
          </p:txBody>
        </p:sp>
      </p:grpSp>
      <p:grpSp>
        <p:nvGrpSpPr>
          <p:cNvPr id="30" name="Group 29"/>
          <p:cNvGrpSpPr/>
          <p:nvPr/>
        </p:nvGrpSpPr>
        <p:grpSpPr>
          <a:xfrm>
            <a:off x="2967155" y="1907761"/>
            <a:ext cx="1877746" cy="1874520"/>
            <a:chOff x="2957365" y="3913983"/>
            <a:chExt cx="1877746" cy="1874520"/>
          </a:xfrm>
        </p:grpSpPr>
        <p:sp>
          <p:nvSpPr>
            <p:cNvPr id="20" name="Rectangle 19"/>
            <p:cNvSpPr/>
            <p:nvPr/>
          </p:nvSpPr>
          <p:spPr bwMode="auto">
            <a:xfrm>
              <a:off x="2957365" y="3913983"/>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4" name="TextBox 23"/>
            <p:cNvSpPr txBox="1"/>
            <p:nvPr/>
          </p:nvSpPr>
          <p:spPr>
            <a:xfrm>
              <a:off x="3271784" y="4445751"/>
              <a:ext cx="1248908" cy="830997"/>
            </a:xfrm>
            <a:prstGeom prst="rect">
              <a:avLst/>
            </a:prstGeom>
            <a:noFill/>
          </p:spPr>
          <p:txBody>
            <a:bodyPr wrap="square" lIns="0" tIns="0" rIns="0" bIns="0" rtlCol="0">
              <a:spAutoFit/>
            </a:bodyPr>
            <a:lstStyle/>
            <a:p>
              <a:pPr algn="ctr"/>
              <a:r>
                <a:rPr lang="en-US" dirty="0" smtClean="0">
                  <a:solidFill>
                    <a:schemeClr val="bg1"/>
                  </a:solidFill>
                </a:rPr>
                <a:t>-or-</a:t>
              </a:r>
            </a:p>
            <a:p>
              <a:r>
                <a:rPr lang="en-US" dirty="0" smtClean="0">
                  <a:solidFill>
                    <a:schemeClr val="bg1"/>
                  </a:solidFill>
                </a:rPr>
                <a:t>Sideloaded product key</a:t>
              </a:r>
            </a:p>
          </p:txBody>
        </p:sp>
      </p:grpSp>
      <p:grpSp>
        <p:nvGrpSpPr>
          <p:cNvPr id="28" name="Group 27"/>
          <p:cNvGrpSpPr/>
          <p:nvPr/>
        </p:nvGrpSpPr>
        <p:grpSpPr>
          <a:xfrm>
            <a:off x="4941645" y="1905028"/>
            <a:ext cx="1877746" cy="1874520"/>
            <a:chOff x="4941645" y="1905028"/>
            <a:chExt cx="1877746" cy="1874520"/>
          </a:xfrm>
        </p:grpSpPr>
        <p:sp>
          <p:nvSpPr>
            <p:cNvPr id="21" name="Rectangle 20"/>
            <p:cNvSpPr/>
            <p:nvPr/>
          </p:nvSpPr>
          <p:spPr bwMode="auto">
            <a:xfrm>
              <a:off x="4941645" y="190502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24"/>
            <p:cNvSpPr txBox="1"/>
            <p:nvPr/>
          </p:nvSpPr>
          <p:spPr>
            <a:xfrm>
              <a:off x="5031193" y="2716529"/>
              <a:ext cx="1695424" cy="276999"/>
            </a:xfrm>
            <a:prstGeom prst="rect">
              <a:avLst/>
            </a:prstGeom>
            <a:noFill/>
          </p:spPr>
          <p:txBody>
            <a:bodyPr wrap="square" lIns="0" tIns="0" rIns="0" bIns="0" rtlCol="0">
              <a:spAutoFit/>
            </a:bodyPr>
            <a:lstStyle/>
            <a:p>
              <a:pPr algn="ctr"/>
              <a:r>
                <a:rPr lang="en-US" dirty="0" smtClean="0">
                  <a:solidFill>
                    <a:schemeClr val="bg1"/>
                  </a:solidFill>
                </a:rPr>
                <a:t>-and-</a:t>
              </a:r>
            </a:p>
          </p:txBody>
        </p:sp>
      </p:grpSp>
      <p:grpSp>
        <p:nvGrpSpPr>
          <p:cNvPr id="29" name="Group 28"/>
          <p:cNvGrpSpPr/>
          <p:nvPr/>
        </p:nvGrpSpPr>
        <p:grpSpPr>
          <a:xfrm>
            <a:off x="6924018" y="1896184"/>
            <a:ext cx="1877746" cy="1874520"/>
            <a:chOff x="6924018" y="3932026"/>
            <a:chExt cx="1877746" cy="1874520"/>
          </a:xfrm>
        </p:grpSpPr>
        <p:sp>
          <p:nvSpPr>
            <p:cNvPr id="22" name="Rectangle 21"/>
            <p:cNvSpPr/>
            <p:nvPr/>
          </p:nvSpPr>
          <p:spPr bwMode="auto">
            <a:xfrm>
              <a:off x="6924018" y="3932026"/>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6" name="TextBox 25"/>
            <p:cNvSpPr txBox="1"/>
            <p:nvPr/>
          </p:nvSpPr>
          <p:spPr>
            <a:xfrm>
              <a:off x="7293879" y="4592287"/>
              <a:ext cx="1138023" cy="553998"/>
            </a:xfrm>
            <a:prstGeom prst="rect">
              <a:avLst/>
            </a:prstGeom>
            <a:noFill/>
          </p:spPr>
          <p:txBody>
            <a:bodyPr wrap="square" lIns="0" tIns="0" rIns="0" bIns="0" rtlCol="0">
              <a:spAutoFit/>
            </a:bodyPr>
            <a:lstStyle/>
            <a:p>
              <a:r>
                <a:rPr lang="en-US" dirty="0" smtClean="0">
                  <a:solidFill>
                    <a:schemeClr val="bg1"/>
                  </a:solidFill>
                </a:rPr>
                <a:t>Signed by trusted CA</a:t>
              </a:r>
            </a:p>
          </p:txBody>
        </p:sp>
      </p:grpSp>
      <p:grpSp>
        <p:nvGrpSpPr>
          <p:cNvPr id="36" name="Group 35"/>
          <p:cNvGrpSpPr/>
          <p:nvPr/>
        </p:nvGrpSpPr>
        <p:grpSpPr>
          <a:xfrm>
            <a:off x="977924" y="1917768"/>
            <a:ext cx="1877746" cy="1874520"/>
            <a:chOff x="977924" y="1917768"/>
            <a:chExt cx="1877746" cy="1874520"/>
          </a:xfrm>
          <a:solidFill>
            <a:schemeClr val="accent1"/>
          </a:solidFill>
        </p:grpSpPr>
        <p:sp>
          <p:nvSpPr>
            <p:cNvPr id="33" name="Rectangle 32"/>
            <p:cNvSpPr/>
            <p:nvPr/>
          </p:nvSpPr>
          <p:spPr bwMode="auto">
            <a:xfrm>
              <a:off x="977924" y="191776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5"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grpFill/>
          </p:spPr>
        </p:pic>
      </p:grpSp>
      <p:grpSp>
        <p:nvGrpSpPr>
          <p:cNvPr id="37" name="Group 36"/>
          <p:cNvGrpSpPr/>
          <p:nvPr/>
        </p:nvGrpSpPr>
        <p:grpSpPr>
          <a:xfrm>
            <a:off x="4938419" y="1917768"/>
            <a:ext cx="1877746" cy="1874520"/>
            <a:chOff x="977924" y="1917768"/>
            <a:chExt cx="1877746" cy="1874520"/>
          </a:xfrm>
          <a:solidFill>
            <a:schemeClr val="accent1"/>
          </a:solidFill>
        </p:grpSpPr>
        <p:sp>
          <p:nvSpPr>
            <p:cNvPr id="38" name="Rectangle 37"/>
            <p:cNvSpPr/>
            <p:nvPr/>
          </p:nvSpPr>
          <p:spPr bwMode="auto">
            <a:xfrm>
              <a:off x="977924" y="191776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9"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grpFill/>
          </p:spPr>
        </p:pic>
      </p:grpSp>
      <p:grpSp>
        <p:nvGrpSpPr>
          <p:cNvPr id="40" name="Group 39"/>
          <p:cNvGrpSpPr/>
          <p:nvPr/>
        </p:nvGrpSpPr>
        <p:grpSpPr>
          <a:xfrm>
            <a:off x="2967155" y="1896184"/>
            <a:ext cx="1877746" cy="1874520"/>
            <a:chOff x="977924" y="1917768"/>
            <a:chExt cx="1877746" cy="1874520"/>
          </a:xfrm>
          <a:solidFill>
            <a:schemeClr val="accent1"/>
          </a:solidFill>
        </p:grpSpPr>
        <p:sp>
          <p:nvSpPr>
            <p:cNvPr id="41" name="Rectangle 40"/>
            <p:cNvSpPr/>
            <p:nvPr/>
          </p:nvSpPr>
          <p:spPr bwMode="auto">
            <a:xfrm>
              <a:off x="977924" y="191776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2"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grpFill/>
          </p:spPr>
        </p:pic>
      </p:grpSp>
      <p:grpSp>
        <p:nvGrpSpPr>
          <p:cNvPr id="43" name="Group 42"/>
          <p:cNvGrpSpPr/>
          <p:nvPr/>
        </p:nvGrpSpPr>
        <p:grpSpPr>
          <a:xfrm>
            <a:off x="6924018" y="1919589"/>
            <a:ext cx="1877746" cy="1874520"/>
            <a:chOff x="977924" y="1917768"/>
            <a:chExt cx="1877746" cy="1874520"/>
          </a:xfrm>
          <a:solidFill>
            <a:schemeClr val="accent1"/>
          </a:solidFill>
        </p:grpSpPr>
        <p:sp>
          <p:nvSpPr>
            <p:cNvPr id="44" name="Rectangle 43"/>
            <p:cNvSpPr/>
            <p:nvPr/>
          </p:nvSpPr>
          <p:spPr bwMode="auto">
            <a:xfrm>
              <a:off x="977924" y="191776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5"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grpFill/>
          </p:spPr>
        </p:pic>
      </p:grpSp>
    </p:spTree>
    <p:extLst>
      <p:ext uri="{BB962C8B-B14F-4D97-AF65-F5344CB8AC3E}">
        <p14:creationId xmlns:p14="http://schemas.microsoft.com/office/powerpoint/2010/main" val="1150203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1+#ppt_w/2"/>
                                          </p:val>
                                        </p:tav>
                                        <p:tav tm="100000">
                                          <p:val>
                                            <p:strVal val="#ppt_x"/>
                                          </p:val>
                                        </p:tav>
                                      </p:tavLst>
                                    </p:anim>
                                    <p:anim calcmode="lin" valueType="num">
                                      <p:cBhvr additive="base">
                                        <p:cTn id="16" dur="7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1+#ppt_w/2"/>
                                          </p:val>
                                        </p:tav>
                                        <p:tav tm="100000">
                                          <p:val>
                                            <p:strVal val="#ppt_x"/>
                                          </p:val>
                                        </p:tav>
                                      </p:tavLst>
                                    </p:anim>
                                    <p:anim calcmode="lin" valueType="num">
                                      <p:cBhvr additive="base">
                                        <p:cTn id="20" dur="75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750" fill="hold"/>
                                        <p:tgtEl>
                                          <p:spTgt spid="27"/>
                                        </p:tgtEl>
                                        <p:attrNameLst>
                                          <p:attrName>ppt_x</p:attrName>
                                        </p:attrNameLst>
                                      </p:cBhvr>
                                      <p:tavLst>
                                        <p:tav tm="0">
                                          <p:val>
                                            <p:strVal val="1+#ppt_w/2"/>
                                          </p:val>
                                        </p:tav>
                                        <p:tav tm="100000">
                                          <p:val>
                                            <p:strVal val="#ppt_x"/>
                                          </p:val>
                                        </p:tav>
                                      </p:tavLst>
                                    </p:anim>
                                    <p:anim calcmode="lin" valueType="num">
                                      <p:cBhvr additive="base">
                                        <p:cTn id="24" dur="75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25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750" fill="hold"/>
                                        <p:tgtEl>
                                          <p:spTgt spid="30"/>
                                        </p:tgtEl>
                                        <p:attrNameLst>
                                          <p:attrName>ppt_x</p:attrName>
                                        </p:attrNameLst>
                                      </p:cBhvr>
                                      <p:tavLst>
                                        <p:tav tm="0">
                                          <p:val>
                                            <p:strVal val="1+#ppt_w/2"/>
                                          </p:val>
                                        </p:tav>
                                        <p:tav tm="100000">
                                          <p:val>
                                            <p:strVal val="#ppt_x"/>
                                          </p:val>
                                        </p:tav>
                                      </p:tavLst>
                                    </p:anim>
                                    <p:anim calcmode="lin" valueType="num">
                                      <p:cBhvr additive="base">
                                        <p:cTn id="28" dur="75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750" fill="hold"/>
                                        <p:tgtEl>
                                          <p:spTgt spid="28"/>
                                        </p:tgtEl>
                                        <p:attrNameLst>
                                          <p:attrName>ppt_x</p:attrName>
                                        </p:attrNameLst>
                                      </p:cBhvr>
                                      <p:tavLst>
                                        <p:tav tm="0">
                                          <p:val>
                                            <p:strVal val="1+#ppt_w/2"/>
                                          </p:val>
                                        </p:tav>
                                        <p:tav tm="100000">
                                          <p:val>
                                            <p:strVal val="#ppt_x"/>
                                          </p:val>
                                        </p:tav>
                                      </p:tavLst>
                                    </p:anim>
                                    <p:anim calcmode="lin" valueType="num">
                                      <p:cBhvr additive="base">
                                        <p:cTn id="32" dur="750" fill="hold"/>
                                        <p:tgtEl>
                                          <p:spTgt spid="2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75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750" fill="hold"/>
                                        <p:tgtEl>
                                          <p:spTgt spid="29"/>
                                        </p:tgtEl>
                                        <p:attrNameLst>
                                          <p:attrName>ppt_x</p:attrName>
                                        </p:attrNameLst>
                                      </p:cBhvr>
                                      <p:tavLst>
                                        <p:tav tm="0">
                                          <p:val>
                                            <p:strVal val="1+#ppt_w/2"/>
                                          </p:val>
                                        </p:tav>
                                        <p:tav tm="100000">
                                          <p:val>
                                            <p:strVal val="#ppt_x"/>
                                          </p:val>
                                        </p:tav>
                                      </p:tavLst>
                                    </p:anim>
                                    <p:anim calcmode="lin" valueType="num">
                                      <p:cBhvr additive="base">
                                        <p:cTn id="36" dur="75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750" fill="hold"/>
                                        <p:tgtEl>
                                          <p:spTgt spid="31"/>
                                        </p:tgtEl>
                                        <p:attrNameLst>
                                          <p:attrName>ppt_x</p:attrName>
                                        </p:attrNameLst>
                                      </p:cBhvr>
                                      <p:tavLst>
                                        <p:tav tm="0">
                                          <p:val>
                                            <p:strVal val="1+#ppt_w/2"/>
                                          </p:val>
                                        </p:tav>
                                        <p:tav tm="100000">
                                          <p:val>
                                            <p:strVal val="#ppt_x"/>
                                          </p:val>
                                        </p:tav>
                                      </p:tavLst>
                                    </p:anim>
                                    <p:anim calcmode="lin" valueType="num">
                                      <p:cBhvr additive="base">
                                        <p:cTn id="40" dur="75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750" fill="hold"/>
                                        <p:tgtEl>
                                          <p:spTgt spid="3"/>
                                        </p:tgtEl>
                                        <p:attrNameLst>
                                          <p:attrName>ppt_x</p:attrName>
                                        </p:attrNameLst>
                                      </p:cBhvr>
                                      <p:tavLst>
                                        <p:tav tm="0">
                                          <p:val>
                                            <p:strVal val="1+#ppt_w/2"/>
                                          </p:val>
                                        </p:tav>
                                        <p:tav tm="100000">
                                          <p:val>
                                            <p:strVal val="#ppt_x"/>
                                          </p:val>
                                        </p:tav>
                                      </p:tavLst>
                                    </p:anim>
                                    <p:anim calcmode="lin" valueType="num">
                                      <p:cBhvr additive="base">
                                        <p:cTn id="44" dur="75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750"/>
                                        <p:tgtEl>
                                          <p:spTgt spid="3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75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750"/>
                                        <p:tgtEl>
                                          <p:spTgt spid="37"/>
                                        </p:tgtEl>
                                      </p:cBhvr>
                                    </p:animEffect>
                                  </p:childTnLst>
                                </p:cTn>
                              </p:par>
                              <p:par>
                                <p:cTn id="60" presetID="10" presetClass="entr" presetSubtype="0" fill="hold"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75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sz="5400" dirty="0">
                <a:solidFill>
                  <a:schemeClr val="accent1">
                    <a:alpha val="98824"/>
                  </a:schemeClr>
                </a:solidFill>
              </a:rPr>
              <a:t>Flexible App Deployment</a:t>
            </a:r>
            <a:endParaRPr lang="en-US" sz="6000" dirty="0">
              <a:solidFill>
                <a:schemeClr val="accent1"/>
              </a:solidFill>
            </a:endParaRPr>
          </a:p>
        </p:txBody>
      </p:sp>
      <p:sp>
        <p:nvSpPr>
          <p:cNvPr id="136" name="Text Placeholder 12"/>
          <p:cNvSpPr txBox="1">
            <a:spLocks/>
          </p:cNvSpPr>
          <p:nvPr/>
        </p:nvSpPr>
        <p:spPr>
          <a:xfrm>
            <a:off x="6148822" y="1474707"/>
            <a:ext cx="3252735" cy="443198"/>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US" sz="3200" dirty="0">
                <a:solidFill>
                  <a:schemeClr val="bg1">
                    <a:lumMod val="50000"/>
                  </a:schemeClr>
                </a:solidFill>
              </a:rPr>
              <a:t>ESD Systems:</a:t>
            </a:r>
          </a:p>
        </p:txBody>
      </p:sp>
      <p:sp>
        <p:nvSpPr>
          <p:cNvPr id="142" name="Text Placeholder 12"/>
          <p:cNvSpPr txBox="1">
            <a:spLocks/>
          </p:cNvSpPr>
          <p:nvPr/>
        </p:nvSpPr>
        <p:spPr>
          <a:xfrm>
            <a:off x="554097" y="1474707"/>
            <a:ext cx="4721482" cy="443198"/>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US" sz="3200" dirty="0">
                <a:solidFill>
                  <a:schemeClr val="bg1">
                    <a:lumMod val="50000"/>
                  </a:schemeClr>
                </a:solidFill>
              </a:rPr>
              <a:t>Fundamental:</a:t>
            </a:r>
          </a:p>
        </p:txBody>
      </p:sp>
      <p:cxnSp>
        <p:nvCxnSpPr>
          <p:cNvPr id="10" name="Straight Connector 9"/>
          <p:cNvCxnSpPr/>
          <p:nvPr/>
        </p:nvCxnSpPr>
        <p:spPr>
          <a:xfrm>
            <a:off x="520699" y="1943593"/>
            <a:ext cx="475488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170612" y="1943593"/>
            <a:ext cx="539496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665027" y="2375389"/>
            <a:ext cx="3610552" cy="307777"/>
          </a:xfrm>
          <a:prstGeom prst="rect">
            <a:avLst/>
          </a:prstGeom>
          <a:noFill/>
        </p:spPr>
        <p:txBody>
          <a:bodyPr wrap="square" lIns="0" tIns="0" rIns="0" bIns="0" rtlCol="0">
            <a:spAutoFit/>
          </a:bodyPr>
          <a:lstStyle/>
          <a:p>
            <a:pPr marL="0" lvl="1"/>
            <a:r>
              <a:rPr lang="en-US" sz="2000" dirty="0">
                <a:solidFill>
                  <a:schemeClr val="bg1">
                    <a:lumMod val="50000"/>
                  </a:schemeClr>
                </a:solidFill>
              </a:rPr>
              <a:t>Per-user with </a:t>
            </a:r>
            <a:r>
              <a:rPr lang="en-US" sz="2000" dirty="0" smtClean="0">
                <a:solidFill>
                  <a:schemeClr val="bg1">
                    <a:lumMod val="50000"/>
                  </a:schemeClr>
                </a:solidFill>
              </a:rPr>
              <a:t>PowerShell</a:t>
            </a:r>
            <a:endParaRPr lang="en-US" sz="2000" dirty="0">
              <a:solidFill>
                <a:schemeClr val="bg1">
                  <a:lumMod val="50000"/>
                </a:schemeClr>
              </a:solidFill>
            </a:endParaRPr>
          </a:p>
        </p:txBody>
      </p:sp>
      <p:sp>
        <p:nvSpPr>
          <p:cNvPr id="29" name="TextBox 28"/>
          <p:cNvSpPr txBox="1"/>
          <p:nvPr/>
        </p:nvSpPr>
        <p:spPr>
          <a:xfrm>
            <a:off x="1665027" y="3491011"/>
            <a:ext cx="3610552" cy="307777"/>
          </a:xfrm>
          <a:prstGeom prst="rect">
            <a:avLst/>
          </a:prstGeom>
          <a:noFill/>
        </p:spPr>
        <p:txBody>
          <a:bodyPr wrap="square" lIns="0" tIns="0" rIns="0" bIns="0" rtlCol="0">
            <a:spAutoFit/>
          </a:bodyPr>
          <a:lstStyle/>
          <a:p>
            <a:pPr marL="0" lvl="1"/>
            <a:r>
              <a:rPr lang="en-US" sz="2000" dirty="0" smtClean="0">
                <a:solidFill>
                  <a:schemeClr val="bg1">
                    <a:lumMod val="50000"/>
                  </a:schemeClr>
                </a:solidFill>
              </a:rPr>
              <a:t>Per-computer with DISM</a:t>
            </a:r>
            <a:endParaRPr lang="en-US" sz="2000" dirty="0">
              <a:solidFill>
                <a:schemeClr val="bg1">
                  <a:lumMod val="50000"/>
                </a:schemeClr>
              </a:solidFill>
            </a:endParaRPr>
          </a:p>
        </p:txBody>
      </p:sp>
      <p:sp>
        <p:nvSpPr>
          <p:cNvPr id="30" name="TextBox 29"/>
          <p:cNvSpPr txBox="1"/>
          <p:nvPr/>
        </p:nvSpPr>
        <p:spPr>
          <a:xfrm>
            <a:off x="7321262" y="2375388"/>
            <a:ext cx="3610552" cy="307777"/>
          </a:xfrm>
          <a:prstGeom prst="rect">
            <a:avLst/>
          </a:prstGeom>
          <a:noFill/>
        </p:spPr>
        <p:txBody>
          <a:bodyPr wrap="square" lIns="0" tIns="0" rIns="0" bIns="0" rtlCol="0">
            <a:spAutoFit/>
          </a:bodyPr>
          <a:lstStyle/>
          <a:p>
            <a:pPr marL="0" lvl="1"/>
            <a:r>
              <a:rPr lang="en-US" sz="2000" dirty="0" smtClean="0">
                <a:solidFill>
                  <a:schemeClr val="bg1">
                    <a:lumMod val="50000"/>
                  </a:schemeClr>
                </a:solidFill>
              </a:rPr>
              <a:t>MDT 2012 Update 1</a:t>
            </a:r>
            <a:endParaRPr lang="en-US" sz="2000" dirty="0">
              <a:solidFill>
                <a:schemeClr val="bg1">
                  <a:lumMod val="50000"/>
                </a:schemeClr>
              </a:solidFill>
            </a:endParaRPr>
          </a:p>
        </p:txBody>
      </p:sp>
      <p:sp>
        <p:nvSpPr>
          <p:cNvPr id="31" name="TextBox 30"/>
          <p:cNvSpPr txBox="1"/>
          <p:nvPr/>
        </p:nvSpPr>
        <p:spPr>
          <a:xfrm>
            <a:off x="7321262" y="3454600"/>
            <a:ext cx="3610552" cy="615553"/>
          </a:xfrm>
          <a:prstGeom prst="rect">
            <a:avLst/>
          </a:prstGeom>
          <a:noFill/>
        </p:spPr>
        <p:txBody>
          <a:bodyPr wrap="square" lIns="0" tIns="0" rIns="0" bIns="0" rtlCol="0">
            <a:spAutoFit/>
          </a:bodyPr>
          <a:lstStyle/>
          <a:p>
            <a:pPr marL="0" lvl="1"/>
            <a:r>
              <a:rPr lang="en-US" sz="2000" dirty="0" smtClean="0">
                <a:solidFill>
                  <a:schemeClr val="bg1">
                    <a:lumMod val="50000"/>
                  </a:schemeClr>
                </a:solidFill>
              </a:rPr>
              <a:t>System Center 2012 Configuration Manager</a:t>
            </a:r>
            <a:endParaRPr lang="en-US" sz="2000" dirty="0">
              <a:solidFill>
                <a:schemeClr val="bg1">
                  <a:lumMod val="50000"/>
                </a:schemeClr>
              </a:solidFill>
            </a:endParaRPr>
          </a:p>
        </p:txBody>
      </p:sp>
      <p:grpSp>
        <p:nvGrpSpPr>
          <p:cNvPr id="4" name="Group 3"/>
          <p:cNvGrpSpPr/>
          <p:nvPr/>
        </p:nvGrpSpPr>
        <p:grpSpPr>
          <a:xfrm>
            <a:off x="518383" y="2067612"/>
            <a:ext cx="1005840" cy="1034551"/>
            <a:chOff x="518383" y="2067612"/>
            <a:chExt cx="1005840" cy="1034551"/>
          </a:xfrm>
        </p:grpSpPr>
        <p:sp>
          <p:nvSpPr>
            <p:cNvPr id="42" name="Rectangle 41"/>
            <p:cNvSpPr/>
            <p:nvPr/>
          </p:nvSpPr>
          <p:spPr bwMode="auto">
            <a:xfrm>
              <a:off x="518383" y="2067612"/>
              <a:ext cx="1005840" cy="1005840"/>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5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32" name="Picture 6" descr="\\MAGNUM\Projects\Microsoft\Cloud Power FY12\Design\ICONS_PNG\Flexible_Workspace.png"/>
            <p:cNvPicPr>
              <a:picLocks noChangeAspect="1" noChangeArrowheads="1"/>
            </p:cNvPicPr>
            <p:nvPr/>
          </p:nvPicPr>
          <p:blipFill>
            <a:blip r:embed="rId3" cstate="print">
              <a:biLevel thresh="25000"/>
            </a:blip>
            <a:srcRect r="63636"/>
            <a:stretch>
              <a:fillRect/>
            </a:stretch>
          </p:blipFill>
          <p:spPr bwMode="auto">
            <a:xfrm>
              <a:off x="852639" y="2098484"/>
              <a:ext cx="364974" cy="1003679"/>
            </a:xfrm>
            <a:prstGeom prst="rect">
              <a:avLst/>
            </a:prstGeom>
            <a:noFill/>
            <a:ln>
              <a:noFill/>
            </a:ln>
          </p:spPr>
        </p:pic>
      </p:grpSp>
      <p:grpSp>
        <p:nvGrpSpPr>
          <p:cNvPr id="6" name="Group 5"/>
          <p:cNvGrpSpPr/>
          <p:nvPr/>
        </p:nvGrpSpPr>
        <p:grpSpPr>
          <a:xfrm>
            <a:off x="6148823" y="2067612"/>
            <a:ext cx="1005840" cy="1010852"/>
            <a:chOff x="6148823" y="2067612"/>
            <a:chExt cx="1005840" cy="1010852"/>
          </a:xfrm>
        </p:grpSpPr>
        <p:sp>
          <p:nvSpPr>
            <p:cNvPr id="176" name="Rectangle 175"/>
            <p:cNvSpPr/>
            <p:nvPr/>
          </p:nvSpPr>
          <p:spPr bwMode="auto">
            <a:xfrm>
              <a:off x="6148823" y="2067612"/>
              <a:ext cx="1005840" cy="1005840"/>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34" name="Picture 7" descr="\\MAGNUM\Projects\Microsoft\Cloud Power FY12\Design\ICONS_PNG\Gears.png"/>
            <p:cNvPicPr>
              <a:picLocks noChangeAspect="1" noChangeArrowheads="1"/>
            </p:cNvPicPr>
            <p:nvPr/>
          </p:nvPicPr>
          <p:blipFill>
            <a:blip r:embed="rId4" cstate="print">
              <a:biLevel thresh="25000"/>
            </a:blip>
            <a:srcRect/>
            <a:stretch>
              <a:fillRect/>
            </a:stretch>
          </p:blipFill>
          <p:spPr bwMode="auto">
            <a:xfrm>
              <a:off x="6173603" y="2122184"/>
              <a:ext cx="956280" cy="956280"/>
            </a:xfrm>
            <a:prstGeom prst="rect">
              <a:avLst/>
            </a:prstGeom>
            <a:noFill/>
          </p:spPr>
        </p:pic>
      </p:grpSp>
      <p:grpSp>
        <p:nvGrpSpPr>
          <p:cNvPr id="7" name="Group 6"/>
          <p:cNvGrpSpPr/>
          <p:nvPr/>
        </p:nvGrpSpPr>
        <p:grpSpPr>
          <a:xfrm>
            <a:off x="6139466" y="3250100"/>
            <a:ext cx="1024554" cy="1024554"/>
            <a:chOff x="6139466" y="3250100"/>
            <a:chExt cx="1024554" cy="1024554"/>
          </a:xfrm>
        </p:grpSpPr>
        <p:sp>
          <p:nvSpPr>
            <p:cNvPr id="175" name="Rectangle 174"/>
            <p:cNvSpPr/>
            <p:nvPr/>
          </p:nvSpPr>
          <p:spPr bwMode="auto">
            <a:xfrm>
              <a:off x="6148823" y="3250100"/>
              <a:ext cx="1005840" cy="1005840"/>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35" name="Picture 6" descr="\\MAGNUM\Projects\Microsoft\Cloud Power FY12\Design\Icons\PNGs\Virtual_Network.png"/>
            <p:cNvPicPr>
              <a:picLocks noChangeAspect="1" noChangeArrowheads="1"/>
            </p:cNvPicPr>
            <p:nvPr/>
          </p:nvPicPr>
          <p:blipFill>
            <a:blip r:embed="rId5" cstate="print">
              <a:biLevel thresh="25000"/>
            </a:blip>
            <a:stretch>
              <a:fillRect/>
            </a:stretch>
          </p:blipFill>
          <p:spPr bwMode="auto">
            <a:xfrm>
              <a:off x="6139466" y="3250100"/>
              <a:ext cx="1024554" cy="1024554"/>
            </a:xfrm>
            <a:prstGeom prst="rect">
              <a:avLst/>
            </a:prstGeom>
            <a:noFill/>
          </p:spPr>
        </p:pic>
      </p:grpSp>
      <p:grpSp>
        <p:nvGrpSpPr>
          <p:cNvPr id="8" name="Group 7"/>
          <p:cNvGrpSpPr/>
          <p:nvPr/>
        </p:nvGrpSpPr>
        <p:grpSpPr>
          <a:xfrm>
            <a:off x="518383" y="3236452"/>
            <a:ext cx="1005840" cy="1005840"/>
            <a:chOff x="518383" y="3236452"/>
            <a:chExt cx="1005840" cy="1005840"/>
          </a:xfrm>
        </p:grpSpPr>
        <p:sp>
          <p:nvSpPr>
            <p:cNvPr id="55" name="Rectangle 54"/>
            <p:cNvSpPr/>
            <p:nvPr/>
          </p:nvSpPr>
          <p:spPr bwMode="auto">
            <a:xfrm>
              <a:off x="518383" y="3236452"/>
              <a:ext cx="1005840" cy="1005840"/>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5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23" name="Group 22"/>
            <p:cNvGrpSpPr>
              <a:grpSpLocks noChangeAspect="1"/>
            </p:cNvGrpSpPr>
            <p:nvPr/>
          </p:nvGrpSpPr>
          <p:grpSpPr>
            <a:xfrm>
              <a:off x="682034" y="3523369"/>
              <a:ext cx="666326" cy="475219"/>
              <a:chOff x="1919150" y="3044496"/>
              <a:chExt cx="666391" cy="475141"/>
            </a:xfrm>
          </p:grpSpPr>
          <p:sp>
            <p:nvSpPr>
              <p:cNvPr id="24"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25"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26" name="Rectangle 25"/>
              <p:cNvSpPr/>
              <p:nvPr/>
            </p:nvSpPr>
            <p:spPr>
              <a:xfrm>
                <a:off x="1919446" y="3492205"/>
                <a:ext cx="665798" cy="27432"/>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grpSp>
      </p:grpSp>
    </p:spTree>
    <p:extLst>
      <p:ext uri="{BB962C8B-B14F-4D97-AF65-F5344CB8AC3E}">
        <p14:creationId xmlns:p14="http://schemas.microsoft.com/office/powerpoint/2010/main" val="2667493582"/>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3" y="228600"/>
            <a:ext cx="8051682" cy="747897"/>
          </a:xfrm>
        </p:spPr>
        <p:txBody>
          <a:bodyPr/>
          <a:lstStyle/>
          <a:p>
            <a:r>
              <a:rPr lang="en-US" dirty="0" smtClean="0">
                <a:solidFill>
                  <a:schemeClr val="accent1"/>
                </a:solidFill>
              </a:rPr>
              <a:t>The Sideloading Process</a:t>
            </a:r>
            <a:endParaRPr lang="en-US" dirty="0">
              <a:solidFill>
                <a:schemeClr val="accent1"/>
              </a:solidFill>
            </a:endParaRPr>
          </a:p>
        </p:txBody>
      </p:sp>
      <p:sp>
        <p:nvSpPr>
          <p:cNvPr id="4" name="Rectangle 3"/>
          <p:cNvSpPr/>
          <p:nvPr/>
        </p:nvSpPr>
        <p:spPr bwMode="auto">
          <a:xfrm>
            <a:off x="1711203" y="1905000"/>
            <a:ext cx="3749040" cy="524301"/>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sz="2800" dirty="0">
                <a:latin typeface="+mj-lt"/>
              </a:rPr>
              <a:t>Development:</a:t>
            </a:r>
          </a:p>
        </p:txBody>
      </p:sp>
      <p:sp>
        <p:nvSpPr>
          <p:cNvPr id="7" name="Text Placeholder 2"/>
          <p:cNvSpPr txBox="1">
            <a:spLocks/>
          </p:cNvSpPr>
          <p:nvPr/>
        </p:nvSpPr>
        <p:spPr>
          <a:xfrm>
            <a:off x="2766936" y="2651591"/>
            <a:ext cx="2579807"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100000"/>
              </a:lnSpc>
              <a:spcBef>
                <a:spcPts val="0"/>
              </a:spcBef>
              <a:spcAft>
                <a:spcPts val="400"/>
              </a:spcAft>
              <a:buClr>
                <a:schemeClr val="bg1">
                  <a:lumMod val="50000"/>
                </a:schemeClr>
              </a:buClr>
              <a:buNone/>
              <a:tabLst>
                <a:tab pos="630238" algn="l"/>
              </a:tabLst>
            </a:pPr>
            <a:r>
              <a:rPr lang="en-US" sz="1800" spc="-50" dirty="0" smtClean="0">
                <a:solidFill>
                  <a:schemeClr val="bg1">
                    <a:lumMod val="50000"/>
                  </a:schemeClr>
                </a:solidFill>
              </a:rPr>
              <a:t>Packages and runs Windows App Certification Kit</a:t>
            </a:r>
          </a:p>
          <a:p>
            <a:pPr marL="0" lvl="1" indent="0">
              <a:lnSpc>
                <a:spcPct val="100000"/>
              </a:lnSpc>
              <a:spcBef>
                <a:spcPts val="0"/>
              </a:spcBef>
              <a:spcAft>
                <a:spcPts val="400"/>
              </a:spcAft>
              <a:buClr>
                <a:schemeClr val="bg1">
                  <a:lumMod val="50000"/>
                </a:schemeClr>
              </a:buClr>
              <a:buNone/>
              <a:tabLst>
                <a:tab pos="630238" algn="l"/>
              </a:tabLst>
            </a:pPr>
            <a:endParaRPr lang="en-US" sz="1800" spc="-50" dirty="0" smtClean="0">
              <a:solidFill>
                <a:schemeClr val="bg1">
                  <a:lumMod val="50000"/>
                </a:schemeClr>
              </a:solidFill>
            </a:endParaRPr>
          </a:p>
          <a:p>
            <a:pPr marL="0" lvl="1" indent="0">
              <a:lnSpc>
                <a:spcPct val="100000"/>
              </a:lnSpc>
              <a:spcBef>
                <a:spcPts val="0"/>
              </a:spcBef>
              <a:spcAft>
                <a:spcPts val="400"/>
              </a:spcAft>
              <a:buClr>
                <a:schemeClr val="bg1">
                  <a:lumMod val="50000"/>
                </a:schemeClr>
              </a:buClr>
              <a:buNone/>
              <a:tabLst>
                <a:tab pos="630238" algn="l"/>
              </a:tabLst>
            </a:pPr>
            <a:r>
              <a:rPr lang="en-US" sz="1800" spc="-50" dirty="0" smtClean="0">
                <a:solidFill>
                  <a:schemeClr val="bg1">
                    <a:lumMod val="50000"/>
                  </a:schemeClr>
                </a:solidFill>
              </a:rPr>
              <a:t>Signs the app</a:t>
            </a:r>
            <a:endParaRPr lang="en-US" sz="1800" spc="-50" dirty="0">
              <a:solidFill>
                <a:schemeClr val="bg1">
                  <a:lumMod val="50000"/>
                </a:schemeClr>
              </a:solidFill>
            </a:endParaRPr>
          </a:p>
        </p:txBody>
      </p:sp>
      <p:sp>
        <p:nvSpPr>
          <p:cNvPr id="5" name="Rectangle 4"/>
          <p:cNvSpPr/>
          <p:nvPr/>
        </p:nvSpPr>
        <p:spPr bwMode="auto">
          <a:xfrm>
            <a:off x="5618723" y="1905000"/>
            <a:ext cx="4760229" cy="524301"/>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sz="2800" dirty="0">
                <a:latin typeface="+mj-lt"/>
              </a:rPr>
              <a:t>IT:</a:t>
            </a:r>
          </a:p>
        </p:txBody>
      </p:sp>
      <p:sp>
        <p:nvSpPr>
          <p:cNvPr id="8" name="Text Placeholder 2"/>
          <p:cNvSpPr txBox="1">
            <a:spLocks/>
          </p:cNvSpPr>
          <p:nvPr/>
        </p:nvSpPr>
        <p:spPr>
          <a:xfrm>
            <a:off x="6710445" y="2647457"/>
            <a:ext cx="3767178" cy="2642669"/>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100000"/>
              </a:lnSpc>
              <a:spcBef>
                <a:spcPts val="0"/>
              </a:spcBef>
              <a:spcAft>
                <a:spcPts val="400"/>
              </a:spcAft>
              <a:buClr>
                <a:schemeClr val="bg1">
                  <a:lumMod val="50000"/>
                </a:schemeClr>
              </a:buClr>
              <a:buNone/>
              <a:tabLst>
                <a:tab pos="630238" algn="l"/>
              </a:tabLst>
            </a:pPr>
            <a:r>
              <a:rPr lang="en-US" sz="1800" spc="-50" dirty="0" smtClean="0">
                <a:solidFill>
                  <a:schemeClr val="bg1">
                    <a:lumMod val="50000"/>
                  </a:schemeClr>
                </a:solidFill>
              </a:rPr>
              <a:t>Validates </a:t>
            </a:r>
            <a:r>
              <a:rPr lang="en-US" sz="1800" dirty="0">
                <a:solidFill>
                  <a:schemeClr val="bg1">
                    <a:lumMod val="50000"/>
                  </a:schemeClr>
                </a:solidFill>
              </a:rPr>
              <a:t>with the Windows App Certification Kit</a:t>
            </a:r>
          </a:p>
          <a:p>
            <a:pPr marL="0" lvl="1" indent="0">
              <a:lnSpc>
                <a:spcPct val="100000"/>
              </a:lnSpc>
              <a:spcBef>
                <a:spcPts val="0"/>
              </a:spcBef>
              <a:spcAft>
                <a:spcPts val="400"/>
              </a:spcAft>
              <a:buClr>
                <a:schemeClr val="bg1">
                  <a:lumMod val="50000"/>
                </a:schemeClr>
              </a:buClr>
              <a:buNone/>
              <a:tabLst>
                <a:tab pos="630238" algn="l"/>
              </a:tabLst>
            </a:pPr>
            <a:endParaRPr lang="en-US" sz="1800" spc="-50" dirty="0" smtClean="0">
              <a:solidFill>
                <a:schemeClr val="bg1">
                  <a:lumMod val="50000"/>
                </a:schemeClr>
              </a:solidFill>
            </a:endParaRPr>
          </a:p>
          <a:p>
            <a:pPr marL="0" lvl="1" indent="0">
              <a:lnSpc>
                <a:spcPct val="100000"/>
              </a:lnSpc>
              <a:spcBef>
                <a:spcPts val="0"/>
              </a:spcBef>
              <a:spcAft>
                <a:spcPts val="400"/>
              </a:spcAft>
              <a:buClr>
                <a:schemeClr val="bg1">
                  <a:lumMod val="50000"/>
                </a:schemeClr>
              </a:buClr>
              <a:buNone/>
              <a:tabLst>
                <a:tab pos="630238" algn="l"/>
              </a:tabLst>
            </a:pPr>
            <a:endParaRPr lang="en-US" sz="1800" spc="-50" dirty="0" smtClean="0">
              <a:solidFill>
                <a:schemeClr val="bg1">
                  <a:lumMod val="50000"/>
                </a:schemeClr>
              </a:solidFill>
            </a:endParaRPr>
          </a:p>
          <a:p>
            <a:pPr marL="0" lvl="1" indent="0">
              <a:lnSpc>
                <a:spcPct val="100000"/>
              </a:lnSpc>
              <a:spcBef>
                <a:spcPts val="0"/>
              </a:spcBef>
              <a:spcAft>
                <a:spcPts val="400"/>
              </a:spcAft>
              <a:buClr>
                <a:schemeClr val="bg1">
                  <a:lumMod val="50000"/>
                </a:schemeClr>
              </a:buClr>
              <a:buNone/>
              <a:tabLst>
                <a:tab pos="630238" algn="l"/>
              </a:tabLst>
            </a:pPr>
            <a:r>
              <a:rPr lang="en-US" sz="1800" spc="-50" dirty="0" smtClean="0">
                <a:solidFill>
                  <a:schemeClr val="bg1">
                    <a:lumMod val="50000"/>
                  </a:schemeClr>
                </a:solidFill>
              </a:rPr>
              <a:t>Distributes to QA</a:t>
            </a:r>
          </a:p>
          <a:p>
            <a:pPr marL="0" lvl="1" indent="0">
              <a:lnSpc>
                <a:spcPct val="100000"/>
              </a:lnSpc>
              <a:spcBef>
                <a:spcPts val="0"/>
              </a:spcBef>
              <a:spcAft>
                <a:spcPts val="400"/>
              </a:spcAft>
              <a:buClr>
                <a:schemeClr val="bg1">
                  <a:lumMod val="50000"/>
                </a:schemeClr>
              </a:buClr>
              <a:buNone/>
              <a:tabLst>
                <a:tab pos="630238" algn="l"/>
              </a:tabLst>
            </a:pPr>
            <a:endParaRPr lang="en-US" sz="1800" spc="-50" dirty="0">
              <a:solidFill>
                <a:schemeClr val="bg1">
                  <a:lumMod val="50000"/>
                </a:schemeClr>
              </a:solidFill>
            </a:endParaRPr>
          </a:p>
          <a:p>
            <a:pPr marL="0" lvl="1" indent="0">
              <a:lnSpc>
                <a:spcPct val="100000"/>
              </a:lnSpc>
              <a:spcBef>
                <a:spcPts val="0"/>
              </a:spcBef>
              <a:spcAft>
                <a:spcPts val="400"/>
              </a:spcAft>
              <a:buClr>
                <a:schemeClr val="bg1">
                  <a:lumMod val="50000"/>
                </a:schemeClr>
              </a:buClr>
              <a:buNone/>
              <a:tabLst>
                <a:tab pos="630238" algn="l"/>
              </a:tabLst>
            </a:pPr>
            <a:endParaRPr lang="en-US" sz="1800" spc="-50" dirty="0" smtClean="0">
              <a:solidFill>
                <a:schemeClr val="bg1">
                  <a:lumMod val="50000"/>
                </a:schemeClr>
              </a:solidFill>
            </a:endParaRPr>
          </a:p>
          <a:p>
            <a:pPr marL="0" lvl="1" indent="0">
              <a:lnSpc>
                <a:spcPct val="100000"/>
              </a:lnSpc>
              <a:spcBef>
                <a:spcPts val="0"/>
              </a:spcBef>
              <a:spcAft>
                <a:spcPts val="400"/>
              </a:spcAft>
              <a:buClr>
                <a:schemeClr val="bg1">
                  <a:lumMod val="50000"/>
                </a:schemeClr>
              </a:buClr>
              <a:buNone/>
              <a:tabLst>
                <a:tab pos="630238" algn="l"/>
              </a:tabLst>
            </a:pPr>
            <a:r>
              <a:rPr lang="en-US" sz="1800" spc="-50" dirty="0" smtClean="0">
                <a:solidFill>
                  <a:schemeClr val="bg1">
                    <a:lumMod val="50000"/>
                  </a:schemeClr>
                </a:solidFill>
              </a:rPr>
              <a:t>Distributes </a:t>
            </a:r>
            <a:r>
              <a:rPr lang="en-US" sz="1800" dirty="0">
                <a:solidFill>
                  <a:schemeClr val="bg1">
                    <a:lumMod val="50000"/>
                  </a:schemeClr>
                </a:solidFill>
              </a:rPr>
              <a:t>organization-wide</a:t>
            </a:r>
            <a:endParaRPr lang="en-US" sz="6600" dirty="0">
              <a:solidFill>
                <a:schemeClr val="bg1">
                  <a:lumMod val="50000"/>
                </a:schemeClr>
              </a:solidFill>
            </a:endParaRPr>
          </a:p>
          <a:p>
            <a:pPr marL="0" lvl="1" indent="0">
              <a:lnSpc>
                <a:spcPct val="100000"/>
              </a:lnSpc>
              <a:spcBef>
                <a:spcPts val="0"/>
              </a:spcBef>
              <a:spcAft>
                <a:spcPts val="400"/>
              </a:spcAft>
              <a:buClr>
                <a:schemeClr val="bg1">
                  <a:lumMod val="50000"/>
                </a:schemeClr>
              </a:buClr>
              <a:buNone/>
              <a:tabLst>
                <a:tab pos="630238" algn="l"/>
              </a:tabLst>
            </a:pPr>
            <a:endParaRPr lang="en-US" sz="1800" spc="-50" dirty="0">
              <a:solidFill>
                <a:schemeClr val="bg1">
                  <a:lumMod val="50000"/>
                </a:schemeClr>
              </a:solidFill>
            </a:endParaRPr>
          </a:p>
        </p:txBody>
      </p:sp>
      <p:grpSp>
        <p:nvGrpSpPr>
          <p:cNvPr id="16" name="Group 15"/>
          <p:cNvGrpSpPr/>
          <p:nvPr/>
        </p:nvGrpSpPr>
        <p:grpSpPr>
          <a:xfrm>
            <a:off x="1711203" y="2644159"/>
            <a:ext cx="938873" cy="937260"/>
            <a:chOff x="977924" y="1917768"/>
            <a:chExt cx="1877746" cy="1874520"/>
          </a:xfrm>
        </p:grpSpPr>
        <p:sp>
          <p:nvSpPr>
            <p:cNvPr id="18" name="Rectangle 17"/>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19"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28" name="Group 27"/>
          <p:cNvGrpSpPr/>
          <p:nvPr/>
        </p:nvGrpSpPr>
        <p:grpSpPr>
          <a:xfrm>
            <a:off x="1711202" y="3709466"/>
            <a:ext cx="938873" cy="937260"/>
            <a:chOff x="977924" y="1917768"/>
            <a:chExt cx="1877746" cy="1874520"/>
          </a:xfrm>
        </p:grpSpPr>
        <p:sp>
          <p:nvSpPr>
            <p:cNvPr id="29" name="Rectangle 28"/>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0"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31" name="Group 30"/>
          <p:cNvGrpSpPr/>
          <p:nvPr/>
        </p:nvGrpSpPr>
        <p:grpSpPr>
          <a:xfrm>
            <a:off x="5618724" y="2647457"/>
            <a:ext cx="938873" cy="937260"/>
            <a:chOff x="977924" y="1917768"/>
            <a:chExt cx="1877746" cy="1874520"/>
          </a:xfrm>
        </p:grpSpPr>
        <p:sp>
          <p:nvSpPr>
            <p:cNvPr id="32" name="Rectangle 31"/>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3"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34" name="Group 33"/>
          <p:cNvGrpSpPr/>
          <p:nvPr/>
        </p:nvGrpSpPr>
        <p:grpSpPr>
          <a:xfrm>
            <a:off x="5624170" y="3712764"/>
            <a:ext cx="938873" cy="937260"/>
            <a:chOff x="977924" y="1917768"/>
            <a:chExt cx="1877746" cy="1874520"/>
          </a:xfrm>
        </p:grpSpPr>
        <p:sp>
          <p:nvSpPr>
            <p:cNvPr id="35" name="Rectangle 34"/>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6"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grpSp>
        <p:nvGrpSpPr>
          <p:cNvPr id="37" name="Group 36"/>
          <p:cNvGrpSpPr/>
          <p:nvPr/>
        </p:nvGrpSpPr>
        <p:grpSpPr>
          <a:xfrm>
            <a:off x="5624170" y="4768777"/>
            <a:ext cx="938873" cy="937260"/>
            <a:chOff x="977924" y="1917768"/>
            <a:chExt cx="1877746" cy="1874520"/>
          </a:xfrm>
        </p:grpSpPr>
        <p:sp>
          <p:nvSpPr>
            <p:cNvPr id="38" name="Rectangle 37"/>
            <p:cNvSpPr/>
            <p:nvPr/>
          </p:nvSpPr>
          <p:spPr bwMode="auto">
            <a:xfrm>
              <a:off x="977924" y="1917768"/>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9"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noFill/>
          </p:spPr>
        </p:pic>
      </p:grpSp>
      <p:sp>
        <p:nvSpPr>
          <p:cNvPr id="6" name="TextBox 5"/>
          <p:cNvSpPr txBox="1"/>
          <p:nvPr/>
        </p:nvSpPr>
        <p:spPr>
          <a:xfrm>
            <a:off x="1711203" y="1344317"/>
            <a:ext cx="7189469" cy="492443"/>
          </a:xfrm>
          <a:prstGeom prst="rect">
            <a:avLst/>
          </a:prstGeom>
          <a:noFill/>
        </p:spPr>
        <p:txBody>
          <a:bodyPr wrap="none" lIns="0" tIns="0" rIns="0" bIns="0" rtlCol="0">
            <a:spAutoFit/>
          </a:bodyPr>
          <a:lstStyle/>
          <a:p>
            <a:pPr lvl="0"/>
            <a:r>
              <a:rPr lang="en-US" sz="3200" dirty="0" smtClean="0">
                <a:solidFill>
                  <a:schemeClr val="bg1">
                    <a:lumMod val="50000"/>
                  </a:schemeClr>
                </a:solidFill>
                <a:latin typeface="Segoe UI Light" pitchFamily="34" charset="0"/>
              </a:rPr>
              <a:t>Sideloading has development and IT tasks</a:t>
            </a:r>
            <a:endParaRPr lang="en-US" sz="3200" dirty="0">
              <a:solidFill>
                <a:schemeClr val="bg1">
                  <a:lumMod val="50000"/>
                </a:schemeClr>
              </a:solidFill>
              <a:latin typeface="Segoe UI Light" pitchFamily="34" charset="0"/>
            </a:endParaRPr>
          </a:p>
        </p:txBody>
      </p:sp>
    </p:spTree>
    <p:extLst>
      <p:ext uri="{BB962C8B-B14F-4D97-AF65-F5344CB8AC3E}">
        <p14:creationId xmlns:p14="http://schemas.microsoft.com/office/powerpoint/2010/main" val="3063225502"/>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699" y="62475"/>
            <a:ext cx="11147426" cy="926279"/>
          </a:xfrm>
          <a:prstGeom prst="rect">
            <a:avLst/>
          </a:prstGeom>
        </p:spPr>
        <p:txBody>
          <a:bodyPr vert="horz" wrap="square" lIns="0" tIns="0" rIns="0" bIns="0" rtlCol="0">
            <a:spAutoFit/>
          </a:bodyPr>
          <a:lstStyle/>
          <a:p>
            <a:pPr>
              <a:lnSpc>
                <a:spcPts val="8000"/>
              </a:lnSpc>
            </a:pPr>
            <a:r>
              <a:rPr lang="en-US" sz="4400" spc="-100" dirty="0" smtClean="0">
                <a:ln w="3175">
                  <a:noFill/>
                </a:ln>
                <a:solidFill>
                  <a:schemeClr val="accent1">
                    <a:lumMod val="50000"/>
                  </a:schemeClr>
                </a:solidFill>
                <a:latin typeface="Segoe UI Light"/>
                <a:cs typeface="Segoe Light"/>
              </a:rPr>
              <a:t>Demo: </a:t>
            </a:r>
            <a:r>
              <a:rPr lang="en-US" sz="4400" dirty="0">
                <a:solidFill>
                  <a:schemeClr val="accent1">
                    <a:lumMod val="50000"/>
                  </a:schemeClr>
                </a:solidFill>
                <a:latin typeface="+mj-lt"/>
              </a:rPr>
              <a:t>Preparing to Sideload an </a:t>
            </a:r>
            <a:r>
              <a:rPr lang="en-US" sz="4400" dirty="0" smtClean="0">
                <a:solidFill>
                  <a:schemeClr val="accent1">
                    <a:lumMod val="50000"/>
                  </a:schemeClr>
                </a:solidFill>
                <a:latin typeface="+mj-lt"/>
              </a:rPr>
              <a:t>App</a:t>
            </a:r>
            <a:endParaRPr lang="en-US" sz="4400" dirty="0">
              <a:solidFill>
                <a:schemeClr val="accent1">
                  <a:lumMod val="50000"/>
                </a:schemeClr>
              </a:solidFill>
              <a:latin typeface="+mj-lt"/>
            </a:endParaRPr>
          </a:p>
        </p:txBody>
      </p:sp>
    </p:spTree>
    <p:extLst>
      <p:ext uri="{BB962C8B-B14F-4D97-AF65-F5344CB8AC3E}">
        <p14:creationId xmlns:p14="http://schemas.microsoft.com/office/powerpoint/2010/main" val="1184769631"/>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idx="4294967295"/>
          </p:nvPr>
        </p:nvSpPr>
        <p:spPr>
          <a:xfrm>
            <a:off x="519113" y="-617"/>
            <a:ext cx="10242550" cy="996903"/>
          </a:xfrm>
        </p:spPr>
        <p:txBody>
          <a:bodyPr/>
          <a:lstStyle/>
          <a:p>
            <a:pPr>
              <a:defRPr/>
            </a:pPr>
            <a:r>
              <a:rPr lang="en-US" sz="4800" dirty="0" smtClean="0">
                <a:solidFill>
                  <a:schemeClr val="accent1">
                    <a:lumMod val="50000"/>
                  </a:schemeClr>
                </a:solidFill>
              </a:rPr>
              <a:t>Demo: </a:t>
            </a:r>
            <a:r>
              <a:rPr lang="en-US" sz="4800" dirty="0">
                <a:solidFill>
                  <a:schemeClr val="accent1">
                    <a:lumMod val="50000"/>
                  </a:schemeClr>
                </a:solidFill>
              </a:rPr>
              <a:t>Sideloading an App Per </a:t>
            </a:r>
            <a:r>
              <a:rPr lang="en-US" sz="4800" dirty="0" smtClean="0">
                <a:solidFill>
                  <a:schemeClr val="accent1">
                    <a:lumMod val="50000"/>
                  </a:schemeClr>
                </a:solidFill>
              </a:rPr>
              <a:t>User</a:t>
            </a:r>
            <a:endParaRPr lang="en-US" sz="4800" dirty="0">
              <a:solidFill>
                <a:schemeClr val="accent1">
                  <a:lumMod val="50000"/>
                </a:schemeClr>
              </a:solidFill>
            </a:endParaRPr>
          </a:p>
        </p:txBody>
      </p:sp>
    </p:spTree>
    <p:extLst>
      <p:ext uri="{BB962C8B-B14F-4D97-AF65-F5344CB8AC3E}">
        <p14:creationId xmlns:p14="http://schemas.microsoft.com/office/powerpoint/2010/main" val="2959473597"/>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p:nvPr>
        </p:nvSpPr>
        <p:spPr>
          <a:xfrm>
            <a:off x="491862" y="119416"/>
            <a:ext cx="11535827" cy="952784"/>
          </a:xfrm>
        </p:spPr>
        <p:txBody>
          <a:bodyPr/>
          <a:lstStyle/>
          <a:p>
            <a:pPr>
              <a:defRPr/>
            </a:pPr>
            <a:r>
              <a:rPr lang="en-US" sz="4400" dirty="0" smtClean="0">
                <a:solidFill>
                  <a:schemeClr val="accent3">
                    <a:lumMod val="50000"/>
                    <a:alpha val="99000"/>
                  </a:schemeClr>
                </a:solidFill>
                <a:latin typeface="Segoe UI Light" pitchFamily="34" charset="0"/>
              </a:rPr>
              <a:t>Demo</a:t>
            </a:r>
            <a:r>
              <a:rPr lang="en-US" sz="4400" dirty="0">
                <a:solidFill>
                  <a:schemeClr val="accent3">
                    <a:lumMod val="50000"/>
                    <a:alpha val="99000"/>
                  </a:schemeClr>
                </a:solidFill>
                <a:latin typeface="Segoe UI Light" pitchFamily="34" charset="0"/>
              </a:rPr>
              <a:t>: Provisioning an App in an </a:t>
            </a:r>
            <a:r>
              <a:rPr lang="en-US" sz="4400" dirty="0" smtClean="0">
                <a:solidFill>
                  <a:schemeClr val="accent3">
                    <a:lumMod val="50000"/>
                    <a:alpha val="99000"/>
                  </a:schemeClr>
                </a:solidFill>
                <a:latin typeface="Segoe UI Light" pitchFamily="34" charset="0"/>
              </a:rPr>
              <a:t>Image</a:t>
            </a:r>
            <a:endParaRPr lang="en-US" sz="4400" dirty="0">
              <a:solidFill>
                <a:schemeClr val="accent3">
                  <a:lumMod val="50000"/>
                  <a:alpha val="99000"/>
                </a:schemeClr>
              </a:solidFill>
              <a:latin typeface="Segoe UI Light" pitchFamily="34" charset="0"/>
            </a:endParaRPr>
          </a:p>
        </p:txBody>
      </p:sp>
    </p:spTree>
    <p:extLst>
      <p:ext uri="{BB962C8B-B14F-4D97-AF65-F5344CB8AC3E}">
        <p14:creationId xmlns:p14="http://schemas.microsoft.com/office/powerpoint/2010/main" val="2959473597"/>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505464" y="242248"/>
            <a:ext cx="11149013" cy="7478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pPr>
              <a:defRPr/>
            </a:pPr>
            <a:r>
              <a:rPr lang="en-US" dirty="0">
                <a:solidFill>
                  <a:schemeClr val="accent1"/>
                </a:solidFill>
              </a:rPr>
              <a:t>Powerful </a:t>
            </a:r>
            <a:r>
              <a:rPr lang="en-US" dirty="0" smtClean="0">
                <a:solidFill>
                  <a:schemeClr val="accent1"/>
                </a:solidFill>
              </a:rPr>
              <a:t>Deployment</a:t>
            </a:r>
            <a:endParaRPr dirty="0">
              <a:solidFill>
                <a:schemeClr val="accent1"/>
              </a:solidFill>
            </a:endParaRPr>
          </a:p>
        </p:txBody>
      </p:sp>
      <p:sp>
        <p:nvSpPr>
          <p:cNvPr id="37" name="Rectangle 36"/>
          <p:cNvSpPr/>
          <p:nvPr/>
        </p:nvSpPr>
        <p:spPr bwMode="auto">
          <a:xfrm>
            <a:off x="969964" y="3762375"/>
            <a:ext cx="1521103" cy="153322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pic>
        <p:nvPicPr>
          <p:cNvPr id="12" name="Picture 2" descr="C:\Users\sigurdg\Desktop\Agility.png"/>
          <p:cNvPicPr>
            <a:picLocks noChangeAspect="1" noChangeArrowheads="1"/>
          </p:cNvPicPr>
          <p:nvPr/>
        </p:nvPicPr>
        <p:blipFill>
          <a:blip r:embed="rId3" cstate="print"/>
          <a:srcRect/>
          <a:stretch>
            <a:fillRect/>
          </a:stretch>
        </p:blipFill>
        <p:spPr bwMode="auto">
          <a:xfrm>
            <a:off x="1175128" y="3960735"/>
            <a:ext cx="1110774" cy="1136506"/>
          </a:xfrm>
          <a:prstGeom prst="rect">
            <a:avLst/>
          </a:prstGeom>
          <a:noFill/>
        </p:spPr>
      </p:pic>
      <p:sp>
        <p:nvSpPr>
          <p:cNvPr id="13" name="Rectangle 12"/>
          <p:cNvSpPr/>
          <p:nvPr/>
        </p:nvSpPr>
        <p:spPr bwMode="auto">
          <a:xfrm>
            <a:off x="969964" y="1759100"/>
            <a:ext cx="1521104" cy="153322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pic>
        <p:nvPicPr>
          <p:cNvPr id="15" name="Picture 2" descr="C:\Users\mitchellg\Desktop\Software.png"/>
          <p:cNvPicPr>
            <a:picLocks noChangeAspect="1" noChangeArrowheads="1"/>
          </p:cNvPicPr>
          <p:nvPr/>
        </p:nvPicPr>
        <p:blipFill>
          <a:blip r:embed="rId4" cstate="print">
            <a:lum bright="100000"/>
          </a:blip>
          <a:srcRect/>
          <a:stretch>
            <a:fillRect/>
          </a:stretch>
        </p:blipFill>
        <p:spPr bwMode="auto">
          <a:xfrm>
            <a:off x="969963" y="1770011"/>
            <a:ext cx="1511405" cy="1511405"/>
          </a:xfrm>
          <a:prstGeom prst="rect">
            <a:avLst/>
          </a:prstGeom>
          <a:noFill/>
        </p:spPr>
      </p:pic>
      <p:sp>
        <p:nvSpPr>
          <p:cNvPr id="3" name="TextBox 2"/>
          <p:cNvSpPr txBox="1"/>
          <p:nvPr/>
        </p:nvSpPr>
        <p:spPr>
          <a:xfrm>
            <a:off x="2593137" y="4098101"/>
            <a:ext cx="4202799" cy="861774"/>
          </a:xfrm>
          <a:prstGeom prst="rect">
            <a:avLst/>
          </a:prstGeom>
          <a:noFill/>
        </p:spPr>
        <p:txBody>
          <a:bodyPr wrap="square" lIns="0" tIns="0" rIns="0" bIns="0" rtlCol="0">
            <a:spAutoFit/>
          </a:bodyPr>
          <a:lstStyle/>
          <a:p>
            <a:r>
              <a:rPr lang="en-US" sz="2800" dirty="0">
                <a:solidFill>
                  <a:schemeClr val="bg1">
                    <a:lumMod val="50000"/>
                  </a:schemeClr>
                </a:solidFill>
                <a:latin typeface="Segoe UI Light" pitchFamily="34" charset="0"/>
              </a:rPr>
              <a:t>Deployment types can be </a:t>
            </a:r>
            <a:r>
              <a:rPr lang="en-US" sz="2800" dirty="0" smtClean="0">
                <a:solidFill>
                  <a:schemeClr val="bg1">
                    <a:lumMod val="50000"/>
                  </a:schemeClr>
                </a:solidFill>
                <a:latin typeface="Segoe UI Light" pitchFamily="34" charset="0"/>
              </a:rPr>
              <a:t>prioritized</a:t>
            </a:r>
            <a:endParaRPr lang="en-US" sz="2800" dirty="0">
              <a:solidFill>
                <a:schemeClr val="bg1">
                  <a:lumMod val="50000"/>
                </a:schemeClr>
              </a:solidFill>
              <a:latin typeface="Segoe UI Light" pitchFamily="34" charset="0"/>
            </a:endParaRPr>
          </a:p>
        </p:txBody>
      </p:sp>
      <p:sp>
        <p:nvSpPr>
          <p:cNvPr id="17" name="TextBox 16"/>
          <p:cNvSpPr txBox="1"/>
          <p:nvPr/>
        </p:nvSpPr>
        <p:spPr>
          <a:xfrm>
            <a:off x="2593137" y="2310269"/>
            <a:ext cx="4466476" cy="430887"/>
          </a:xfrm>
          <a:prstGeom prst="rect">
            <a:avLst/>
          </a:prstGeom>
          <a:noFill/>
        </p:spPr>
        <p:txBody>
          <a:bodyPr wrap="square" lIns="0" tIns="0" rIns="0" bIns="0" rtlCol="0">
            <a:spAutoFit/>
          </a:bodyPr>
          <a:lstStyle/>
          <a:p>
            <a:r>
              <a:rPr lang="en-US" sz="2800" dirty="0" smtClean="0">
                <a:solidFill>
                  <a:schemeClr val="bg1">
                    <a:lumMod val="50000"/>
                  </a:schemeClr>
                </a:solidFill>
                <a:latin typeface="Segoe UI Light" pitchFamily="34" charset="0"/>
              </a:rPr>
              <a:t>Several installation types</a:t>
            </a:r>
            <a:endParaRPr lang="en-US" sz="2800" dirty="0">
              <a:solidFill>
                <a:schemeClr val="bg1">
                  <a:lumMod val="50000"/>
                </a:schemeClr>
              </a:solidFill>
              <a:latin typeface="Segoe UI Light" pitchFamily="34" charset="0"/>
            </a:endParaRP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7644" y="663705"/>
            <a:ext cx="3690842" cy="950582"/>
          </a:xfrm>
          <a:prstGeom prst="rect">
            <a:avLst/>
          </a:prstGeom>
        </p:spPr>
      </p:pic>
    </p:spTree>
    <p:extLst>
      <p:ext uri="{BB962C8B-B14F-4D97-AF65-F5344CB8AC3E}">
        <p14:creationId xmlns:p14="http://schemas.microsoft.com/office/powerpoint/2010/main" val="88123249"/>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1" y="228600"/>
            <a:ext cx="11149013" cy="747897"/>
          </a:xfrm>
        </p:spPr>
        <p:txBody>
          <a:bodyPr/>
          <a:lstStyle/>
          <a:p>
            <a:pPr>
              <a:defRPr/>
            </a:pPr>
            <a:r>
              <a:rPr lang="en-US" sz="5400" dirty="0">
                <a:solidFill>
                  <a:schemeClr val="accent1"/>
                </a:solidFill>
              </a:rPr>
              <a:t>Flexible </a:t>
            </a:r>
            <a:r>
              <a:rPr lang="en-US" sz="5400" dirty="0" smtClean="0">
                <a:solidFill>
                  <a:schemeClr val="accent1"/>
                </a:solidFill>
              </a:rPr>
              <a:t>Deployment</a:t>
            </a:r>
            <a:endParaRPr lang="en-US" sz="5400" dirty="0">
              <a:solidFill>
                <a:schemeClr val="accent1"/>
              </a:solidFill>
            </a:endParaRPr>
          </a:p>
        </p:txBody>
      </p:sp>
      <p:sp>
        <p:nvSpPr>
          <p:cNvPr id="6" name="Text Placeholder 2"/>
          <p:cNvSpPr>
            <a:spLocks noGrp="1"/>
          </p:cNvSpPr>
          <p:nvPr>
            <p:ph type="body" sz="quarter" idx="10"/>
          </p:nvPr>
        </p:nvSpPr>
        <p:spPr>
          <a:xfrm>
            <a:off x="969963" y="1449237"/>
            <a:ext cx="5416300" cy="3338863"/>
          </a:xfrm>
        </p:spPr>
        <p:txBody>
          <a:bodyPr/>
          <a:lstStyle/>
          <a:p>
            <a:pPr lvl="0">
              <a:buClr>
                <a:schemeClr val="bg1">
                  <a:lumMod val="50000"/>
                </a:schemeClr>
              </a:buClr>
            </a:pPr>
            <a:r>
              <a:rPr lang="en-US" sz="3200" dirty="0">
                <a:solidFill>
                  <a:schemeClr val="bg1">
                    <a:lumMod val="50000"/>
                  </a:schemeClr>
                </a:solidFill>
              </a:rPr>
              <a:t>User Device </a:t>
            </a:r>
            <a:r>
              <a:rPr lang="en-US" sz="3200" dirty="0" smtClean="0">
                <a:solidFill>
                  <a:schemeClr val="bg1">
                    <a:lumMod val="50000"/>
                  </a:schemeClr>
                </a:solidFill>
              </a:rPr>
              <a:t>Affinity</a:t>
            </a:r>
          </a:p>
          <a:p>
            <a:pPr lvl="0">
              <a:buClr>
                <a:schemeClr val="bg1">
                  <a:lumMod val="50000"/>
                </a:schemeClr>
              </a:buClr>
            </a:pPr>
            <a:endParaRPr lang="en-US" sz="1800" dirty="0">
              <a:solidFill>
                <a:schemeClr val="bg1">
                  <a:lumMod val="50000"/>
                </a:schemeClr>
              </a:solidFill>
            </a:endParaRPr>
          </a:p>
          <a:p>
            <a:pPr lvl="0">
              <a:buClr>
                <a:schemeClr val="bg1">
                  <a:lumMod val="50000"/>
                </a:schemeClr>
              </a:buClr>
            </a:pPr>
            <a:r>
              <a:rPr lang="en-US" sz="3200" dirty="0">
                <a:solidFill>
                  <a:schemeClr val="bg1">
                    <a:lumMod val="50000"/>
                  </a:schemeClr>
                </a:solidFill>
              </a:rPr>
              <a:t>Deployment types set </a:t>
            </a:r>
            <a:r>
              <a:rPr lang="en-US" sz="3200" dirty="0" smtClean="0">
                <a:solidFill>
                  <a:schemeClr val="bg1">
                    <a:lumMod val="50000"/>
                  </a:schemeClr>
                </a:solidFill>
              </a:rPr>
              <a:t>per-device</a:t>
            </a:r>
          </a:p>
          <a:p>
            <a:pPr lvl="0">
              <a:buClr>
                <a:schemeClr val="bg1">
                  <a:lumMod val="50000"/>
                </a:schemeClr>
              </a:buClr>
            </a:pPr>
            <a:endParaRPr lang="en-US" sz="1800" dirty="0">
              <a:solidFill>
                <a:schemeClr val="bg1">
                  <a:lumMod val="50000"/>
                </a:schemeClr>
              </a:solidFill>
            </a:endParaRPr>
          </a:p>
          <a:p>
            <a:pPr lvl="0">
              <a:buClr>
                <a:schemeClr val="bg1">
                  <a:lumMod val="50000"/>
                </a:schemeClr>
              </a:buClr>
            </a:pPr>
            <a:r>
              <a:rPr lang="en-US" sz="3200" dirty="0">
                <a:solidFill>
                  <a:schemeClr val="bg1">
                    <a:lumMod val="50000"/>
                  </a:schemeClr>
                </a:solidFill>
              </a:rPr>
              <a:t>Simplified Process:</a:t>
            </a:r>
          </a:p>
          <a:p>
            <a:pPr marL="914382" lvl="1" indent="-457200">
              <a:buClr>
                <a:schemeClr val="bg1">
                  <a:lumMod val="50000"/>
                </a:schemeClr>
              </a:buClr>
              <a:buFont typeface="Arial" pitchFamily="34" charset="0"/>
              <a:buChar char="•"/>
            </a:pPr>
            <a:r>
              <a:rPr lang="en-US" dirty="0">
                <a:solidFill>
                  <a:schemeClr val="bg1">
                    <a:lumMod val="50000"/>
                  </a:schemeClr>
                </a:solidFill>
              </a:rPr>
              <a:t>Create Application Wizard</a:t>
            </a:r>
          </a:p>
          <a:p>
            <a:pPr marL="914382" lvl="1" indent="-457200">
              <a:buClr>
                <a:schemeClr val="bg1">
                  <a:lumMod val="50000"/>
                </a:schemeClr>
              </a:buClr>
              <a:buFont typeface="Arial" pitchFamily="34" charset="0"/>
              <a:buChar char="•"/>
            </a:pPr>
            <a:r>
              <a:rPr lang="en-US" dirty="0">
                <a:solidFill>
                  <a:schemeClr val="bg1">
                    <a:lumMod val="50000"/>
                  </a:schemeClr>
                </a:solidFill>
              </a:rPr>
              <a:t>Distribute Content Wizard</a:t>
            </a:r>
          </a:p>
          <a:p>
            <a:pPr marL="914382" lvl="1" indent="-457200">
              <a:buClr>
                <a:schemeClr val="bg1">
                  <a:lumMod val="50000"/>
                </a:schemeClr>
              </a:buClr>
              <a:buFont typeface="Arial" pitchFamily="34" charset="0"/>
              <a:buChar char="•"/>
            </a:pPr>
            <a:r>
              <a:rPr lang="en-US" dirty="0">
                <a:solidFill>
                  <a:schemeClr val="bg1">
                    <a:lumMod val="50000"/>
                  </a:schemeClr>
                </a:solidFill>
              </a:rPr>
              <a:t>Deploy Software Wizard</a:t>
            </a:r>
          </a:p>
        </p:txBody>
      </p:sp>
      <p:sp>
        <p:nvSpPr>
          <p:cNvPr id="10" name="Rectangle 9"/>
          <p:cNvSpPr/>
          <p:nvPr/>
        </p:nvSpPr>
        <p:spPr bwMode="auto">
          <a:xfrm>
            <a:off x="7827644" y="1773936"/>
            <a:ext cx="3840480" cy="38404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endParaRPr lang="en-US" sz="2200" spc="-50" dirty="0">
              <a:solidFill>
                <a:schemeClr val="bg1"/>
              </a:solidFill>
            </a:endParaRPr>
          </a:p>
        </p:txBody>
      </p:sp>
      <p:pic>
        <p:nvPicPr>
          <p:cNvPr id="11" name="Picture 36" descr="flexibility.png"/>
          <p:cNvPicPr>
            <a:picLocks noChangeAspect="1"/>
          </p:cNvPicPr>
          <p:nvPr/>
        </p:nvPicPr>
        <p:blipFill>
          <a:blip r:embed="rId3" cstate="print"/>
          <a:srcRect l="8323" t="7976" r="6375" b="6839"/>
          <a:stretch>
            <a:fillRect/>
          </a:stretch>
        </p:blipFill>
        <p:spPr bwMode="auto">
          <a:xfrm>
            <a:off x="8483364" y="2400364"/>
            <a:ext cx="2529041" cy="2587625"/>
          </a:xfrm>
          <a:prstGeom prst="rect">
            <a:avLst/>
          </a:prstGeom>
          <a:noFill/>
          <a:ln w="9525">
            <a:noFill/>
            <a:miter lim="800000"/>
            <a:headEnd/>
            <a:tailEnd/>
          </a:ln>
        </p:spPr>
      </p:pic>
      <p:sp>
        <p:nvSpPr>
          <p:cNvPr id="3" name="TextBox 2"/>
          <p:cNvSpPr txBox="1"/>
          <p:nvPr/>
        </p:nvSpPr>
        <p:spPr>
          <a:xfrm>
            <a:off x="9447634" y="2732374"/>
            <a:ext cx="600501" cy="1923604"/>
          </a:xfrm>
          <a:prstGeom prst="rect">
            <a:avLst/>
          </a:prstGeom>
          <a:noFill/>
        </p:spPr>
        <p:txBody>
          <a:bodyPr wrap="square" lIns="0" tIns="0" rIns="0" bIns="0" rtlCol="0">
            <a:spAutoFit/>
          </a:bodyPr>
          <a:lstStyle/>
          <a:p>
            <a:r>
              <a:rPr lang="en-US" sz="12500" dirty="0" smtClean="0">
                <a:solidFill>
                  <a:schemeClr val="bg1">
                    <a:alpha val="99000"/>
                  </a:schemeClr>
                </a:solidFill>
              </a:rPr>
              <a:t>1</a:t>
            </a:r>
          </a:p>
        </p:txBody>
      </p:sp>
      <p:sp>
        <p:nvSpPr>
          <p:cNvPr id="15" name="TextBox 14"/>
          <p:cNvSpPr txBox="1"/>
          <p:nvPr/>
        </p:nvSpPr>
        <p:spPr>
          <a:xfrm>
            <a:off x="9447634" y="2732374"/>
            <a:ext cx="600501" cy="1923604"/>
          </a:xfrm>
          <a:prstGeom prst="rect">
            <a:avLst/>
          </a:prstGeom>
          <a:noFill/>
        </p:spPr>
        <p:txBody>
          <a:bodyPr wrap="square" lIns="0" tIns="0" rIns="0" bIns="0" rtlCol="0">
            <a:spAutoFit/>
          </a:bodyPr>
          <a:lstStyle/>
          <a:p>
            <a:r>
              <a:rPr lang="en-US" sz="12500" dirty="0" smtClean="0">
                <a:solidFill>
                  <a:schemeClr val="bg1">
                    <a:alpha val="99000"/>
                  </a:schemeClr>
                </a:solidFill>
              </a:rPr>
              <a:t>2</a:t>
            </a:r>
          </a:p>
        </p:txBody>
      </p:sp>
      <p:sp>
        <p:nvSpPr>
          <p:cNvPr id="16" name="TextBox 15"/>
          <p:cNvSpPr txBox="1"/>
          <p:nvPr/>
        </p:nvSpPr>
        <p:spPr>
          <a:xfrm>
            <a:off x="9447634" y="2732374"/>
            <a:ext cx="600501" cy="1923604"/>
          </a:xfrm>
          <a:prstGeom prst="rect">
            <a:avLst/>
          </a:prstGeom>
          <a:noFill/>
        </p:spPr>
        <p:txBody>
          <a:bodyPr wrap="square" lIns="0" tIns="0" rIns="0" bIns="0" rtlCol="0">
            <a:spAutoFit/>
          </a:bodyPr>
          <a:lstStyle/>
          <a:p>
            <a:r>
              <a:rPr lang="en-US" sz="12500" dirty="0" smtClean="0">
                <a:solidFill>
                  <a:schemeClr val="bg1">
                    <a:alpha val="99000"/>
                  </a:schemeClr>
                </a:solidFill>
              </a:rPr>
              <a:t>3</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7644" y="663705"/>
            <a:ext cx="3690842" cy="950582"/>
          </a:xfrm>
          <a:prstGeom prst="rect">
            <a:avLst/>
          </a:prstGeom>
        </p:spPr>
      </p:pic>
    </p:spTree>
    <p:extLst>
      <p:ext uri="{BB962C8B-B14F-4D97-AF65-F5344CB8AC3E}">
        <p14:creationId xmlns:p14="http://schemas.microsoft.com/office/powerpoint/2010/main" val="480700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xit" presetSubtype="0" fill="hold"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Effect transition="in" filter="fade">
                                      <p:cBhvr>
                                        <p:cTn id="13" dur="500"/>
                                        <p:tgtEl>
                                          <p:spTgt spid="6">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xit" presetSubtype="0" fill="hold" grpId="1" nodeType="withEffect">
                                  <p:stCondLst>
                                    <p:cond delay="0"/>
                                  </p:stCondLst>
                                  <p:childTnLst>
                                    <p:animEffect transition="out" filter="fade">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500"/>
                                        <p:tgtEl>
                                          <p:spTgt spid="6">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xit" presetSubtype="0" fill="hold" grpId="1" nodeType="withEffect">
                                  <p:stCondLst>
                                    <p:cond delay="0"/>
                                  </p:stCondLst>
                                  <p:childTnLst>
                                    <p:animEffect transition="out" filter="fade">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5" grpId="0"/>
      <p:bldP spid="15" grpId="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solidFill>
                  <a:schemeClr val="accent1"/>
                </a:solidFill>
              </a:rPr>
              <a:t>Self-Service</a:t>
            </a:r>
            <a:endParaRPr lang="en-US" sz="4800" dirty="0">
              <a:solidFill>
                <a:schemeClr val="accent1"/>
              </a:solidFill>
            </a:endParaRPr>
          </a:p>
        </p:txBody>
      </p:sp>
      <p:sp>
        <p:nvSpPr>
          <p:cNvPr id="167" name="Rectangle 166"/>
          <p:cNvSpPr/>
          <p:nvPr/>
        </p:nvSpPr>
        <p:spPr>
          <a:xfrm>
            <a:off x="2638549" y="1928151"/>
            <a:ext cx="5047040" cy="1200329"/>
          </a:xfrm>
          <a:prstGeom prst="rect">
            <a:avLst/>
          </a:prstGeom>
        </p:spPr>
        <p:txBody>
          <a:bodyPr wrap="square">
            <a:spAutoFit/>
          </a:bodyPr>
          <a:lstStyle/>
          <a:p>
            <a:r>
              <a:rPr lang="en-US" sz="2400" dirty="0">
                <a:solidFill>
                  <a:schemeClr val="bg1">
                    <a:lumMod val="50000"/>
                  </a:schemeClr>
                </a:solidFill>
                <a:latin typeface="Segoe UI Light" pitchFamily="34" charset="0"/>
              </a:rPr>
              <a:t>Application Catalog:  </a:t>
            </a:r>
            <a:endParaRPr lang="en-US" sz="2400" dirty="0" smtClean="0">
              <a:solidFill>
                <a:schemeClr val="bg1">
                  <a:lumMod val="50000"/>
                </a:schemeClr>
              </a:solidFill>
              <a:latin typeface="Segoe UI Light" pitchFamily="34" charset="0"/>
            </a:endParaRPr>
          </a:p>
          <a:p>
            <a:r>
              <a:rPr lang="en-US" sz="2400" dirty="0" smtClean="0">
                <a:solidFill>
                  <a:schemeClr val="bg1">
                    <a:lumMod val="50000"/>
                  </a:schemeClr>
                </a:solidFill>
                <a:latin typeface="Segoe UI Light" pitchFamily="34" charset="0"/>
              </a:rPr>
              <a:t>Web-based </a:t>
            </a:r>
            <a:r>
              <a:rPr lang="en-US" sz="2400" dirty="0">
                <a:solidFill>
                  <a:schemeClr val="bg1">
                    <a:lumMod val="50000"/>
                  </a:schemeClr>
                </a:solidFill>
                <a:latin typeface="Segoe UI Light" pitchFamily="34" charset="0"/>
              </a:rPr>
              <a:t>interface for choosing software and device management</a:t>
            </a:r>
            <a:endParaRPr lang="en-US" sz="1400" dirty="0">
              <a:solidFill>
                <a:schemeClr val="bg1">
                  <a:lumMod val="50000"/>
                </a:schemeClr>
              </a:solidFill>
              <a:latin typeface="Segoe UI Light" pitchFamily="34" charset="0"/>
            </a:endParaRPr>
          </a:p>
        </p:txBody>
      </p:sp>
      <p:sp>
        <p:nvSpPr>
          <p:cNvPr id="181" name="Rectangle 180"/>
          <p:cNvSpPr/>
          <p:nvPr/>
        </p:nvSpPr>
        <p:spPr>
          <a:xfrm>
            <a:off x="2638549" y="3914078"/>
            <a:ext cx="4962676" cy="1200329"/>
          </a:xfrm>
          <a:prstGeom prst="rect">
            <a:avLst/>
          </a:prstGeom>
        </p:spPr>
        <p:txBody>
          <a:bodyPr wrap="square">
            <a:spAutoFit/>
          </a:bodyPr>
          <a:lstStyle/>
          <a:p>
            <a:pPr lvl="0"/>
            <a:r>
              <a:rPr lang="en-US" sz="2400" dirty="0">
                <a:solidFill>
                  <a:schemeClr val="bg1">
                    <a:lumMod val="50000"/>
                  </a:schemeClr>
                </a:solidFill>
                <a:latin typeface="Segoe UI Light" pitchFamily="34" charset="0"/>
              </a:rPr>
              <a:t>Software Center: </a:t>
            </a:r>
            <a:endParaRPr lang="en-US" sz="2400" dirty="0" smtClean="0">
              <a:solidFill>
                <a:schemeClr val="bg1">
                  <a:lumMod val="50000"/>
                </a:schemeClr>
              </a:solidFill>
              <a:latin typeface="Segoe UI Light" pitchFamily="34" charset="0"/>
            </a:endParaRPr>
          </a:p>
          <a:p>
            <a:pPr lvl="0"/>
            <a:r>
              <a:rPr lang="en-US" sz="2400" dirty="0" smtClean="0">
                <a:solidFill>
                  <a:schemeClr val="bg1">
                    <a:lumMod val="50000"/>
                  </a:schemeClr>
                </a:solidFill>
                <a:latin typeface="Segoe UI Light" pitchFamily="34" charset="0"/>
              </a:rPr>
              <a:t>Client </a:t>
            </a:r>
            <a:r>
              <a:rPr lang="en-US" sz="2400" dirty="0">
                <a:solidFill>
                  <a:schemeClr val="bg1">
                    <a:lumMod val="50000"/>
                  </a:schemeClr>
                </a:solidFill>
                <a:latin typeface="Segoe UI Light" pitchFamily="34" charset="0"/>
              </a:rPr>
              <a:t>software program </a:t>
            </a:r>
            <a:r>
              <a:rPr lang="en-US" sz="2400" dirty="0" smtClean="0">
                <a:solidFill>
                  <a:schemeClr val="bg1">
                    <a:lumMod val="50000"/>
                  </a:schemeClr>
                </a:solidFill>
                <a:latin typeface="Segoe UI Light" pitchFamily="34" charset="0"/>
              </a:rPr>
              <a:t>for choosing software to </a:t>
            </a:r>
            <a:r>
              <a:rPr lang="en-US" sz="2400" dirty="0">
                <a:solidFill>
                  <a:schemeClr val="bg1">
                    <a:lumMod val="50000"/>
                  </a:schemeClr>
                </a:solidFill>
                <a:latin typeface="Segoe UI Light" pitchFamily="34" charset="0"/>
              </a:rPr>
              <a:t>be installed</a:t>
            </a:r>
          </a:p>
        </p:txBody>
      </p:sp>
      <p:grpSp>
        <p:nvGrpSpPr>
          <p:cNvPr id="5" name="Group 4"/>
          <p:cNvGrpSpPr/>
          <p:nvPr/>
        </p:nvGrpSpPr>
        <p:grpSpPr>
          <a:xfrm>
            <a:off x="969264" y="3767328"/>
            <a:ext cx="1508760" cy="1508760"/>
            <a:chOff x="6148822" y="1768475"/>
            <a:chExt cx="1877577" cy="1893888"/>
          </a:xfrm>
        </p:grpSpPr>
        <p:sp>
          <p:nvSpPr>
            <p:cNvPr id="176" name="Rectangle 175"/>
            <p:cNvSpPr/>
            <p:nvPr/>
          </p:nvSpPr>
          <p:spPr bwMode="auto">
            <a:xfrm>
              <a:off x="6148822" y="1768475"/>
              <a:ext cx="1877577" cy="1893888"/>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22" name="Picture 7" descr="\\MAGNUM\Projects\Microsoft\Cloud Power FY12\Design\Icons\PNGs\Pooled.png"/>
            <p:cNvPicPr>
              <a:picLocks noChangeAspect="1" noChangeArrowheads="1"/>
            </p:cNvPicPr>
            <p:nvPr/>
          </p:nvPicPr>
          <p:blipFill>
            <a:blip r:embed="rId3" cstate="print">
              <a:biLevel thresh="25000"/>
            </a:blip>
            <a:stretch>
              <a:fillRect/>
            </a:stretch>
          </p:blipFill>
          <p:spPr bwMode="auto">
            <a:xfrm>
              <a:off x="6183953" y="1791648"/>
              <a:ext cx="1828800" cy="1828800"/>
            </a:xfrm>
            <a:prstGeom prst="rect">
              <a:avLst/>
            </a:prstGeom>
            <a:noFill/>
          </p:spPr>
        </p:pic>
      </p:grpSp>
      <p:grpSp>
        <p:nvGrpSpPr>
          <p:cNvPr id="3" name="Group 2"/>
          <p:cNvGrpSpPr/>
          <p:nvPr/>
        </p:nvGrpSpPr>
        <p:grpSpPr>
          <a:xfrm>
            <a:off x="969264" y="1773936"/>
            <a:ext cx="1508760" cy="1508760"/>
            <a:chOff x="520700" y="3786078"/>
            <a:chExt cx="1877577" cy="1874769"/>
          </a:xfrm>
        </p:grpSpPr>
        <p:sp>
          <p:nvSpPr>
            <p:cNvPr id="30" name="Rectangle 29"/>
            <p:cNvSpPr/>
            <p:nvPr/>
          </p:nvSpPr>
          <p:spPr bwMode="auto">
            <a:xfrm>
              <a:off x="520700" y="3786078"/>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2" name="Picture 6" descr="\\MAGNUM\Projects\Microsoft\Cloud Power FY12\Design\ICONS_PNG\Cloud.png"/>
            <p:cNvPicPr>
              <a:picLocks noChangeAspect="1" noChangeArrowheads="1"/>
            </p:cNvPicPr>
            <p:nvPr/>
          </p:nvPicPr>
          <p:blipFill>
            <a:blip r:embed="rId4" cstate="print">
              <a:lum bright="100000"/>
            </a:blip>
            <a:srcRect/>
            <a:stretch>
              <a:fillRect/>
            </a:stretch>
          </p:blipFill>
          <p:spPr bwMode="auto">
            <a:xfrm>
              <a:off x="565460" y="3803364"/>
              <a:ext cx="1828800" cy="1828800"/>
            </a:xfrm>
            <a:prstGeom prst="rect">
              <a:avLst/>
            </a:prstGeom>
            <a:noFill/>
          </p:spPr>
        </p:pic>
      </p:grpSp>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7644" y="663705"/>
            <a:ext cx="3690842" cy="950582"/>
          </a:xfrm>
          <a:prstGeom prst="rect">
            <a:avLst/>
          </a:prstGeom>
        </p:spPr>
      </p:pic>
    </p:spTree>
    <p:extLst>
      <p:ext uri="{BB962C8B-B14F-4D97-AF65-F5344CB8AC3E}">
        <p14:creationId xmlns:p14="http://schemas.microsoft.com/office/powerpoint/2010/main" val="372032264"/>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solidFill>
                  <a:schemeClr val="accent1"/>
                </a:solidFill>
              </a:rPr>
              <a:t>Monitoring</a:t>
            </a:r>
          </a:p>
        </p:txBody>
      </p:sp>
      <p:sp>
        <p:nvSpPr>
          <p:cNvPr id="10" name="Rectangle 9"/>
          <p:cNvSpPr/>
          <p:nvPr/>
        </p:nvSpPr>
        <p:spPr bwMode="auto">
          <a:xfrm>
            <a:off x="5717552" y="3760808"/>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p:nvSpPr>
        <p:spPr bwMode="auto">
          <a:xfrm>
            <a:off x="5717552" y="1772940"/>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7695896" y="4876334"/>
            <a:ext cx="1883664"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20" name="Content Placeholder 2"/>
          <p:cNvSpPr txBox="1">
            <a:spLocks/>
          </p:cNvSpPr>
          <p:nvPr/>
        </p:nvSpPr>
        <p:spPr>
          <a:xfrm>
            <a:off x="1115350" y="2727665"/>
            <a:ext cx="3971000" cy="1782026"/>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0" indent="-457200">
              <a:buFont typeface="Arial" pitchFamily="34" charset="0"/>
              <a:buChar char="•"/>
            </a:pPr>
            <a:r>
              <a:rPr lang="en-US" sz="2800" dirty="0">
                <a:solidFill>
                  <a:schemeClr val="bg1">
                    <a:lumMod val="50000"/>
                  </a:schemeClr>
                </a:solidFill>
                <a:latin typeface="+mj-lt"/>
              </a:rPr>
              <a:t>Built-in </a:t>
            </a:r>
            <a:r>
              <a:rPr lang="en-US" sz="2800" dirty="0" smtClean="0">
                <a:solidFill>
                  <a:schemeClr val="bg1">
                    <a:lumMod val="50000"/>
                  </a:schemeClr>
                </a:solidFill>
                <a:latin typeface="+mj-lt"/>
              </a:rPr>
              <a:t>Monitoring</a:t>
            </a:r>
          </a:p>
          <a:p>
            <a:pPr marL="457200" lvl="0" indent="-457200">
              <a:buFont typeface="Arial" pitchFamily="34" charset="0"/>
              <a:buChar char="•"/>
            </a:pPr>
            <a:endParaRPr lang="en-US" sz="2800" dirty="0">
              <a:solidFill>
                <a:schemeClr val="bg1">
                  <a:lumMod val="50000"/>
                </a:schemeClr>
              </a:solidFill>
              <a:latin typeface="+mj-lt"/>
            </a:endParaRPr>
          </a:p>
          <a:p>
            <a:pPr marL="457200" lvl="0" indent="-457200">
              <a:buFont typeface="Arial" pitchFamily="34" charset="0"/>
              <a:buChar char="•"/>
            </a:pPr>
            <a:r>
              <a:rPr lang="en-US" sz="2800" dirty="0">
                <a:solidFill>
                  <a:schemeClr val="bg1">
                    <a:lumMod val="50000"/>
                  </a:schemeClr>
                </a:solidFill>
                <a:latin typeface="+mj-lt"/>
              </a:rPr>
              <a:t>State-based monitoring around deployments</a:t>
            </a:r>
          </a:p>
        </p:txBody>
      </p:sp>
      <p:sp>
        <p:nvSpPr>
          <p:cNvPr id="21" name="Freeform 18"/>
          <p:cNvSpPr>
            <a:spLocks noEditPoints="1"/>
          </p:cNvSpPr>
          <p:nvPr/>
        </p:nvSpPr>
        <p:spPr bwMode="black">
          <a:xfrm>
            <a:off x="6171197" y="4048197"/>
            <a:ext cx="972288" cy="1304801"/>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solidFill>
                <a:srgbClr val="000000"/>
              </a:solidFill>
            </a:endParaRPr>
          </a:p>
        </p:txBody>
      </p:sp>
      <p:pic>
        <p:nvPicPr>
          <p:cNvPr id="26" name="Picture 3" descr="\\MAGNUM\Projects\Microsoft\Cloud Power FY12\Design\ICONS_PNG\Management.png"/>
          <p:cNvPicPr>
            <a:picLocks noChangeAspect="1" noChangeArrowheads="1"/>
          </p:cNvPicPr>
          <p:nvPr/>
        </p:nvPicPr>
        <p:blipFill>
          <a:blip r:embed="rId3" cstate="print">
            <a:biLevel thresh="25000"/>
          </a:blip>
          <a:stretch>
            <a:fillRect/>
          </a:stretch>
        </p:blipFill>
        <p:spPr bwMode="auto">
          <a:xfrm>
            <a:off x="5733048" y="1816100"/>
            <a:ext cx="1828800" cy="1828800"/>
          </a:xfrm>
          <a:prstGeom prst="rect">
            <a:avLst/>
          </a:prstGeom>
          <a:noFill/>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25794" b="9452"/>
          <a:stretch/>
        </p:blipFill>
        <p:spPr>
          <a:xfrm>
            <a:off x="7702187" y="1773238"/>
            <a:ext cx="3965937" cy="3867150"/>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7644" y="663705"/>
            <a:ext cx="3690842" cy="950582"/>
          </a:xfrm>
          <a:prstGeom prst="rect">
            <a:avLst/>
          </a:prstGeom>
        </p:spPr>
      </p:pic>
    </p:spTree>
    <p:extLst>
      <p:ext uri="{BB962C8B-B14F-4D97-AF65-F5344CB8AC3E}">
        <p14:creationId xmlns:p14="http://schemas.microsoft.com/office/powerpoint/2010/main" val="32812684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1000"/>
                                        <p:tgtEl>
                                          <p:spTgt spid="20">
                                            <p:txEl>
                                              <p:pRg st="0" end="0"/>
                                            </p:txEl>
                                          </p:spTgt>
                                        </p:tgtEl>
                                      </p:cBhvr>
                                    </p:animEffect>
                                    <p:anim calcmode="lin" valueType="num">
                                      <p:cBhvr>
                                        <p:cTn id="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xEl>
                                              <p:pRg st="2" end="2"/>
                                            </p:txEl>
                                          </p:spTgt>
                                        </p:tgtEl>
                                        <p:attrNameLst>
                                          <p:attrName>style.visibility</p:attrName>
                                        </p:attrNameLst>
                                      </p:cBhvr>
                                      <p:to>
                                        <p:strVal val="visible"/>
                                      </p:to>
                                    </p:set>
                                    <p:animEffect transition="in" filter="fade">
                                      <p:cBhvr>
                                        <p:cTn id="14" dur="1000"/>
                                        <p:tgtEl>
                                          <p:spTgt spid="20">
                                            <p:txEl>
                                              <p:pRg st="2" end="2"/>
                                            </p:txEl>
                                          </p:spTgt>
                                        </p:tgtEl>
                                      </p:cBhvr>
                                    </p:animEffect>
                                    <p:anim calcmode="lin" valueType="num">
                                      <p:cBhvr>
                                        <p:cTn id="15"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solidFill>
                  <a:schemeClr val="accent1"/>
                </a:solidFill>
              </a:rPr>
              <a:t>Configuration Manager SP1</a:t>
            </a:r>
            <a:endParaRPr lang="en-US" dirty="0">
              <a:solidFill>
                <a:schemeClr val="accent1"/>
              </a:solidFill>
            </a:endParaRPr>
          </a:p>
        </p:txBody>
      </p:sp>
      <p:sp>
        <p:nvSpPr>
          <p:cNvPr id="6" name="Text Placeholder 5"/>
          <p:cNvSpPr>
            <a:spLocks noGrp="1"/>
          </p:cNvSpPr>
          <p:nvPr>
            <p:ph type="body" sz="quarter" idx="10"/>
          </p:nvPr>
        </p:nvSpPr>
        <p:spPr>
          <a:xfrm>
            <a:off x="2992305" y="1580730"/>
            <a:ext cx="9102904" cy="1200329"/>
          </a:xfrm>
        </p:spPr>
        <p:txBody>
          <a:bodyPr vert="horz" wrap="square" lIns="0" tIns="0" rIns="0" bIns="0" rtlCol="0">
            <a:spAutoFit/>
          </a:bodyPr>
          <a:lstStyle/>
          <a:p>
            <a:pPr marL="0" lvl="0" indent="0">
              <a:buNone/>
            </a:pPr>
            <a:r>
              <a:rPr lang="en-US" sz="2800" dirty="0" smtClean="0">
                <a:solidFill>
                  <a:schemeClr val="bg1">
                    <a:lumMod val="50000"/>
                  </a:schemeClr>
                </a:solidFill>
                <a:latin typeface="+mj-lt"/>
              </a:rPr>
              <a:t>Support for Windows 8 App Deployment</a:t>
            </a:r>
          </a:p>
          <a:p>
            <a:pPr lvl="1"/>
            <a:r>
              <a:rPr lang="en-US" sz="2400" dirty="0" smtClean="0">
                <a:solidFill>
                  <a:schemeClr val="bg1">
                    <a:lumMod val="50000"/>
                  </a:schemeClr>
                </a:solidFill>
                <a:latin typeface="+mj-lt"/>
              </a:rPr>
              <a:t>Deploy </a:t>
            </a:r>
            <a:r>
              <a:rPr lang="en-US" sz="2400" dirty="0">
                <a:solidFill>
                  <a:schemeClr val="bg1">
                    <a:lumMod val="50000"/>
                  </a:schemeClr>
                </a:solidFill>
                <a:latin typeface="+mj-lt"/>
              </a:rPr>
              <a:t>individual </a:t>
            </a:r>
            <a:r>
              <a:rPr lang="en-US" sz="2400" dirty="0" err="1">
                <a:solidFill>
                  <a:schemeClr val="bg1">
                    <a:lumMod val="50000"/>
                  </a:schemeClr>
                </a:solidFill>
                <a:latin typeface="+mj-lt"/>
              </a:rPr>
              <a:t>appx</a:t>
            </a:r>
            <a:r>
              <a:rPr lang="en-US" sz="2400" dirty="0">
                <a:solidFill>
                  <a:schemeClr val="bg1">
                    <a:lumMod val="50000"/>
                  </a:schemeClr>
                </a:solidFill>
                <a:latin typeface="+mj-lt"/>
              </a:rPr>
              <a:t> </a:t>
            </a:r>
            <a:r>
              <a:rPr lang="en-US" sz="2400" dirty="0" smtClean="0">
                <a:solidFill>
                  <a:schemeClr val="bg1">
                    <a:lumMod val="50000"/>
                  </a:schemeClr>
                </a:solidFill>
                <a:latin typeface="+mj-lt"/>
              </a:rPr>
              <a:t>packages</a:t>
            </a:r>
          </a:p>
          <a:p>
            <a:pPr lvl="1"/>
            <a:r>
              <a:rPr lang="en-US" sz="2400" dirty="0" smtClean="0">
                <a:solidFill>
                  <a:schemeClr val="bg1">
                    <a:lumMod val="50000"/>
                  </a:schemeClr>
                </a:solidFill>
                <a:latin typeface="+mj-lt"/>
              </a:rPr>
              <a:t>Link to Windows Store (deep linking)</a:t>
            </a:r>
            <a:endParaRPr lang="en-US" sz="2400" dirty="0">
              <a:solidFill>
                <a:schemeClr val="bg1">
                  <a:lumMod val="50000"/>
                </a:schemeClr>
              </a:solidFill>
              <a:latin typeface="+mj-lt"/>
            </a:endParaRPr>
          </a:p>
        </p:txBody>
      </p:sp>
      <p:sp>
        <p:nvSpPr>
          <p:cNvPr id="28" name="Text Placeholder 5"/>
          <p:cNvSpPr txBox="1">
            <a:spLocks/>
          </p:cNvSpPr>
          <p:nvPr/>
        </p:nvSpPr>
        <p:spPr>
          <a:xfrm>
            <a:off x="2982030" y="4116845"/>
            <a:ext cx="9206795" cy="1606594"/>
          </a:xfrm>
          <a:prstGeom prst="rect">
            <a:avLst/>
          </a:prstGeom>
        </p:spPr>
        <p:txBody>
          <a:bodyPr vert="horz" wrap="square" lIns="0" tIns="0" rIns="0" bIns="0" rtlCol="0">
            <a:spAutoFit/>
          </a:bodyPr>
          <a:lstStyle>
            <a:defPPr>
              <a:defRPr lang="en-US"/>
            </a:defPPr>
            <a:lvl1pPr indent="0">
              <a:lnSpc>
                <a:spcPct val="90000"/>
              </a:lnSpc>
              <a:spcBef>
                <a:spcPct val="20000"/>
              </a:spcBef>
              <a:buClrTx/>
              <a:buSzPct val="90000"/>
              <a:buFont typeface="Arial" pitchFamily="34" charset="0"/>
              <a:buNone/>
              <a:defRPr sz="2400">
                <a:gradFill>
                  <a:gsLst>
                    <a:gs pos="0">
                      <a:schemeClr val="tx1">
                        <a:lumMod val="75000"/>
                        <a:lumOff val="25000"/>
                      </a:schemeClr>
                    </a:gs>
                    <a:gs pos="80000">
                      <a:schemeClr val="tx1">
                        <a:lumMod val="65000"/>
                        <a:lumOff val="35000"/>
                      </a:schemeClr>
                    </a:gs>
                  </a:gsLst>
                  <a:lin ang="16200000" scaled="0"/>
                </a:gradFill>
                <a:latin typeface="+mj-lt"/>
              </a:defRPr>
            </a:lvl1pPr>
            <a:lvl2pPr marL="630238" lvl="1" indent="-284163">
              <a:lnSpc>
                <a:spcPct val="90000"/>
              </a:lnSpc>
              <a:spcBef>
                <a:spcPct val="20000"/>
              </a:spcBef>
              <a:buClrTx/>
              <a:buSzPct val="90000"/>
              <a:buFont typeface="Arial" pitchFamily="34" charset="0"/>
              <a:buChar char="•"/>
              <a:tabLst>
                <a:tab pos="630238"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914400" indent="-284163">
              <a:lnSpc>
                <a:spcPct val="90000"/>
              </a:lnSpc>
              <a:spcBef>
                <a:spcPct val="20000"/>
              </a:spcBef>
              <a:buClrTx/>
              <a:buSzPct val="90000"/>
              <a:buFont typeface="Arial" pitchFamily="34" charset="0"/>
              <a:buChar char="•"/>
              <a:defRPr sz="24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3pPr>
            <a:lvl4pPr marL="1482725" indent="-223838">
              <a:lnSpc>
                <a:spcPct val="90000"/>
              </a:lnSpc>
              <a:spcBef>
                <a:spcPct val="20000"/>
              </a:spcBef>
              <a:buClrTx/>
              <a:buSzPct val="90000"/>
              <a:buFont typeface="Arial" pitchFamily="34" charset="0"/>
              <a:buChar char="•"/>
              <a:tabLst>
                <a:tab pos="914400" algn="l"/>
              </a:tabLst>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4pPr>
            <a:lvl5pPr marL="1712913" indent="-230188">
              <a:lnSpc>
                <a:spcPct val="90000"/>
              </a:lnSpc>
              <a:spcBef>
                <a:spcPct val="20000"/>
              </a:spcBef>
              <a:buClrTx/>
              <a:buSzPct val="90000"/>
              <a:buFont typeface="Arial" pitchFamily="34" charset="0"/>
              <a:buChar char="•"/>
              <a:defRPr sz="20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r>
              <a:rPr lang="en-US" sz="2800" dirty="0" smtClean="0">
                <a:solidFill>
                  <a:schemeClr val="bg1">
                    <a:lumMod val="50000"/>
                  </a:schemeClr>
                </a:solidFill>
              </a:rPr>
              <a:t>Support for Windows 8 features</a:t>
            </a:r>
          </a:p>
          <a:p>
            <a:pPr lvl="1"/>
            <a:r>
              <a:rPr lang="en-US" sz="2400" dirty="0" smtClean="0">
                <a:solidFill>
                  <a:schemeClr val="bg1">
                    <a:lumMod val="50000"/>
                  </a:schemeClr>
                </a:solidFill>
              </a:rPr>
              <a:t>Windows to Go</a:t>
            </a:r>
          </a:p>
          <a:p>
            <a:pPr lvl="1"/>
            <a:r>
              <a:rPr lang="en-US" sz="2400" dirty="0" smtClean="0">
                <a:solidFill>
                  <a:schemeClr val="bg1">
                    <a:lumMod val="50000"/>
                  </a:schemeClr>
                </a:solidFill>
              </a:rPr>
              <a:t>Networking enhancements</a:t>
            </a:r>
            <a:endParaRPr lang="en-US" sz="2400" dirty="0">
              <a:solidFill>
                <a:schemeClr val="bg1">
                  <a:lumMod val="50000"/>
                </a:schemeClr>
              </a:solidFill>
            </a:endParaRPr>
          </a:p>
          <a:p>
            <a:pPr lvl="1"/>
            <a:r>
              <a:rPr lang="en-US" sz="2400" dirty="0" smtClean="0">
                <a:solidFill>
                  <a:schemeClr val="bg1">
                    <a:lumMod val="50000"/>
                  </a:schemeClr>
                </a:solidFill>
              </a:rPr>
              <a:t>User State Virtualization</a:t>
            </a:r>
            <a:endParaRPr lang="en-US" sz="2800" dirty="0">
              <a:solidFill>
                <a:schemeClr val="bg1">
                  <a:lumMod val="50000"/>
                </a:schemeClr>
              </a:solidFill>
            </a:endParaRPr>
          </a:p>
        </p:txBody>
      </p:sp>
      <p:grpSp>
        <p:nvGrpSpPr>
          <p:cNvPr id="3" name="Group 2"/>
          <p:cNvGrpSpPr/>
          <p:nvPr/>
        </p:nvGrpSpPr>
        <p:grpSpPr>
          <a:xfrm>
            <a:off x="1554326" y="1601277"/>
            <a:ext cx="1222222" cy="2189058"/>
            <a:chOff x="738992" y="1601277"/>
            <a:chExt cx="1222222" cy="2189058"/>
          </a:xfrm>
        </p:grpSpPr>
        <p:sp>
          <p:nvSpPr>
            <p:cNvPr id="19" name="Rectangle 18"/>
            <p:cNvSpPr/>
            <p:nvPr/>
          </p:nvSpPr>
          <p:spPr bwMode="auto">
            <a:xfrm>
              <a:off x="738992" y="1601277"/>
              <a:ext cx="1222222" cy="2189058"/>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5" name="Picture 7" descr="\\MAGNUM\Projects\Microsoft\Cloud Power FY12\Design\ICONS_PNG\New_Business_Requirements.png"/>
            <p:cNvPicPr>
              <a:picLocks noChangeAspect="1" noChangeArrowheads="1"/>
            </p:cNvPicPr>
            <p:nvPr/>
          </p:nvPicPr>
          <p:blipFill>
            <a:blip r:embed="rId3" cstate="print">
              <a:lum bright="100000"/>
            </a:blip>
            <a:stretch>
              <a:fillRect/>
            </a:stretch>
          </p:blipFill>
          <p:spPr bwMode="auto">
            <a:xfrm>
              <a:off x="778603" y="2124306"/>
              <a:ext cx="1143000" cy="1143000"/>
            </a:xfrm>
            <a:prstGeom prst="rect">
              <a:avLst/>
            </a:prstGeom>
            <a:noFill/>
          </p:spPr>
        </p:pic>
      </p:grpSp>
      <p:grpSp>
        <p:nvGrpSpPr>
          <p:cNvPr id="4" name="Group 3"/>
          <p:cNvGrpSpPr/>
          <p:nvPr/>
        </p:nvGrpSpPr>
        <p:grpSpPr>
          <a:xfrm>
            <a:off x="1539345" y="4116845"/>
            <a:ext cx="1249095" cy="2182136"/>
            <a:chOff x="724011" y="4116845"/>
            <a:chExt cx="1249095" cy="2182136"/>
          </a:xfrm>
        </p:grpSpPr>
        <p:sp>
          <p:nvSpPr>
            <p:cNvPr id="26" name="Rectangle 25"/>
            <p:cNvSpPr/>
            <p:nvPr/>
          </p:nvSpPr>
          <p:spPr bwMode="auto">
            <a:xfrm>
              <a:off x="738992" y="4116845"/>
              <a:ext cx="1222222" cy="2182136"/>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pic>
          <p:nvPicPr>
            <p:cNvPr id="16" name="Picture 15" descr="\\MAGNUM\Projects\Microsoft\Cloud Power FY12\Design\ICONS_PNG\Application.png"/>
            <p:cNvPicPr>
              <a:picLocks noChangeAspect="1" noChangeArrowheads="1"/>
            </p:cNvPicPr>
            <p:nvPr/>
          </p:nvPicPr>
          <p:blipFill>
            <a:blip r:embed="rId4" cstate="print">
              <a:biLevel thresh="25000"/>
            </a:blip>
            <a:srcRect/>
            <a:stretch>
              <a:fillRect/>
            </a:stretch>
          </p:blipFill>
          <p:spPr bwMode="auto">
            <a:xfrm>
              <a:off x="724011" y="4583365"/>
              <a:ext cx="1249095" cy="1249095"/>
            </a:xfrm>
            <a:prstGeom prst="rect">
              <a:avLst/>
            </a:prstGeom>
            <a:noFill/>
          </p:spPr>
        </p:pic>
      </p:grpSp>
    </p:spTree>
    <p:extLst>
      <p:ext uri="{BB962C8B-B14F-4D97-AF65-F5344CB8AC3E}">
        <p14:creationId xmlns:p14="http://schemas.microsoft.com/office/powerpoint/2010/main" val="858534625"/>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306906"/>
            <a:ext cx="11147425" cy="1354217"/>
          </a:xfrm>
          <a:prstGeom prst="rect">
            <a:avLst/>
          </a:prstGeom>
        </p:spPr>
        <p:txBody>
          <a:bodyPr vert="horz" wrap="square" lIns="0" tIns="0" rIns="0" bIns="0" rtlCol="0">
            <a:spAutoFit/>
          </a:bodyPr>
          <a:lstStyle/>
          <a:p>
            <a:r>
              <a:rPr lang="en-US" sz="4400" spc="-100" dirty="0" smtClean="0">
                <a:ln w="3175">
                  <a:noFill/>
                </a:ln>
                <a:solidFill>
                  <a:schemeClr val="accent1">
                    <a:lumMod val="50000"/>
                  </a:schemeClr>
                </a:solidFill>
                <a:latin typeface="Segoe UI Light" pitchFamily="34" charset="0"/>
                <a:cs typeface="Segoe Light"/>
              </a:rPr>
              <a:t>Demo: Distributing an App</a:t>
            </a:r>
            <a:br>
              <a:rPr lang="en-US" sz="4400" spc="-100" dirty="0" smtClean="0">
                <a:ln w="3175">
                  <a:noFill/>
                </a:ln>
                <a:solidFill>
                  <a:schemeClr val="accent1">
                    <a:lumMod val="50000"/>
                  </a:schemeClr>
                </a:solidFill>
                <a:latin typeface="Segoe UI Light" pitchFamily="34" charset="0"/>
                <a:cs typeface="Segoe Light"/>
              </a:rPr>
            </a:br>
            <a:r>
              <a:rPr lang="en-US" sz="4400" spc="-100" dirty="0" smtClean="0">
                <a:ln w="3175">
                  <a:noFill/>
                </a:ln>
                <a:solidFill>
                  <a:schemeClr val="accent1">
                    <a:lumMod val="50000"/>
                  </a:schemeClr>
                </a:solidFill>
                <a:latin typeface="Segoe UI Light" pitchFamily="34" charset="0"/>
                <a:cs typeface="Segoe Light"/>
              </a:rPr>
              <a:t>Using MDT 2012 Update 1</a:t>
            </a:r>
            <a:endParaRPr lang="en-US" sz="4400" spc="-100" dirty="0">
              <a:ln w="3175">
                <a:noFill/>
              </a:ln>
              <a:solidFill>
                <a:schemeClr val="accent1">
                  <a:lumMod val="50000"/>
                </a:schemeClr>
              </a:solidFill>
              <a:latin typeface="Segoe UI Light" pitchFamily="34" charset="0"/>
              <a:cs typeface="Segoe Light"/>
            </a:endParaRPr>
          </a:p>
        </p:txBody>
      </p:sp>
    </p:spTree>
    <p:extLst>
      <p:ext uri="{BB962C8B-B14F-4D97-AF65-F5344CB8AC3E}">
        <p14:creationId xmlns:p14="http://schemas.microsoft.com/office/powerpoint/2010/main" val="201869853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1" y="228602"/>
            <a:ext cx="11149013" cy="747897"/>
          </a:xfrm>
        </p:spPr>
        <p:txBody>
          <a:bodyPr/>
          <a:lstStyle/>
          <a:p>
            <a:r>
              <a:rPr lang="en-US" sz="5400" dirty="0" smtClean="0">
                <a:solidFill>
                  <a:schemeClr val="accent1">
                    <a:alpha val="98824"/>
                  </a:schemeClr>
                </a:solidFill>
                <a:latin typeface="Segoe UI Light" pitchFamily="34" charset="0"/>
              </a:rPr>
              <a:t>Management Options</a:t>
            </a:r>
            <a:endParaRPr lang="en-US" sz="5400" dirty="0">
              <a:solidFill>
                <a:schemeClr val="accent1">
                  <a:alpha val="98824"/>
                </a:schemeClr>
              </a:solidFill>
              <a:latin typeface="Segoe UI Light" pitchFamily="34" charset="0"/>
            </a:endParaRPr>
          </a:p>
        </p:txBody>
      </p:sp>
      <p:sp>
        <p:nvSpPr>
          <p:cNvPr id="6" name="Text Placeholder 2"/>
          <p:cNvSpPr>
            <a:spLocks noGrp="1"/>
          </p:cNvSpPr>
          <p:nvPr>
            <p:ph type="body" sz="quarter" idx="10"/>
          </p:nvPr>
        </p:nvSpPr>
        <p:spPr>
          <a:xfrm>
            <a:off x="1217613" y="1778000"/>
            <a:ext cx="3868737" cy="1394228"/>
          </a:xfrm>
        </p:spPr>
        <p:txBody>
          <a:bodyPr/>
          <a:lstStyle/>
          <a:p>
            <a:pPr marL="457200" lvl="0" indent="-457200">
              <a:buClr>
                <a:schemeClr val="bg1">
                  <a:lumMod val="50000"/>
                </a:schemeClr>
              </a:buClr>
              <a:buFont typeface="Arial" pitchFamily="34" charset="0"/>
              <a:buChar char="•"/>
            </a:pPr>
            <a:r>
              <a:rPr lang="en-US" sz="2800" dirty="0">
                <a:solidFill>
                  <a:schemeClr val="bg1">
                    <a:lumMod val="50000"/>
                  </a:schemeClr>
                </a:solidFill>
              </a:rPr>
              <a:t>Windows </a:t>
            </a:r>
            <a:r>
              <a:rPr lang="en-US" sz="2800" dirty="0" smtClean="0">
                <a:solidFill>
                  <a:schemeClr val="bg1">
                    <a:lumMod val="50000"/>
                  </a:schemeClr>
                </a:solidFill>
              </a:rPr>
              <a:t>PowerShell</a:t>
            </a:r>
          </a:p>
          <a:p>
            <a:pPr marL="457200" lvl="0" indent="-457200">
              <a:buClr>
                <a:schemeClr val="bg1">
                  <a:lumMod val="50000"/>
                </a:schemeClr>
              </a:buClr>
              <a:buFont typeface="Arial" pitchFamily="34" charset="0"/>
              <a:buChar char="•"/>
            </a:pPr>
            <a:endParaRPr lang="en-US" sz="2800" dirty="0">
              <a:solidFill>
                <a:schemeClr val="bg1">
                  <a:lumMod val="50000"/>
                </a:schemeClr>
              </a:solidFill>
            </a:endParaRPr>
          </a:p>
          <a:p>
            <a:pPr marL="457200" lvl="0" indent="-457200">
              <a:buClr>
                <a:schemeClr val="bg1">
                  <a:lumMod val="50000"/>
                </a:schemeClr>
              </a:buClr>
              <a:buFont typeface="Arial" pitchFamily="34" charset="0"/>
              <a:buChar char="•"/>
            </a:pPr>
            <a:r>
              <a:rPr lang="en-US" sz="2800" dirty="0">
                <a:solidFill>
                  <a:schemeClr val="bg1">
                    <a:lumMod val="50000"/>
                  </a:schemeClr>
                </a:solidFill>
              </a:rPr>
              <a:t>Group Policy </a:t>
            </a:r>
            <a:r>
              <a:rPr lang="en-US" sz="2800" dirty="0" smtClean="0">
                <a:solidFill>
                  <a:schemeClr val="bg1">
                    <a:lumMod val="50000"/>
                  </a:schemeClr>
                </a:solidFill>
              </a:rPr>
              <a:t>AppLocker</a:t>
            </a:r>
            <a:endParaRPr lang="en-US" sz="1600" dirty="0">
              <a:solidFill>
                <a:schemeClr val="bg1">
                  <a:lumMod val="50000"/>
                </a:scheme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0590" y="1702135"/>
            <a:ext cx="5777039" cy="2805229"/>
          </a:xfrm>
          <a:prstGeom prst="rect">
            <a:avLst/>
          </a:prstGeom>
        </p:spPr>
      </p:pic>
    </p:spTree>
    <p:extLst>
      <p:ext uri="{BB962C8B-B14F-4D97-AF65-F5344CB8AC3E}">
        <p14:creationId xmlns:p14="http://schemas.microsoft.com/office/powerpoint/2010/main" val="1487757237"/>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1" y="228602"/>
            <a:ext cx="11149013" cy="747897"/>
          </a:xfrm>
        </p:spPr>
        <p:txBody>
          <a:bodyPr/>
          <a:lstStyle/>
          <a:p>
            <a:r>
              <a:rPr lang="en-US" sz="5400" dirty="0" smtClean="0">
                <a:solidFill>
                  <a:schemeClr val="accent1">
                    <a:alpha val="98824"/>
                  </a:schemeClr>
                </a:solidFill>
                <a:latin typeface="Segoe UI Light" pitchFamily="34" charset="0"/>
              </a:rPr>
              <a:t>Windows Powershell</a:t>
            </a:r>
            <a:endParaRPr lang="en-US" sz="5400" dirty="0">
              <a:solidFill>
                <a:schemeClr val="accent1">
                  <a:alpha val="98824"/>
                </a:schemeClr>
              </a:solidFill>
              <a:latin typeface="Segoe UI Light" pitchFamily="34" charset="0"/>
            </a:endParaRPr>
          </a:p>
        </p:txBody>
      </p:sp>
      <p:sp>
        <p:nvSpPr>
          <p:cNvPr id="6" name="Text Placeholder 2"/>
          <p:cNvSpPr>
            <a:spLocks noGrp="1"/>
          </p:cNvSpPr>
          <p:nvPr>
            <p:ph type="body" sz="quarter" idx="10"/>
          </p:nvPr>
        </p:nvSpPr>
        <p:spPr>
          <a:xfrm>
            <a:off x="564086" y="1246915"/>
            <a:ext cx="5416300" cy="4944430"/>
          </a:xfrm>
        </p:spPr>
        <p:txBody>
          <a:bodyPr/>
          <a:lstStyle/>
          <a:p>
            <a:pPr marL="457200" lvl="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Add-</a:t>
            </a:r>
            <a:r>
              <a:rPr lang="en-US" sz="2800" dirty="0" err="1" smtClean="0">
                <a:solidFill>
                  <a:schemeClr val="bg1">
                    <a:lumMod val="50000"/>
                    <a:alpha val="99000"/>
                  </a:schemeClr>
                </a:solidFill>
              </a:rPr>
              <a:t>AppxPackage</a:t>
            </a:r>
            <a:endParaRPr lang="en-US" sz="2800" dirty="0">
              <a:solidFill>
                <a:schemeClr val="bg1">
                  <a:lumMod val="50000"/>
                  <a:alpha val="99000"/>
                </a:schemeClr>
              </a:solidFill>
            </a:endParaRPr>
          </a:p>
          <a:p>
            <a:pPr marL="457200" lvl="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Get-</a:t>
            </a:r>
            <a:r>
              <a:rPr lang="en-US" sz="2800" dirty="0" err="1" smtClean="0">
                <a:solidFill>
                  <a:schemeClr val="bg1">
                    <a:lumMod val="50000"/>
                    <a:alpha val="99000"/>
                  </a:schemeClr>
                </a:solidFill>
              </a:rPr>
              <a:t>AppxLog</a:t>
            </a:r>
            <a:endParaRPr lang="en-US" sz="2800" dirty="0">
              <a:solidFill>
                <a:schemeClr val="bg1">
                  <a:lumMod val="50000"/>
                  <a:alpha val="99000"/>
                </a:schemeClr>
              </a:solidFill>
            </a:endParaRPr>
          </a:p>
          <a:p>
            <a:pPr marL="457200" lvl="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Get-</a:t>
            </a:r>
            <a:r>
              <a:rPr lang="en-US" sz="2800" dirty="0" err="1" smtClean="0">
                <a:solidFill>
                  <a:schemeClr val="bg1">
                    <a:lumMod val="50000"/>
                    <a:alpha val="99000"/>
                  </a:schemeClr>
                </a:solidFill>
              </a:rPr>
              <a:t>AppxLasterror</a:t>
            </a:r>
            <a:endParaRPr lang="en-US" sz="2800" dirty="0">
              <a:solidFill>
                <a:schemeClr val="bg1">
                  <a:lumMod val="50000"/>
                  <a:alpha val="99000"/>
                </a:schemeClr>
              </a:solidFill>
            </a:endParaRPr>
          </a:p>
          <a:p>
            <a:pPr marL="457200" lvl="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Get-</a:t>
            </a:r>
            <a:r>
              <a:rPr lang="en-US" sz="2800" dirty="0" err="1" smtClean="0">
                <a:solidFill>
                  <a:schemeClr val="bg1">
                    <a:lumMod val="50000"/>
                    <a:alpha val="99000"/>
                  </a:schemeClr>
                </a:solidFill>
              </a:rPr>
              <a:t>AppxPackage</a:t>
            </a:r>
            <a:endParaRPr lang="en-US" sz="2800" dirty="0">
              <a:solidFill>
                <a:schemeClr val="bg1">
                  <a:lumMod val="50000"/>
                  <a:alpha val="99000"/>
                </a:schemeClr>
              </a:solidFill>
            </a:endParaRPr>
          </a:p>
          <a:p>
            <a:pPr marL="457200" lvl="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Get-</a:t>
            </a:r>
            <a:r>
              <a:rPr lang="en-US" sz="2800" dirty="0" err="1" smtClean="0">
                <a:solidFill>
                  <a:schemeClr val="bg1">
                    <a:lumMod val="50000"/>
                    <a:alpha val="99000"/>
                  </a:schemeClr>
                </a:solidFill>
              </a:rPr>
              <a:t>AppxPackageManifest</a:t>
            </a:r>
            <a:endParaRPr lang="en-US" sz="2800" dirty="0">
              <a:solidFill>
                <a:schemeClr val="bg1">
                  <a:lumMod val="50000"/>
                  <a:alpha val="99000"/>
                </a:schemeClr>
              </a:solidFill>
            </a:endParaRPr>
          </a:p>
          <a:p>
            <a:pPr marL="457200" lvl="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Remove-</a:t>
            </a:r>
            <a:r>
              <a:rPr lang="en-US" sz="2800" dirty="0" err="1" smtClean="0">
                <a:solidFill>
                  <a:schemeClr val="bg1">
                    <a:lumMod val="50000"/>
                    <a:alpha val="99000"/>
                  </a:schemeClr>
                </a:solidFill>
              </a:rPr>
              <a:t>AppxPackage</a:t>
            </a:r>
            <a:endParaRPr lang="en-US" sz="2800" dirty="0">
              <a:solidFill>
                <a:schemeClr val="bg1">
                  <a:lumMod val="50000"/>
                  <a:alpha val="99000"/>
                </a:schemeClr>
              </a:solidFill>
            </a:endParaRPr>
          </a:p>
          <a:p>
            <a:pPr marL="457200" lvl="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Add-</a:t>
            </a:r>
            <a:r>
              <a:rPr lang="en-US" sz="2800" dirty="0" err="1" smtClean="0">
                <a:solidFill>
                  <a:schemeClr val="bg1">
                    <a:lumMod val="50000"/>
                    <a:alpha val="99000"/>
                  </a:schemeClr>
                </a:solidFill>
              </a:rPr>
              <a:t>AppxProvisionedPackage</a:t>
            </a:r>
            <a:endParaRPr lang="en-US" sz="2800" dirty="0">
              <a:solidFill>
                <a:schemeClr val="bg1">
                  <a:lumMod val="50000"/>
                  <a:alpha val="99000"/>
                </a:schemeClr>
              </a:solidFill>
            </a:endParaRPr>
          </a:p>
          <a:p>
            <a:pPr marL="457200" indent="-457200">
              <a:lnSpc>
                <a:spcPct val="120000"/>
              </a:lnSpc>
              <a:buClr>
                <a:schemeClr val="bg1">
                  <a:lumMod val="50000"/>
                </a:schemeClr>
              </a:buClr>
              <a:buFont typeface="Arial" pitchFamily="34" charset="0"/>
              <a:buChar char="•"/>
            </a:pPr>
            <a:r>
              <a:rPr lang="en-US" sz="2800" dirty="0" smtClean="0">
                <a:solidFill>
                  <a:schemeClr val="bg1">
                    <a:lumMod val="50000"/>
                    <a:alpha val="99000"/>
                  </a:schemeClr>
                </a:solidFill>
              </a:rPr>
              <a:t>Remove-</a:t>
            </a:r>
            <a:r>
              <a:rPr lang="en-US" sz="2800" dirty="0" err="1" smtClean="0">
                <a:solidFill>
                  <a:schemeClr val="bg1">
                    <a:lumMod val="50000"/>
                    <a:alpha val="99000"/>
                  </a:schemeClr>
                </a:solidFill>
              </a:rPr>
              <a:t>AppxProvisionedPackage</a:t>
            </a:r>
            <a:endParaRPr lang="en-US" sz="1800" dirty="0">
              <a:solidFill>
                <a:schemeClr val="bg1">
                  <a:lumMod val="50000"/>
                  <a:alpha val="99000"/>
                </a:schemeClr>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0004"/>
          <a:stretch/>
        </p:blipFill>
        <p:spPr>
          <a:xfrm>
            <a:off x="6095999" y="1246915"/>
            <a:ext cx="5886735" cy="4886698"/>
          </a:xfrm>
          <a:prstGeom prst="rect">
            <a:avLst/>
          </a:prstGeom>
        </p:spPr>
      </p:pic>
    </p:spTree>
    <p:extLst>
      <p:ext uri="{BB962C8B-B14F-4D97-AF65-F5344CB8AC3E}">
        <p14:creationId xmlns:p14="http://schemas.microsoft.com/office/powerpoint/2010/main" val="39017740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iterate type="lt">
                                    <p:tmPct val="2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par>
                          <p:cTn id="8" fill="hold">
                            <p:stCondLst>
                              <p:cond delay="1900"/>
                            </p:stCondLst>
                            <p:childTnLst>
                              <p:par>
                                <p:cTn id="9" presetID="22" presetClass="entr" presetSubtype="8" fill="hold" nodeType="afterEffect">
                                  <p:stCondLst>
                                    <p:cond delay="0"/>
                                  </p:stCondLst>
                                  <p:iterate type="lt">
                                    <p:tmPct val="20000"/>
                                  </p:iterate>
                                  <p:childTnLst>
                                    <p:set>
                                      <p:cBhvr>
                                        <p:cTn id="10" dur="1" fill="hold">
                                          <p:stCondLst>
                                            <p:cond delay="0"/>
                                          </p:stCondLst>
                                        </p:cTn>
                                        <p:tgtEl>
                                          <p:spTgt spid="6">
                                            <p:txEl>
                                              <p:pRg st="1" end="1"/>
                                            </p:txEl>
                                          </p:spTgt>
                                        </p:tgtEl>
                                        <p:attrNameLst>
                                          <p:attrName>style.visibility</p:attrName>
                                        </p:attrNameLst>
                                      </p:cBhvr>
                                      <p:to>
                                        <p:strVal val="visible"/>
                                      </p:to>
                                    </p:set>
                                    <p:animEffect transition="in" filter="wipe(left)">
                                      <p:cBhvr>
                                        <p:cTn id="11" dur="500"/>
                                        <p:tgtEl>
                                          <p:spTgt spid="6">
                                            <p:txEl>
                                              <p:pRg st="1" end="1"/>
                                            </p:txEl>
                                          </p:spTgt>
                                        </p:tgtEl>
                                      </p:cBhvr>
                                    </p:animEffect>
                                  </p:childTnLst>
                                </p:cTn>
                              </p:par>
                            </p:childTnLst>
                          </p:cTn>
                        </p:par>
                        <p:par>
                          <p:cTn id="12" fill="hold">
                            <p:stCondLst>
                              <p:cond delay="3400"/>
                            </p:stCondLst>
                            <p:childTnLst>
                              <p:par>
                                <p:cTn id="13" presetID="22" presetClass="entr" presetSubtype="8" fill="hold" nodeType="afterEffect">
                                  <p:stCondLst>
                                    <p:cond delay="0"/>
                                  </p:stCondLst>
                                  <p:iterate type="lt">
                                    <p:tmPct val="20000"/>
                                  </p:iterate>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left)">
                                      <p:cBhvr>
                                        <p:cTn id="15" dur="500"/>
                                        <p:tgtEl>
                                          <p:spTgt spid="6">
                                            <p:txEl>
                                              <p:pRg st="2" end="2"/>
                                            </p:txEl>
                                          </p:spTgt>
                                        </p:tgtEl>
                                      </p:cBhvr>
                                    </p:animEffect>
                                  </p:childTnLst>
                                </p:cTn>
                              </p:par>
                            </p:childTnLst>
                          </p:cTn>
                        </p:par>
                        <p:par>
                          <p:cTn id="16" fill="hold">
                            <p:stCondLst>
                              <p:cond delay="5500"/>
                            </p:stCondLst>
                            <p:childTnLst>
                              <p:par>
                                <p:cTn id="17" presetID="22" presetClass="entr" presetSubtype="8" fill="hold" nodeType="afterEffect">
                                  <p:stCondLst>
                                    <p:cond delay="0"/>
                                  </p:stCondLst>
                                  <p:iterate type="lt">
                                    <p:tmPct val="20000"/>
                                  </p:iterate>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left)">
                                      <p:cBhvr>
                                        <p:cTn id="19" dur="500"/>
                                        <p:tgtEl>
                                          <p:spTgt spid="6">
                                            <p:txEl>
                                              <p:pRg st="3" end="3"/>
                                            </p:txEl>
                                          </p:spTgt>
                                        </p:tgtEl>
                                      </p:cBhvr>
                                    </p:animEffect>
                                  </p:childTnLst>
                                </p:cTn>
                              </p:par>
                            </p:childTnLst>
                          </p:cTn>
                        </p:par>
                        <p:par>
                          <p:cTn id="20" fill="hold">
                            <p:stCondLst>
                              <p:cond delay="7400"/>
                            </p:stCondLst>
                            <p:childTnLst>
                              <p:par>
                                <p:cTn id="21" presetID="22" presetClass="entr" presetSubtype="8" fill="hold" nodeType="afterEffect">
                                  <p:stCondLst>
                                    <p:cond delay="0"/>
                                  </p:stCondLst>
                                  <p:iterate type="lt">
                                    <p:tmPct val="20000"/>
                                  </p:iterate>
                                  <p:childTnLst>
                                    <p:set>
                                      <p:cBhvr>
                                        <p:cTn id="22" dur="1" fill="hold">
                                          <p:stCondLst>
                                            <p:cond delay="0"/>
                                          </p:stCondLst>
                                        </p:cTn>
                                        <p:tgtEl>
                                          <p:spTgt spid="6">
                                            <p:txEl>
                                              <p:pRg st="4" end="4"/>
                                            </p:txEl>
                                          </p:spTgt>
                                        </p:tgtEl>
                                        <p:attrNameLst>
                                          <p:attrName>style.visibility</p:attrName>
                                        </p:attrNameLst>
                                      </p:cBhvr>
                                      <p:to>
                                        <p:strVal val="visible"/>
                                      </p:to>
                                    </p:set>
                                    <p:animEffect transition="in" filter="wipe(left)">
                                      <p:cBhvr>
                                        <p:cTn id="23" dur="500"/>
                                        <p:tgtEl>
                                          <p:spTgt spid="6">
                                            <p:txEl>
                                              <p:pRg st="4" end="4"/>
                                            </p:txEl>
                                          </p:spTgt>
                                        </p:tgtEl>
                                      </p:cBhvr>
                                    </p:animEffect>
                                  </p:childTnLst>
                                </p:cTn>
                              </p:par>
                            </p:childTnLst>
                          </p:cTn>
                        </p:par>
                        <p:par>
                          <p:cTn id="24" fill="hold">
                            <p:stCondLst>
                              <p:cond delay="10100"/>
                            </p:stCondLst>
                            <p:childTnLst>
                              <p:par>
                                <p:cTn id="25" presetID="22" presetClass="entr" presetSubtype="8" fill="hold" nodeType="afterEffect">
                                  <p:stCondLst>
                                    <p:cond delay="0"/>
                                  </p:stCondLst>
                                  <p:iterate type="lt">
                                    <p:tmPct val="20000"/>
                                  </p:iterate>
                                  <p:childTnLst>
                                    <p:set>
                                      <p:cBhvr>
                                        <p:cTn id="26" dur="1" fill="hold">
                                          <p:stCondLst>
                                            <p:cond delay="0"/>
                                          </p:stCondLst>
                                        </p:cTn>
                                        <p:tgtEl>
                                          <p:spTgt spid="6">
                                            <p:txEl>
                                              <p:pRg st="5" end="5"/>
                                            </p:txEl>
                                          </p:spTgt>
                                        </p:tgtEl>
                                        <p:attrNameLst>
                                          <p:attrName>style.visibility</p:attrName>
                                        </p:attrNameLst>
                                      </p:cBhvr>
                                      <p:to>
                                        <p:strVal val="visible"/>
                                      </p:to>
                                    </p:set>
                                    <p:animEffect transition="in" filter="wipe(left)">
                                      <p:cBhvr>
                                        <p:cTn id="27" dur="500"/>
                                        <p:tgtEl>
                                          <p:spTgt spid="6">
                                            <p:txEl>
                                              <p:pRg st="5" end="5"/>
                                            </p:txEl>
                                          </p:spTgt>
                                        </p:tgtEl>
                                      </p:cBhvr>
                                    </p:animEffect>
                                  </p:childTnLst>
                                </p:cTn>
                              </p:par>
                            </p:childTnLst>
                          </p:cTn>
                        </p:par>
                        <p:par>
                          <p:cTn id="28" fill="hold">
                            <p:stCondLst>
                              <p:cond delay="12300"/>
                            </p:stCondLst>
                            <p:childTnLst>
                              <p:par>
                                <p:cTn id="29" presetID="22" presetClass="entr" presetSubtype="8" fill="hold" nodeType="afterEffect">
                                  <p:stCondLst>
                                    <p:cond delay="0"/>
                                  </p:stCondLst>
                                  <p:iterate type="lt">
                                    <p:tmPct val="20000"/>
                                  </p:iterate>
                                  <p:childTnLst>
                                    <p:set>
                                      <p:cBhvr>
                                        <p:cTn id="30" dur="1" fill="hold">
                                          <p:stCondLst>
                                            <p:cond delay="0"/>
                                          </p:stCondLst>
                                        </p:cTn>
                                        <p:tgtEl>
                                          <p:spTgt spid="6">
                                            <p:txEl>
                                              <p:pRg st="6" end="6"/>
                                            </p:txEl>
                                          </p:spTgt>
                                        </p:tgtEl>
                                        <p:attrNameLst>
                                          <p:attrName>style.visibility</p:attrName>
                                        </p:attrNameLst>
                                      </p:cBhvr>
                                      <p:to>
                                        <p:strVal val="visible"/>
                                      </p:to>
                                    </p:set>
                                    <p:animEffect transition="in" filter="wipe(left)">
                                      <p:cBhvr>
                                        <p:cTn id="31" dur="500"/>
                                        <p:tgtEl>
                                          <p:spTgt spid="6">
                                            <p:txEl>
                                              <p:pRg st="6" end="6"/>
                                            </p:txEl>
                                          </p:spTgt>
                                        </p:tgtEl>
                                      </p:cBhvr>
                                    </p:animEffect>
                                  </p:childTnLst>
                                </p:cTn>
                              </p:par>
                            </p:childTnLst>
                          </p:cTn>
                        </p:par>
                        <p:par>
                          <p:cTn id="32" fill="hold">
                            <p:stCondLst>
                              <p:cond delay="15300"/>
                            </p:stCondLst>
                            <p:childTnLst>
                              <p:par>
                                <p:cTn id="33" presetID="22" presetClass="entr" presetSubtype="8" fill="hold" nodeType="afterEffect">
                                  <p:stCondLst>
                                    <p:cond delay="0"/>
                                  </p:stCondLst>
                                  <p:iterate type="lt">
                                    <p:tmPct val="20000"/>
                                  </p:iterate>
                                  <p:childTnLst>
                                    <p:set>
                                      <p:cBhvr>
                                        <p:cTn id="34" dur="1" fill="hold">
                                          <p:stCondLst>
                                            <p:cond delay="0"/>
                                          </p:stCondLst>
                                        </p:cTn>
                                        <p:tgtEl>
                                          <p:spTgt spid="6">
                                            <p:txEl>
                                              <p:pRg st="7" end="7"/>
                                            </p:txEl>
                                          </p:spTgt>
                                        </p:tgtEl>
                                        <p:attrNameLst>
                                          <p:attrName>style.visibility</p:attrName>
                                        </p:attrNameLst>
                                      </p:cBhvr>
                                      <p:to>
                                        <p:strVal val="visible"/>
                                      </p:to>
                                    </p:set>
                                    <p:animEffect transition="in" filter="wipe(left)">
                                      <p:cBhvr>
                                        <p:cTn id="35"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solidFill>
                  <a:schemeClr val="accent1"/>
                </a:solidFill>
              </a:rPr>
              <a:t>AppLocker</a:t>
            </a:r>
            <a:endParaRPr lang="en-US" dirty="0">
              <a:solidFill>
                <a:schemeClr val="accent1"/>
              </a:solidFill>
            </a:endParaRPr>
          </a:p>
        </p:txBody>
      </p:sp>
      <p:sp>
        <p:nvSpPr>
          <p:cNvPr id="3" name="Content Placeholder 2"/>
          <p:cNvSpPr>
            <a:spLocks noGrp="1"/>
          </p:cNvSpPr>
          <p:nvPr>
            <p:ph type="body" sz="quarter" idx="10"/>
          </p:nvPr>
        </p:nvSpPr>
        <p:spPr>
          <a:xfrm>
            <a:off x="519112" y="1733431"/>
            <a:ext cx="4707981" cy="3630738"/>
          </a:xfrm>
        </p:spPr>
        <p:txBody>
          <a:bodyPr/>
          <a:lstStyle/>
          <a:p>
            <a:pPr lvl="0"/>
            <a:r>
              <a:rPr lang="en-US" sz="3200" dirty="0">
                <a:solidFill>
                  <a:schemeClr val="bg1">
                    <a:lumMod val="50000"/>
                  </a:schemeClr>
                </a:solidFill>
              </a:rPr>
              <a:t>Restrict </a:t>
            </a:r>
            <a:r>
              <a:rPr lang="en-US" sz="3200" dirty="0" smtClean="0">
                <a:solidFill>
                  <a:schemeClr val="bg1">
                    <a:lumMod val="50000"/>
                  </a:schemeClr>
                </a:solidFill>
              </a:rPr>
              <a:t>applications</a:t>
            </a:r>
          </a:p>
          <a:p>
            <a:pPr lvl="0"/>
            <a:endParaRPr lang="en-US" sz="1800" dirty="0">
              <a:solidFill>
                <a:schemeClr val="bg1">
                  <a:lumMod val="50000"/>
                </a:schemeClr>
              </a:solidFill>
            </a:endParaRPr>
          </a:p>
          <a:p>
            <a:pPr lvl="0"/>
            <a:r>
              <a:rPr lang="en-US" sz="3200" dirty="0">
                <a:solidFill>
                  <a:schemeClr val="bg1">
                    <a:lumMod val="50000"/>
                  </a:schemeClr>
                </a:solidFill>
              </a:rPr>
              <a:t>Policies built for:</a:t>
            </a:r>
          </a:p>
          <a:p>
            <a:pPr marL="342900" lvl="1" indent="-342900">
              <a:buFont typeface="Arial" pitchFamily="34" charset="0"/>
              <a:buChar char="•"/>
            </a:pPr>
            <a:r>
              <a:rPr lang="en-US" dirty="0">
                <a:solidFill>
                  <a:schemeClr val="bg1">
                    <a:lumMod val="50000"/>
                  </a:schemeClr>
                </a:solidFill>
              </a:rPr>
              <a:t>Windows Store apps</a:t>
            </a:r>
          </a:p>
          <a:p>
            <a:pPr marL="342900" lvl="1" indent="-342900">
              <a:buFont typeface="Arial" pitchFamily="34" charset="0"/>
              <a:buChar char="•"/>
            </a:pPr>
            <a:r>
              <a:rPr lang="en-US" dirty="0">
                <a:solidFill>
                  <a:schemeClr val="bg1">
                    <a:lumMod val="50000"/>
                  </a:schemeClr>
                </a:solidFill>
              </a:rPr>
              <a:t>LOB </a:t>
            </a:r>
            <a:r>
              <a:rPr lang="en-US" dirty="0" smtClean="0">
                <a:solidFill>
                  <a:schemeClr val="bg1">
                    <a:lumMod val="50000"/>
                  </a:schemeClr>
                </a:solidFill>
              </a:rPr>
              <a:t>apps</a:t>
            </a:r>
          </a:p>
          <a:p>
            <a:pPr marL="342900" lvl="1" indent="-342900">
              <a:buFont typeface="Arial" pitchFamily="34" charset="0"/>
              <a:buChar char="•"/>
            </a:pPr>
            <a:endParaRPr lang="en-US" sz="1800" dirty="0">
              <a:solidFill>
                <a:schemeClr val="bg1">
                  <a:lumMod val="50000"/>
                </a:schemeClr>
              </a:solidFill>
            </a:endParaRPr>
          </a:p>
          <a:p>
            <a:pPr lvl="0"/>
            <a:r>
              <a:rPr lang="en-US" sz="3200" dirty="0">
                <a:solidFill>
                  <a:schemeClr val="bg1">
                    <a:lumMod val="50000"/>
                  </a:schemeClr>
                </a:solidFill>
              </a:rPr>
              <a:t>Policies built using:</a:t>
            </a:r>
          </a:p>
          <a:p>
            <a:pPr marL="342900" lvl="1" indent="-342900">
              <a:buFont typeface="Arial" pitchFamily="34" charset="0"/>
              <a:buChar char="•"/>
            </a:pPr>
            <a:r>
              <a:rPr lang="en-US" dirty="0">
                <a:solidFill>
                  <a:schemeClr val="bg1">
                    <a:lumMod val="50000"/>
                  </a:schemeClr>
                </a:solidFill>
              </a:rPr>
              <a:t>Individual app package</a:t>
            </a:r>
          </a:p>
          <a:p>
            <a:pPr marL="342900" lvl="1" indent="-342900">
              <a:buFont typeface="Arial" pitchFamily="34" charset="0"/>
              <a:buChar char="•"/>
            </a:pPr>
            <a:r>
              <a:rPr lang="en-US" dirty="0">
                <a:solidFill>
                  <a:schemeClr val="bg1">
                    <a:lumMod val="50000"/>
                  </a:schemeClr>
                </a:solidFill>
              </a:rPr>
              <a:t>List of apps installed</a:t>
            </a:r>
            <a:endParaRPr lang="en-US" sz="5400" dirty="0">
              <a:solidFill>
                <a:schemeClr val="bg1">
                  <a:lumMod val="50000"/>
                </a:schemeClr>
              </a:solidFill>
            </a:endParaRPr>
          </a:p>
        </p:txBody>
      </p:sp>
      <p:sp>
        <p:nvSpPr>
          <p:cNvPr id="22" name="Rectangle 21"/>
          <p:cNvSpPr/>
          <p:nvPr/>
        </p:nvSpPr>
        <p:spPr bwMode="auto">
          <a:xfrm>
            <a:off x="7487707" y="5192110"/>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9470136" y="3204242"/>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p:nvSpPr>
        <p:spPr bwMode="auto">
          <a:xfrm>
            <a:off x="5516381" y="3210001"/>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709" r="30213"/>
          <a:stretch/>
        </p:blipFill>
        <p:spPr>
          <a:xfrm>
            <a:off x="5509363" y="1790811"/>
            <a:ext cx="1854190" cy="1841389"/>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27758" t="3022" r="7121"/>
          <a:stretch/>
        </p:blipFill>
        <p:spPr>
          <a:xfrm>
            <a:off x="9487284" y="1790811"/>
            <a:ext cx="1856208" cy="1841388"/>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9862" y="3775210"/>
            <a:ext cx="3873630" cy="1880967"/>
          </a:xfrm>
          <a:prstGeom prst="rect">
            <a:avLst/>
          </a:prstGeom>
        </p:spPr>
      </p:pic>
      <p:grpSp>
        <p:nvGrpSpPr>
          <p:cNvPr id="5" name="Group 4"/>
          <p:cNvGrpSpPr/>
          <p:nvPr/>
        </p:nvGrpSpPr>
        <p:grpSpPr>
          <a:xfrm>
            <a:off x="5509363" y="3760808"/>
            <a:ext cx="1879579" cy="1879580"/>
            <a:chOff x="5509363" y="3760808"/>
            <a:chExt cx="1879579" cy="1879580"/>
          </a:xfrm>
          <a:solidFill>
            <a:schemeClr val="accent3"/>
          </a:solidFill>
        </p:grpSpPr>
        <p:sp>
          <p:nvSpPr>
            <p:cNvPr id="14" name="Rectangle 13"/>
            <p:cNvSpPr/>
            <p:nvPr/>
          </p:nvSpPr>
          <p:spPr bwMode="auto">
            <a:xfrm>
              <a:off x="5509363" y="3760808"/>
              <a:ext cx="1879579" cy="187958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6" name="Picture 9" descr="\\MAGNUM\Projects\Microsoft\Cloud Power FY12\Design\Icons\PNGs\Optimized.png"/>
            <p:cNvPicPr>
              <a:picLocks noChangeAspect="1" noChangeArrowheads="1"/>
            </p:cNvPicPr>
            <p:nvPr/>
          </p:nvPicPr>
          <p:blipFill>
            <a:blip r:embed="rId6" cstate="print">
              <a:biLevel thresh="25000"/>
            </a:blip>
            <a:srcRect/>
            <a:stretch>
              <a:fillRect/>
            </a:stretch>
          </p:blipFill>
          <p:spPr bwMode="auto">
            <a:xfrm>
              <a:off x="5523011" y="3779644"/>
              <a:ext cx="1828800" cy="1828800"/>
            </a:xfrm>
            <a:prstGeom prst="rect">
              <a:avLst/>
            </a:prstGeom>
            <a:grpFill/>
          </p:spPr>
        </p:pic>
      </p:grpSp>
      <p:grpSp>
        <p:nvGrpSpPr>
          <p:cNvPr id="4" name="Group 3"/>
          <p:cNvGrpSpPr/>
          <p:nvPr/>
        </p:nvGrpSpPr>
        <p:grpSpPr>
          <a:xfrm>
            <a:off x="7491792" y="1772940"/>
            <a:ext cx="1879579" cy="1879580"/>
            <a:chOff x="7491792" y="1772940"/>
            <a:chExt cx="1879579" cy="1879580"/>
          </a:xfrm>
          <a:solidFill>
            <a:schemeClr val="accent3"/>
          </a:solidFill>
        </p:grpSpPr>
        <p:sp>
          <p:nvSpPr>
            <p:cNvPr id="12" name="Rectangle 11"/>
            <p:cNvSpPr/>
            <p:nvPr/>
          </p:nvSpPr>
          <p:spPr bwMode="auto">
            <a:xfrm>
              <a:off x="7491792" y="1772940"/>
              <a:ext cx="1879579" cy="187958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7" name="Picture 2" descr="\\MAGNUM\Projects\Microsoft\Cloud Power FY12\Design\ICONS_PNG\Devices.png"/>
            <p:cNvPicPr>
              <a:picLocks noChangeAspect="1" noChangeArrowheads="1"/>
            </p:cNvPicPr>
            <p:nvPr/>
          </p:nvPicPr>
          <p:blipFill>
            <a:blip r:embed="rId7" cstate="print">
              <a:lum bright="100000"/>
            </a:blip>
            <a:srcRect l="56000" t="50000" r="10000" b="4000"/>
            <a:stretch>
              <a:fillRect/>
            </a:stretch>
          </p:blipFill>
          <p:spPr bwMode="auto">
            <a:xfrm>
              <a:off x="7781839" y="1835205"/>
              <a:ext cx="1295400" cy="1752600"/>
            </a:xfrm>
            <a:prstGeom prst="rect">
              <a:avLst/>
            </a:prstGeom>
            <a:grpFill/>
            <a:ln>
              <a:noFill/>
            </a:ln>
          </p:spPr>
        </p:pic>
      </p:grpSp>
    </p:spTree>
    <p:extLst>
      <p:ext uri="{BB962C8B-B14F-4D97-AF65-F5344CB8AC3E}">
        <p14:creationId xmlns:p14="http://schemas.microsoft.com/office/powerpoint/2010/main" val="1145022021"/>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0691813" cy="926279"/>
          </a:xfrm>
          <a:prstGeom prst="rect">
            <a:avLst/>
          </a:prstGeom>
        </p:spPr>
        <p:txBody>
          <a:bodyPr vert="horz" wrap="square" lIns="0" tIns="0" rIns="0" bIns="0" rtlCol="0">
            <a:spAutoFit/>
          </a:bodyPr>
          <a:lstStyle/>
          <a:p>
            <a:pPr>
              <a:lnSpc>
                <a:spcPts val="8000"/>
              </a:lnSpc>
            </a:pPr>
            <a:r>
              <a:rPr lang="en-US" sz="4800" spc="-100" dirty="0" smtClean="0">
                <a:ln w="3175">
                  <a:noFill/>
                </a:ln>
                <a:solidFill>
                  <a:schemeClr val="accent1">
                    <a:lumMod val="50000"/>
                  </a:schemeClr>
                </a:solidFill>
                <a:latin typeface="Segoe UI Light" pitchFamily="34" charset="0"/>
                <a:cs typeface="Segoe Light"/>
              </a:rPr>
              <a:t>Demo: Using Windows Powershell</a:t>
            </a:r>
            <a:endParaRPr lang="en-US" sz="4800" spc="-100" dirty="0">
              <a:ln w="3175">
                <a:noFill/>
              </a:ln>
              <a:solidFill>
                <a:schemeClr val="accent1">
                  <a:lumMod val="50000"/>
                </a:schemeClr>
              </a:solidFill>
              <a:latin typeface="Segoe UI Light" pitchFamily="34" charset="0"/>
              <a:cs typeface="Segoe Light"/>
            </a:endParaRPr>
          </a:p>
        </p:txBody>
      </p:sp>
    </p:spTree>
    <p:extLst>
      <p:ext uri="{BB962C8B-B14F-4D97-AF65-F5344CB8AC3E}">
        <p14:creationId xmlns:p14="http://schemas.microsoft.com/office/powerpoint/2010/main" val="335802985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147425" cy="908839"/>
          </a:xfrm>
          <a:prstGeom prst="rect">
            <a:avLst/>
          </a:prstGeom>
        </p:spPr>
        <p:txBody>
          <a:bodyPr vert="horz" wrap="square" lIns="0" tIns="0" rIns="0" bIns="0" rtlCol="0">
            <a:spAutoFit/>
          </a:bodyPr>
          <a:lstStyle/>
          <a:p>
            <a:pPr>
              <a:lnSpc>
                <a:spcPts val="8000"/>
              </a:lnSpc>
            </a:pPr>
            <a:r>
              <a:rPr lang="en-US" sz="4000" spc="-100" dirty="0" smtClean="0">
                <a:ln w="3175">
                  <a:noFill/>
                </a:ln>
                <a:solidFill>
                  <a:schemeClr val="accent1">
                    <a:lumMod val="50000"/>
                  </a:schemeClr>
                </a:solidFill>
                <a:latin typeface="Segoe UI Light" pitchFamily="34" charset="0"/>
                <a:cs typeface="Segoe Light"/>
              </a:rPr>
              <a:t>Demo: Controlling Access with AppLocker</a:t>
            </a:r>
          </a:p>
        </p:txBody>
      </p:sp>
    </p:spTree>
    <p:extLst>
      <p:ext uri="{BB962C8B-B14F-4D97-AF65-F5344CB8AC3E}">
        <p14:creationId xmlns:p14="http://schemas.microsoft.com/office/powerpoint/2010/main" val="335802985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32" r="1"/>
          <a:stretch/>
        </p:blipFill>
        <p:spPr>
          <a:xfrm>
            <a:off x="6178176" y="1784804"/>
            <a:ext cx="3867107" cy="3855272"/>
          </a:xfrm>
          <a:prstGeom prst="rect">
            <a:avLst/>
          </a:prstGeom>
        </p:spPr>
      </p:pic>
      <p:sp>
        <p:nvSpPr>
          <p:cNvPr id="13" name="Title 12"/>
          <p:cNvSpPr>
            <a:spLocks noGrp="1"/>
          </p:cNvSpPr>
          <p:nvPr>
            <p:ph type="title" idx="4294967295"/>
          </p:nvPr>
        </p:nvSpPr>
        <p:spPr>
          <a:xfrm>
            <a:off x="514707" y="269543"/>
            <a:ext cx="11149012" cy="726673"/>
          </a:xfrm>
        </p:spPr>
        <p:txBody>
          <a:bodyPr/>
          <a:lstStyle/>
          <a:p>
            <a:r>
              <a:rPr lang="en-US" sz="5400" dirty="0" smtClean="0">
                <a:solidFill>
                  <a:schemeClr val="accent1"/>
                </a:solidFill>
              </a:rPr>
              <a:t>Summary</a:t>
            </a:r>
            <a:endParaRPr lang="en-US" sz="5400" dirty="0">
              <a:solidFill>
                <a:schemeClr val="accent1"/>
              </a:solidFill>
            </a:endParaRPr>
          </a:p>
        </p:txBody>
      </p:sp>
      <p:sp>
        <p:nvSpPr>
          <p:cNvPr id="38" name="Rectangle 37"/>
          <p:cNvSpPr/>
          <p:nvPr/>
        </p:nvSpPr>
        <p:spPr bwMode="auto">
          <a:xfrm>
            <a:off x="2181013" y="4876334"/>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12" name="Picture 2" descr="\\MAGNUM\Projects\Microsoft\Cloud Power FY12\Design\ICONS_PNG\Secure_Elastic.png"/>
          <p:cNvPicPr>
            <a:picLocks noChangeAspect="1" noChangeArrowheads="1"/>
          </p:cNvPicPr>
          <p:nvPr/>
        </p:nvPicPr>
        <p:blipFill>
          <a:blip r:embed="rId4" cstate="print">
            <a:lum bright="100000"/>
          </a:blip>
          <a:srcRect/>
          <a:stretch>
            <a:fillRect/>
          </a:stretch>
        </p:blipFill>
        <p:spPr bwMode="auto">
          <a:xfrm>
            <a:off x="2425408" y="1828455"/>
            <a:ext cx="1527863" cy="1527863"/>
          </a:xfrm>
          <a:prstGeom prst="rect">
            <a:avLst/>
          </a:prstGeom>
          <a:noFill/>
        </p:spPr>
      </p:pic>
      <p:pic>
        <p:nvPicPr>
          <p:cNvPr id="15" name="Picture 7" descr="\\MAGNUM\Projects\Microsoft\Cloud Power FY12\Design\ICONS_PNG\Secure.png"/>
          <p:cNvPicPr>
            <a:picLocks noChangeAspect="1" noChangeArrowheads="1"/>
          </p:cNvPicPr>
          <p:nvPr/>
        </p:nvPicPr>
        <p:blipFill>
          <a:blip r:embed="rId5" cstate="print">
            <a:lum bright="100000"/>
          </a:blip>
          <a:srcRect/>
          <a:stretch>
            <a:fillRect/>
          </a:stretch>
        </p:blipFill>
        <p:spPr bwMode="auto">
          <a:xfrm>
            <a:off x="4286724" y="3747270"/>
            <a:ext cx="1608072" cy="1608072"/>
          </a:xfrm>
          <a:prstGeom prst="rect">
            <a:avLst/>
          </a:prstGeom>
          <a:noFill/>
        </p:spPr>
      </p:pic>
      <p:pic>
        <p:nvPicPr>
          <p:cNvPr id="16" name="Picture 7" descr="\\MAGNUM\Projects\Microsoft\Cloud Power FY12\Design\ICONS_PNG\Within_Your_Reach.png"/>
          <p:cNvPicPr>
            <a:picLocks noChangeAspect="1" noChangeArrowheads="1"/>
          </p:cNvPicPr>
          <p:nvPr/>
        </p:nvPicPr>
        <p:blipFill>
          <a:blip r:embed="rId6" cstate="print">
            <a:lum bright="100000"/>
          </a:blip>
          <a:srcRect/>
          <a:stretch>
            <a:fillRect/>
          </a:stretch>
        </p:blipFill>
        <p:spPr bwMode="auto">
          <a:xfrm>
            <a:off x="2425408" y="3867111"/>
            <a:ext cx="1368391" cy="1368391"/>
          </a:xfrm>
          <a:prstGeom prst="rect">
            <a:avLst/>
          </a:prstGeom>
          <a:noFill/>
        </p:spPr>
      </p:pic>
      <p:pic>
        <p:nvPicPr>
          <p:cNvPr id="17" name="Picture 3" descr="C:\Users\mitchellg\Desktop\Simple_Licensing.png"/>
          <p:cNvPicPr>
            <a:picLocks noChangeAspect="1" noChangeArrowheads="1"/>
          </p:cNvPicPr>
          <p:nvPr/>
        </p:nvPicPr>
        <p:blipFill>
          <a:blip r:embed="rId7" cstate="print">
            <a:lum bright="100000"/>
          </a:blip>
          <a:srcRect/>
          <a:stretch>
            <a:fillRect/>
          </a:stretch>
        </p:blipFill>
        <p:spPr bwMode="auto">
          <a:xfrm>
            <a:off x="4466839" y="1900724"/>
            <a:ext cx="1427957" cy="1427957"/>
          </a:xfrm>
          <a:prstGeom prst="rect">
            <a:avLst/>
          </a:prstGeom>
          <a:noFill/>
        </p:spPr>
      </p:pic>
      <p:sp>
        <p:nvSpPr>
          <p:cNvPr id="19" name="Rectangle 4"/>
          <p:cNvSpPr/>
          <p:nvPr/>
        </p:nvSpPr>
        <p:spPr>
          <a:xfrm>
            <a:off x="2167365" y="1779717"/>
            <a:ext cx="1881426" cy="186174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bIns="91440" anchor="b"/>
          <a:lstStyle/>
          <a:p>
            <a:pPr algn="ctr"/>
            <a:r>
              <a:rPr lang="en-US" sz="1200" b="1" dirty="0" smtClean="0">
                <a:solidFill>
                  <a:schemeClr val="bg1"/>
                </a:solidFill>
                <a:latin typeface="Segoe UI Light" pitchFamily="34" charset="0"/>
                <a:ea typeface="MS PGothic" pitchFamily="34" charset="-128"/>
              </a:rPr>
              <a:t>Reduced</a:t>
            </a:r>
          </a:p>
          <a:p>
            <a:pPr algn="ctr"/>
            <a:r>
              <a:rPr lang="en-US" sz="1200" b="1" dirty="0" smtClean="0">
                <a:solidFill>
                  <a:schemeClr val="bg1"/>
                </a:solidFill>
                <a:latin typeface="Segoe UI Light" pitchFamily="34" charset="0"/>
                <a:ea typeface="MS PGothic" pitchFamily="34" charset="-128"/>
              </a:rPr>
              <a:t>Costs</a:t>
            </a:r>
          </a:p>
        </p:txBody>
      </p:sp>
      <p:pic>
        <p:nvPicPr>
          <p:cNvPr id="20" name="Picture 30" descr="Reduced-Cost.png"/>
          <p:cNvPicPr>
            <a:picLocks noChangeAspect="1"/>
          </p:cNvPicPr>
          <p:nvPr/>
        </p:nvPicPr>
        <p:blipFill>
          <a:blip r:embed="rId8" cstate="print"/>
          <a:srcRect l="10599" r="12095"/>
          <a:stretch>
            <a:fillRect/>
          </a:stretch>
        </p:blipFill>
        <p:spPr bwMode="auto">
          <a:xfrm>
            <a:off x="2638718" y="2007237"/>
            <a:ext cx="941769" cy="1246467"/>
          </a:xfrm>
          <a:prstGeom prst="rect">
            <a:avLst/>
          </a:prstGeom>
          <a:noFill/>
          <a:ln w="9525">
            <a:noFill/>
            <a:miter lim="800000"/>
            <a:headEnd/>
            <a:tailEnd/>
          </a:ln>
        </p:spPr>
      </p:pic>
      <p:sp>
        <p:nvSpPr>
          <p:cNvPr id="21" name="Rectangle 20"/>
          <p:cNvSpPr/>
          <p:nvPr/>
        </p:nvSpPr>
        <p:spPr>
          <a:xfrm>
            <a:off x="4151573" y="1768475"/>
            <a:ext cx="1897352" cy="1878500"/>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bIns="0" anchor="b"/>
          <a:lstStyle/>
          <a:p>
            <a:pPr algn="ctr"/>
            <a:r>
              <a:rPr lang="en-US" sz="1200" b="1" dirty="0" smtClean="0">
                <a:solidFill>
                  <a:schemeClr val="bg1"/>
                </a:solidFill>
                <a:latin typeface="Segoe UI Light" pitchFamily="34" charset="0"/>
                <a:ea typeface="MS PGothic" pitchFamily="34" charset="-128"/>
              </a:rPr>
              <a:t>Agility</a:t>
            </a:r>
          </a:p>
          <a:p>
            <a:pPr algn="ctr"/>
            <a:endParaRPr lang="en-US" sz="1200" b="1" dirty="0" smtClean="0">
              <a:solidFill>
                <a:schemeClr val="bg1"/>
              </a:solidFill>
              <a:latin typeface="Segoe UI Light" pitchFamily="34" charset="0"/>
              <a:ea typeface="MS PGothic" pitchFamily="34" charset="-128"/>
            </a:endParaRPr>
          </a:p>
        </p:txBody>
      </p:sp>
      <p:pic>
        <p:nvPicPr>
          <p:cNvPr id="22" name="Picture 2" descr="C:\Users\sigurdg\Desktop\Agility.png"/>
          <p:cNvPicPr>
            <a:picLocks noChangeAspect="1" noChangeArrowheads="1"/>
          </p:cNvPicPr>
          <p:nvPr/>
        </p:nvPicPr>
        <p:blipFill>
          <a:blip r:embed="rId9" cstate="print"/>
          <a:srcRect/>
          <a:stretch>
            <a:fillRect/>
          </a:stretch>
        </p:blipFill>
        <p:spPr bwMode="auto">
          <a:xfrm>
            <a:off x="4625448" y="2158967"/>
            <a:ext cx="921657" cy="943008"/>
          </a:xfrm>
          <a:prstGeom prst="rect">
            <a:avLst/>
          </a:prstGeom>
          <a:noFill/>
        </p:spPr>
      </p:pic>
      <p:sp>
        <p:nvSpPr>
          <p:cNvPr id="23" name="Rectangle 22"/>
          <p:cNvSpPr/>
          <p:nvPr/>
        </p:nvSpPr>
        <p:spPr>
          <a:xfrm>
            <a:off x="2167365" y="3768714"/>
            <a:ext cx="1881426" cy="1871362"/>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bIns="91440" anchor="b"/>
          <a:lstStyle/>
          <a:p>
            <a:pPr algn="ctr"/>
            <a:r>
              <a:rPr lang="en-US" sz="1200" b="1" dirty="0" smtClean="0">
                <a:solidFill>
                  <a:schemeClr val="bg1"/>
                </a:solidFill>
                <a:latin typeface="Segoe UI Light" pitchFamily="34" charset="0"/>
                <a:ea typeface="MS PGothic" pitchFamily="34" charset="-128"/>
              </a:rPr>
              <a:t>Easy To</a:t>
            </a:r>
          </a:p>
          <a:p>
            <a:pPr algn="ctr"/>
            <a:r>
              <a:rPr lang="en-US" sz="1200" b="1" dirty="0" smtClean="0">
                <a:solidFill>
                  <a:schemeClr val="bg1"/>
                </a:solidFill>
                <a:latin typeface="Segoe UI Light" pitchFamily="34" charset="0"/>
                <a:ea typeface="MS PGothic" pitchFamily="34" charset="-128"/>
              </a:rPr>
              <a:t>Implement</a:t>
            </a:r>
          </a:p>
        </p:txBody>
      </p:sp>
      <p:pic>
        <p:nvPicPr>
          <p:cNvPr id="24" name="Picture 7" descr="\\MAGNUM\Projects\Microsoft\Cloud Power FY12\Design\ICONS_PNG\New_Business_Requirements.png"/>
          <p:cNvPicPr>
            <a:picLocks noChangeAspect="1" noChangeArrowheads="1"/>
          </p:cNvPicPr>
          <p:nvPr/>
        </p:nvPicPr>
        <p:blipFill>
          <a:blip r:embed="rId10" cstate="print">
            <a:lum bright="100000"/>
          </a:blip>
          <a:stretch>
            <a:fillRect/>
          </a:stretch>
        </p:blipFill>
        <p:spPr bwMode="auto">
          <a:xfrm>
            <a:off x="2536578" y="3969952"/>
            <a:ext cx="1143000" cy="1143000"/>
          </a:xfrm>
          <a:prstGeom prst="rect">
            <a:avLst/>
          </a:prstGeom>
          <a:noFill/>
        </p:spPr>
      </p:pic>
      <p:sp>
        <p:nvSpPr>
          <p:cNvPr id="25" name="Rectangle 24"/>
          <p:cNvSpPr/>
          <p:nvPr/>
        </p:nvSpPr>
        <p:spPr>
          <a:xfrm>
            <a:off x="4149332" y="3768714"/>
            <a:ext cx="1887339" cy="188165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bIns="91440" anchor="b"/>
          <a:lstStyle/>
          <a:p>
            <a:pPr algn="ctr"/>
            <a:r>
              <a:rPr lang="en-US" sz="1200" b="1" dirty="0" smtClean="0">
                <a:solidFill>
                  <a:schemeClr val="bg1"/>
                </a:solidFill>
                <a:latin typeface="Segoe UI Light" pitchFamily="34" charset="0"/>
                <a:ea typeface="MS PGothic" pitchFamily="34" charset="-128"/>
              </a:rPr>
              <a:t>Self</a:t>
            </a:r>
          </a:p>
          <a:p>
            <a:pPr algn="ctr"/>
            <a:r>
              <a:rPr lang="en-US" sz="1200" b="1" dirty="0" smtClean="0">
                <a:solidFill>
                  <a:schemeClr val="bg1"/>
                </a:solidFill>
                <a:latin typeface="Segoe UI Light" pitchFamily="34" charset="0"/>
                <a:ea typeface="MS PGothic" pitchFamily="34" charset="-128"/>
              </a:rPr>
              <a:t>Service</a:t>
            </a:r>
          </a:p>
        </p:txBody>
      </p:sp>
      <p:pic>
        <p:nvPicPr>
          <p:cNvPr id="26" name="Picture 30" descr="service-based.png"/>
          <p:cNvPicPr>
            <a:picLocks noChangeAspect="1"/>
          </p:cNvPicPr>
          <p:nvPr/>
        </p:nvPicPr>
        <p:blipFill>
          <a:blip r:embed="rId11" cstate="print"/>
          <a:srcRect/>
          <a:stretch>
            <a:fillRect/>
          </a:stretch>
        </p:blipFill>
        <p:spPr bwMode="auto">
          <a:xfrm>
            <a:off x="4459785" y="3891986"/>
            <a:ext cx="1252981" cy="1298931"/>
          </a:xfrm>
          <a:prstGeom prst="rect">
            <a:avLst/>
          </a:prstGeom>
          <a:solidFill>
            <a:schemeClr val="accent3"/>
          </a:solidFill>
          <a:ln>
            <a:noFill/>
          </a:ln>
        </p:spPr>
      </p:pic>
      <p:sp>
        <p:nvSpPr>
          <p:cNvPr id="2" name="Rectangle 1"/>
          <p:cNvSpPr/>
          <p:nvPr/>
        </p:nvSpPr>
        <p:spPr bwMode="auto">
          <a:xfrm>
            <a:off x="6178176" y="3101975"/>
            <a:ext cx="3872249" cy="2538101"/>
          </a:xfrm>
          <a:prstGeom prst="rect">
            <a:avLst/>
          </a:prstGeom>
          <a:gradFill flip="none" rotWithShape="1">
            <a:gsLst>
              <a:gs pos="29000">
                <a:srgbClr val="333333"/>
              </a:gs>
              <a:gs pos="65000">
                <a:srgbClr val="595959"/>
              </a:gs>
              <a:gs pos="100000">
                <a:schemeClr val="bg1">
                  <a:lumMod val="50000"/>
                  <a:alpha val="0"/>
                </a:schemeClr>
              </a:gs>
            </a:gsLst>
            <a:lin ang="162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4" name="TextBox 3"/>
          <p:cNvSpPr txBox="1"/>
          <p:nvPr/>
        </p:nvSpPr>
        <p:spPr>
          <a:xfrm>
            <a:off x="6178176" y="3427253"/>
            <a:ext cx="3867108" cy="2215991"/>
          </a:xfrm>
          <a:prstGeom prst="rect">
            <a:avLst/>
          </a:prstGeom>
          <a:noFill/>
        </p:spPr>
        <p:txBody>
          <a:bodyPr wrap="square" lIns="0" tIns="0" rIns="0" bIns="0" rtlCol="0">
            <a:spAutoFit/>
          </a:bodyPr>
          <a:lstStyle/>
          <a:p>
            <a:r>
              <a:rPr lang="en-US" dirty="0" smtClean="0">
                <a:solidFill>
                  <a:schemeClr val="bg1"/>
                </a:solidFill>
              </a:rPr>
              <a:t>  Windows Store Requirements</a:t>
            </a:r>
            <a:endParaRPr lang="en-US" dirty="0">
              <a:solidFill>
                <a:schemeClr val="bg1"/>
              </a:solidFill>
            </a:endParaRPr>
          </a:p>
          <a:p>
            <a:pPr marL="742932" lvl="1" indent="-285750">
              <a:buFont typeface="Arial" pitchFamily="34" charset="0"/>
              <a:buChar char="•"/>
            </a:pPr>
            <a:r>
              <a:rPr lang="en-US" dirty="0" smtClean="0">
                <a:solidFill>
                  <a:schemeClr val="bg1"/>
                </a:solidFill>
              </a:rPr>
              <a:t>Group </a:t>
            </a:r>
            <a:r>
              <a:rPr lang="en-US" dirty="0">
                <a:solidFill>
                  <a:schemeClr val="bg1"/>
                </a:solidFill>
              </a:rPr>
              <a:t>Policy control</a:t>
            </a:r>
          </a:p>
          <a:p>
            <a:pPr marL="1200113" lvl="2" indent="-285750">
              <a:buFont typeface="Arial" pitchFamily="34" charset="0"/>
              <a:buChar char="•"/>
            </a:pPr>
            <a:r>
              <a:rPr lang="en-US" dirty="0">
                <a:solidFill>
                  <a:schemeClr val="bg1"/>
                </a:solidFill>
              </a:rPr>
              <a:t>Access </a:t>
            </a:r>
          </a:p>
          <a:p>
            <a:pPr marL="1200113" lvl="2" indent="-285750">
              <a:buFont typeface="Arial" pitchFamily="34" charset="0"/>
              <a:buChar char="•"/>
            </a:pPr>
            <a:r>
              <a:rPr lang="en-US" dirty="0">
                <a:solidFill>
                  <a:schemeClr val="bg1"/>
                </a:solidFill>
              </a:rPr>
              <a:t>Automatic download</a:t>
            </a:r>
          </a:p>
          <a:p>
            <a:pPr marL="1200113" lvl="2" indent="-285750">
              <a:buFont typeface="Arial" pitchFamily="34" charset="0"/>
              <a:buChar char="•"/>
            </a:pPr>
            <a:r>
              <a:rPr lang="en-US" dirty="0">
                <a:solidFill>
                  <a:schemeClr val="bg1"/>
                </a:solidFill>
              </a:rPr>
              <a:t>Privacy</a:t>
            </a:r>
          </a:p>
          <a:p>
            <a:r>
              <a:rPr lang="en-US" dirty="0" smtClean="0">
                <a:solidFill>
                  <a:schemeClr val="bg1"/>
                </a:solidFill>
              </a:rPr>
              <a:t>  Sideloading </a:t>
            </a:r>
            <a:r>
              <a:rPr lang="en-US" dirty="0">
                <a:solidFill>
                  <a:schemeClr val="bg1"/>
                </a:solidFill>
              </a:rPr>
              <a:t>tools:</a:t>
            </a:r>
          </a:p>
          <a:p>
            <a:pPr marL="742932" lvl="1" indent="-285750">
              <a:buFont typeface="Arial" pitchFamily="34" charset="0"/>
              <a:buChar char="•"/>
            </a:pPr>
            <a:r>
              <a:rPr lang="en-US" dirty="0">
                <a:solidFill>
                  <a:schemeClr val="bg1"/>
                </a:solidFill>
              </a:rPr>
              <a:t>Per user: PowerShell</a:t>
            </a:r>
          </a:p>
          <a:p>
            <a:pPr marL="742932" lvl="1" indent="-285750">
              <a:buFont typeface="Arial" pitchFamily="34" charset="0"/>
              <a:buChar char="•"/>
            </a:pPr>
            <a:r>
              <a:rPr lang="en-US" dirty="0">
                <a:solidFill>
                  <a:schemeClr val="bg1"/>
                </a:solidFill>
              </a:rPr>
              <a:t>Per image: DISM</a:t>
            </a:r>
            <a:endParaRPr lang="en-US" sz="4000" dirty="0" smtClean="0">
              <a:solidFill>
                <a:schemeClr val="bg1"/>
              </a:solidFill>
            </a:endParaRPr>
          </a:p>
        </p:txBody>
      </p:sp>
    </p:spTree>
    <p:extLst>
      <p:ext uri="{BB962C8B-B14F-4D97-AF65-F5344CB8AC3E}">
        <p14:creationId xmlns:p14="http://schemas.microsoft.com/office/powerpoint/2010/main" val="3607636516"/>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352424"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81402034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cs typeface="Arial" charset="0"/>
              </a:rPr>
              <a:t>© </a:t>
            </a:r>
            <a:r>
              <a:rPr lang="en-US" sz="700" dirty="0" smtClean="0">
                <a:gradFill>
                  <a:gsLst>
                    <a:gs pos="0">
                      <a:srgbClr val="FFFFFF"/>
                    </a:gs>
                    <a:gs pos="100000">
                      <a:srgbClr val="FFFFFF"/>
                    </a:gs>
                  </a:gsLst>
                  <a:lin ang="5400000" scaled="0"/>
                </a:gradFill>
                <a:cs typeface="Arial" charset="0"/>
              </a:rPr>
              <a:t>2012 Microsoft </a:t>
            </a:r>
            <a:r>
              <a:rPr lang="en-US" sz="700" dirty="0">
                <a:gradFill>
                  <a:gsLst>
                    <a:gs pos="0">
                      <a:srgbClr val="FFFFFF"/>
                    </a:gs>
                    <a:gs pos="100000">
                      <a:srgbClr val="FFFFFF"/>
                    </a:gs>
                  </a:gsLst>
                  <a:lin ang="5400000" scaled="0"/>
                </a:gradFill>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cs typeface="Arial" charset="0"/>
              </a:rPr>
              <a:t>MICROSOFT </a:t>
            </a:r>
            <a:r>
              <a:rPr lang="en-US" sz="700" dirty="0">
                <a:gradFill>
                  <a:gsLst>
                    <a:gs pos="0">
                      <a:srgbClr val="FFFFFF"/>
                    </a:gs>
                    <a:gs pos="100000">
                      <a:srgbClr val="FFFFFF"/>
                    </a:gs>
                  </a:gsLst>
                  <a:lin ang="5400000" scaled="0"/>
                </a:gradFill>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146122968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6x9_New_Win_PPT_Template_4_compressed">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sz="2200" dirty="0" smtClean="0">
            <a:solidFill>
              <a:schemeClr val="bg1"/>
            </a:solidFill>
          </a:defRPr>
        </a:defPPr>
      </a:lstStyle>
      <a:style>
        <a:lnRef idx="1">
          <a:schemeClr val="accent1"/>
        </a:lnRef>
        <a:fillRef idx="3">
          <a:schemeClr val="accent1"/>
        </a:fillRef>
        <a:effectRef idx="2">
          <a:schemeClr val="accent1"/>
        </a:effectRef>
        <a:fontRef idx="minor">
          <a:schemeClr val="lt1"/>
        </a:fontRef>
      </a:style>
    </a:spDef>
    <a:txDef>
      <a:spPr>
        <a:noFill/>
      </a:spPr>
      <a:bodyPr wrap="square" lIns="0" tIns="0" rIns="0" bIns="0" rtlCol="0">
        <a:spAutoFit/>
      </a:bodyPr>
      <a:lstStyle>
        <a:defPPr>
          <a:defRPr dirty="0" err="1" smtClean="0">
            <a:solidFill>
              <a:schemeClr val="tx1">
                <a:lumMod val="75000"/>
                <a:lumOff val="25000"/>
                <a:alpha val="99000"/>
              </a:schemeClr>
            </a:solidFill>
          </a:defRPr>
        </a:defPPr>
      </a:lstStyle>
    </a:txDef>
  </a:objectDefaults>
  <a:extraClrSchemeLst/>
</a:theme>
</file>

<file path=ppt/theme/theme2.xml><?xml version="1.0" encoding="utf-8"?>
<a:theme xmlns:a="http://schemas.openxmlformats.org/drawingml/2006/main" name="Office Theme">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16x9_New_Win_PPT_Template_4_compressed">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a:defRPr sz="2200" dirty="0" smtClean="0">
            <a:solidFill>
              <a:schemeClr val="bg1"/>
            </a:solidFill>
          </a:defRPr>
        </a:defPPr>
      </a:lstStyle>
      <a:style>
        <a:lnRef idx="1">
          <a:schemeClr val="accent1"/>
        </a:lnRef>
        <a:fillRef idx="3">
          <a:schemeClr val="accent1"/>
        </a:fillRef>
        <a:effectRef idx="2">
          <a:schemeClr val="accent1"/>
        </a:effectRef>
        <a:fontRef idx="minor">
          <a:schemeClr val="lt1"/>
        </a:fontRef>
      </a:style>
    </a:spDef>
    <a:txDef>
      <a:spPr>
        <a:noFill/>
      </a:spPr>
      <a:bodyPr wrap="square" lIns="0" tIns="0" rIns="0" bIns="0" rtlCol="0">
        <a:spAutoFit/>
      </a:bodyPr>
      <a:lstStyle>
        <a:defPPr>
          <a:defRPr dirty="0" err="1" smtClean="0">
            <a:solidFill>
              <a:schemeClr val="tx1">
                <a:lumMod val="75000"/>
                <a:lumOff val="25000"/>
                <a:alpha val="99000"/>
              </a:schemeClr>
            </a:solidFill>
          </a:defRPr>
        </a:defPPr>
      </a:lstStyle>
    </a:txDef>
  </a:objectDefaults>
  <a:extraClrSchemeLst/>
</a:theme>
</file>

<file path=ppt/theme/theme5.xml><?xml version="1.0" encoding="utf-8"?>
<a:theme xmlns:a="http://schemas.openxmlformats.org/drawingml/2006/main" name="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6.xml><?xml version="1.0" encoding="utf-8"?>
<a:theme xmlns:a="http://schemas.openxmlformats.org/drawingml/2006/main" name="Metro Template Light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7.xml><?xml version="1.0" encoding="utf-8"?>
<a:theme xmlns:a="http://schemas.openxmlformats.org/drawingml/2006/main" name="1_Metro Template Colored Titles Segoe UI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B227DAC231C8C448F845563DC437D2C" ma:contentTypeVersion="0" ma:contentTypeDescription="Create a new document." ma:contentTypeScope="" ma:versionID="c77a2e7895186453025b44814a4751b5">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BFA10E-D789-4A17-9F70-E09E942A8999}">
  <ds:schemaRefs>
    <ds:schemaRef ds:uri="http://schemas.microsoft.com/sharepoint/v3/contenttype/forms"/>
  </ds:schemaRefs>
</ds:datastoreItem>
</file>

<file path=customXml/itemProps2.xml><?xml version="1.0" encoding="utf-8"?>
<ds:datastoreItem xmlns:ds="http://schemas.openxmlformats.org/officeDocument/2006/customXml" ds:itemID="{0E58F7E2-3578-49F5-9622-59F5C4D0E4C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CD29E36-D0AE-46DB-82F2-E08150EC55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16x9_New_Win_PPT_Template_4_compressed</Template>
  <TotalTime>17006</TotalTime>
  <Words>5446</Words>
  <Application>Microsoft Office PowerPoint</Application>
  <PresentationFormat>Custom</PresentationFormat>
  <Paragraphs>474</Paragraphs>
  <Slides>31</Slides>
  <Notes>30</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31</vt:i4>
      </vt:variant>
    </vt:vector>
  </HeadingPairs>
  <TitlesOfParts>
    <vt:vector size="48" baseType="lpstr">
      <vt:lpstr>ＭＳ Ｐゴシック</vt:lpstr>
      <vt:lpstr>ＭＳ Ｐゴシック</vt:lpstr>
      <vt:lpstr>Arial</vt:lpstr>
      <vt:lpstr>Calibri</vt:lpstr>
      <vt:lpstr>Segoe</vt:lpstr>
      <vt:lpstr>Segoe Light</vt:lpstr>
      <vt:lpstr>Segoe UI</vt:lpstr>
      <vt:lpstr>Segoe UI Light</vt:lpstr>
      <vt:lpstr>Segoe UI Regular</vt:lpstr>
      <vt:lpstr>Wingdings</vt:lpstr>
      <vt:lpstr>16x9_New_Win_PPT_Template_4_compressed</vt:lpstr>
      <vt:lpstr>Office Theme</vt:lpstr>
      <vt:lpstr>1_Office Theme</vt:lpstr>
      <vt:lpstr>1_16x9_New_Win_PPT_Template_4_compressed</vt:lpstr>
      <vt:lpstr>Metro Template Colored Titles Segoe UI 16x9</vt:lpstr>
      <vt:lpstr>Metro Template Light 16x9</vt:lpstr>
      <vt:lpstr>1_Metro Template Colored Titles Segoe UI 16x9</vt:lpstr>
      <vt:lpstr>PowerPoint Presentation</vt:lpstr>
      <vt:lpstr>PowerPoint Presentation</vt:lpstr>
      <vt:lpstr>Touch First</vt:lpstr>
      <vt:lpstr>New Ways to Interact</vt:lpstr>
      <vt:lpstr>And Communicate</vt:lpstr>
      <vt:lpstr>Developing Windows 8 Apps</vt:lpstr>
      <vt:lpstr>The Windows Store</vt:lpstr>
      <vt:lpstr>Demo: Windows Apps</vt:lpstr>
      <vt:lpstr>Demo: The Windows Store</vt:lpstr>
      <vt:lpstr>Manage With Familiar Tools</vt:lpstr>
      <vt:lpstr>Sideloading Windows 8 Apps</vt:lpstr>
      <vt:lpstr>Sideloading Requirements</vt:lpstr>
      <vt:lpstr>Flexible App Deployment</vt:lpstr>
      <vt:lpstr>The Sideloading Process</vt:lpstr>
      <vt:lpstr>PowerPoint Presentation</vt:lpstr>
      <vt:lpstr>Demo: Sideloading an App Per User</vt:lpstr>
      <vt:lpstr>Demo: Provisioning an App in an Image</vt:lpstr>
      <vt:lpstr>PowerPoint Presentation</vt:lpstr>
      <vt:lpstr>Flexible Deployment</vt:lpstr>
      <vt:lpstr>Self-Service</vt:lpstr>
      <vt:lpstr>Monitoring</vt:lpstr>
      <vt:lpstr>Configuration Manager SP1</vt:lpstr>
      <vt:lpstr>PowerPoint Presentation</vt:lpstr>
      <vt:lpstr>Management Options</vt:lpstr>
      <vt:lpstr>Windows Powershell</vt:lpstr>
      <vt:lpstr>AppLocker</vt:lpstr>
      <vt:lpstr>PowerPoint Presentation</vt:lpstr>
      <vt:lpstr>PowerPoint Presentation</vt:lpstr>
      <vt:lpstr>Summary</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Philip Weitnauer</cp:lastModifiedBy>
  <cp:revision>39</cp:revision>
  <cp:lastPrinted>2012-02-25T01:48:07Z</cp:lastPrinted>
  <dcterms:created xsi:type="dcterms:W3CDTF">2011-10-21T17:57:14Z</dcterms:created>
  <dcterms:modified xsi:type="dcterms:W3CDTF">2013-01-04T16:38:29Z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0x010100AB227DAC231C8C448F845563DC437D2C</vt:lpwstr>
  </property>
  <property fmtid="{D5CDD505-2E9C-101B-9397-08002B2CF9AE}" pid="3" name="TaxKeyword">
    <vt:lpwstr>17022;#windows 8 readiness|3bc9c9cf-83ef-4fde-addb-20e7a18f86eb</vt:lpwstr>
  </property>
  <property fmtid="{D5CDD505-2E9C-101B-9397-08002B2CF9AE}" pid="4" name="Audiences">
    <vt:lpwstr>13882;#commercial organizations|e6df46ee-d724-432f-a2d8-d4c8395a3c45</vt:lpwstr>
  </property>
  <property fmtid="{D5CDD505-2E9C-101B-9397-08002B2CF9AE}" pid="5" name="Products">
    <vt:lpwstr>15986;#Windows 8|bde2511f-3815-460c-8e58-d8a2c35f497e</vt:lpwstr>
  </property>
  <property fmtid="{D5CDD505-2E9C-101B-9397-08002B2CF9AE}" pid="6" name="Capabilities">
    <vt:lpwstr/>
  </property>
  <property fmtid="{D5CDD505-2E9C-101B-9397-08002B2CF9AE}" pid="7" name="Region">
    <vt:lpwstr/>
  </property>
  <property fmtid="{D5CDD505-2E9C-101B-9397-08002B2CF9AE}" pid="8" name="Segments">
    <vt:lpwstr/>
  </property>
  <property fmtid="{D5CDD505-2E9C-101B-9397-08002B2CF9AE}" pid="9" name="Confidentiality">
    <vt:lpwstr>13;#FTE only|cd22a6bf-918a-4865-b82b-a8f91186fe8d</vt:lpwstr>
  </property>
  <property fmtid="{D5CDD505-2E9C-101B-9397-08002B2CF9AE}" pid="10" name="ActivitiesAndPrograms">
    <vt:lpwstr>12990;#Microsoft product launch campaigns|e634bb7f-b77b-4305-b346-03da1c4c6f6e;#17133;#Windows 8 Readiness|e1898657-1526-46cb-b9d2-d1553697374f;#10747;#enterprise campaign in a box|39675275-15e7-44be-8b31-69c9953e6a39;#15265;#Flexible Workstyle|0344080f-7</vt:lpwstr>
  </property>
  <property fmtid="{D5CDD505-2E9C-101B-9397-08002B2CF9AE}" pid="11" name="Partners">
    <vt:lpwstr/>
  </property>
  <property fmtid="{D5CDD505-2E9C-101B-9397-08002B2CF9AE}" pid="12" name="Groups">
    <vt:lpwstr/>
  </property>
  <property fmtid="{D5CDD505-2E9C-101B-9397-08002B2CF9AE}" pid="13" name="Topics">
    <vt:lpwstr/>
  </property>
  <property fmtid="{D5CDD505-2E9C-101B-9397-08002B2CF9AE}" pid="14" name="Industries">
    <vt:lpwstr/>
  </property>
  <property fmtid="{D5CDD505-2E9C-101B-9397-08002B2CF9AE}" pid="15" name="Roles">
    <vt:lpwstr/>
  </property>
  <property fmtid="{D5CDD505-2E9C-101B-9397-08002B2CF9AE}" pid="16" name="SMSGDomain">
    <vt:lpwstr>12344;#Windows Business Group|0345b95b-a01a-476d-9ed3-4bc6428075b5;#16902;#SMSG Readiness|c6595b84-b463-470a-bb46-2a47364645be;#10947;#Enterprise and Partner Group|b6e10940-8c6c-40cf-9dc4-c224c7da837a</vt:lpwstr>
  </property>
  <property fmtid="{D5CDD505-2E9C-101B-9397-08002B2CF9AE}" pid="17" name="Competitors">
    <vt:lpwstr/>
  </property>
  <property fmtid="{D5CDD505-2E9C-101B-9397-08002B2CF9AE}" pid="18" name="BusinessArchitecture">
    <vt:lpwstr/>
  </property>
  <property fmtid="{D5CDD505-2E9C-101B-9397-08002B2CF9AE}" pid="19" name="_dlc_policyId">
    <vt:lpwstr/>
  </property>
  <property fmtid="{D5CDD505-2E9C-101B-9397-08002B2CF9AE}" pid="20" name="ItemRetentionFormula">
    <vt:lpwstr/>
  </property>
  <property fmtid="{D5CDD505-2E9C-101B-9397-08002B2CF9AE}" pid="21" name="ItemType">
    <vt:lpwstr/>
  </property>
  <property fmtid="{D5CDD505-2E9C-101B-9397-08002B2CF9AE}" pid="22" name="LastUpdatedByBatchTagging">
    <vt:bool>false</vt:bool>
  </property>
  <property fmtid="{D5CDD505-2E9C-101B-9397-08002B2CF9AE}" pid="23" name="Languages">
    <vt:lpwstr/>
  </property>
  <property fmtid="{D5CDD505-2E9C-101B-9397-08002B2CF9AE}" pid="24" name="_dlc_DocIdItemGuid">
    <vt:lpwstr>313455f4-3217-4db5-8c14-77b19a2eff56</vt:lpwstr>
  </property>
  <property fmtid="{D5CDD505-2E9C-101B-9397-08002B2CF9AE}" pid="25" name="WorkflowCreationPath">
    <vt:lpwstr>a2444f68-e94d-4cad-9dda-8c5779e7fca4,3;a2444f68-e94d-4cad-9dda-8c5779e7fca4,10;a2444f68-e94d-4cad-9dda-8c5779e7fca4,14;d3765c0c-e2b5-4307-934b-d5d862e93ab3,3;d3765c0c-e2b5-4307-934b-d5d862e93ab3,9;d3765c0c-e2b5-4307-934b-d5d862e93ab3,19;d3765c0c-e2b5-4307</vt:lpwstr>
  </property>
  <property fmtid="{D5CDD505-2E9C-101B-9397-08002B2CF9AE}" pid="26" name="SMSGTags">
    <vt:lpwstr/>
  </property>
  <property fmtid="{D5CDD505-2E9C-101B-9397-08002B2CF9AE}" pid="27" name="EnterpriseDomainTags">
    <vt:lpwstr/>
  </property>
  <property fmtid="{D5CDD505-2E9C-101B-9397-08002B2CF9AE}" pid="28" name="EnterpriseDomainTagsTaxHTField0">
    <vt:lpwstr/>
  </property>
  <property fmtid="{D5CDD505-2E9C-101B-9397-08002B2CF9AE}" pid="29" name="_docset_NoMedatataSyncRequired">
    <vt:lpwstr>False</vt:lpwstr>
  </property>
  <property fmtid="{D5CDD505-2E9C-101B-9397-08002B2CF9AE}" pid="30" name="SMSGTagsTaxHTField0">
    <vt:lpwstr/>
  </property>
</Properties>
</file>