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3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3" r:id="rId2"/>
    <p:sldMasterId id="2147483689" r:id="rId3"/>
    <p:sldMasterId id="2147483697" r:id="rId4"/>
  </p:sldMasterIdLst>
  <p:notesMasterIdLst>
    <p:notesMasterId r:id="rId16"/>
  </p:notesMasterIdLst>
  <p:sldIdLst>
    <p:sldId id="261" r:id="rId5"/>
    <p:sldId id="260" r:id="rId6"/>
    <p:sldId id="281" r:id="rId7"/>
    <p:sldId id="276" r:id="rId8"/>
    <p:sldId id="282" r:id="rId9"/>
    <p:sldId id="277" r:id="rId10"/>
    <p:sldId id="269" r:id="rId11"/>
    <p:sldId id="279" r:id="rId12"/>
    <p:sldId id="278" r:id="rId13"/>
    <p:sldId id="271" r:id="rId14"/>
    <p:sldId id="280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127" autoAdjust="0"/>
    <p:restoredTop sz="96321" autoAdjust="0"/>
  </p:normalViewPr>
  <p:slideViewPr>
    <p:cSldViewPr>
      <p:cViewPr varScale="1">
        <p:scale>
          <a:sx n="80" d="100"/>
          <a:sy n="80" d="100"/>
        </p:scale>
        <p:origin x="-100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F3885A-AA10-47CB-B7DD-07D846A0B1E7}" type="datetimeFigureOut">
              <a:rPr lang="en-US" smtClean="0"/>
              <a:t>7/11/2012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1D8454-E625-421D-9F60-7AF61DBCBC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20644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BC8D3BC-064F-4877-BBAF-22912FBCA68A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1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45138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1D8454-E625-421D-9F60-7AF61DBCBC0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88917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BC8D3BC-064F-4877-BBAF-22912FBCA68A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3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44109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Overland Storage offers the complete end to end package</a:t>
            </a:r>
            <a:r>
              <a:rPr lang="en-US" baseline="0" dirty="0" smtClean="0"/>
              <a:t> for data protection and disaster recovery.</a:t>
            </a:r>
          </a:p>
          <a:p>
            <a:endParaRPr lang="en-US" baseline="0" dirty="0" smtClean="0"/>
          </a:p>
          <a:p>
            <a:pPr marL="228600" indent="-228600">
              <a:buAutoNum type="arabicPeriod"/>
            </a:pPr>
            <a:r>
              <a:rPr lang="en-US" baseline="0" dirty="0" smtClean="0"/>
              <a:t>Remote replication between SnapServer NAS systems</a:t>
            </a:r>
          </a:p>
          <a:p>
            <a:pPr marL="228600" indent="-228600">
              <a:buAutoNum type="arabicPeriod"/>
            </a:pPr>
            <a:r>
              <a:rPr lang="en-US" dirty="0" err="1" smtClean="0"/>
              <a:t>Nearline</a:t>
            </a:r>
            <a:r>
              <a:rPr lang="en-US" baseline="0" dirty="0" smtClean="0"/>
              <a:t> backup to a REO Virtual Tape Library</a:t>
            </a:r>
          </a:p>
          <a:p>
            <a:pPr marL="228600" indent="-228600">
              <a:buAutoNum type="arabicPeriod"/>
            </a:pPr>
            <a:r>
              <a:rPr lang="en-US" baseline="0" dirty="0" smtClean="0"/>
              <a:t>Tape Archival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1D8454-E625-421D-9F60-7AF61DBCBC0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53226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1D8454-E625-421D-9F60-7AF61DBCBC0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53226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BC8D3BC-064F-4877-BBAF-22912FBCA68A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7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93503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1D8454-E625-421D-9F60-7AF61DBCBC0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532268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BC8D3BC-064F-4877-BBAF-22912FBCA68A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9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935035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BC8D3BC-064F-4877-BBAF-22912FBCA68A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10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89663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1D8454-E625-421D-9F60-7AF61DBCBC09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86643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75000"/>
                  <a:shade val="30000"/>
                  <a:satMod val="115000"/>
                </a:schemeClr>
              </a:gs>
              <a:gs pos="50000">
                <a:schemeClr val="accent2">
                  <a:lumMod val="75000"/>
                  <a:shade val="67500"/>
                  <a:satMod val="115000"/>
                </a:schemeClr>
              </a:gs>
              <a:gs pos="100000">
                <a:schemeClr val="accent2">
                  <a:lumMod val="75000"/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Rectangle 3"/>
          <p:cNvSpPr/>
          <p:nvPr userDrawn="1"/>
        </p:nvSpPr>
        <p:spPr>
          <a:xfrm>
            <a:off x="838200" y="2438400"/>
            <a:ext cx="7543800" cy="1752600"/>
          </a:xfrm>
          <a:prstGeom prst="rect">
            <a:avLst/>
          </a:prstGeom>
          <a:noFill/>
          <a:ln w="12700">
            <a:solidFill>
              <a:schemeClr val="bg1"/>
            </a:solidFill>
          </a:ln>
          <a:effectLst>
            <a:outerShdw blurRad="139700" dist="381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5" name="Picture 11" descr="Overland_New-Logo_White.png"/>
          <p:cNvPicPr>
            <a:picLocks noChangeAspect="1"/>
          </p:cNvPicPr>
          <p:nvPr userDrawn="1"/>
        </p:nvPicPr>
        <p:blipFill>
          <a:blip r:embed="rId2"/>
          <a:srcRect t="25000" b="23334"/>
          <a:stretch>
            <a:fillRect/>
          </a:stretch>
        </p:blipFill>
        <p:spPr bwMode="auto">
          <a:xfrm>
            <a:off x="457200" y="381000"/>
            <a:ext cx="2286000" cy="88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 userDrawn="1"/>
        </p:nvSpPr>
        <p:spPr>
          <a:xfrm>
            <a:off x="76200" y="6565900"/>
            <a:ext cx="1905000" cy="2159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800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© 2012 Overland Storage, Inc.</a:t>
            </a:r>
          </a:p>
        </p:txBody>
      </p:sp>
      <p:pic>
        <p:nvPicPr>
          <p:cNvPr id="7" name="Picture 13" descr="O-white.png"/>
          <p:cNvPicPr>
            <a:picLocks noChangeAspect="1"/>
          </p:cNvPicPr>
          <p:nvPr userDrawn="1"/>
        </p:nvPicPr>
        <p:blipFill>
          <a:blip r:embed="rId3"/>
          <a:srcRect r="11581" b="70918"/>
          <a:stretch>
            <a:fillRect/>
          </a:stretch>
        </p:blipFill>
        <p:spPr bwMode="auto">
          <a:xfrm>
            <a:off x="2332038" y="4973638"/>
            <a:ext cx="6811962" cy="1884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2438400"/>
            <a:ext cx="7543800" cy="762000"/>
          </a:xfrm>
          <a:effectLst>
            <a:outerShdw blurRad="139700" dist="38100" dir="5400000" algn="t" rotWithShape="0">
              <a:prstClr val="black">
                <a:alpha val="25000"/>
              </a:prstClr>
            </a:outerShdw>
          </a:effectLst>
        </p:spPr>
        <p:txBody>
          <a:bodyPr>
            <a:normAutofit/>
          </a:bodyPr>
          <a:lstStyle>
            <a:lvl1pPr>
              <a:defRPr sz="3200" b="1">
                <a:solidFill>
                  <a:schemeClr val="accent4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70158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381000"/>
            <a:ext cx="9144000" cy="6477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75000"/>
                  <a:shade val="30000"/>
                  <a:satMod val="115000"/>
                </a:schemeClr>
              </a:gs>
              <a:gs pos="50000">
                <a:schemeClr val="accent2">
                  <a:lumMod val="75000"/>
                  <a:shade val="67500"/>
                  <a:satMod val="115000"/>
                </a:schemeClr>
              </a:gs>
              <a:gs pos="100000">
                <a:schemeClr val="accent2">
                  <a:lumMod val="75000"/>
                  <a:shade val="100000"/>
                  <a:satMod val="115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0" y="152400"/>
            <a:ext cx="9144000" cy="59436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0" y="762000"/>
            <a:ext cx="9144000" cy="1524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75000"/>
                  <a:shade val="30000"/>
                  <a:satMod val="115000"/>
                </a:schemeClr>
              </a:gs>
              <a:gs pos="50000">
                <a:schemeClr val="accent2">
                  <a:lumMod val="75000"/>
                  <a:shade val="67500"/>
                  <a:satMod val="115000"/>
                </a:schemeClr>
              </a:gs>
              <a:gs pos="100000">
                <a:schemeClr val="accent2">
                  <a:lumMod val="75000"/>
                  <a:shade val="100000"/>
                  <a:satMod val="11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TextBox 6"/>
          <p:cNvSpPr txBox="1"/>
          <p:nvPr userDrawn="1"/>
        </p:nvSpPr>
        <p:spPr>
          <a:xfrm>
            <a:off x="0" y="6324600"/>
            <a:ext cx="685800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fld id="{05F4DB13-8DCE-43EA-87C4-E66EC4BF5C35}" type="slidenum">
              <a:rPr lang="en-US" sz="1400">
                <a:solidFill>
                  <a:prstClr val="white"/>
                </a:solidFill>
                <a:latin typeface="Arial Black" pitchFamily="34" charset="0"/>
              </a:rPr>
              <a:pPr algn="ctr">
                <a:defRPr/>
              </a:pPr>
              <a:t>‹#›</a:t>
            </a:fld>
            <a:endParaRPr lang="en-US" sz="1400" dirty="0">
              <a:solidFill>
                <a:prstClr val="white"/>
              </a:solidFill>
              <a:latin typeface="Arial Black" pitchFamily="34" charset="0"/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276600" y="6565900"/>
            <a:ext cx="2133600" cy="2159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800" i="1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© 2012 Overland Storage, Inc.</a:t>
            </a:r>
          </a:p>
        </p:txBody>
      </p:sp>
      <p:pic>
        <p:nvPicPr>
          <p:cNvPr id="9" name="Picture 14" descr="Ovr-White-Logo-Gradient.pn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7670800" y="6235700"/>
            <a:ext cx="1168400" cy="439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297363"/>
          </a:xfrm>
        </p:spPr>
        <p:txBody>
          <a:bodyPr/>
          <a:lstStyle>
            <a:lvl1pPr>
              <a:buClr>
                <a:schemeClr val="accent4"/>
              </a:buClr>
              <a:buFont typeface="Arial" pitchFamily="34" charset="0"/>
              <a:buChar char="•"/>
              <a:defRPr sz="240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>
              <a:buClr>
                <a:schemeClr val="accent4"/>
              </a:buClr>
              <a:defRPr sz="200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defRPr>
            </a:lvl2pPr>
            <a:lvl3pPr>
              <a:buClr>
                <a:schemeClr val="accent4"/>
              </a:buClr>
              <a:defRPr sz="180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defRPr>
            </a:lvl3pPr>
            <a:lvl4pPr>
              <a:buClr>
                <a:schemeClr val="accent4"/>
              </a:buClr>
              <a:defRPr sz="160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defRPr>
            </a:lvl4pPr>
            <a:lvl5pPr>
              <a:buClr>
                <a:schemeClr val="accent4"/>
              </a:buClr>
              <a:defRPr sz="160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0"/>
            <a:ext cx="7696200" cy="762000"/>
          </a:xfrm>
          <a:effectLst/>
        </p:spPr>
        <p:txBody>
          <a:bodyPr>
            <a:normAutofit/>
          </a:bodyPr>
          <a:lstStyle>
            <a:lvl1pPr algn="l">
              <a:defRPr sz="2800" b="1">
                <a:solidFill>
                  <a:schemeClr val="accent4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72648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C97B7F-8417-47D1-AA61-75BBCFC08C7B}" type="datetimeFigureOut">
              <a:rPr lang="en-US"/>
              <a:pPr>
                <a:defRPr/>
              </a:pPr>
              <a:t>7/11/2012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739C71-058B-4506-AAA5-C58E4CBD648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6884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49786F-D1A7-409B-8EF4-EB9128091284}" type="datetimeFigureOut">
              <a:rPr lang="en-US"/>
              <a:pPr>
                <a:defRPr/>
              </a:pPr>
              <a:t>7/11/2012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5A573F-2501-43CE-8BAE-F7386B5D4AA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34006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FF6902-C287-4BAE-86D0-2F44D321DAF8}" type="datetimeFigureOut">
              <a:rPr lang="en-US"/>
              <a:pPr>
                <a:defRPr/>
              </a:pPr>
              <a:t>7/11/2012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45A774-CD47-4233-8AD7-E98C11AA2AB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69174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5E3F1E-9B35-45B8-A777-5478F6FB9087}" type="datetimeFigureOut">
              <a:rPr lang="en-US"/>
              <a:pPr>
                <a:defRPr/>
              </a:pPr>
              <a:t>7/11/2012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55C5B0-25E5-452A-9F46-CDDB7D4BA6A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56065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0F022E-7655-4234-8375-B4704E283D51}" type="datetimeFigureOut">
              <a:rPr lang="en-US"/>
              <a:pPr>
                <a:defRPr/>
              </a:pPr>
              <a:t>7/11/2012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3C0677-7537-43B8-A4AF-BDFD97D53E5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08295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E71965-09A9-4FDF-A70B-C449385B58DC}" type="datetimeFigureOut">
              <a:rPr lang="en-US"/>
              <a:pPr>
                <a:defRPr/>
              </a:pPr>
              <a:t>7/11/2012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5853EA-A561-4516-A185-41E162FFB0A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95595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ED4916-19D6-4ACC-B4E2-8133F6A2C13C}" type="datetimeFigureOut">
              <a:rPr lang="en-US"/>
              <a:pPr>
                <a:defRPr/>
              </a:pPr>
              <a:t>7/11/2012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0EC430-C45E-4C18-9EAB-A28955FA55E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87311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86231C-612F-4CDB-BECC-993ED2252BB3}" type="datetimeFigureOut">
              <a:rPr lang="en-US"/>
              <a:pPr>
                <a:defRPr/>
              </a:pPr>
              <a:t>7/11/2012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955B57-2533-450C-BAA7-EE59B3880A6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5325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91BEDB-DF77-402D-9483-63A285059824}" type="datetimeFigureOut">
              <a:rPr lang="en-US"/>
              <a:pPr>
                <a:defRPr/>
              </a:pPr>
              <a:t>7/11/2012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F5C656-89D8-4699-A76B-3E153212579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5235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5"/>
          <p:cNvSpPr txBox="1"/>
          <p:nvPr userDrawn="1"/>
        </p:nvSpPr>
        <p:spPr>
          <a:xfrm>
            <a:off x="76200" y="6565900"/>
            <a:ext cx="1905000" cy="2159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800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© 2010 Overland Storage, Inc.</a:t>
            </a:r>
          </a:p>
        </p:txBody>
      </p:sp>
      <p:sp>
        <p:nvSpPr>
          <p:cNvPr id="5" name="Rectangle 8"/>
          <p:cNvSpPr/>
          <p:nvPr userDrawn="1"/>
        </p:nvSpPr>
        <p:spPr>
          <a:xfrm>
            <a:off x="0" y="2695575"/>
            <a:ext cx="9144000" cy="9144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Rectangle 2"/>
          <p:cNvSpPr/>
          <p:nvPr userDrawn="1"/>
        </p:nvSpPr>
        <p:spPr>
          <a:xfrm>
            <a:off x="0" y="0"/>
            <a:ext cx="9144000" cy="3581400"/>
          </a:xfrm>
          <a:prstGeom prst="rect">
            <a:avLst/>
          </a:prstGeom>
          <a:gradFill flip="none" rotWithShape="1">
            <a:gsLst>
              <a:gs pos="0">
                <a:srgbClr val="004A82"/>
              </a:gs>
              <a:gs pos="50000">
                <a:schemeClr val="accent2">
                  <a:lumMod val="75000"/>
                  <a:shade val="67500"/>
                  <a:satMod val="115000"/>
                </a:schemeClr>
              </a:gs>
              <a:gs pos="100000">
                <a:schemeClr val="accent2">
                  <a:lumMod val="75000"/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7" name="Picture 9" descr="Overland_New-Logo_Color.jpg"/>
          <p:cNvPicPr>
            <a:picLocks noChangeAspect="1"/>
          </p:cNvPicPr>
          <p:nvPr userDrawn="1"/>
        </p:nvPicPr>
        <p:blipFill>
          <a:blip r:embed="rId2"/>
          <a:srcRect l="2499" t="23334" r="2499" b="26666"/>
          <a:stretch>
            <a:fillRect/>
          </a:stretch>
        </p:blipFill>
        <p:spPr bwMode="auto">
          <a:xfrm>
            <a:off x="7669213" y="6280150"/>
            <a:ext cx="1169987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itle 1"/>
          <p:cNvSpPr txBox="1">
            <a:spLocks/>
          </p:cNvSpPr>
          <p:nvPr userDrawn="1"/>
        </p:nvSpPr>
        <p:spPr bwMode="auto">
          <a:xfrm>
            <a:off x="722313" y="4406900"/>
            <a:ext cx="7772400" cy="136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algn="l">
              <a:defRPr sz="4000" b="1" cap="all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3600" cap="none" dirty="0">
              <a:solidFill>
                <a:srgbClr val="DF7A1C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Picture 11" descr="O-wht-gradient-transparent-750x615.png"/>
          <p:cNvPicPr>
            <a:picLocks noChangeAspect="1"/>
          </p:cNvPicPr>
          <p:nvPr userDrawn="1"/>
        </p:nvPicPr>
        <p:blipFill>
          <a:blip r:embed="rId3"/>
          <a:srcRect b="64310"/>
          <a:stretch>
            <a:fillRect/>
          </a:stretch>
        </p:blipFill>
        <p:spPr bwMode="auto">
          <a:xfrm>
            <a:off x="2438400" y="1447800"/>
            <a:ext cx="7143750" cy="2090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Text Placeholder 2"/>
          <p:cNvSpPr>
            <a:spLocks noGrp="1"/>
          </p:cNvSpPr>
          <p:nvPr>
            <p:ph type="body" idx="1"/>
          </p:nvPr>
        </p:nvSpPr>
        <p:spPr>
          <a:xfrm>
            <a:off x="722313" y="3962400"/>
            <a:ext cx="7772400" cy="44450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6" name="Text Placeholder 2"/>
          <p:cNvSpPr>
            <a:spLocks noGrp="1"/>
          </p:cNvSpPr>
          <p:nvPr>
            <p:ph type="body" idx="10"/>
          </p:nvPr>
        </p:nvSpPr>
        <p:spPr>
          <a:xfrm>
            <a:off x="726375" y="4408550"/>
            <a:ext cx="7772400" cy="1077850"/>
          </a:xfrm>
        </p:spPr>
        <p:txBody>
          <a:bodyPr/>
          <a:lstStyle>
            <a:lvl1pPr marL="0" indent="0">
              <a:buNone/>
              <a:defRPr sz="3600" b="1">
                <a:solidFill>
                  <a:schemeClr val="accent4"/>
                </a:solidFill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938051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 userDrawn="1"/>
        </p:nvSpPr>
        <p:spPr>
          <a:xfrm>
            <a:off x="76200" y="6565900"/>
            <a:ext cx="1905000" cy="2159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800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© 2010 Overland Storage, Inc.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2695700"/>
            <a:ext cx="9144000" cy="9144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Rectangle 2"/>
          <p:cNvSpPr/>
          <p:nvPr userDrawn="1"/>
        </p:nvSpPr>
        <p:spPr>
          <a:xfrm>
            <a:off x="0" y="0"/>
            <a:ext cx="9144000" cy="3581400"/>
          </a:xfrm>
          <a:prstGeom prst="rect">
            <a:avLst/>
          </a:prstGeom>
          <a:gradFill flip="none" rotWithShape="1">
            <a:gsLst>
              <a:gs pos="0">
                <a:srgbClr val="004A82"/>
              </a:gs>
              <a:gs pos="50000">
                <a:schemeClr val="accent2">
                  <a:lumMod val="75000"/>
                  <a:shade val="67500"/>
                  <a:satMod val="115000"/>
                </a:schemeClr>
              </a:gs>
              <a:gs pos="100000">
                <a:schemeClr val="accent2">
                  <a:lumMod val="75000"/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10" name="Picture 9" descr="Overland_New-Logo_Color.jpg"/>
          <p:cNvPicPr>
            <a:picLocks noChangeAspect="1"/>
          </p:cNvPicPr>
          <p:nvPr userDrawn="1"/>
        </p:nvPicPr>
        <p:blipFill>
          <a:blip r:embed="rId2" cstate="print"/>
          <a:srcRect l="2500" t="23333" r="2500" b="26667"/>
          <a:stretch>
            <a:fillRect/>
          </a:stretch>
        </p:blipFill>
        <p:spPr>
          <a:xfrm>
            <a:off x="7668768" y="6269465"/>
            <a:ext cx="1170432" cy="462013"/>
          </a:xfrm>
          <a:prstGeom prst="rect">
            <a:avLst/>
          </a:prstGeom>
        </p:spPr>
      </p:pic>
      <p:sp>
        <p:nvSpPr>
          <p:cNvPr id="14" name="Title 1"/>
          <p:cNvSpPr txBox="1">
            <a:spLocks/>
          </p:cNvSpPr>
          <p:nvPr userDrawn="1"/>
        </p:nvSpPr>
        <p:spPr bwMode="auto">
          <a:xfrm>
            <a:off x="722313" y="4406900"/>
            <a:ext cx="7772400" cy="136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4000" b="1" cap="all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3600" cap="none" dirty="0">
              <a:solidFill>
                <a:srgbClr val="DF7A1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 Placeholder 2"/>
          <p:cNvSpPr>
            <a:spLocks noGrp="1"/>
          </p:cNvSpPr>
          <p:nvPr>
            <p:ph type="body" idx="1"/>
          </p:nvPr>
        </p:nvSpPr>
        <p:spPr>
          <a:xfrm>
            <a:off x="722313" y="3962400"/>
            <a:ext cx="7772400" cy="44450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6" name="Text Placeholder 2"/>
          <p:cNvSpPr>
            <a:spLocks noGrp="1"/>
          </p:cNvSpPr>
          <p:nvPr>
            <p:ph type="body" idx="10"/>
          </p:nvPr>
        </p:nvSpPr>
        <p:spPr>
          <a:xfrm>
            <a:off x="726375" y="4408550"/>
            <a:ext cx="7772400" cy="1077850"/>
          </a:xfrm>
        </p:spPr>
        <p:txBody>
          <a:bodyPr anchor="t"/>
          <a:lstStyle>
            <a:lvl1pPr marL="0" indent="0">
              <a:buNone/>
              <a:defRPr sz="3600" b="1">
                <a:solidFill>
                  <a:schemeClr val="accent4"/>
                </a:solidFill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pic>
        <p:nvPicPr>
          <p:cNvPr id="12" name="Picture 11" descr="O-wht-gradient-transparent-750x615.png"/>
          <p:cNvPicPr>
            <a:picLocks noChangeAspect="1"/>
          </p:cNvPicPr>
          <p:nvPr userDrawn="1"/>
        </p:nvPicPr>
        <p:blipFill>
          <a:blip r:embed="rId3" cstate="print"/>
          <a:srcRect b="64309"/>
          <a:stretch>
            <a:fillRect/>
          </a:stretch>
        </p:blipFill>
        <p:spPr>
          <a:xfrm>
            <a:off x="2438400" y="1447800"/>
            <a:ext cx="7143750" cy="2090738"/>
          </a:xfrm>
          <a:prstGeom prst="rect">
            <a:avLst/>
          </a:prstGeom>
        </p:spPr>
      </p:pic>
      <p:sp>
        <p:nvSpPr>
          <p:cNvPr id="11" name="TextBox 10"/>
          <p:cNvSpPr txBox="1"/>
          <p:nvPr userDrawn="1"/>
        </p:nvSpPr>
        <p:spPr>
          <a:xfrm>
            <a:off x="3514725" y="6472238"/>
            <a:ext cx="2133600" cy="2159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© </a:t>
            </a:r>
            <a:r>
              <a:rPr lang="en-US" sz="8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2012 </a:t>
            </a:r>
            <a:r>
              <a:rPr lang="en-US" sz="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Overland Storage, Inc.</a:t>
            </a:r>
          </a:p>
        </p:txBody>
      </p:sp>
    </p:spTree>
    <p:extLst>
      <p:ext uri="{BB962C8B-B14F-4D97-AF65-F5344CB8AC3E}">
        <p14:creationId xmlns:p14="http://schemas.microsoft.com/office/powerpoint/2010/main" val="38684522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9525" y="6172200"/>
            <a:ext cx="9144000" cy="6858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75000"/>
                  <a:shade val="30000"/>
                  <a:satMod val="115000"/>
                </a:schemeClr>
              </a:gs>
              <a:gs pos="50000">
                <a:schemeClr val="accent2">
                  <a:lumMod val="75000"/>
                  <a:shade val="67500"/>
                  <a:satMod val="115000"/>
                </a:schemeClr>
              </a:gs>
              <a:gs pos="100000">
                <a:schemeClr val="accent2">
                  <a:lumMod val="75000"/>
                  <a:shade val="100000"/>
                  <a:satMod val="115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TextBox 10"/>
          <p:cNvSpPr txBox="1"/>
          <p:nvPr userDrawn="1"/>
        </p:nvSpPr>
        <p:spPr>
          <a:xfrm>
            <a:off x="381000" y="6411139"/>
            <a:ext cx="4572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fld id="{20B0A04A-B8A3-428A-BC26-7F23AEE053E3}" type="slidenum">
              <a:rPr lang="en-US" sz="120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pPr>
                <a:defRPr/>
              </a:pPr>
              <a:t>‹#›</a:t>
            </a:fld>
            <a:endParaRPr lang="en-US" sz="1200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3" name="Picture 14" descr="Ovr-White-Logo-Gradient.pn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80325" y="6274278"/>
            <a:ext cx="1168400" cy="439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685800"/>
          </a:xfrm>
        </p:spPr>
        <p:txBody>
          <a:bodyPr/>
          <a:lstStyle>
            <a:lvl1pPr algn="l">
              <a:defRPr sz="2800" b="1" baseline="0">
                <a:solidFill>
                  <a:schemeClr val="accent4"/>
                </a:solidFill>
                <a:latin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5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800600"/>
          </a:xfrm>
        </p:spPr>
        <p:txBody>
          <a:bodyPr/>
          <a:lstStyle>
            <a:lvl1pPr marL="342900" indent="-342900">
              <a:buClr>
                <a:schemeClr val="accent4"/>
              </a:buClr>
              <a:buFont typeface="Lucida Grande"/>
              <a:buChar char="-"/>
              <a:defRPr sz="240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>
              <a:buClr>
                <a:schemeClr val="accent4"/>
              </a:buClr>
              <a:defRPr sz="200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defRPr>
            </a:lvl2pPr>
            <a:lvl3pPr>
              <a:buClr>
                <a:schemeClr val="accent4"/>
              </a:buClr>
              <a:defRPr sz="180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defRPr>
            </a:lvl3pPr>
            <a:lvl4pPr>
              <a:buClr>
                <a:schemeClr val="accent4"/>
              </a:buClr>
              <a:defRPr sz="160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defRPr>
            </a:lvl4pPr>
            <a:lvl5pPr>
              <a:buClr>
                <a:schemeClr val="accent4"/>
              </a:buClr>
              <a:defRPr sz="160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3514725" y="6472238"/>
            <a:ext cx="2133600" cy="2159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800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© </a:t>
            </a:r>
            <a:r>
              <a:rPr lang="en-US" sz="800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2012 </a:t>
            </a:r>
            <a:r>
              <a:rPr lang="en-US" sz="800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Overland Storage, Inc.</a:t>
            </a:r>
          </a:p>
        </p:txBody>
      </p:sp>
    </p:spTree>
    <p:extLst>
      <p:ext uri="{BB962C8B-B14F-4D97-AF65-F5344CB8AC3E}">
        <p14:creationId xmlns:p14="http://schemas.microsoft.com/office/powerpoint/2010/main" val="24214864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0" y="6172200"/>
            <a:ext cx="9144000" cy="6858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75000"/>
                  <a:shade val="30000"/>
                  <a:satMod val="115000"/>
                </a:schemeClr>
              </a:gs>
              <a:gs pos="50000">
                <a:schemeClr val="accent2">
                  <a:lumMod val="75000"/>
                  <a:shade val="67500"/>
                  <a:satMod val="115000"/>
                </a:schemeClr>
              </a:gs>
              <a:gs pos="100000">
                <a:schemeClr val="accent2">
                  <a:lumMod val="75000"/>
                  <a:shade val="100000"/>
                  <a:satMod val="115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425700"/>
            <a:ext cx="7772400" cy="1362075"/>
          </a:xfrm>
        </p:spPr>
        <p:txBody>
          <a:bodyPr anchor="t"/>
          <a:lstStyle>
            <a:lvl1pPr algn="ctr">
              <a:defRPr sz="3600" b="1" cap="none" baseline="0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1981200"/>
            <a:ext cx="7772400" cy="44450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3" name="TextBox 12"/>
          <p:cNvSpPr txBox="1"/>
          <p:nvPr userDrawn="1"/>
        </p:nvSpPr>
        <p:spPr>
          <a:xfrm>
            <a:off x="381000" y="6411139"/>
            <a:ext cx="4572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fld id="{20B0A04A-B8A3-428A-BC26-7F23AEE053E3}" type="slidenum">
              <a:rPr lang="en-US" sz="120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pPr>
                <a:defRPr/>
              </a:pPr>
              <a:t>‹#›</a:t>
            </a:fld>
            <a:endParaRPr lang="en-US" sz="1200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5" name="Picture 14" descr="Ovr-White-Logo-Gradient.pn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80325" y="6274278"/>
            <a:ext cx="1168400" cy="439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 userDrawn="1"/>
        </p:nvSpPr>
        <p:spPr>
          <a:xfrm>
            <a:off x="3514725" y="6472238"/>
            <a:ext cx="2133600" cy="2159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800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© </a:t>
            </a:r>
            <a:r>
              <a:rPr lang="en-US" sz="800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2012 </a:t>
            </a:r>
            <a:r>
              <a:rPr lang="en-US" sz="800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Overland Storage, Inc.</a:t>
            </a:r>
          </a:p>
        </p:txBody>
      </p:sp>
    </p:spTree>
    <p:extLst>
      <p:ext uri="{BB962C8B-B14F-4D97-AF65-F5344CB8AC3E}">
        <p14:creationId xmlns:p14="http://schemas.microsoft.com/office/powerpoint/2010/main" val="26647500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6172200"/>
            <a:ext cx="9144000" cy="6858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75000"/>
                  <a:shade val="30000"/>
                  <a:satMod val="115000"/>
                </a:schemeClr>
              </a:gs>
              <a:gs pos="50000">
                <a:schemeClr val="accent2">
                  <a:lumMod val="75000"/>
                  <a:shade val="67500"/>
                  <a:satMod val="115000"/>
                </a:schemeClr>
              </a:gs>
              <a:gs pos="100000">
                <a:schemeClr val="accent2">
                  <a:lumMod val="75000"/>
                  <a:shade val="100000"/>
                  <a:satMod val="115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43000"/>
            <a:ext cx="4038600" cy="4800600"/>
          </a:xfrm>
        </p:spPr>
        <p:txBody>
          <a:bodyPr/>
          <a:lstStyle>
            <a:lvl1pPr>
              <a:defRPr sz="2400">
                <a:latin typeface="Arial" pitchFamily="34" charset="0"/>
                <a:cs typeface="Arial" pitchFamily="34" charset="0"/>
              </a:defRPr>
            </a:lvl1pPr>
            <a:lvl2pPr>
              <a:defRPr sz="2000">
                <a:latin typeface="Arial" pitchFamily="34" charset="0"/>
                <a:cs typeface="Arial" pitchFamily="34" charset="0"/>
              </a:defRPr>
            </a:lvl2pPr>
            <a:lvl3pPr>
              <a:defRPr sz="1800">
                <a:latin typeface="Arial" pitchFamily="34" charset="0"/>
                <a:cs typeface="Arial" pitchFamily="34" charset="0"/>
              </a:defRPr>
            </a:lvl3pPr>
            <a:lvl4pPr>
              <a:defRPr sz="1600">
                <a:latin typeface="Arial" pitchFamily="34" charset="0"/>
                <a:cs typeface="Arial" pitchFamily="34" charset="0"/>
              </a:defRPr>
            </a:lvl4pPr>
            <a:lvl5pPr>
              <a:defRPr sz="1600">
                <a:latin typeface="Arial" pitchFamily="34" charset="0"/>
                <a:cs typeface="Arial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43000"/>
            <a:ext cx="4038600" cy="4800600"/>
          </a:xfrm>
        </p:spPr>
        <p:txBody>
          <a:bodyPr/>
          <a:lstStyle>
            <a:lvl1pPr>
              <a:defRPr sz="2400">
                <a:latin typeface="Arial" pitchFamily="34" charset="0"/>
                <a:cs typeface="Arial" pitchFamily="34" charset="0"/>
              </a:defRPr>
            </a:lvl1pPr>
            <a:lvl2pPr>
              <a:defRPr sz="2000">
                <a:latin typeface="Arial" pitchFamily="34" charset="0"/>
                <a:cs typeface="Arial" pitchFamily="34" charset="0"/>
              </a:defRPr>
            </a:lvl2pPr>
            <a:lvl3pPr>
              <a:defRPr sz="1800">
                <a:latin typeface="Arial" pitchFamily="34" charset="0"/>
                <a:cs typeface="Arial" pitchFamily="34" charset="0"/>
              </a:defRPr>
            </a:lvl3pPr>
            <a:lvl4pPr>
              <a:defRPr sz="1600">
                <a:latin typeface="Arial" pitchFamily="34" charset="0"/>
                <a:cs typeface="Arial" pitchFamily="34" charset="0"/>
              </a:defRPr>
            </a:lvl4pPr>
            <a:lvl5pPr>
              <a:defRPr sz="1600">
                <a:latin typeface="Arial" pitchFamily="34" charset="0"/>
                <a:cs typeface="Arial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TextBox 14"/>
          <p:cNvSpPr txBox="1"/>
          <p:nvPr userDrawn="1"/>
        </p:nvSpPr>
        <p:spPr>
          <a:xfrm>
            <a:off x="381000" y="6411139"/>
            <a:ext cx="4572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fld id="{20B0A04A-B8A3-428A-BC26-7F23AEE053E3}" type="slidenum">
              <a:rPr lang="en-US" sz="120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pPr>
                <a:defRPr/>
              </a:pPr>
              <a:t>‹#›</a:t>
            </a:fld>
            <a:endParaRPr lang="en-US" sz="1200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7" name="Picture 14" descr="Ovr-White-Logo-Gradient.pn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80325" y="6274278"/>
            <a:ext cx="1168400" cy="439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Rectangle 17"/>
          <p:cNvSpPr/>
          <p:nvPr userDrawn="1"/>
        </p:nvSpPr>
        <p:spPr>
          <a:xfrm>
            <a:off x="0" y="838200"/>
            <a:ext cx="9144000" cy="1524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75000"/>
                  <a:shade val="30000"/>
                  <a:satMod val="115000"/>
                </a:schemeClr>
              </a:gs>
              <a:gs pos="50000">
                <a:schemeClr val="accent2">
                  <a:lumMod val="75000"/>
                  <a:shade val="67500"/>
                  <a:satMod val="115000"/>
                </a:schemeClr>
              </a:gs>
              <a:gs pos="100000">
                <a:schemeClr val="accent2">
                  <a:lumMod val="75000"/>
                  <a:shade val="100000"/>
                  <a:satMod val="11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685800"/>
          </a:xfrm>
        </p:spPr>
        <p:txBody>
          <a:bodyPr/>
          <a:lstStyle>
            <a:lvl1pPr algn="l">
              <a:defRPr sz="2800" b="1" baseline="0">
                <a:solidFill>
                  <a:schemeClr val="accent4"/>
                </a:solidFill>
                <a:latin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1" name="TextBox 10"/>
          <p:cNvSpPr txBox="1"/>
          <p:nvPr userDrawn="1"/>
        </p:nvSpPr>
        <p:spPr>
          <a:xfrm>
            <a:off x="3514725" y="6472238"/>
            <a:ext cx="2133600" cy="2159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800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© </a:t>
            </a:r>
            <a:r>
              <a:rPr lang="en-US" sz="800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2012 </a:t>
            </a:r>
            <a:r>
              <a:rPr lang="en-US" sz="800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Overland Storage, Inc.</a:t>
            </a:r>
          </a:p>
        </p:txBody>
      </p:sp>
    </p:spTree>
    <p:extLst>
      <p:ext uri="{BB962C8B-B14F-4D97-AF65-F5344CB8AC3E}">
        <p14:creationId xmlns:p14="http://schemas.microsoft.com/office/powerpoint/2010/main" val="10149128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0" y="6172200"/>
            <a:ext cx="9144000" cy="6858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75000"/>
                  <a:shade val="30000"/>
                  <a:satMod val="115000"/>
                </a:schemeClr>
              </a:gs>
              <a:gs pos="50000">
                <a:schemeClr val="accent2">
                  <a:lumMod val="75000"/>
                  <a:shade val="67500"/>
                  <a:satMod val="115000"/>
                </a:schemeClr>
              </a:gs>
              <a:gs pos="100000">
                <a:schemeClr val="accent2">
                  <a:lumMod val="75000"/>
                  <a:shade val="100000"/>
                  <a:satMod val="115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457200" y="1143000"/>
            <a:ext cx="4040188" cy="533400"/>
          </a:xfrm>
        </p:spPr>
        <p:txBody>
          <a:bodyPr anchor="b"/>
          <a:lstStyle>
            <a:lvl1pPr marL="0" indent="0">
              <a:buNone/>
              <a:defRPr sz="2400" b="1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78276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4645025" y="1143000"/>
            <a:ext cx="4041775" cy="533400"/>
          </a:xfrm>
        </p:spPr>
        <p:txBody>
          <a:bodyPr anchor="b"/>
          <a:lstStyle>
            <a:lvl1pPr marL="0" indent="0">
              <a:buNone/>
              <a:defRPr sz="2400" b="1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78276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7" name="TextBox 16"/>
          <p:cNvSpPr txBox="1"/>
          <p:nvPr userDrawn="1"/>
        </p:nvSpPr>
        <p:spPr>
          <a:xfrm>
            <a:off x="381000" y="6411139"/>
            <a:ext cx="4572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fld id="{20B0A04A-B8A3-428A-BC26-7F23AEE053E3}" type="slidenum">
              <a:rPr lang="en-US" sz="120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pPr>
                <a:defRPr/>
              </a:pPr>
              <a:t>‹#›</a:t>
            </a:fld>
            <a:endParaRPr lang="en-US" sz="1200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9" name="Picture 14" descr="Ovr-White-Logo-Gradient.pn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80325" y="6274278"/>
            <a:ext cx="1168400" cy="439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685800"/>
          </a:xfrm>
        </p:spPr>
        <p:txBody>
          <a:bodyPr/>
          <a:lstStyle>
            <a:lvl1pPr algn="l">
              <a:defRPr sz="2800" b="1" baseline="0">
                <a:solidFill>
                  <a:schemeClr val="accent4"/>
                </a:solidFill>
                <a:latin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2" name="TextBox 11"/>
          <p:cNvSpPr txBox="1"/>
          <p:nvPr userDrawn="1"/>
        </p:nvSpPr>
        <p:spPr>
          <a:xfrm>
            <a:off x="3514725" y="6472238"/>
            <a:ext cx="2133600" cy="2159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800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© </a:t>
            </a:r>
            <a:r>
              <a:rPr lang="en-US" sz="800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2012 </a:t>
            </a:r>
            <a:r>
              <a:rPr lang="en-US" sz="800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Overland Storage, Inc.</a:t>
            </a:r>
          </a:p>
        </p:txBody>
      </p:sp>
    </p:spTree>
    <p:extLst>
      <p:ext uri="{BB962C8B-B14F-4D97-AF65-F5344CB8AC3E}">
        <p14:creationId xmlns:p14="http://schemas.microsoft.com/office/powerpoint/2010/main" val="38580055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2 Ti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0" y="6172200"/>
            <a:ext cx="9144000" cy="6858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75000"/>
                  <a:shade val="30000"/>
                  <a:satMod val="115000"/>
                </a:schemeClr>
              </a:gs>
              <a:gs pos="50000">
                <a:schemeClr val="accent2">
                  <a:lumMod val="75000"/>
                  <a:shade val="67500"/>
                  <a:satMod val="115000"/>
                </a:schemeClr>
              </a:gs>
              <a:gs pos="100000">
                <a:schemeClr val="accent2">
                  <a:lumMod val="75000"/>
                  <a:shade val="100000"/>
                  <a:satMod val="115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extBox 12"/>
          <p:cNvSpPr txBox="1"/>
          <p:nvPr userDrawn="1"/>
        </p:nvSpPr>
        <p:spPr>
          <a:xfrm>
            <a:off x="381000" y="6411139"/>
            <a:ext cx="4572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fld id="{20B0A04A-B8A3-428A-BC26-7F23AEE053E3}" type="slidenum">
              <a:rPr lang="en-US" sz="120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pPr>
                <a:defRPr/>
              </a:pPr>
              <a:t>‹#›</a:t>
            </a:fld>
            <a:endParaRPr lang="en-US" sz="1200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1" name="Picture 14" descr="Ovr-White-Logo-Gradient.pn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80325" y="6274278"/>
            <a:ext cx="1168400" cy="439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2667000"/>
          </a:xfrm>
        </p:spPr>
        <p:txBody>
          <a:bodyPr/>
          <a:lstStyle>
            <a:lvl1pPr marL="342900" indent="-342900">
              <a:buClr>
                <a:schemeClr val="accent4"/>
              </a:buClr>
              <a:buFont typeface="Lucida Grande"/>
              <a:buChar char="-"/>
              <a:defRPr sz="200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>
              <a:buClr>
                <a:schemeClr val="accent4"/>
              </a:buClr>
              <a:defRPr sz="180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defRPr>
            </a:lvl2pPr>
            <a:lvl3pPr>
              <a:buClr>
                <a:schemeClr val="accent4"/>
              </a:buClr>
              <a:defRPr sz="160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defRPr>
            </a:lvl3pPr>
            <a:lvl4pPr>
              <a:buClr>
                <a:schemeClr val="accent4"/>
              </a:buClr>
              <a:defRPr sz="140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defRPr>
            </a:lvl4pPr>
            <a:lvl5pPr>
              <a:buClr>
                <a:schemeClr val="accent4"/>
              </a:buClr>
              <a:defRPr sz="140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3" name="Content Placeholder 2"/>
          <p:cNvSpPr>
            <a:spLocks noGrp="1"/>
          </p:cNvSpPr>
          <p:nvPr>
            <p:ph idx="10"/>
          </p:nvPr>
        </p:nvSpPr>
        <p:spPr>
          <a:xfrm>
            <a:off x="457200" y="3962400"/>
            <a:ext cx="8229600" cy="1981200"/>
          </a:xfrm>
        </p:spPr>
        <p:txBody>
          <a:bodyPr/>
          <a:lstStyle>
            <a:lvl1pPr marL="342900" indent="-342900">
              <a:buClr>
                <a:schemeClr val="accent4"/>
              </a:buClr>
              <a:buFont typeface="Lucida Grande"/>
              <a:buChar char="-"/>
              <a:defRPr sz="200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>
              <a:buClr>
                <a:schemeClr val="accent4"/>
              </a:buClr>
              <a:defRPr sz="180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defRPr>
            </a:lvl2pPr>
            <a:lvl3pPr>
              <a:buClr>
                <a:schemeClr val="accent4"/>
              </a:buClr>
              <a:defRPr sz="160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defRPr>
            </a:lvl3pPr>
            <a:lvl4pPr>
              <a:buClr>
                <a:schemeClr val="accent4"/>
              </a:buClr>
              <a:defRPr sz="140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defRPr>
            </a:lvl4pPr>
            <a:lvl5pPr>
              <a:buClr>
                <a:schemeClr val="accent4"/>
              </a:buClr>
              <a:defRPr sz="140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4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685800"/>
          </a:xfrm>
        </p:spPr>
        <p:txBody>
          <a:bodyPr/>
          <a:lstStyle>
            <a:lvl1pPr algn="l">
              <a:defRPr sz="2800" b="1" baseline="0">
                <a:solidFill>
                  <a:schemeClr val="accent4"/>
                </a:solidFill>
                <a:latin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3514725" y="6472238"/>
            <a:ext cx="2133600" cy="2159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800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© </a:t>
            </a:r>
            <a:r>
              <a:rPr lang="en-US" sz="800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2012 </a:t>
            </a:r>
            <a:r>
              <a:rPr lang="en-US" sz="800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Overland Storage, Inc.</a:t>
            </a:r>
          </a:p>
        </p:txBody>
      </p:sp>
    </p:spTree>
    <p:extLst>
      <p:ext uri="{BB962C8B-B14F-4D97-AF65-F5344CB8AC3E}">
        <p14:creationId xmlns:p14="http://schemas.microsoft.com/office/powerpoint/2010/main" val="41428670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0" y="6172200"/>
            <a:ext cx="9144000" cy="6858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75000"/>
                  <a:shade val="30000"/>
                  <a:satMod val="115000"/>
                </a:schemeClr>
              </a:gs>
              <a:gs pos="50000">
                <a:schemeClr val="accent2">
                  <a:lumMod val="75000"/>
                  <a:shade val="67500"/>
                  <a:satMod val="115000"/>
                </a:schemeClr>
              </a:gs>
              <a:gs pos="100000">
                <a:schemeClr val="accent2">
                  <a:lumMod val="75000"/>
                  <a:shade val="100000"/>
                  <a:satMod val="115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extBox 12"/>
          <p:cNvSpPr txBox="1"/>
          <p:nvPr userDrawn="1"/>
        </p:nvSpPr>
        <p:spPr>
          <a:xfrm>
            <a:off x="381000" y="6411139"/>
            <a:ext cx="4572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fld id="{20B0A04A-B8A3-428A-BC26-7F23AEE053E3}" type="slidenum">
              <a:rPr lang="en-US" sz="120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pPr>
                <a:defRPr/>
              </a:pPr>
              <a:t>‹#›</a:t>
            </a:fld>
            <a:endParaRPr lang="en-US" sz="1200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1" name="Picture 14" descr="Ovr-White-Logo-Gradient.pn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80325" y="6274278"/>
            <a:ext cx="1168400" cy="439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685800"/>
          </a:xfrm>
        </p:spPr>
        <p:txBody>
          <a:bodyPr/>
          <a:lstStyle>
            <a:lvl1pPr algn="l">
              <a:defRPr sz="2800" b="1" baseline="0">
                <a:solidFill>
                  <a:schemeClr val="accent4"/>
                </a:solidFill>
                <a:latin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TextBox 6"/>
          <p:cNvSpPr txBox="1"/>
          <p:nvPr userDrawn="1"/>
        </p:nvSpPr>
        <p:spPr>
          <a:xfrm>
            <a:off x="3514725" y="6472238"/>
            <a:ext cx="2133600" cy="2159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800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© </a:t>
            </a:r>
            <a:r>
              <a:rPr lang="en-US" sz="800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2012 </a:t>
            </a:r>
            <a:r>
              <a:rPr lang="en-US" sz="800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Overland Storage, Inc.</a:t>
            </a:r>
          </a:p>
        </p:txBody>
      </p:sp>
    </p:spTree>
    <p:extLst>
      <p:ext uri="{BB962C8B-B14F-4D97-AF65-F5344CB8AC3E}">
        <p14:creationId xmlns:p14="http://schemas.microsoft.com/office/powerpoint/2010/main" val="11320000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 userDrawn="1"/>
        </p:nvSpPr>
        <p:spPr>
          <a:xfrm>
            <a:off x="76200" y="6565900"/>
            <a:ext cx="1905000" cy="2159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800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© 2010 Overland Storage, Inc.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2695700"/>
            <a:ext cx="9144000" cy="9144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Rectangle 2"/>
          <p:cNvSpPr/>
          <p:nvPr userDrawn="1"/>
        </p:nvSpPr>
        <p:spPr>
          <a:xfrm>
            <a:off x="0" y="0"/>
            <a:ext cx="9144000" cy="3581400"/>
          </a:xfrm>
          <a:prstGeom prst="rect">
            <a:avLst/>
          </a:prstGeom>
          <a:gradFill flip="none" rotWithShape="1">
            <a:gsLst>
              <a:gs pos="0">
                <a:srgbClr val="004A82"/>
              </a:gs>
              <a:gs pos="50000">
                <a:schemeClr val="accent2">
                  <a:lumMod val="75000"/>
                  <a:shade val="67500"/>
                  <a:satMod val="115000"/>
                </a:schemeClr>
              </a:gs>
              <a:gs pos="100000">
                <a:schemeClr val="accent2">
                  <a:lumMod val="75000"/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10" name="Picture 9" descr="Overland_New-Logo_Color.jpg"/>
          <p:cNvPicPr>
            <a:picLocks noChangeAspect="1"/>
          </p:cNvPicPr>
          <p:nvPr userDrawn="1"/>
        </p:nvPicPr>
        <p:blipFill>
          <a:blip r:embed="rId2" cstate="print"/>
          <a:srcRect l="2500" t="23333" r="2500" b="26667"/>
          <a:stretch>
            <a:fillRect/>
          </a:stretch>
        </p:blipFill>
        <p:spPr>
          <a:xfrm>
            <a:off x="7668768" y="6269465"/>
            <a:ext cx="1170432" cy="462013"/>
          </a:xfrm>
          <a:prstGeom prst="rect">
            <a:avLst/>
          </a:prstGeom>
        </p:spPr>
      </p:pic>
      <p:sp>
        <p:nvSpPr>
          <p:cNvPr id="14" name="Title 1"/>
          <p:cNvSpPr txBox="1">
            <a:spLocks/>
          </p:cNvSpPr>
          <p:nvPr userDrawn="1"/>
        </p:nvSpPr>
        <p:spPr bwMode="auto">
          <a:xfrm>
            <a:off x="722313" y="4406900"/>
            <a:ext cx="7772400" cy="136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4000" b="1" cap="all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3600" cap="none" dirty="0">
              <a:solidFill>
                <a:srgbClr val="DF7A1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 Placeholder 2"/>
          <p:cNvSpPr>
            <a:spLocks noGrp="1"/>
          </p:cNvSpPr>
          <p:nvPr>
            <p:ph type="body" idx="1"/>
          </p:nvPr>
        </p:nvSpPr>
        <p:spPr>
          <a:xfrm>
            <a:off x="722313" y="3962400"/>
            <a:ext cx="7772400" cy="44450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6" name="Text Placeholder 2"/>
          <p:cNvSpPr>
            <a:spLocks noGrp="1"/>
          </p:cNvSpPr>
          <p:nvPr>
            <p:ph type="body" idx="10"/>
          </p:nvPr>
        </p:nvSpPr>
        <p:spPr>
          <a:xfrm>
            <a:off x="726375" y="4408550"/>
            <a:ext cx="7772400" cy="1077850"/>
          </a:xfrm>
        </p:spPr>
        <p:txBody>
          <a:bodyPr anchor="t"/>
          <a:lstStyle>
            <a:lvl1pPr marL="0" indent="0">
              <a:buNone/>
              <a:defRPr sz="3600" b="1">
                <a:solidFill>
                  <a:schemeClr val="accent4"/>
                </a:solidFill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pic>
        <p:nvPicPr>
          <p:cNvPr id="12" name="Picture 11" descr="O-wht-gradient-transparent-750x615.png"/>
          <p:cNvPicPr>
            <a:picLocks noChangeAspect="1"/>
          </p:cNvPicPr>
          <p:nvPr userDrawn="1"/>
        </p:nvPicPr>
        <p:blipFill>
          <a:blip r:embed="rId3" cstate="print"/>
          <a:srcRect b="64309"/>
          <a:stretch>
            <a:fillRect/>
          </a:stretch>
        </p:blipFill>
        <p:spPr>
          <a:xfrm>
            <a:off x="2438400" y="1447800"/>
            <a:ext cx="7143750" cy="2090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54550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9525" y="6172200"/>
            <a:ext cx="9144000" cy="6858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75000"/>
                  <a:shade val="30000"/>
                  <a:satMod val="115000"/>
                </a:schemeClr>
              </a:gs>
              <a:gs pos="50000">
                <a:schemeClr val="accent2">
                  <a:lumMod val="75000"/>
                  <a:shade val="67500"/>
                  <a:satMod val="115000"/>
                </a:schemeClr>
              </a:gs>
              <a:gs pos="100000">
                <a:schemeClr val="accent2">
                  <a:lumMod val="75000"/>
                  <a:shade val="100000"/>
                  <a:satMod val="115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TextBox 10"/>
          <p:cNvSpPr txBox="1"/>
          <p:nvPr userDrawn="1"/>
        </p:nvSpPr>
        <p:spPr>
          <a:xfrm>
            <a:off x="381000" y="6411139"/>
            <a:ext cx="4572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fld id="{20B0A04A-B8A3-428A-BC26-7F23AEE053E3}" type="slidenum">
              <a:rPr lang="en-US" sz="120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pPr>
                <a:defRPr/>
              </a:pPr>
              <a:t>‹#›</a:t>
            </a:fld>
            <a:endParaRPr lang="en-US" sz="1200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3" name="Picture 14" descr="Ovr-White-Logo-Gradient.pn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80325" y="6274278"/>
            <a:ext cx="1168400" cy="439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685800"/>
          </a:xfrm>
        </p:spPr>
        <p:txBody>
          <a:bodyPr/>
          <a:lstStyle>
            <a:lvl1pPr algn="l">
              <a:defRPr sz="2800" b="1" baseline="0">
                <a:solidFill>
                  <a:schemeClr val="accent4"/>
                </a:solidFill>
                <a:latin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5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800600"/>
          </a:xfrm>
        </p:spPr>
        <p:txBody>
          <a:bodyPr/>
          <a:lstStyle>
            <a:lvl1pPr>
              <a:buClr>
                <a:schemeClr val="accent4"/>
              </a:buClr>
              <a:buFont typeface="Arial" pitchFamily="34" charset="0"/>
              <a:buChar char="•"/>
              <a:defRPr sz="240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>
              <a:buClr>
                <a:schemeClr val="accent4"/>
              </a:buClr>
              <a:defRPr sz="200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defRPr>
            </a:lvl2pPr>
            <a:lvl3pPr>
              <a:buClr>
                <a:schemeClr val="accent4"/>
              </a:buClr>
              <a:defRPr sz="180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defRPr>
            </a:lvl3pPr>
            <a:lvl4pPr>
              <a:buClr>
                <a:schemeClr val="accent4"/>
              </a:buClr>
              <a:defRPr sz="160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defRPr>
            </a:lvl4pPr>
            <a:lvl5pPr>
              <a:buClr>
                <a:schemeClr val="accent4"/>
              </a:buClr>
              <a:defRPr sz="160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3404936" y="6407378"/>
            <a:ext cx="2352675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800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© </a:t>
            </a:r>
            <a:r>
              <a:rPr lang="en-US" sz="800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2012 </a:t>
            </a:r>
            <a:r>
              <a:rPr lang="en-US" sz="800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Overland Storage, Inc</a:t>
            </a:r>
            <a:r>
              <a:rPr lang="en-US" sz="800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326452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0" y="6172200"/>
            <a:ext cx="9144000" cy="6858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75000"/>
                  <a:shade val="30000"/>
                  <a:satMod val="115000"/>
                </a:schemeClr>
              </a:gs>
              <a:gs pos="50000">
                <a:schemeClr val="accent2">
                  <a:lumMod val="75000"/>
                  <a:shade val="67500"/>
                  <a:satMod val="115000"/>
                </a:schemeClr>
              </a:gs>
              <a:gs pos="100000">
                <a:schemeClr val="accent2">
                  <a:lumMod val="75000"/>
                  <a:shade val="100000"/>
                  <a:satMod val="115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425700"/>
            <a:ext cx="7772400" cy="1362075"/>
          </a:xfrm>
        </p:spPr>
        <p:txBody>
          <a:bodyPr anchor="t"/>
          <a:lstStyle>
            <a:lvl1pPr algn="ctr">
              <a:defRPr sz="3600" b="1" cap="none" baseline="0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1981200"/>
            <a:ext cx="7772400" cy="44450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3" name="TextBox 12"/>
          <p:cNvSpPr txBox="1"/>
          <p:nvPr userDrawn="1"/>
        </p:nvSpPr>
        <p:spPr>
          <a:xfrm>
            <a:off x="381000" y="6411139"/>
            <a:ext cx="4572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fld id="{20B0A04A-B8A3-428A-BC26-7F23AEE053E3}" type="slidenum">
              <a:rPr lang="en-US" sz="120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pPr>
                <a:defRPr/>
              </a:pPr>
              <a:t>‹#›</a:t>
            </a:fld>
            <a:endParaRPr lang="en-US" sz="1200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5" name="Picture 14" descr="Ovr-White-Logo-Gradient.pn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80325" y="6274278"/>
            <a:ext cx="1168400" cy="439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 userDrawn="1"/>
        </p:nvSpPr>
        <p:spPr>
          <a:xfrm>
            <a:off x="3404936" y="6400800"/>
            <a:ext cx="2352675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800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© </a:t>
            </a:r>
            <a:r>
              <a:rPr lang="en-US" sz="800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2012 </a:t>
            </a:r>
            <a:r>
              <a:rPr lang="en-US" sz="800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Overland Storage, Inc</a:t>
            </a:r>
            <a:r>
              <a:rPr lang="en-US" sz="800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590965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6172200"/>
            <a:ext cx="9144000" cy="6858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75000"/>
                  <a:shade val="30000"/>
                  <a:satMod val="115000"/>
                </a:schemeClr>
              </a:gs>
              <a:gs pos="50000">
                <a:schemeClr val="accent2">
                  <a:lumMod val="75000"/>
                  <a:shade val="67500"/>
                  <a:satMod val="115000"/>
                </a:schemeClr>
              </a:gs>
              <a:gs pos="100000">
                <a:schemeClr val="accent2">
                  <a:lumMod val="75000"/>
                  <a:shade val="100000"/>
                  <a:satMod val="115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43000"/>
            <a:ext cx="4038600" cy="4800600"/>
          </a:xfrm>
        </p:spPr>
        <p:txBody>
          <a:bodyPr/>
          <a:lstStyle>
            <a:lvl1pPr>
              <a:defRPr sz="2400">
                <a:latin typeface="Arial" pitchFamily="34" charset="0"/>
                <a:cs typeface="Arial" pitchFamily="34" charset="0"/>
              </a:defRPr>
            </a:lvl1pPr>
            <a:lvl2pPr>
              <a:defRPr sz="2000">
                <a:latin typeface="Arial" pitchFamily="34" charset="0"/>
                <a:cs typeface="Arial" pitchFamily="34" charset="0"/>
              </a:defRPr>
            </a:lvl2pPr>
            <a:lvl3pPr>
              <a:defRPr sz="1800">
                <a:latin typeface="Arial" pitchFamily="34" charset="0"/>
                <a:cs typeface="Arial" pitchFamily="34" charset="0"/>
              </a:defRPr>
            </a:lvl3pPr>
            <a:lvl4pPr>
              <a:defRPr sz="1600">
                <a:latin typeface="Arial" pitchFamily="34" charset="0"/>
                <a:cs typeface="Arial" pitchFamily="34" charset="0"/>
              </a:defRPr>
            </a:lvl4pPr>
            <a:lvl5pPr>
              <a:defRPr sz="1600">
                <a:latin typeface="Arial" pitchFamily="34" charset="0"/>
                <a:cs typeface="Arial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43000"/>
            <a:ext cx="4038600" cy="4800600"/>
          </a:xfrm>
        </p:spPr>
        <p:txBody>
          <a:bodyPr/>
          <a:lstStyle>
            <a:lvl1pPr>
              <a:defRPr sz="2800">
                <a:latin typeface="Arial" pitchFamily="34" charset="0"/>
                <a:cs typeface="Arial" pitchFamily="34" charset="0"/>
              </a:defRPr>
            </a:lvl1pPr>
            <a:lvl2pPr>
              <a:defRPr sz="2400">
                <a:latin typeface="Arial" pitchFamily="34" charset="0"/>
                <a:cs typeface="Arial" pitchFamily="34" charset="0"/>
              </a:defRPr>
            </a:lvl2pPr>
            <a:lvl3pPr>
              <a:defRPr sz="2000">
                <a:latin typeface="Arial" pitchFamily="34" charset="0"/>
                <a:cs typeface="Arial" pitchFamily="34" charset="0"/>
              </a:defRPr>
            </a:lvl3pPr>
            <a:lvl4pPr>
              <a:defRPr sz="1800">
                <a:latin typeface="Arial" pitchFamily="34" charset="0"/>
                <a:cs typeface="Arial" pitchFamily="34" charset="0"/>
              </a:defRPr>
            </a:lvl4pPr>
            <a:lvl5pPr>
              <a:defRPr sz="1800">
                <a:latin typeface="Arial" pitchFamily="34" charset="0"/>
                <a:cs typeface="Arial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TextBox 14"/>
          <p:cNvSpPr txBox="1"/>
          <p:nvPr userDrawn="1"/>
        </p:nvSpPr>
        <p:spPr>
          <a:xfrm>
            <a:off x="381000" y="6411139"/>
            <a:ext cx="4572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fld id="{20B0A04A-B8A3-428A-BC26-7F23AEE053E3}" type="slidenum">
              <a:rPr lang="en-US" sz="120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pPr>
                <a:defRPr/>
              </a:pPr>
              <a:t>‹#›</a:t>
            </a:fld>
            <a:endParaRPr lang="en-US" sz="1200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7" name="Picture 14" descr="Ovr-White-Logo-Gradient.pn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80325" y="6274278"/>
            <a:ext cx="1168400" cy="439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Rectangle 17"/>
          <p:cNvSpPr/>
          <p:nvPr userDrawn="1"/>
        </p:nvSpPr>
        <p:spPr>
          <a:xfrm>
            <a:off x="0" y="838200"/>
            <a:ext cx="9144000" cy="1524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75000"/>
                  <a:shade val="30000"/>
                  <a:satMod val="115000"/>
                </a:schemeClr>
              </a:gs>
              <a:gs pos="50000">
                <a:schemeClr val="accent2">
                  <a:lumMod val="75000"/>
                  <a:shade val="67500"/>
                  <a:satMod val="115000"/>
                </a:schemeClr>
              </a:gs>
              <a:gs pos="100000">
                <a:schemeClr val="accent2">
                  <a:lumMod val="75000"/>
                  <a:shade val="100000"/>
                  <a:satMod val="11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685800"/>
          </a:xfrm>
        </p:spPr>
        <p:txBody>
          <a:bodyPr/>
          <a:lstStyle>
            <a:lvl1pPr algn="l">
              <a:defRPr sz="2800" b="1" baseline="0">
                <a:solidFill>
                  <a:schemeClr val="accent4"/>
                </a:solidFill>
                <a:latin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3404936" y="6400800"/>
            <a:ext cx="2352675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800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© </a:t>
            </a:r>
            <a:r>
              <a:rPr lang="en-US" sz="800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2012 </a:t>
            </a:r>
            <a:r>
              <a:rPr lang="en-US" sz="800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Overland Storage, Inc</a:t>
            </a:r>
            <a:r>
              <a:rPr lang="en-US" sz="800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895699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0" y="6172200"/>
            <a:ext cx="9144000" cy="6858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75000"/>
                  <a:shade val="30000"/>
                  <a:satMod val="115000"/>
                </a:schemeClr>
              </a:gs>
              <a:gs pos="50000">
                <a:schemeClr val="accent2">
                  <a:lumMod val="75000"/>
                  <a:shade val="67500"/>
                  <a:satMod val="115000"/>
                </a:schemeClr>
              </a:gs>
              <a:gs pos="100000">
                <a:schemeClr val="accent2">
                  <a:lumMod val="75000"/>
                  <a:shade val="100000"/>
                  <a:satMod val="115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457200" y="1143000"/>
            <a:ext cx="4040188" cy="533400"/>
          </a:xfrm>
        </p:spPr>
        <p:txBody>
          <a:bodyPr anchor="b"/>
          <a:lstStyle>
            <a:lvl1pPr marL="0" indent="0">
              <a:buNone/>
              <a:defRPr sz="2400" b="1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78276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4645025" y="1143000"/>
            <a:ext cx="4041775" cy="533400"/>
          </a:xfrm>
        </p:spPr>
        <p:txBody>
          <a:bodyPr anchor="b"/>
          <a:lstStyle>
            <a:lvl1pPr marL="0" indent="0">
              <a:buNone/>
              <a:defRPr sz="2400" b="1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78276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7" name="TextBox 16"/>
          <p:cNvSpPr txBox="1"/>
          <p:nvPr userDrawn="1"/>
        </p:nvSpPr>
        <p:spPr>
          <a:xfrm>
            <a:off x="381000" y="6411139"/>
            <a:ext cx="4572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fld id="{20B0A04A-B8A3-428A-BC26-7F23AEE053E3}" type="slidenum">
              <a:rPr lang="en-US" sz="120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pPr>
                <a:defRPr/>
              </a:pPr>
              <a:t>‹#›</a:t>
            </a:fld>
            <a:endParaRPr lang="en-US" sz="1200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TextBox 17"/>
          <p:cNvSpPr txBox="1"/>
          <p:nvPr userDrawn="1"/>
        </p:nvSpPr>
        <p:spPr>
          <a:xfrm>
            <a:off x="3514725" y="6400800"/>
            <a:ext cx="2133600" cy="2159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800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© </a:t>
            </a:r>
            <a:r>
              <a:rPr lang="en-US" sz="800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2012 </a:t>
            </a:r>
            <a:r>
              <a:rPr lang="en-US" sz="800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Overland Storage, Inc.</a:t>
            </a:r>
          </a:p>
        </p:txBody>
      </p:sp>
      <p:pic>
        <p:nvPicPr>
          <p:cNvPr id="19" name="Picture 14" descr="Ovr-White-Logo-Gradient.pn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80325" y="6274278"/>
            <a:ext cx="1168400" cy="439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685800"/>
          </a:xfrm>
        </p:spPr>
        <p:txBody>
          <a:bodyPr/>
          <a:lstStyle>
            <a:lvl1pPr algn="l">
              <a:defRPr sz="2800" b="1" baseline="0">
                <a:solidFill>
                  <a:schemeClr val="accent4"/>
                </a:solidFill>
                <a:latin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02392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2 Ti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0" y="6172200"/>
            <a:ext cx="9144000" cy="6858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75000"/>
                  <a:shade val="30000"/>
                  <a:satMod val="115000"/>
                </a:schemeClr>
              </a:gs>
              <a:gs pos="50000">
                <a:schemeClr val="accent2">
                  <a:lumMod val="75000"/>
                  <a:shade val="67500"/>
                  <a:satMod val="115000"/>
                </a:schemeClr>
              </a:gs>
              <a:gs pos="100000">
                <a:schemeClr val="accent2">
                  <a:lumMod val="75000"/>
                  <a:shade val="100000"/>
                  <a:satMod val="115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extBox 12"/>
          <p:cNvSpPr txBox="1"/>
          <p:nvPr userDrawn="1"/>
        </p:nvSpPr>
        <p:spPr>
          <a:xfrm>
            <a:off x="381000" y="6411139"/>
            <a:ext cx="4572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fld id="{20B0A04A-B8A3-428A-BC26-7F23AEE053E3}" type="slidenum">
              <a:rPr lang="en-US" sz="120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pPr>
                <a:defRPr/>
              </a:pPr>
              <a:t>‹#›</a:t>
            </a:fld>
            <a:endParaRPr lang="en-US" sz="1200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1" name="Picture 14" descr="Ovr-White-Logo-Gradient.pn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80325" y="6274278"/>
            <a:ext cx="1168400" cy="439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2667000"/>
          </a:xfrm>
        </p:spPr>
        <p:txBody>
          <a:bodyPr/>
          <a:lstStyle>
            <a:lvl1pPr>
              <a:buClr>
                <a:schemeClr val="accent4"/>
              </a:buClr>
              <a:buFont typeface="Arial" pitchFamily="34" charset="0"/>
              <a:buChar char="•"/>
              <a:defRPr sz="200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>
              <a:buClr>
                <a:schemeClr val="accent4"/>
              </a:buClr>
              <a:defRPr sz="180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defRPr>
            </a:lvl2pPr>
            <a:lvl3pPr>
              <a:buClr>
                <a:schemeClr val="accent4"/>
              </a:buClr>
              <a:defRPr sz="160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defRPr>
            </a:lvl3pPr>
            <a:lvl4pPr>
              <a:buClr>
                <a:schemeClr val="accent4"/>
              </a:buClr>
              <a:defRPr sz="140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defRPr>
            </a:lvl4pPr>
            <a:lvl5pPr>
              <a:buClr>
                <a:schemeClr val="accent4"/>
              </a:buClr>
              <a:defRPr sz="140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3" name="Content Placeholder 2"/>
          <p:cNvSpPr>
            <a:spLocks noGrp="1"/>
          </p:cNvSpPr>
          <p:nvPr>
            <p:ph idx="10"/>
          </p:nvPr>
        </p:nvSpPr>
        <p:spPr>
          <a:xfrm>
            <a:off x="457200" y="3962400"/>
            <a:ext cx="8229600" cy="1981200"/>
          </a:xfrm>
        </p:spPr>
        <p:txBody>
          <a:bodyPr/>
          <a:lstStyle>
            <a:lvl1pPr>
              <a:buClr>
                <a:schemeClr val="accent4"/>
              </a:buClr>
              <a:buFont typeface="Arial" pitchFamily="34" charset="0"/>
              <a:buChar char="•"/>
              <a:defRPr sz="200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>
              <a:buClr>
                <a:schemeClr val="accent4"/>
              </a:buClr>
              <a:defRPr sz="180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defRPr>
            </a:lvl2pPr>
            <a:lvl3pPr>
              <a:buClr>
                <a:schemeClr val="accent4"/>
              </a:buClr>
              <a:defRPr sz="160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defRPr>
            </a:lvl3pPr>
            <a:lvl4pPr>
              <a:buClr>
                <a:schemeClr val="accent4"/>
              </a:buClr>
              <a:defRPr sz="140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defRPr>
            </a:lvl4pPr>
            <a:lvl5pPr>
              <a:buClr>
                <a:schemeClr val="accent4"/>
              </a:buClr>
              <a:defRPr sz="140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4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685800"/>
          </a:xfrm>
        </p:spPr>
        <p:txBody>
          <a:bodyPr/>
          <a:lstStyle>
            <a:lvl1pPr algn="l">
              <a:defRPr sz="2800" b="1" baseline="0">
                <a:solidFill>
                  <a:schemeClr val="accent4"/>
                </a:solidFill>
                <a:latin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3404936" y="6400800"/>
            <a:ext cx="2352675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800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© </a:t>
            </a:r>
            <a:r>
              <a:rPr lang="en-US" sz="800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2012 </a:t>
            </a:r>
            <a:r>
              <a:rPr lang="en-US" sz="800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Overland Storage, Inc</a:t>
            </a:r>
            <a:r>
              <a:rPr lang="en-US" sz="800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615828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0" y="6172200"/>
            <a:ext cx="9144000" cy="6858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75000"/>
                  <a:shade val="30000"/>
                  <a:satMod val="115000"/>
                </a:schemeClr>
              </a:gs>
              <a:gs pos="50000">
                <a:schemeClr val="accent2">
                  <a:lumMod val="75000"/>
                  <a:shade val="67500"/>
                  <a:satMod val="115000"/>
                </a:schemeClr>
              </a:gs>
              <a:gs pos="100000">
                <a:schemeClr val="accent2">
                  <a:lumMod val="75000"/>
                  <a:shade val="100000"/>
                  <a:satMod val="115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extBox 12"/>
          <p:cNvSpPr txBox="1"/>
          <p:nvPr userDrawn="1"/>
        </p:nvSpPr>
        <p:spPr>
          <a:xfrm>
            <a:off x="381000" y="6411139"/>
            <a:ext cx="4572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fld id="{20B0A04A-B8A3-428A-BC26-7F23AEE053E3}" type="slidenum">
              <a:rPr lang="en-US" sz="120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pPr>
                <a:defRPr/>
              </a:pPr>
              <a:t>‹#›</a:t>
            </a:fld>
            <a:endParaRPr lang="en-US" sz="1200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1" name="Picture 14" descr="Ovr-White-Logo-Gradient.pn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80325" y="6274278"/>
            <a:ext cx="1168400" cy="439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685800"/>
          </a:xfrm>
        </p:spPr>
        <p:txBody>
          <a:bodyPr/>
          <a:lstStyle>
            <a:lvl1pPr algn="l">
              <a:defRPr sz="2800" b="1" baseline="0">
                <a:solidFill>
                  <a:schemeClr val="accent4"/>
                </a:solidFill>
                <a:latin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3404936" y="6400800"/>
            <a:ext cx="2352675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800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© </a:t>
            </a:r>
            <a:r>
              <a:rPr lang="en-US" sz="800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2012 </a:t>
            </a:r>
            <a:r>
              <a:rPr lang="en-US" sz="800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Overland Storage, Inc</a:t>
            </a:r>
            <a:r>
              <a:rPr lang="en-US" sz="800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710421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 userDrawn="1"/>
        </p:nvSpPr>
        <p:spPr>
          <a:xfrm>
            <a:off x="76200" y="6565900"/>
            <a:ext cx="1905000" cy="2159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800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© 2010 Overland Storage, Inc.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2695700"/>
            <a:ext cx="9144000" cy="9144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Rectangle 2"/>
          <p:cNvSpPr/>
          <p:nvPr userDrawn="1"/>
        </p:nvSpPr>
        <p:spPr>
          <a:xfrm>
            <a:off x="0" y="0"/>
            <a:ext cx="9144000" cy="3581400"/>
          </a:xfrm>
          <a:prstGeom prst="rect">
            <a:avLst/>
          </a:prstGeom>
          <a:gradFill flip="none" rotWithShape="1">
            <a:gsLst>
              <a:gs pos="0">
                <a:srgbClr val="004A82"/>
              </a:gs>
              <a:gs pos="50000">
                <a:schemeClr val="accent2">
                  <a:lumMod val="75000"/>
                  <a:shade val="67500"/>
                  <a:satMod val="115000"/>
                </a:schemeClr>
              </a:gs>
              <a:gs pos="100000">
                <a:schemeClr val="accent2">
                  <a:lumMod val="75000"/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pic>
        <p:nvPicPr>
          <p:cNvPr id="10" name="Picture 9" descr="Overland_New-Logo_Color.jpg"/>
          <p:cNvPicPr>
            <a:picLocks noChangeAspect="1"/>
          </p:cNvPicPr>
          <p:nvPr userDrawn="1"/>
        </p:nvPicPr>
        <p:blipFill>
          <a:blip r:embed="rId2" cstate="print"/>
          <a:srcRect l="2500" t="23333" r="2500" b="26667"/>
          <a:stretch>
            <a:fillRect/>
          </a:stretch>
        </p:blipFill>
        <p:spPr>
          <a:xfrm>
            <a:off x="7668768" y="6269465"/>
            <a:ext cx="1170432" cy="462013"/>
          </a:xfrm>
          <a:prstGeom prst="rect">
            <a:avLst/>
          </a:prstGeom>
        </p:spPr>
      </p:pic>
      <p:sp>
        <p:nvSpPr>
          <p:cNvPr id="14" name="Title 1"/>
          <p:cNvSpPr txBox="1">
            <a:spLocks/>
          </p:cNvSpPr>
          <p:nvPr userDrawn="1"/>
        </p:nvSpPr>
        <p:spPr bwMode="auto">
          <a:xfrm>
            <a:off x="722313" y="4406900"/>
            <a:ext cx="7772400" cy="136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4000" b="1" cap="all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3600" cap="none" dirty="0">
              <a:solidFill>
                <a:srgbClr val="DF7A1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 Placeholder 2"/>
          <p:cNvSpPr>
            <a:spLocks noGrp="1"/>
          </p:cNvSpPr>
          <p:nvPr>
            <p:ph type="body" idx="1"/>
          </p:nvPr>
        </p:nvSpPr>
        <p:spPr>
          <a:xfrm>
            <a:off x="722313" y="3962400"/>
            <a:ext cx="7772400" cy="44450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6" name="Text Placeholder 2"/>
          <p:cNvSpPr>
            <a:spLocks noGrp="1"/>
          </p:cNvSpPr>
          <p:nvPr>
            <p:ph type="body" idx="10"/>
          </p:nvPr>
        </p:nvSpPr>
        <p:spPr>
          <a:xfrm>
            <a:off x="726375" y="4408550"/>
            <a:ext cx="7772400" cy="1077850"/>
          </a:xfrm>
        </p:spPr>
        <p:txBody>
          <a:bodyPr anchor="t"/>
          <a:lstStyle>
            <a:lvl1pPr marL="0" indent="0">
              <a:buNone/>
              <a:defRPr sz="3600" b="1">
                <a:solidFill>
                  <a:schemeClr val="accent4"/>
                </a:solidFill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pic>
        <p:nvPicPr>
          <p:cNvPr id="12" name="Picture 11" descr="O-wht-gradient-transparent-750x615.png"/>
          <p:cNvPicPr>
            <a:picLocks noChangeAspect="1"/>
          </p:cNvPicPr>
          <p:nvPr userDrawn="1"/>
        </p:nvPicPr>
        <p:blipFill>
          <a:blip r:embed="rId3" cstate="print"/>
          <a:srcRect b="64309"/>
          <a:stretch>
            <a:fillRect/>
          </a:stretch>
        </p:blipFill>
        <p:spPr>
          <a:xfrm>
            <a:off x="2438400" y="1447800"/>
            <a:ext cx="7143750" cy="2090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62676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9525" y="6172200"/>
            <a:ext cx="9144000" cy="6858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75000"/>
                  <a:shade val="30000"/>
                  <a:satMod val="115000"/>
                </a:schemeClr>
              </a:gs>
              <a:gs pos="50000">
                <a:schemeClr val="accent2">
                  <a:lumMod val="75000"/>
                  <a:shade val="67500"/>
                  <a:satMod val="115000"/>
                </a:schemeClr>
              </a:gs>
              <a:gs pos="100000">
                <a:schemeClr val="accent2">
                  <a:lumMod val="75000"/>
                  <a:shade val="100000"/>
                  <a:satMod val="115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TextBox 10"/>
          <p:cNvSpPr txBox="1"/>
          <p:nvPr userDrawn="1"/>
        </p:nvSpPr>
        <p:spPr>
          <a:xfrm>
            <a:off x="381000" y="6411139"/>
            <a:ext cx="4572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fld id="{20B0A04A-B8A3-428A-BC26-7F23AEE053E3}" type="slidenum">
              <a:rPr lang="en-US" sz="120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pPr>
                <a:defRPr/>
              </a:pPr>
              <a:t>‹#›</a:t>
            </a:fld>
            <a:endParaRPr lang="en-US" sz="1200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Box 11"/>
          <p:cNvSpPr txBox="1"/>
          <p:nvPr userDrawn="1"/>
        </p:nvSpPr>
        <p:spPr>
          <a:xfrm>
            <a:off x="3514725" y="6472238"/>
            <a:ext cx="2133600" cy="2159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800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© </a:t>
            </a:r>
            <a:r>
              <a:rPr lang="en-US" sz="800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2012 </a:t>
            </a:r>
            <a:r>
              <a:rPr lang="en-US" sz="800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Overland Storage, Inc.</a:t>
            </a:r>
          </a:p>
        </p:txBody>
      </p:sp>
      <p:pic>
        <p:nvPicPr>
          <p:cNvPr id="13" name="Picture 14" descr="Ovr-White-Logo-Gradient.pn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80325" y="6274278"/>
            <a:ext cx="1168400" cy="439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685800"/>
          </a:xfrm>
        </p:spPr>
        <p:txBody>
          <a:bodyPr/>
          <a:lstStyle>
            <a:lvl1pPr algn="l">
              <a:defRPr sz="2800" b="1" baseline="0">
                <a:solidFill>
                  <a:schemeClr val="accent4"/>
                </a:solidFill>
                <a:latin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5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800600"/>
          </a:xfrm>
        </p:spPr>
        <p:txBody>
          <a:bodyPr/>
          <a:lstStyle>
            <a:lvl1pPr>
              <a:buClr>
                <a:schemeClr val="accent4"/>
              </a:buClr>
              <a:buFont typeface="Arial" pitchFamily="34" charset="0"/>
              <a:buChar char="•"/>
              <a:defRPr sz="240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>
              <a:buClr>
                <a:schemeClr val="accent4"/>
              </a:buClr>
              <a:defRPr sz="200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defRPr>
            </a:lvl2pPr>
            <a:lvl3pPr>
              <a:buClr>
                <a:schemeClr val="accent4"/>
              </a:buClr>
              <a:defRPr sz="180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defRPr>
            </a:lvl3pPr>
            <a:lvl4pPr>
              <a:buClr>
                <a:schemeClr val="accent4"/>
              </a:buClr>
              <a:defRPr sz="160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defRPr>
            </a:lvl4pPr>
            <a:lvl5pPr>
              <a:buClr>
                <a:schemeClr val="accent4"/>
              </a:buClr>
              <a:defRPr sz="160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59672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0" y="6172200"/>
            <a:ext cx="9144000" cy="6858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75000"/>
                  <a:shade val="30000"/>
                  <a:satMod val="115000"/>
                </a:schemeClr>
              </a:gs>
              <a:gs pos="50000">
                <a:schemeClr val="accent2">
                  <a:lumMod val="75000"/>
                  <a:shade val="67500"/>
                  <a:satMod val="115000"/>
                </a:schemeClr>
              </a:gs>
              <a:gs pos="100000">
                <a:schemeClr val="accent2">
                  <a:lumMod val="75000"/>
                  <a:shade val="100000"/>
                  <a:satMod val="115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425700"/>
            <a:ext cx="7772400" cy="1362075"/>
          </a:xfrm>
        </p:spPr>
        <p:txBody>
          <a:bodyPr anchor="t"/>
          <a:lstStyle>
            <a:lvl1pPr algn="ctr">
              <a:defRPr sz="3600" b="1" cap="none" baseline="0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1981200"/>
            <a:ext cx="7772400" cy="44450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3" name="TextBox 12"/>
          <p:cNvSpPr txBox="1"/>
          <p:nvPr userDrawn="1"/>
        </p:nvSpPr>
        <p:spPr>
          <a:xfrm>
            <a:off x="381000" y="6411139"/>
            <a:ext cx="4572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fld id="{20B0A04A-B8A3-428A-BC26-7F23AEE053E3}" type="slidenum">
              <a:rPr lang="en-US" sz="120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pPr>
                <a:defRPr/>
              </a:pPr>
              <a:t>‹#›</a:t>
            </a:fld>
            <a:endParaRPr lang="en-US" sz="1200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 userDrawn="1"/>
        </p:nvSpPr>
        <p:spPr>
          <a:xfrm>
            <a:off x="3514725" y="6472238"/>
            <a:ext cx="2133600" cy="2159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800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© </a:t>
            </a:r>
            <a:r>
              <a:rPr lang="en-US" sz="800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2012 </a:t>
            </a:r>
            <a:r>
              <a:rPr lang="en-US" sz="800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Overland Storage, Inc.</a:t>
            </a:r>
          </a:p>
        </p:txBody>
      </p:sp>
      <p:pic>
        <p:nvPicPr>
          <p:cNvPr id="15" name="Picture 14" descr="Ovr-White-Logo-Gradient.pn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80325" y="6274278"/>
            <a:ext cx="1168400" cy="439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132006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6172200"/>
            <a:ext cx="9144000" cy="6858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75000"/>
                  <a:shade val="30000"/>
                  <a:satMod val="115000"/>
                </a:schemeClr>
              </a:gs>
              <a:gs pos="50000">
                <a:schemeClr val="accent2">
                  <a:lumMod val="75000"/>
                  <a:shade val="67500"/>
                  <a:satMod val="115000"/>
                </a:schemeClr>
              </a:gs>
              <a:gs pos="100000">
                <a:schemeClr val="accent2">
                  <a:lumMod val="75000"/>
                  <a:shade val="100000"/>
                  <a:satMod val="115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43000"/>
            <a:ext cx="4038600" cy="4800600"/>
          </a:xfrm>
        </p:spPr>
        <p:txBody>
          <a:bodyPr/>
          <a:lstStyle>
            <a:lvl1pPr>
              <a:defRPr sz="2400">
                <a:latin typeface="Arial" pitchFamily="34" charset="0"/>
                <a:cs typeface="Arial" pitchFamily="34" charset="0"/>
              </a:defRPr>
            </a:lvl1pPr>
            <a:lvl2pPr>
              <a:defRPr sz="2000">
                <a:latin typeface="Arial" pitchFamily="34" charset="0"/>
                <a:cs typeface="Arial" pitchFamily="34" charset="0"/>
              </a:defRPr>
            </a:lvl2pPr>
            <a:lvl3pPr>
              <a:defRPr sz="1800">
                <a:latin typeface="Arial" pitchFamily="34" charset="0"/>
                <a:cs typeface="Arial" pitchFamily="34" charset="0"/>
              </a:defRPr>
            </a:lvl3pPr>
            <a:lvl4pPr>
              <a:defRPr sz="1600">
                <a:latin typeface="Arial" pitchFamily="34" charset="0"/>
                <a:cs typeface="Arial" pitchFamily="34" charset="0"/>
              </a:defRPr>
            </a:lvl4pPr>
            <a:lvl5pPr>
              <a:defRPr sz="1600">
                <a:latin typeface="Arial" pitchFamily="34" charset="0"/>
                <a:cs typeface="Arial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43000"/>
            <a:ext cx="4038600" cy="4800600"/>
          </a:xfrm>
        </p:spPr>
        <p:txBody>
          <a:bodyPr/>
          <a:lstStyle>
            <a:lvl1pPr>
              <a:defRPr sz="2800">
                <a:latin typeface="Arial" pitchFamily="34" charset="0"/>
                <a:cs typeface="Arial" pitchFamily="34" charset="0"/>
              </a:defRPr>
            </a:lvl1pPr>
            <a:lvl2pPr>
              <a:defRPr sz="2400">
                <a:latin typeface="Arial" pitchFamily="34" charset="0"/>
                <a:cs typeface="Arial" pitchFamily="34" charset="0"/>
              </a:defRPr>
            </a:lvl2pPr>
            <a:lvl3pPr>
              <a:defRPr sz="2000">
                <a:latin typeface="Arial" pitchFamily="34" charset="0"/>
                <a:cs typeface="Arial" pitchFamily="34" charset="0"/>
              </a:defRPr>
            </a:lvl3pPr>
            <a:lvl4pPr>
              <a:defRPr sz="1800">
                <a:latin typeface="Arial" pitchFamily="34" charset="0"/>
                <a:cs typeface="Arial" pitchFamily="34" charset="0"/>
              </a:defRPr>
            </a:lvl4pPr>
            <a:lvl5pPr>
              <a:defRPr sz="1800">
                <a:latin typeface="Arial" pitchFamily="34" charset="0"/>
                <a:cs typeface="Arial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TextBox 14"/>
          <p:cNvSpPr txBox="1"/>
          <p:nvPr userDrawn="1"/>
        </p:nvSpPr>
        <p:spPr>
          <a:xfrm>
            <a:off x="381000" y="6411139"/>
            <a:ext cx="4572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fld id="{20B0A04A-B8A3-428A-BC26-7F23AEE053E3}" type="slidenum">
              <a:rPr lang="en-US" sz="120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pPr>
                <a:defRPr/>
              </a:pPr>
              <a:t>‹#›</a:t>
            </a:fld>
            <a:endParaRPr lang="en-US" sz="1200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TextBox 15"/>
          <p:cNvSpPr txBox="1"/>
          <p:nvPr userDrawn="1"/>
        </p:nvSpPr>
        <p:spPr>
          <a:xfrm>
            <a:off x="3514725" y="6472238"/>
            <a:ext cx="2133600" cy="2159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800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© </a:t>
            </a:r>
            <a:r>
              <a:rPr lang="en-US" sz="800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2012 </a:t>
            </a:r>
            <a:r>
              <a:rPr lang="en-US" sz="800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Overland Storage, Inc.</a:t>
            </a:r>
          </a:p>
        </p:txBody>
      </p:sp>
      <p:pic>
        <p:nvPicPr>
          <p:cNvPr id="17" name="Picture 14" descr="Ovr-White-Logo-Gradient.pn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80325" y="6274278"/>
            <a:ext cx="1168400" cy="439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Rectangle 17"/>
          <p:cNvSpPr/>
          <p:nvPr userDrawn="1"/>
        </p:nvSpPr>
        <p:spPr>
          <a:xfrm>
            <a:off x="0" y="838200"/>
            <a:ext cx="9144000" cy="1524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75000"/>
                  <a:shade val="30000"/>
                  <a:satMod val="115000"/>
                </a:schemeClr>
              </a:gs>
              <a:gs pos="50000">
                <a:schemeClr val="accent2">
                  <a:lumMod val="75000"/>
                  <a:shade val="67500"/>
                  <a:satMod val="115000"/>
                </a:schemeClr>
              </a:gs>
              <a:gs pos="100000">
                <a:schemeClr val="accent2">
                  <a:lumMod val="75000"/>
                  <a:shade val="100000"/>
                  <a:satMod val="11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685800"/>
          </a:xfrm>
        </p:spPr>
        <p:txBody>
          <a:bodyPr/>
          <a:lstStyle>
            <a:lvl1pPr algn="l">
              <a:defRPr sz="2800" b="1" baseline="0">
                <a:solidFill>
                  <a:schemeClr val="accent4"/>
                </a:solidFill>
                <a:latin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98119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0" y="6172200"/>
            <a:ext cx="9144000" cy="6858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75000"/>
                  <a:shade val="30000"/>
                  <a:satMod val="115000"/>
                </a:schemeClr>
              </a:gs>
              <a:gs pos="50000">
                <a:schemeClr val="accent2">
                  <a:lumMod val="75000"/>
                  <a:shade val="67500"/>
                  <a:satMod val="115000"/>
                </a:schemeClr>
              </a:gs>
              <a:gs pos="100000">
                <a:schemeClr val="accent2">
                  <a:lumMod val="75000"/>
                  <a:shade val="100000"/>
                  <a:satMod val="115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457200" y="1143000"/>
            <a:ext cx="4040188" cy="533400"/>
          </a:xfrm>
        </p:spPr>
        <p:txBody>
          <a:bodyPr anchor="b"/>
          <a:lstStyle>
            <a:lvl1pPr marL="0" indent="0">
              <a:buNone/>
              <a:defRPr sz="2400" b="1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78276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4645025" y="1143000"/>
            <a:ext cx="4041775" cy="533400"/>
          </a:xfrm>
        </p:spPr>
        <p:txBody>
          <a:bodyPr anchor="b"/>
          <a:lstStyle>
            <a:lvl1pPr marL="0" indent="0">
              <a:buNone/>
              <a:defRPr sz="2400" b="1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78276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7" name="TextBox 16"/>
          <p:cNvSpPr txBox="1"/>
          <p:nvPr userDrawn="1"/>
        </p:nvSpPr>
        <p:spPr>
          <a:xfrm>
            <a:off x="381000" y="6411139"/>
            <a:ext cx="4572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fld id="{20B0A04A-B8A3-428A-BC26-7F23AEE053E3}" type="slidenum">
              <a:rPr lang="en-US" sz="120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pPr>
                <a:defRPr/>
              </a:pPr>
              <a:t>‹#›</a:t>
            </a:fld>
            <a:endParaRPr lang="en-US" sz="1200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TextBox 17"/>
          <p:cNvSpPr txBox="1"/>
          <p:nvPr userDrawn="1"/>
        </p:nvSpPr>
        <p:spPr>
          <a:xfrm>
            <a:off x="3514725" y="6472238"/>
            <a:ext cx="2133600" cy="2159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800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© </a:t>
            </a:r>
            <a:r>
              <a:rPr lang="en-US" sz="800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2012 </a:t>
            </a:r>
            <a:r>
              <a:rPr lang="en-US" sz="800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Overland Storage, Inc.</a:t>
            </a:r>
          </a:p>
        </p:txBody>
      </p:sp>
      <p:pic>
        <p:nvPicPr>
          <p:cNvPr id="19" name="Picture 14" descr="Ovr-White-Logo-Gradient.pn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80325" y="6274278"/>
            <a:ext cx="1168400" cy="439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685800"/>
          </a:xfrm>
        </p:spPr>
        <p:txBody>
          <a:bodyPr/>
          <a:lstStyle>
            <a:lvl1pPr algn="l">
              <a:defRPr sz="2800" b="1" baseline="0">
                <a:solidFill>
                  <a:schemeClr val="accent4"/>
                </a:solidFill>
                <a:latin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31196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2 Ti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0" y="6172200"/>
            <a:ext cx="9144000" cy="6858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75000"/>
                  <a:shade val="30000"/>
                  <a:satMod val="115000"/>
                </a:schemeClr>
              </a:gs>
              <a:gs pos="50000">
                <a:schemeClr val="accent2">
                  <a:lumMod val="75000"/>
                  <a:shade val="67500"/>
                  <a:satMod val="115000"/>
                </a:schemeClr>
              </a:gs>
              <a:gs pos="100000">
                <a:schemeClr val="accent2">
                  <a:lumMod val="75000"/>
                  <a:shade val="100000"/>
                  <a:satMod val="115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TextBox 12"/>
          <p:cNvSpPr txBox="1"/>
          <p:nvPr userDrawn="1"/>
        </p:nvSpPr>
        <p:spPr>
          <a:xfrm>
            <a:off x="381000" y="6411139"/>
            <a:ext cx="4572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fld id="{20B0A04A-B8A3-428A-BC26-7F23AEE053E3}" type="slidenum">
              <a:rPr lang="en-US" sz="120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pPr>
                <a:defRPr/>
              </a:pPr>
              <a:t>‹#›</a:t>
            </a:fld>
            <a:endParaRPr lang="en-US" sz="1200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TextBox 19"/>
          <p:cNvSpPr txBox="1"/>
          <p:nvPr userDrawn="1"/>
        </p:nvSpPr>
        <p:spPr>
          <a:xfrm>
            <a:off x="3514725" y="6472238"/>
            <a:ext cx="2133600" cy="2159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800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© </a:t>
            </a:r>
            <a:r>
              <a:rPr lang="en-US" sz="800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2012 </a:t>
            </a:r>
            <a:r>
              <a:rPr lang="en-US" sz="800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Overland Storage, Inc.</a:t>
            </a:r>
          </a:p>
        </p:txBody>
      </p:sp>
      <p:pic>
        <p:nvPicPr>
          <p:cNvPr id="21" name="Picture 14" descr="Ovr-White-Logo-Gradient.pn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80325" y="6274278"/>
            <a:ext cx="1168400" cy="439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2667000"/>
          </a:xfrm>
        </p:spPr>
        <p:txBody>
          <a:bodyPr/>
          <a:lstStyle>
            <a:lvl1pPr>
              <a:buClr>
                <a:schemeClr val="accent4"/>
              </a:buClr>
              <a:buFont typeface="Arial" pitchFamily="34" charset="0"/>
              <a:buChar char="•"/>
              <a:defRPr sz="200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>
              <a:buClr>
                <a:schemeClr val="accent4"/>
              </a:buClr>
              <a:defRPr sz="180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defRPr>
            </a:lvl2pPr>
            <a:lvl3pPr>
              <a:buClr>
                <a:schemeClr val="accent4"/>
              </a:buClr>
              <a:defRPr sz="160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defRPr>
            </a:lvl3pPr>
            <a:lvl4pPr>
              <a:buClr>
                <a:schemeClr val="accent4"/>
              </a:buClr>
              <a:defRPr sz="140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defRPr>
            </a:lvl4pPr>
            <a:lvl5pPr>
              <a:buClr>
                <a:schemeClr val="accent4"/>
              </a:buClr>
              <a:defRPr sz="140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3" name="Content Placeholder 2"/>
          <p:cNvSpPr>
            <a:spLocks noGrp="1"/>
          </p:cNvSpPr>
          <p:nvPr>
            <p:ph idx="10"/>
          </p:nvPr>
        </p:nvSpPr>
        <p:spPr>
          <a:xfrm>
            <a:off x="457200" y="3962400"/>
            <a:ext cx="8229600" cy="1981200"/>
          </a:xfrm>
        </p:spPr>
        <p:txBody>
          <a:bodyPr/>
          <a:lstStyle>
            <a:lvl1pPr>
              <a:buClr>
                <a:schemeClr val="accent4"/>
              </a:buClr>
              <a:buFont typeface="Arial" pitchFamily="34" charset="0"/>
              <a:buChar char="•"/>
              <a:defRPr sz="200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>
              <a:buClr>
                <a:schemeClr val="accent4"/>
              </a:buClr>
              <a:defRPr sz="180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defRPr>
            </a:lvl2pPr>
            <a:lvl3pPr>
              <a:buClr>
                <a:schemeClr val="accent4"/>
              </a:buClr>
              <a:defRPr sz="160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defRPr>
            </a:lvl3pPr>
            <a:lvl4pPr>
              <a:buClr>
                <a:schemeClr val="accent4"/>
              </a:buClr>
              <a:defRPr sz="140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defRPr>
            </a:lvl4pPr>
            <a:lvl5pPr>
              <a:buClr>
                <a:schemeClr val="accent4"/>
              </a:buClr>
              <a:defRPr sz="140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4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685800"/>
          </a:xfrm>
        </p:spPr>
        <p:txBody>
          <a:bodyPr/>
          <a:lstStyle>
            <a:lvl1pPr algn="l">
              <a:defRPr sz="2800" b="1" baseline="0">
                <a:solidFill>
                  <a:schemeClr val="accent4"/>
                </a:solidFill>
                <a:latin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32317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0" y="6172200"/>
            <a:ext cx="9144000" cy="6858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75000"/>
                  <a:shade val="30000"/>
                  <a:satMod val="115000"/>
                </a:schemeClr>
              </a:gs>
              <a:gs pos="50000">
                <a:schemeClr val="accent2">
                  <a:lumMod val="75000"/>
                  <a:shade val="67500"/>
                  <a:satMod val="115000"/>
                </a:schemeClr>
              </a:gs>
              <a:gs pos="100000">
                <a:schemeClr val="accent2">
                  <a:lumMod val="75000"/>
                  <a:shade val="100000"/>
                  <a:satMod val="115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TextBox 12"/>
          <p:cNvSpPr txBox="1"/>
          <p:nvPr userDrawn="1"/>
        </p:nvSpPr>
        <p:spPr>
          <a:xfrm>
            <a:off x="381000" y="6411139"/>
            <a:ext cx="4572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fld id="{20B0A04A-B8A3-428A-BC26-7F23AEE053E3}" type="slidenum">
              <a:rPr lang="en-US" sz="120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pPr>
                <a:defRPr/>
              </a:pPr>
              <a:t>‹#›</a:t>
            </a:fld>
            <a:endParaRPr lang="en-US" sz="1200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TextBox 19"/>
          <p:cNvSpPr txBox="1"/>
          <p:nvPr userDrawn="1"/>
        </p:nvSpPr>
        <p:spPr>
          <a:xfrm>
            <a:off x="3514725" y="6472238"/>
            <a:ext cx="2133600" cy="2159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800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© </a:t>
            </a:r>
            <a:r>
              <a:rPr lang="en-US" sz="800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2012 </a:t>
            </a:r>
            <a:r>
              <a:rPr lang="en-US" sz="800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Overland Storage, Inc.</a:t>
            </a:r>
          </a:p>
        </p:txBody>
      </p:sp>
      <p:pic>
        <p:nvPicPr>
          <p:cNvPr id="21" name="Picture 14" descr="Ovr-White-Logo-Gradient.pn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80325" y="6274278"/>
            <a:ext cx="1168400" cy="439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685800"/>
          </a:xfrm>
        </p:spPr>
        <p:txBody>
          <a:bodyPr/>
          <a:lstStyle>
            <a:lvl1pPr algn="l">
              <a:defRPr sz="2800" b="1" baseline="0">
                <a:solidFill>
                  <a:schemeClr val="accent4"/>
                </a:solidFill>
                <a:latin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25954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5" Type="http://schemas.openxmlformats.org/officeDocument/2006/relationships/slideLayout" Target="../slideLayouts/slideLayout24.xml"/><Relationship Id="rId4" Type="http://schemas.openxmlformats.org/officeDocument/2006/relationships/slideLayout" Target="../slideLayouts/slideLayout2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heme" Target="../theme/theme4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5" Type="http://schemas.openxmlformats.org/officeDocument/2006/relationships/slideLayout" Target="../slideLayouts/slideLayout31.xml"/><Relationship Id="rId4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" y="6629400"/>
            <a:ext cx="2133600" cy="228600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z="800">
                <a:solidFill>
                  <a:srgbClr val="C6C8CA">
                    <a:lumMod val="75000"/>
                  </a:srgb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7EA9E314-5EF9-4BE7-8DA6-3DFA54B37588}" type="datetimeFigureOut">
              <a:rPr lang="en-US"/>
              <a:pPr>
                <a:defRPr/>
              </a:pPr>
              <a:t>7/11/2012</a:t>
            </a:fld>
            <a:endParaRPr lang="en-US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0" y="6613525"/>
            <a:ext cx="2895600" cy="24447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z="800" b="0">
                <a:solidFill>
                  <a:srgbClr val="C6C8CA">
                    <a:lumMod val="75000"/>
                  </a:srgb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/>
              <a:t>© 2010 Overland Storage, Inc.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81800" y="6613525"/>
            <a:ext cx="2133600" cy="24447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z="800" b="1">
                <a:solidFill>
                  <a:srgbClr val="808080">
                    <a:lumMod val="75000"/>
                  </a:srgb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0A85A338-0C98-4B6F-A662-FDB53092ED9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6589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0" y="838200"/>
            <a:ext cx="9144000" cy="1524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75000"/>
                  <a:shade val="30000"/>
                  <a:satMod val="115000"/>
                </a:schemeClr>
              </a:gs>
              <a:gs pos="50000">
                <a:schemeClr val="accent2">
                  <a:lumMod val="75000"/>
                  <a:shade val="67500"/>
                  <a:satMod val="115000"/>
                </a:schemeClr>
              </a:gs>
              <a:gs pos="100000">
                <a:schemeClr val="accent2">
                  <a:lumMod val="75000"/>
                  <a:shade val="100000"/>
                  <a:satMod val="11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TextBox 18"/>
          <p:cNvSpPr txBox="1"/>
          <p:nvPr userDrawn="1"/>
        </p:nvSpPr>
        <p:spPr>
          <a:xfrm>
            <a:off x="0" y="6324600"/>
            <a:ext cx="685800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fld id="{20B0A04A-B8A3-428A-BC26-7F23AEE053E3}" type="slidenum">
              <a:rPr lang="en-US" sz="1400">
                <a:solidFill>
                  <a:prstClr val="white"/>
                </a:solidFill>
                <a:latin typeface="Arial Black" pitchFamily="34" charset="0"/>
              </a:rPr>
              <a:pPr algn="ctr">
                <a:defRPr/>
              </a:pPr>
              <a:t>‹#›</a:t>
            </a:fld>
            <a:endParaRPr lang="en-US" sz="1400" dirty="0">
              <a:solidFill>
                <a:prstClr val="white"/>
              </a:solidFill>
              <a:latin typeface="Arial Black" pitchFamily="34" charset="0"/>
            </a:endParaRPr>
          </a:p>
        </p:txBody>
      </p:sp>
      <p:sp>
        <p:nvSpPr>
          <p:cNvPr id="20" name="TextBox 19"/>
          <p:cNvSpPr txBox="1"/>
          <p:nvPr userDrawn="1"/>
        </p:nvSpPr>
        <p:spPr>
          <a:xfrm>
            <a:off x="3276600" y="6565900"/>
            <a:ext cx="2133600" cy="2159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800" i="1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© 2010 Overland Storage, Inc.</a:t>
            </a:r>
          </a:p>
        </p:txBody>
      </p:sp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76200"/>
            <a:ext cx="8229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219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15" name="TextBox 14"/>
          <p:cNvSpPr txBox="1"/>
          <p:nvPr userDrawn="1"/>
        </p:nvSpPr>
        <p:spPr>
          <a:xfrm>
            <a:off x="3514725" y="6472238"/>
            <a:ext cx="2133600" cy="2159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800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© 2010 Overland Storage, Inc.</a:t>
            </a:r>
          </a:p>
        </p:txBody>
      </p:sp>
    </p:spTree>
    <p:extLst>
      <p:ext uri="{BB962C8B-B14F-4D97-AF65-F5344CB8AC3E}">
        <p14:creationId xmlns:p14="http://schemas.microsoft.com/office/powerpoint/2010/main" val="17118599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</p:sldLayoutIdLst>
  <p:timing>
    <p:tnLst>
      <p:par>
        <p:cTn id="1" dur="indefinite" restart="never" nodeType="tmRoot"/>
      </p:par>
    </p:tnLst>
  </p:timing>
  <p:txStyles>
    <p:titleStyle>
      <a:lvl1pPr algn="l" rtl="0" fontAlgn="base">
        <a:spcBef>
          <a:spcPct val="0"/>
        </a:spcBef>
        <a:spcAft>
          <a:spcPct val="0"/>
        </a:spcAft>
        <a:defRPr sz="3600" b="1" kern="1200">
          <a:solidFill>
            <a:schemeClr val="accent4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accent4"/>
        </a:buClr>
        <a:buFont typeface="Lucida Grande"/>
        <a:buChar char="-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4"/>
        </a:buClr>
        <a:buFont typeface="Wingdings" charset="2"/>
        <a:buChar char="ü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4"/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4"/>
        </a:buClr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accent4"/>
        </a:buClr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0" y="838200"/>
            <a:ext cx="9144000" cy="1524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75000"/>
                  <a:shade val="30000"/>
                  <a:satMod val="115000"/>
                </a:schemeClr>
              </a:gs>
              <a:gs pos="50000">
                <a:schemeClr val="accent2">
                  <a:lumMod val="75000"/>
                  <a:shade val="67500"/>
                  <a:satMod val="115000"/>
                </a:schemeClr>
              </a:gs>
              <a:gs pos="100000">
                <a:schemeClr val="accent2">
                  <a:lumMod val="75000"/>
                  <a:shade val="100000"/>
                  <a:satMod val="11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TextBox 18"/>
          <p:cNvSpPr txBox="1"/>
          <p:nvPr userDrawn="1"/>
        </p:nvSpPr>
        <p:spPr>
          <a:xfrm>
            <a:off x="0" y="6324600"/>
            <a:ext cx="685800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fld id="{20B0A04A-B8A3-428A-BC26-7F23AEE053E3}" type="slidenum">
              <a:rPr lang="en-US" sz="1400">
                <a:solidFill>
                  <a:prstClr val="white"/>
                </a:solidFill>
                <a:latin typeface="Arial Black" pitchFamily="34" charset="0"/>
              </a:rPr>
              <a:pPr algn="ctr">
                <a:defRPr/>
              </a:pPr>
              <a:t>‹#›</a:t>
            </a:fld>
            <a:endParaRPr lang="en-US" sz="1400" dirty="0">
              <a:solidFill>
                <a:prstClr val="white"/>
              </a:solidFill>
              <a:latin typeface="Arial Black" pitchFamily="34" charset="0"/>
            </a:endParaRPr>
          </a:p>
        </p:txBody>
      </p:sp>
      <p:sp>
        <p:nvSpPr>
          <p:cNvPr id="20" name="TextBox 19"/>
          <p:cNvSpPr txBox="1"/>
          <p:nvPr userDrawn="1"/>
        </p:nvSpPr>
        <p:spPr>
          <a:xfrm>
            <a:off x="3276600" y="6565900"/>
            <a:ext cx="2133600" cy="2159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800" i="1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© 2010 Overland Storage, Inc.</a:t>
            </a:r>
          </a:p>
        </p:txBody>
      </p:sp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76200"/>
            <a:ext cx="8229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219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15" name="TextBox 14"/>
          <p:cNvSpPr txBox="1"/>
          <p:nvPr userDrawn="1"/>
        </p:nvSpPr>
        <p:spPr>
          <a:xfrm>
            <a:off x="3514725" y="6472238"/>
            <a:ext cx="2133600" cy="2159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800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© 2010 Overland Storage, Inc.</a:t>
            </a:r>
          </a:p>
        </p:txBody>
      </p:sp>
    </p:spTree>
    <p:extLst>
      <p:ext uri="{BB962C8B-B14F-4D97-AF65-F5344CB8AC3E}">
        <p14:creationId xmlns:p14="http://schemas.microsoft.com/office/powerpoint/2010/main" val="6459516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</p:sldLayoutIdLst>
  <p:timing>
    <p:tnLst>
      <p:par>
        <p:cTn id="1" dur="indefinite" restart="never" nodeType="tmRoot"/>
      </p:par>
    </p:tnLst>
  </p:timing>
  <p:txStyles>
    <p:titleStyle>
      <a:lvl1pPr algn="l" rtl="0" fontAlgn="base">
        <a:spcBef>
          <a:spcPct val="0"/>
        </a:spcBef>
        <a:spcAft>
          <a:spcPct val="0"/>
        </a:spcAft>
        <a:defRPr sz="3600" b="1" kern="1200">
          <a:solidFill>
            <a:schemeClr val="accent4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accent4"/>
        </a:buClr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4"/>
        </a:buClr>
        <a:buFont typeface="Lucida Grande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4"/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4"/>
        </a:buClr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accent4"/>
        </a:buClr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0" y="838200"/>
            <a:ext cx="9144000" cy="1524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75000"/>
                  <a:shade val="30000"/>
                  <a:satMod val="115000"/>
                </a:schemeClr>
              </a:gs>
              <a:gs pos="50000">
                <a:schemeClr val="accent2">
                  <a:lumMod val="75000"/>
                  <a:shade val="67500"/>
                  <a:satMod val="115000"/>
                </a:schemeClr>
              </a:gs>
              <a:gs pos="100000">
                <a:schemeClr val="accent2">
                  <a:lumMod val="75000"/>
                  <a:shade val="100000"/>
                  <a:satMod val="11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TextBox 18"/>
          <p:cNvSpPr txBox="1"/>
          <p:nvPr userDrawn="1"/>
        </p:nvSpPr>
        <p:spPr>
          <a:xfrm>
            <a:off x="0" y="6324600"/>
            <a:ext cx="685800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fld id="{20B0A04A-B8A3-428A-BC26-7F23AEE053E3}" type="slidenum">
              <a:rPr lang="en-US" sz="1400">
                <a:solidFill>
                  <a:prstClr val="white"/>
                </a:solidFill>
                <a:latin typeface="Arial Black" pitchFamily="34" charset="0"/>
              </a:rPr>
              <a:pPr algn="ctr">
                <a:defRPr/>
              </a:pPr>
              <a:t>‹#›</a:t>
            </a:fld>
            <a:endParaRPr lang="en-US" sz="1400" dirty="0">
              <a:solidFill>
                <a:prstClr val="white"/>
              </a:solidFill>
              <a:latin typeface="Arial Black" pitchFamily="34" charset="0"/>
            </a:endParaRPr>
          </a:p>
        </p:txBody>
      </p:sp>
      <p:sp>
        <p:nvSpPr>
          <p:cNvPr id="20" name="TextBox 19"/>
          <p:cNvSpPr txBox="1"/>
          <p:nvPr userDrawn="1"/>
        </p:nvSpPr>
        <p:spPr>
          <a:xfrm>
            <a:off x="3276600" y="6565900"/>
            <a:ext cx="2133600" cy="2159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800" i="1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© 2010 Overland Storage, Inc.</a:t>
            </a:r>
          </a:p>
        </p:txBody>
      </p:sp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76200"/>
            <a:ext cx="8229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219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15" name="TextBox 14"/>
          <p:cNvSpPr txBox="1"/>
          <p:nvPr userDrawn="1"/>
        </p:nvSpPr>
        <p:spPr>
          <a:xfrm>
            <a:off x="3514725" y="6472238"/>
            <a:ext cx="2133600" cy="2159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800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© 2010 Overland Storage, Inc.</a:t>
            </a:r>
          </a:p>
        </p:txBody>
      </p:sp>
    </p:spTree>
    <p:extLst>
      <p:ext uri="{BB962C8B-B14F-4D97-AF65-F5344CB8AC3E}">
        <p14:creationId xmlns:p14="http://schemas.microsoft.com/office/powerpoint/2010/main" val="6816243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</p:sldLayoutIdLst>
  <p:timing>
    <p:tnLst>
      <p:par>
        <p:cTn id="1" dur="indefinite" restart="never" nodeType="tmRoot"/>
      </p:par>
    </p:tnLst>
  </p:timing>
  <p:txStyles>
    <p:titleStyle>
      <a:lvl1pPr algn="l" rtl="0" fontAlgn="base">
        <a:spcBef>
          <a:spcPct val="0"/>
        </a:spcBef>
        <a:spcAft>
          <a:spcPct val="0"/>
        </a:spcAft>
        <a:defRPr sz="3600" b="1" kern="1200">
          <a:solidFill>
            <a:schemeClr val="accent4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accent4"/>
        </a:buClr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4"/>
        </a:buClr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4"/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4"/>
        </a:buClr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accent4"/>
        </a:buClr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6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9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9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6.xml"/><Relationship Id="rId6" Type="http://schemas.microsoft.com/office/2007/relationships/hdphoto" Target="../media/hdphoto2.wdp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18.jpg"/><Relationship Id="rId4" Type="http://schemas.openxmlformats.org/officeDocument/2006/relationships/image" Target="../media/image17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6.xml"/><Relationship Id="rId6" Type="http://schemas.microsoft.com/office/2007/relationships/hdphoto" Target="../media/hdphoto2.wdp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9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16.jpeg"/><Relationship Id="rId5" Type="http://schemas.openxmlformats.org/officeDocument/2006/relationships/image" Target="../media/image10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microsoft.com/office/2007/relationships/hdphoto" Target="../media/hdphoto3.wdp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19.png"/><Relationship Id="rId5" Type="http://schemas.openxmlformats.org/officeDocument/2006/relationships/image" Target="../media/image11.pn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8.xml"/><Relationship Id="rId5" Type="http://schemas.openxmlformats.org/officeDocument/2006/relationships/image" Target="../media/image14.png"/><Relationship Id="rId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0"/>
          </p:nvPr>
        </p:nvSpPr>
        <p:spPr>
          <a:xfrm>
            <a:off x="726375" y="3886200"/>
            <a:ext cx="7772400" cy="12954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Overland Storage</a:t>
            </a:r>
          </a:p>
          <a:p>
            <a:r>
              <a:rPr lang="en-US" sz="3200" dirty="0" smtClean="0"/>
              <a:t>The Storage </a:t>
            </a:r>
            <a:r>
              <a:rPr lang="en-US" sz="3200" dirty="0" smtClean="0"/>
              <a:t>Conundrum</a:t>
            </a:r>
            <a:endParaRPr lang="en-US" dirty="0"/>
          </a:p>
        </p:txBody>
      </p:sp>
      <p:sp>
        <p:nvSpPr>
          <p:cNvPr id="4" name="Text Placeholder 2"/>
          <p:cNvSpPr>
            <a:spLocks noGrp="1"/>
          </p:cNvSpPr>
          <p:nvPr>
            <p:ph type="body" idx="10"/>
          </p:nvPr>
        </p:nvSpPr>
        <p:spPr>
          <a:xfrm>
            <a:off x="726375" y="5257800"/>
            <a:ext cx="7772400" cy="838200"/>
          </a:xfrm>
        </p:spPr>
        <p:txBody>
          <a:bodyPr>
            <a:normAutofit/>
          </a:bodyPr>
          <a:lstStyle/>
          <a:p>
            <a:r>
              <a:rPr lang="en-US" sz="2000" dirty="0" smtClean="0"/>
              <a:t>Neil Cogger</a:t>
            </a:r>
            <a:endParaRPr lang="en-US" sz="2000" dirty="0" smtClean="0"/>
          </a:p>
          <a:p>
            <a:r>
              <a:rPr lang="en-US" sz="2000" dirty="0" smtClean="0"/>
              <a:t>Pre-Sales Manager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304618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295400"/>
            <a:ext cx="6172200" cy="4297363"/>
          </a:xfrm>
        </p:spPr>
        <p:txBody>
          <a:bodyPr/>
          <a:lstStyle/>
          <a:p>
            <a:r>
              <a:rPr lang="en-US" dirty="0" smtClean="0"/>
              <a:t>Data quantities are increasing</a:t>
            </a:r>
          </a:p>
          <a:p>
            <a:pPr lvl="1"/>
            <a:r>
              <a:rPr lang="en-US" dirty="0">
                <a:solidFill>
                  <a:schemeClr val="tx1">
                    <a:lumMod val="75000"/>
                  </a:schemeClr>
                </a:solidFill>
              </a:rPr>
              <a:t>IDC predicts by 2020 data could grow by </a:t>
            </a:r>
            <a:r>
              <a:rPr lang="en-US" b="1" dirty="0">
                <a:solidFill>
                  <a:schemeClr val="accent4"/>
                </a:solidFill>
              </a:rPr>
              <a:t>50x </a:t>
            </a:r>
            <a:r>
              <a:rPr lang="en-US" b="1" dirty="0" smtClean="0">
                <a:solidFill>
                  <a:schemeClr val="accent4"/>
                </a:solidFill>
              </a:rPr>
              <a:t>volume</a:t>
            </a:r>
            <a:endParaRPr lang="en-US" dirty="0" smtClean="0"/>
          </a:p>
          <a:p>
            <a:pPr lvl="1"/>
            <a:r>
              <a:rPr lang="en-US" dirty="0" smtClean="0"/>
              <a:t>E.g</a:t>
            </a:r>
            <a:r>
              <a:rPr lang="en-US" dirty="0" smtClean="0"/>
              <a:t>. increased AV content of work</a:t>
            </a:r>
          </a:p>
          <a:p>
            <a:r>
              <a:rPr lang="en-US" dirty="0" smtClean="0"/>
              <a:t>Backup </a:t>
            </a:r>
            <a:r>
              <a:rPr lang="en-US" dirty="0"/>
              <a:t>w</a:t>
            </a:r>
            <a:r>
              <a:rPr lang="en-US" dirty="0" smtClean="0"/>
              <a:t>indows are being stretched</a:t>
            </a:r>
          </a:p>
          <a:p>
            <a:r>
              <a:rPr lang="en-US" dirty="0"/>
              <a:t>B</a:t>
            </a:r>
            <a:r>
              <a:rPr lang="en-US" dirty="0" smtClean="0"/>
              <a:t>udgetary </a:t>
            </a:r>
            <a:r>
              <a:rPr lang="en-US" dirty="0" smtClean="0"/>
              <a:t>constraints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04800" y="0"/>
            <a:ext cx="8153400" cy="762000"/>
          </a:xfrm>
        </p:spPr>
        <p:txBody>
          <a:bodyPr>
            <a:noAutofit/>
          </a:bodyPr>
          <a:lstStyle/>
          <a:p>
            <a:r>
              <a:rPr lang="en-US" sz="2400" dirty="0" smtClean="0"/>
              <a:t>Storage Issues Today</a:t>
            </a:r>
            <a:endParaRPr lang="en-US" sz="2400" dirty="0"/>
          </a:p>
        </p:txBody>
      </p:sp>
      <p:grpSp>
        <p:nvGrpSpPr>
          <p:cNvPr id="4" name="Group 3"/>
          <p:cNvGrpSpPr/>
          <p:nvPr/>
        </p:nvGrpSpPr>
        <p:grpSpPr>
          <a:xfrm>
            <a:off x="6629400" y="1447800"/>
            <a:ext cx="1981200" cy="1341784"/>
            <a:chOff x="3790781" y="935716"/>
            <a:chExt cx="3710573" cy="2541886"/>
          </a:xfrm>
        </p:grpSpPr>
        <p:grpSp>
          <p:nvGrpSpPr>
            <p:cNvPr id="5" name="Group 4"/>
            <p:cNvGrpSpPr/>
            <p:nvPr/>
          </p:nvGrpSpPr>
          <p:grpSpPr>
            <a:xfrm>
              <a:off x="3790781" y="2667963"/>
              <a:ext cx="2752082" cy="809639"/>
              <a:chOff x="4001143" y="2809861"/>
              <a:chExt cx="2752082" cy="809639"/>
            </a:xfrm>
          </p:grpSpPr>
          <p:pic>
            <p:nvPicPr>
              <p:cNvPr id="30" name="Picture 5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19700" y="2895600"/>
                <a:ext cx="1533525" cy="7239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31" name="TextBox 30"/>
              <p:cNvSpPr txBox="1"/>
              <p:nvPr/>
            </p:nvSpPr>
            <p:spPr>
              <a:xfrm>
                <a:off x="4001143" y="2809861"/>
                <a:ext cx="1419224" cy="699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900" b="1" dirty="0" smtClean="0">
                    <a:solidFill>
                      <a:srgbClr val="808080"/>
                    </a:solidFill>
                    <a:latin typeface="Arial" pitchFamily="34" charset="0"/>
                  </a:rPr>
                  <a:t>NAS Appliance</a:t>
                </a:r>
                <a:endParaRPr lang="en-US" sz="900" b="1" dirty="0">
                  <a:solidFill>
                    <a:srgbClr val="808080"/>
                  </a:solidFill>
                  <a:latin typeface="Arial" pitchFamily="34" charset="0"/>
                </a:endParaRPr>
              </a:p>
            </p:txBody>
          </p:sp>
        </p:grpSp>
        <p:sp>
          <p:nvSpPr>
            <p:cNvPr id="6" name="TextBox 5"/>
            <p:cNvSpPr txBox="1"/>
            <p:nvPr/>
          </p:nvSpPr>
          <p:spPr>
            <a:xfrm>
              <a:off x="5123635" y="935716"/>
              <a:ext cx="1524000" cy="699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900" b="1" dirty="0" smtClean="0">
                  <a:solidFill>
                    <a:srgbClr val="808080"/>
                  </a:solidFill>
                  <a:latin typeface="Arial" pitchFamily="34" charset="0"/>
                </a:rPr>
                <a:t>Networked Clients</a:t>
              </a:r>
              <a:endParaRPr lang="en-US" sz="900" b="1" dirty="0">
                <a:solidFill>
                  <a:srgbClr val="808080"/>
                </a:solidFill>
                <a:latin typeface="Arial" pitchFamily="34" charset="0"/>
              </a:endParaRPr>
            </a:p>
          </p:txBody>
        </p:sp>
        <p:pic>
          <p:nvPicPr>
            <p:cNvPr id="8" name="Picture 4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61638" y="1505515"/>
              <a:ext cx="609600" cy="6355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9" name="Picture 4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09338" y="1505515"/>
              <a:ext cx="609600" cy="6355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" name="Picture 4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18938" y="1505515"/>
              <a:ext cx="609600" cy="6355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1" name="Picture 4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66638" y="1505515"/>
              <a:ext cx="609600" cy="6355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12" name="Group 11"/>
            <p:cNvGrpSpPr/>
            <p:nvPr/>
          </p:nvGrpSpPr>
          <p:grpSpPr>
            <a:xfrm>
              <a:off x="4437838" y="2397088"/>
              <a:ext cx="2438400" cy="152400"/>
              <a:chOff x="4419600" y="2590800"/>
              <a:chExt cx="2438400" cy="152400"/>
            </a:xfrm>
            <a:effectLst/>
          </p:grpSpPr>
          <p:cxnSp>
            <p:nvCxnSpPr>
              <p:cNvPr id="27" name="Straight Connector 26"/>
              <p:cNvCxnSpPr/>
              <p:nvPr/>
            </p:nvCxnSpPr>
            <p:spPr>
              <a:xfrm>
                <a:off x="4419600" y="2665898"/>
                <a:ext cx="2438400" cy="2204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</a:schemeClr>
                </a:solidFill>
                <a:headEnd type="none"/>
                <a:tailEnd type="none"/>
              </a:ln>
            </p:spPr>
            <p:style>
              <a:lnRef idx="2">
                <a:schemeClr val="accent6"/>
              </a:lnRef>
              <a:fillRef idx="0">
                <a:schemeClr val="accent6"/>
              </a:fillRef>
              <a:effectRef idx="1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/>
              <p:nvPr/>
            </p:nvCxnSpPr>
            <p:spPr>
              <a:xfrm flipV="1">
                <a:off x="4419600" y="2590800"/>
                <a:ext cx="0" cy="1524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</a:schemeClr>
                </a:solidFill>
                <a:headEnd type="none"/>
                <a:tailEnd type="none"/>
              </a:ln>
            </p:spPr>
            <p:style>
              <a:lnRef idx="2">
                <a:schemeClr val="accent6"/>
              </a:lnRef>
              <a:fillRef idx="0">
                <a:schemeClr val="accent6"/>
              </a:fillRef>
              <a:effectRef idx="1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>
              <a:xfrm flipV="1">
                <a:off x="6858000" y="2590800"/>
                <a:ext cx="0" cy="1524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</a:schemeClr>
                </a:solidFill>
                <a:headEnd type="none"/>
                <a:tailEnd type="none"/>
              </a:ln>
            </p:spPr>
            <p:style>
              <a:lnRef idx="2">
                <a:schemeClr val="accent6"/>
              </a:lnRef>
              <a:fillRef idx="0">
                <a:schemeClr val="accent6"/>
              </a:fillRef>
              <a:effectRef idx="1">
                <a:schemeClr val="accent6"/>
              </a:effectRef>
              <a:fontRef idx="minor">
                <a:schemeClr val="tx1"/>
              </a:fontRef>
            </p:style>
          </p:cxnSp>
        </p:grpSp>
        <p:sp>
          <p:nvSpPr>
            <p:cNvPr id="13" name="TextBox 12"/>
            <p:cNvSpPr txBox="1"/>
            <p:nvPr/>
          </p:nvSpPr>
          <p:spPr>
            <a:xfrm>
              <a:off x="6323466" y="2519824"/>
              <a:ext cx="1177888" cy="641359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800" b="1" dirty="0" smtClean="0">
                  <a:solidFill>
                    <a:srgbClr val="99CC00">
                      <a:lumMod val="75000"/>
                    </a:srgbClr>
                  </a:solidFill>
                  <a:latin typeface="Arial" pitchFamily="34" charset="0"/>
                </a:rPr>
                <a:t>Ethernet LAN</a:t>
              </a:r>
              <a:endParaRPr lang="en-US" sz="800" b="1" dirty="0">
                <a:solidFill>
                  <a:srgbClr val="99CC00">
                    <a:lumMod val="75000"/>
                  </a:srgbClr>
                </a:solidFill>
                <a:latin typeface="Arial" pitchFamily="34" charset="0"/>
              </a:endParaRPr>
            </a:p>
          </p:txBody>
        </p:sp>
        <p:cxnSp>
          <p:nvCxnSpPr>
            <p:cNvPr id="14" name="Curved Connector 13"/>
            <p:cNvCxnSpPr/>
            <p:nvPr/>
          </p:nvCxnSpPr>
          <p:spPr>
            <a:xfrm rot="16200000" flipH="1">
              <a:off x="4374737" y="2077953"/>
              <a:ext cx="431000" cy="304798"/>
            </a:xfrm>
            <a:prstGeom prst="curvedConnector3">
              <a:avLst>
                <a:gd name="adj1" fmla="val 50000"/>
              </a:avLst>
            </a:prstGeom>
            <a:ln>
              <a:solidFill>
                <a:schemeClr val="accent1">
                  <a:lumMod val="75000"/>
                </a:schemeClr>
              </a:solidFill>
            </a:ln>
            <a:effectLst/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5" name="Curved Connector 14"/>
            <p:cNvCxnSpPr/>
            <p:nvPr/>
          </p:nvCxnSpPr>
          <p:spPr>
            <a:xfrm rot="16200000" flipH="1">
              <a:off x="5060537" y="2077952"/>
              <a:ext cx="431000" cy="304799"/>
            </a:xfrm>
            <a:prstGeom prst="curvedConnector3">
              <a:avLst>
                <a:gd name="adj1" fmla="val 50000"/>
              </a:avLst>
            </a:prstGeom>
            <a:ln>
              <a:solidFill>
                <a:schemeClr val="accent1">
                  <a:lumMod val="75000"/>
                </a:schemeClr>
              </a:solidFill>
            </a:ln>
            <a:effectLst/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6" name="Curved Connector 15"/>
            <p:cNvCxnSpPr/>
            <p:nvPr/>
          </p:nvCxnSpPr>
          <p:spPr>
            <a:xfrm rot="16200000" flipH="1">
              <a:off x="5670137" y="2077952"/>
              <a:ext cx="431000" cy="304799"/>
            </a:xfrm>
            <a:prstGeom prst="curvedConnector3">
              <a:avLst>
                <a:gd name="adj1" fmla="val 50000"/>
              </a:avLst>
            </a:prstGeom>
            <a:ln>
              <a:solidFill>
                <a:schemeClr val="accent1">
                  <a:lumMod val="75000"/>
                </a:schemeClr>
              </a:solidFill>
            </a:ln>
            <a:effectLst/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7" name="Curved Connector 16"/>
            <p:cNvCxnSpPr/>
            <p:nvPr/>
          </p:nvCxnSpPr>
          <p:spPr>
            <a:xfrm rot="16200000" flipH="1">
              <a:off x="6279737" y="2077952"/>
              <a:ext cx="431000" cy="304799"/>
            </a:xfrm>
            <a:prstGeom prst="curvedConnector3">
              <a:avLst>
                <a:gd name="adj1" fmla="val 50000"/>
              </a:avLst>
            </a:prstGeom>
            <a:ln>
              <a:solidFill>
                <a:schemeClr val="accent1">
                  <a:lumMod val="75000"/>
                </a:schemeClr>
              </a:solidFill>
            </a:ln>
            <a:effectLst/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8" name="Curved Connector 17"/>
            <p:cNvCxnSpPr/>
            <p:nvPr/>
          </p:nvCxnSpPr>
          <p:spPr>
            <a:xfrm rot="5400000">
              <a:off x="5348660" y="2529145"/>
              <a:ext cx="346249" cy="270510"/>
            </a:xfrm>
            <a:prstGeom prst="curvedConnector3">
              <a:avLst>
                <a:gd name="adj1" fmla="val 50000"/>
              </a:avLst>
            </a:prstGeom>
            <a:ln>
              <a:solidFill>
                <a:schemeClr val="accent1">
                  <a:lumMod val="75000"/>
                </a:schemeClr>
              </a:solidFill>
            </a:ln>
            <a:effectLst/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sp>
          <p:nvSpPr>
            <p:cNvPr id="19" name="Document"/>
            <p:cNvSpPr>
              <a:spLocks noChangeAspect="1" noEditPoints="1" noChangeArrowheads="1"/>
            </p:cNvSpPr>
            <p:nvPr/>
          </p:nvSpPr>
          <p:spPr bwMode="auto">
            <a:xfrm>
              <a:off x="4777727" y="2204423"/>
              <a:ext cx="129845" cy="173736"/>
            </a:xfrm>
            <a:custGeom>
              <a:avLst/>
              <a:gdLst>
                <a:gd name="T0" fmla="*/ 10757 w 21600"/>
                <a:gd name="T1" fmla="*/ 21632 h 21600"/>
                <a:gd name="T2" fmla="*/ 85 w 21600"/>
                <a:gd name="T3" fmla="*/ 10849 h 21600"/>
                <a:gd name="T4" fmla="*/ 10757 w 21600"/>
                <a:gd name="T5" fmla="*/ 81 h 21600"/>
                <a:gd name="T6" fmla="*/ 21706 w 21600"/>
                <a:gd name="T7" fmla="*/ 10652 h 21600"/>
                <a:gd name="T8" fmla="*/ 10757 w 21600"/>
                <a:gd name="T9" fmla="*/ 21632 h 21600"/>
                <a:gd name="T10" fmla="*/ 0 w 21600"/>
                <a:gd name="T11" fmla="*/ 0 h 21600"/>
                <a:gd name="T12" fmla="*/ 21600 w 21600"/>
                <a:gd name="T13" fmla="*/ 0 h 21600"/>
                <a:gd name="T14" fmla="*/ 21600 w 21600"/>
                <a:gd name="T15" fmla="*/ 21600 h 21600"/>
                <a:gd name="T16" fmla="*/ 977 w 21600"/>
                <a:gd name="T17" fmla="*/ 818 h 21600"/>
                <a:gd name="T18" fmla="*/ 20622 w 21600"/>
                <a:gd name="T19" fmla="*/ 16429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10757" y="21632"/>
                  </a:moveTo>
                  <a:lnTo>
                    <a:pt x="5187" y="21632"/>
                  </a:lnTo>
                  <a:lnTo>
                    <a:pt x="85" y="17509"/>
                  </a:lnTo>
                  <a:lnTo>
                    <a:pt x="85" y="10849"/>
                  </a:lnTo>
                  <a:lnTo>
                    <a:pt x="85" y="81"/>
                  </a:lnTo>
                  <a:lnTo>
                    <a:pt x="10757" y="81"/>
                  </a:lnTo>
                  <a:lnTo>
                    <a:pt x="21706" y="81"/>
                  </a:lnTo>
                  <a:lnTo>
                    <a:pt x="21706" y="10652"/>
                  </a:lnTo>
                  <a:lnTo>
                    <a:pt x="21706" y="21632"/>
                  </a:lnTo>
                  <a:lnTo>
                    <a:pt x="10757" y="21632"/>
                  </a:lnTo>
                  <a:close/>
                </a:path>
                <a:path w="21600" h="21600">
                  <a:moveTo>
                    <a:pt x="85" y="17509"/>
                  </a:moveTo>
                  <a:lnTo>
                    <a:pt x="5187" y="17509"/>
                  </a:lnTo>
                  <a:lnTo>
                    <a:pt x="5187" y="21632"/>
                  </a:lnTo>
                  <a:lnTo>
                    <a:pt x="85" y="17509"/>
                  </a:lnTo>
                  <a:close/>
                </a:path>
              </a:pathLst>
            </a:custGeom>
            <a:gradFill>
              <a:gsLst>
                <a:gs pos="0">
                  <a:schemeClr val="accent1">
                    <a:lumMod val="75000"/>
                  </a:schemeClr>
                </a:gs>
                <a:gs pos="35000">
                  <a:schemeClr val="accent1">
                    <a:lumMod val="75000"/>
                  </a:schemeClr>
                </a:gs>
                <a:gs pos="100000">
                  <a:schemeClr val="accent2">
                    <a:tint val="15000"/>
                    <a:satMod val="350000"/>
                  </a:schemeClr>
                </a:gs>
              </a:gsLst>
              <a:lin ang="16200000" scaled="1"/>
            </a:gradFill>
            <a:ln w="9525">
              <a:solidFill>
                <a:srgbClr val="000000">
                  <a:alpha val="50000"/>
                </a:srgbClr>
              </a:solidFill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808080"/>
                </a:solidFill>
                <a:latin typeface="Arial" pitchFamily="34" charset="0"/>
              </a:endParaRPr>
            </a:p>
          </p:txBody>
        </p:sp>
        <p:sp>
          <p:nvSpPr>
            <p:cNvPr id="20" name="Documents"/>
            <p:cNvSpPr>
              <a:spLocks noChangeAspect="1" noEditPoints="1" noChangeArrowheads="1"/>
            </p:cNvSpPr>
            <p:nvPr/>
          </p:nvSpPr>
          <p:spPr bwMode="auto">
            <a:xfrm>
              <a:off x="5386529" y="2925153"/>
              <a:ext cx="182594" cy="244316"/>
            </a:xfrm>
            <a:custGeom>
              <a:avLst/>
              <a:gdLst>
                <a:gd name="T0" fmla="*/ 0 w 21600"/>
                <a:gd name="T1" fmla="*/ 2800 h 21600"/>
                <a:gd name="T2" fmla="*/ 3468 w 21600"/>
                <a:gd name="T3" fmla="*/ 0 h 21600"/>
                <a:gd name="T4" fmla="*/ 21653 w 21600"/>
                <a:gd name="T5" fmla="*/ 18828 h 21600"/>
                <a:gd name="T6" fmla="*/ 19954 w 21600"/>
                <a:gd name="T7" fmla="*/ 20214 h 21600"/>
                <a:gd name="T8" fmla="*/ 18256 w 21600"/>
                <a:gd name="T9" fmla="*/ 21628 h 21600"/>
                <a:gd name="T10" fmla="*/ 19954 w 21600"/>
                <a:gd name="T11" fmla="*/ 1428 h 21600"/>
                <a:gd name="T12" fmla="*/ 18256 w 21600"/>
                <a:gd name="T13" fmla="*/ 2800 h 21600"/>
                <a:gd name="T14" fmla="*/ 1645 w 21600"/>
                <a:gd name="T15" fmla="*/ 1428 h 21600"/>
                <a:gd name="T16" fmla="*/ 21600 w 21600"/>
                <a:gd name="T17" fmla="*/ 0 h 21600"/>
                <a:gd name="T18" fmla="*/ 10800 w 21600"/>
                <a:gd name="T19" fmla="*/ 0 h 21600"/>
                <a:gd name="T20" fmla="*/ 0 w 21600"/>
                <a:gd name="T21" fmla="*/ 10800 h 21600"/>
                <a:gd name="T22" fmla="*/ 21600 w 21600"/>
                <a:gd name="T23" fmla="*/ 10800 h 21600"/>
                <a:gd name="T24" fmla="*/ 1645 w 21600"/>
                <a:gd name="T25" fmla="*/ 4171 h 21600"/>
                <a:gd name="T26" fmla="*/ 16522 w 21600"/>
                <a:gd name="T27" fmla="*/ 17314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T24" t="T25" r="T26" b="T27"/>
              <a:pathLst>
                <a:path w="21600" h="21600" extrusionOk="0">
                  <a:moveTo>
                    <a:pt x="0" y="18014"/>
                  </a:moveTo>
                  <a:lnTo>
                    <a:pt x="0" y="2800"/>
                  </a:lnTo>
                  <a:lnTo>
                    <a:pt x="1645" y="2800"/>
                  </a:lnTo>
                  <a:lnTo>
                    <a:pt x="1645" y="1428"/>
                  </a:lnTo>
                  <a:lnTo>
                    <a:pt x="3468" y="1428"/>
                  </a:lnTo>
                  <a:lnTo>
                    <a:pt x="3468" y="0"/>
                  </a:lnTo>
                  <a:lnTo>
                    <a:pt x="21653" y="0"/>
                  </a:lnTo>
                  <a:lnTo>
                    <a:pt x="21653" y="18828"/>
                  </a:lnTo>
                  <a:lnTo>
                    <a:pt x="19954" y="18828"/>
                  </a:lnTo>
                  <a:lnTo>
                    <a:pt x="19954" y="20214"/>
                  </a:lnTo>
                  <a:lnTo>
                    <a:pt x="18256" y="20214"/>
                  </a:lnTo>
                  <a:lnTo>
                    <a:pt x="18256" y="21600"/>
                  </a:lnTo>
                  <a:lnTo>
                    <a:pt x="4434" y="21600"/>
                  </a:lnTo>
                  <a:lnTo>
                    <a:pt x="0" y="18014"/>
                  </a:lnTo>
                  <a:close/>
                </a:path>
                <a:path w="21600" h="21600" extrusionOk="0">
                  <a:moveTo>
                    <a:pt x="3486" y="1428"/>
                  </a:moveTo>
                  <a:lnTo>
                    <a:pt x="19954" y="1428"/>
                  </a:lnTo>
                  <a:lnTo>
                    <a:pt x="19954" y="20214"/>
                  </a:lnTo>
                  <a:lnTo>
                    <a:pt x="18256" y="20214"/>
                  </a:lnTo>
                  <a:lnTo>
                    <a:pt x="18256" y="2800"/>
                  </a:lnTo>
                  <a:lnTo>
                    <a:pt x="1645" y="2800"/>
                  </a:lnTo>
                  <a:lnTo>
                    <a:pt x="1645" y="1428"/>
                  </a:lnTo>
                  <a:lnTo>
                    <a:pt x="3486" y="1428"/>
                  </a:lnTo>
                  <a:close/>
                </a:path>
                <a:path w="21600" h="21600" extrusionOk="0">
                  <a:moveTo>
                    <a:pt x="0" y="18014"/>
                  </a:moveTo>
                  <a:lnTo>
                    <a:pt x="4434" y="18000"/>
                  </a:lnTo>
                  <a:lnTo>
                    <a:pt x="4434" y="21600"/>
                  </a:lnTo>
                  <a:lnTo>
                    <a:pt x="0" y="18014"/>
                  </a:lnTo>
                  <a:close/>
                </a:path>
              </a:pathLst>
            </a:custGeom>
            <a:gradFill>
              <a:gsLst>
                <a:gs pos="0">
                  <a:schemeClr val="accent1">
                    <a:lumMod val="75000"/>
                  </a:schemeClr>
                </a:gs>
                <a:gs pos="35000">
                  <a:schemeClr val="accent1">
                    <a:lumMod val="75000"/>
                  </a:schemeClr>
                </a:gs>
                <a:gs pos="100000">
                  <a:schemeClr val="accent2">
                    <a:tint val="15000"/>
                    <a:satMod val="350000"/>
                  </a:schemeClr>
                </a:gs>
              </a:gsLst>
              <a:lin ang="16200000" scaled="1"/>
            </a:gradFill>
            <a:ln w="9525">
              <a:solidFill>
                <a:srgbClr val="000000">
                  <a:alpha val="50000"/>
                </a:srgbClr>
              </a:solidFill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808080"/>
                </a:solidFill>
                <a:latin typeface="Arial" pitchFamily="34" charset="0"/>
              </a:endParaRPr>
            </a:p>
          </p:txBody>
        </p:sp>
        <p:sp>
          <p:nvSpPr>
            <p:cNvPr id="21" name="File"/>
            <p:cNvSpPr>
              <a:spLocks noChangeAspect="1" noEditPoints="1" noChangeArrowheads="1"/>
            </p:cNvSpPr>
            <p:nvPr/>
          </p:nvSpPr>
          <p:spPr bwMode="auto">
            <a:xfrm>
              <a:off x="5633873" y="2674456"/>
              <a:ext cx="277978" cy="173736"/>
            </a:xfrm>
            <a:custGeom>
              <a:avLst/>
              <a:gdLst>
                <a:gd name="T0" fmla="*/ 10981 w 21600"/>
                <a:gd name="T1" fmla="*/ 3240 h 21600"/>
                <a:gd name="T2" fmla="*/ 0 w 21600"/>
                <a:gd name="T3" fmla="*/ 10800 h 21600"/>
                <a:gd name="T4" fmla="*/ 10800 w 21600"/>
                <a:gd name="T5" fmla="*/ 21600 h 21600"/>
                <a:gd name="T6" fmla="*/ 21600 w 21600"/>
                <a:gd name="T7" fmla="*/ 10800 h 21600"/>
                <a:gd name="T8" fmla="*/ 0 w 21600"/>
                <a:gd name="T9" fmla="*/ 21600 h 21600"/>
                <a:gd name="T10" fmla="*/ 21600 w 21600"/>
                <a:gd name="T11" fmla="*/ 21600 h 21600"/>
                <a:gd name="T12" fmla="*/ 1086 w 21600"/>
                <a:gd name="T13" fmla="*/ 4628 h 21600"/>
                <a:gd name="T14" fmla="*/ 20635 w 21600"/>
                <a:gd name="T15" fmla="*/ 20289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T12" t="T13" r="T14" b="T15"/>
              <a:pathLst>
                <a:path w="21600" h="21600">
                  <a:moveTo>
                    <a:pt x="19790" y="3240"/>
                  </a:moveTo>
                  <a:cubicBezTo>
                    <a:pt x="10981" y="3240"/>
                    <a:pt x="9171" y="3240"/>
                    <a:pt x="9050" y="3086"/>
                  </a:cubicBezTo>
                  <a:cubicBezTo>
                    <a:pt x="9050" y="2931"/>
                    <a:pt x="8930" y="2777"/>
                    <a:pt x="8930" y="2469"/>
                  </a:cubicBezTo>
                  <a:cubicBezTo>
                    <a:pt x="8930" y="2160"/>
                    <a:pt x="8809" y="1851"/>
                    <a:pt x="8688" y="1389"/>
                  </a:cubicBezTo>
                  <a:cubicBezTo>
                    <a:pt x="8568" y="1080"/>
                    <a:pt x="8326" y="771"/>
                    <a:pt x="8085" y="463"/>
                  </a:cubicBezTo>
                  <a:cubicBezTo>
                    <a:pt x="7723" y="154"/>
                    <a:pt x="7361" y="0"/>
                    <a:pt x="7361" y="0"/>
                  </a:cubicBezTo>
                  <a:cubicBezTo>
                    <a:pt x="7361" y="0"/>
                    <a:pt x="2293" y="0"/>
                    <a:pt x="2051" y="154"/>
                  </a:cubicBezTo>
                  <a:cubicBezTo>
                    <a:pt x="1689" y="309"/>
                    <a:pt x="1448" y="463"/>
                    <a:pt x="1327" y="771"/>
                  </a:cubicBezTo>
                  <a:cubicBezTo>
                    <a:pt x="1207" y="1080"/>
                    <a:pt x="1086" y="1389"/>
                    <a:pt x="965" y="1697"/>
                  </a:cubicBezTo>
                  <a:cubicBezTo>
                    <a:pt x="845" y="2160"/>
                    <a:pt x="724" y="2314"/>
                    <a:pt x="724" y="2469"/>
                  </a:cubicBezTo>
                  <a:cubicBezTo>
                    <a:pt x="603" y="2623"/>
                    <a:pt x="603" y="2777"/>
                    <a:pt x="483" y="2931"/>
                  </a:cubicBezTo>
                  <a:cubicBezTo>
                    <a:pt x="483" y="3086"/>
                    <a:pt x="362" y="3240"/>
                    <a:pt x="241" y="3240"/>
                  </a:cubicBezTo>
                  <a:lnTo>
                    <a:pt x="0" y="3394"/>
                  </a:lnTo>
                  <a:lnTo>
                    <a:pt x="0" y="3703"/>
                  </a:lnTo>
                  <a:lnTo>
                    <a:pt x="0" y="10800"/>
                  </a:lnTo>
                  <a:lnTo>
                    <a:pt x="0" y="21600"/>
                  </a:lnTo>
                  <a:lnTo>
                    <a:pt x="10981" y="21600"/>
                  </a:lnTo>
                  <a:lnTo>
                    <a:pt x="21600" y="21600"/>
                  </a:lnTo>
                  <a:lnTo>
                    <a:pt x="21600" y="10800"/>
                  </a:lnTo>
                  <a:lnTo>
                    <a:pt x="21600" y="5246"/>
                  </a:lnTo>
                  <a:lnTo>
                    <a:pt x="21600" y="4783"/>
                  </a:lnTo>
                  <a:cubicBezTo>
                    <a:pt x="21479" y="4320"/>
                    <a:pt x="21359" y="4011"/>
                    <a:pt x="21117" y="3703"/>
                  </a:cubicBezTo>
                  <a:cubicBezTo>
                    <a:pt x="20876" y="3549"/>
                    <a:pt x="20514" y="3394"/>
                    <a:pt x="20152" y="3240"/>
                  </a:cubicBezTo>
                  <a:close/>
                </a:path>
              </a:pathLst>
            </a:custGeom>
            <a:gradFill>
              <a:gsLst>
                <a:gs pos="0">
                  <a:schemeClr val="accent1">
                    <a:lumMod val="75000"/>
                  </a:schemeClr>
                </a:gs>
                <a:gs pos="35000">
                  <a:schemeClr val="accent1">
                    <a:lumMod val="75000"/>
                  </a:schemeClr>
                </a:gs>
                <a:gs pos="100000">
                  <a:schemeClr val="accent2">
                    <a:tint val="15000"/>
                    <a:satMod val="350000"/>
                  </a:schemeClr>
                </a:gs>
              </a:gsLst>
              <a:lin ang="16200000" scaled="1"/>
            </a:gradFill>
            <a:ln w="9525">
              <a:solidFill>
                <a:srgbClr val="000000">
                  <a:alpha val="50000"/>
                </a:srgbClr>
              </a:solidFill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808080"/>
                </a:solidFill>
                <a:latin typeface="Arial" pitchFamily="34" charset="0"/>
              </a:endParaRPr>
            </a:p>
          </p:txBody>
        </p:sp>
        <p:sp>
          <p:nvSpPr>
            <p:cNvPr id="22" name="File"/>
            <p:cNvSpPr>
              <a:spLocks noChangeAspect="1" noEditPoints="1" noChangeArrowheads="1"/>
            </p:cNvSpPr>
            <p:nvPr/>
          </p:nvSpPr>
          <p:spPr bwMode="auto">
            <a:xfrm>
              <a:off x="5688737" y="2750655"/>
              <a:ext cx="277978" cy="173736"/>
            </a:xfrm>
            <a:custGeom>
              <a:avLst/>
              <a:gdLst>
                <a:gd name="T0" fmla="*/ 10981 w 21600"/>
                <a:gd name="T1" fmla="*/ 3240 h 21600"/>
                <a:gd name="T2" fmla="*/ 0 w 21600"/>
                <a:gd name="T3" fmla="*/ 10800 h 21600"/>
                <a:gd name="T4" fmla="*/ 10800 w 21600"/>
                <a:gd name="T5" fmla="*/ 21600 h 21600"/>
                <a:gd name="T6" fmla="*/ 21600 w 21600"/>
                <a:gd name="T7" fmla="*/ 10800 h 21600"/>
                <a:gd name="T8" fmla="*/ 0 w 21600"/>
                <a:gd name="T9" fmla="*/ 21600 h 21600"/>
                <a:gd name="T10" fmla="*/ 21600 w 21600"/>
                <a:gd name="T11" fmla="*/ 21600 h 21600"/>
                <a:gd name="T12" fmla="*/ 1086 w 21600"/>
                <a:gd name="T13" fmla="*/ 4628 h 21600"/>
                <a:gd name="T14" fmla="*/ 20635 w 21600"/>
                <a:gd name="T15" fmla="*/ 20289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T12" t="T13" r="T14" b="T15"/>
              <a:pathLst>
                <a:path w="21600" h="21600">
                  <a:moveTo>
                    <a:pt x="19790" y="3240"/>
                  </a:moveTo>
                  <a:cubicBezTo>
                    <a:pt x="10981" y="3240"/>
                    <a:pt x="9171" y="3240"/>
                    <a:pt x="9050" y="3086"/>
                  </a:cubicBezTo>
                  <a:cubicBezTo>
                    <a:pt x="9050" y="2931"/>
                    <a:pt x="8930" y="2777"/>
                    <a:pt x="8930" y="2469"/>
                  </a:cubicBezTo>
                  <a:cubicBezTo>
                    <a:pt x="8930" y="2160"/>
                    <a:pt x="8809" y="1851"/>
                    <a:pt x="8688" y="1389"/>
                  </a:cubicBezTo>
                  <a:cubicBezTo>
                    <a:pt x="8568" y="1080"/>
                    <a:pt x="8326" y="771"/>
                    <a:pt x="8085" y="463"/>
                  </a:cubicBezTo>
                  <a:cubicBezTo>
                    <a:pt x="7723" y="154"/>
                    <a:pt x="7361" y="0"/>
                    <a:pt x="7361" y="0"/>
                  </a:cubicBezTo>
                  <a:cubicBezTo>
                    <a:pt x="7361" y="0"/>
                    <a:pt x="2293" y="0"/>
                    <a:pt x="2051" y="154"/>
                  </a:cubicBezTo>
                  <a:cubicBezTo>
                    <a:pt x="1689" y="309"/>
                    <a:pt x="1448" y="463"/>
                    <a:pt x="1327" y="771"/>
                  </a:cubicBezTo>
                  <a:cubicBezTo>
                    <a:pt x="1207" y="1080"/>
                    <a:pt x="1086" y="1389"/>
                    <a:pt x="965" y="1697"/>
                  </a:cubicBezTo>
                  <a:cubicBezTo>
                    <a:pt x="845" y="2160"/>
                    <a:pt x="724" y="2314"/>
                    <a:pt x="724" y="2469"/>
                  </a:cubicBezTo>
                  <a:cubicBezTo>
                    <a:pt x="603" y="2623"/>
                    <a:pt x="603" y="2777"/>
                    <a:pt x="483" y="2931"/>
                  </a:cubicBezTo>
                  <a:cubicBezTo>
                    <a:pt x="483" y="3086"/>
                    <a:pt x="362" y="3240"/>
                    <a:pt x="241" y="3240"/>
                  </a:cubicBezTo>
                  <a:lnTo>
                    <a:pt x="0" y="3394"/>
                  </a:lnTo>
                  <a:lnTo>
                    <a:pt x="0" y="3703"/>
                  </a:lnTo>
                  <a:lnTo>
                    <a:pt x="0" y="10800"/>
                  </a:lnTo>
                  <a:lnTo>
                    <a:pt x="0" y="21600"/>
                  </a:lnTo>
                  <a:lnTo>
                    <a:pt x="10981" y="21600"/>
                  </a:lnTo>
                  <a:lnTo>
                    <a:pt x="21600" y="21600"/>
                  </a:lnTo>
                  <a:lnTo>
                    <a:pt x="21600" y="10800"/>
                  </a:lnTo>
                  <a:lnTo>
                    <a:pt x="21600" y="5246"/>
                  </a:lnTo>
                  <a:lnTo>
                    <a:pt x="21600" y="4783"/>
                  </a:lnTo>
                  <a:cubicBezTo>
                    <a:pt x="21479" y="4320"/>
                    <a:pt x="21359" y="4011"/>
                    <a:pt x="21117" y="3703"/>
                  </a:cubicBezTo>
                  <a:cubicBezTo>
                    <a:pt x="20876" y="3549"/>
                    <a:pt x="20514" y="3394"/>
                    <a:pt x="20152" y="3240"/>
                  </a:cubicBezTo>
                  <a:close/>
                </a:path>
              </a:pathLst>
            </a:custGeom>
            <a:gradFill>
              <a:gsLst>
                <a:gs pos="0">
                  <a:schemeClr val="accent1">
                    <a:lumMod val="75000"/>
                  </a:schemeClr>
                </a:gs>
                <a:gs pos="35000">
                  <a:schemeClr val="accent1">
                    <a:lumMod val="75000"/>
                  </a:schemeClr>
                </a:gs>
                <a:gs pos="100000">
                  <a:schemeClr val="accent2">
                    <a:tint val="15000"/>
                    <a:satMod val="350000"/>
                  </a:schemeClr>
                </a:gs>
              </a:gsLst>
              <a:lin ang="16200000" scaled="1"/>
            </a:gradFill>
            <a:ln w="9525">
              <a:solidFill>
                <a:srgbClr val="000000">
                  <a:alpha val="50000"/>
                </a:srgbClr>
              </a:solidFill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808080"/>
                </a:solidFill>
                <a:latin typeface="Arial" pitchFamily="34" charset="0"/>
              </a:endParaRPr>
            </a:p>
          </p:txBody>
        </p:sp>
        <p:sp>
          <p:nvSpPr>
            <p:cNvPr id="23" name="File"/>
            <p:cNvSpPr>
              <a:spLocks noChangeAspect="1" noEditPoints="1" noChangeArrowheads="1"/>
            </p:cNvSpPr>
            <p:nvPr/>
          </p:nvSpPr>
          <p:spPr bwMode="auto">
            <a:xfrm>
              <a:off x="5743601" y="2826854"/>
              <a:ext cx="277978" cy="173736"/>
            </a:xfrm>
            <a:custGeom>
              <a:avLst/>
              <a:gdLst>
                <a:gd name="T0" fmla="*/ 10981 w 21600"/>
                <a:gd name="T1" fmla="*/ 3240 h 21600"/>
                <a:gd name="T2" fmla="*/ 0 w 21600"/>
                <a:gd name="T3" fmla="*/ 10800 h 21600"/>
                <a:gd name="T4" fmla="*/ 10800 w 21600"/>
                <a:gd name="T5" fmla="*/ 21600 h 21600"/>
                <a:gd name="T6" fmla="*/ 21600 w 21600"/>
                <a:gd name="T7" fmla="*/ 10800 h 21600"/>
                <a:gd name="T8" fmla="*/ 0 w 21600"/>
                <a:gd name="T9" fmla="*/ 21600 h 21600"/>
                <a:gd name="T10" fmla="*/ 21600 w 21600"/>
                <a:gd name="T11" fmla="*/ 21600 h 21600"/>
                <a:gd name="T12" fmla="*/ 1086 w 21600"/>
                <a:gd name="T13" fmla="*/ 4628 h 21600"/>
                <a:gd name="T14" fmla="*/ 20635 w 21600"/>
                <a:gd name="T15" fmla="*/ 20289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T12" t="T13" r="T14" b="T15"/>
              <a:pathLst>
                <a:path w="21600" h="21600">
                  <a:moveTo>
                    <a:pt x="19790" y="3240"/>
                  </a:moveTo>
                  <a:cubicBezTo>
                    <a:pt x="10981" y="3240"/>
                    <a:pt x="9171" y="3240"/>
                    <a:pt x="9050" y="3086"/>
                  </a:cubicBezTo>
                  <a:cubicBezTo>
                    <a:pt x="9050" y="2931"/>
                    <a:pt x="8930" y="2777"/>
                    <a:pt x="8930" y="2469"/>
                  </a:cubicBezTo>
                  <a:cubicBezTo>
                    <a:pt x="8930" y="2160"/>
                    <a:pt x="8809" y="1851"/>
                    <a:pt x="8688" y="1389"/>
                  </a:cubicBezTo>
                  <a:cubicBezTo>
                    <a:pt x="8568" y="1080"/>
                    <a:pt x="8326" y="771"/>
                    <a:pt x="8085" y="463"/>
                  </a:cubicBezTo>
                  <a:cubicBezTo>
                    <a:pt x="7723" y="154"/>
                    <a:pt x="7361" y="0"/>
                    <a:pt x="7361" y="0"/>
                  </a:cubicBezTo>
                  <a:cubicBezTo>
                    <a:pt x="7361" y="0"/>
                    <a:pt x="2293" y="0"/>
                    <a:pt x="2051" y="154"/>
                  </a:cubicBezTo>
                  <a:cubicBezTo>
                    <a:pt x="1689" y="309"/>
                    <a:pt x="1448" y="463"/>
                    <a:pt x="1327" y="771"/>
                  </a:cubicBezTo>
                  <a:cubicBezTo>
                    <a:pt x="1207" y="1080"/>
                    <a:pt x="1086" y="1389"/>
                    <a:pt x="965" y="1697"/>
                  </a:cubicBezTo>
                  <a:cubicBezTo>
                    <a:pt x="845" y="2160"/>
                    <a:pt x="724" y="2314"/>
                    <a:pt x="724" y="2469"/>
                  </a:cubicBezTo>
                  <a:cubicBezTo>
                    <a:pt x="603" y="2623"/>
                    <a:pt x="603" y="2777"/>
                    <a:pt x="483" y="2931"/>
                  </a:cubicBezTo>
                  <a:cubicBezTo>
                    <a:pt x="483" y="3086"/>
                    <a:pt x="362" y="3240"/>
                    <a:pt x="241" y="3240"/>
                  </a:cubicBezTo>
                  <a:lnTo>
                    <a:pt x="0" y="3394"/>
                  </a:lnTo>
                  <a:lnTo>
                    <a:pt x="0" y="3703"/>
                  </a:lnTo>
                  <a:lnTo>
                    <a:pt x="0" y="10800"/>
                  </a:lnTo>
                  <a:lnTo>
                    <a:pt x="0" y="21600"/>
                  </a:lnTo>
                  <a:lnTo>
                    <a:pt x="10981" y="21600"/>
                  </a:lnTo>
                  <a:lnTo>
                    <a:pt x="21600" y="21600"/>
                  </a:lnTo>
                  <a:lnTo>
                    <a:pt x="21600" y="10800"/>
                  </a:lnTo>
                  <a:lnTo>
                    <a:pt x="21600" y="5246"/>
                  </a:lnTo>
                  <a:lnTo>
                    <a:pt x="21600" y="4783"/>
                  </a:lnTo>
                  <a:cubicBezTo>
                    <a:pt x="21479" y="4320"/>
                    <a:pt x="21359" y="4011"/>
                    <a:pt x="21117" y="3703"/>
                  </a:cubicBezTo>
                  <a:cubicBezTo>
                    <a:pt x="20876" y="3549"/>
                    <a:pt x="20514" y="3394"/>
                    <a:pt x="20152" y="3240"/>
                  </a:cubicBezTo>
                  <a:close/>
                </a:path>
              </a:pathLst>
            </a:custGeom>
            <a:gradFill>
              <a:gsLst>
                <a:gs pos="0">
                  <a:schemeClr val="accent1">
                    <a:lumMod val="75000"/>
                  </a:schemeClr>
                </a:gs>
                <a:gs pos="35000">
                  <a:schemeClr val="accent1">
                    <a:lumMod val="75000"/>
                  </a:schemeClr>
                </a:gs>
                <a:gs pos="100000">
                  <a:schemeClr val="accent2">
                    <a:tint val="15000"/>
                    <a:satMod val="350000"/>
                  </a:schemeClr>
                </a:gs>
              </a:gsLst>
              <a:lin ang="16200000" scaled="1"/>
            </a:gradFill>
            <a:ln w="9525">
              <a:solidFill>
                <a:srgbClr val="000000">
                  <a:alpha val="50000"/>
                </a:srgbClr>
              </a:solidFill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808080"/>
                </a:solidFill>
                <a:latin typeface="Arial" pitchFamily="34" charset="0"/>
              </a:endParaRPr>
            </a:p>
          </p:txBody>
        </p:sp>
        <p:sp>
          <p:nvSpPr>
            <p:cNvPr id="24" name="Document"/>
            <p:cNvSpPr>
              <a:spLocks noChangeAspect="1" noEditPoints="1" noChangeArrowheads="1"/>
            </p:cNvSpPr>
            <p:nvPr/>
          </p:nvSpPr>
          <p:spPr bwMode="auto">
            <a:xfrm>
              <a:off x="5447838" y="2124777"/>
              <a:ext cx="129845" cy="173736"/>
            </a:xfrm>
            <a:custGeom>
              <a:avLst/>
              <a:gdLst>
                <a:gd name="T0" fmla="*/ 10757 w 21600"/>
                <a:gd name="T1" fmla="*/ 21632 h 21600"/>
                <a:gd name="T2" fmla="*/ 85 w 21600"/>
                <a:gd name="T3" fmla="*/ 10849 h 21600"/>
                <a:gd name="T4" fmla="*/ 10757 w 21600"/>
                <a:gd name="T5" fmla="*/ 81 h 21600"/>
                <a:gd name="T6" fmla="*/ 21706 w 21600"/>
                <a:gd name="T7" fmla="*/ 10652 h 21600"/>
                <a:gd name="T8" fmla="*/ 10757 w 21600"/>
                <a:gd name="T9" fmla="*/ 21632 h 21600"/>
                <a:gd name="T10" fmla="*/ 0 w 21600"/>
                <a:gd name="T11" fmla="*/ 0 h 21600"/>
                <a:gd name="T12" fmla="*/ 21600 w 21600"/>
                <a:gd name="T13" fmla="*/ 0 h 21600"/>
                <a:gd name="T14" fmla="*/ 21600 w 21600"/>
                <a:gd name="T15" fmla="*/ 21600 h 21600"/>
                <a:gd name="T16" fmla="*/ 977 w 21600"/>
                <a:gd name="T17" fmla="*/ 818 h 21600"/>
                <a:gd name="T18" fmla="*/ 20622 w 21600"/>
                <a:gd name="T19" fmla="*/ 16429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10757" y="21632"/>
                  </a:moveTo>
                  <a:lnTo>
                    <a:pt x="5187" y="21632"/>
                  </a:lnTo>
                  <a:lnTo>
                    <a:pt x="85" y="17509"/>
                  </a:lnTo>
                  <a:lnTo>
                    <a:pt x="85" y="10849"/>
                  </a:lnTo>
                  <a:lnTo>
                    <a:pt x="85" y="81"/>
                  </a:lnTo>
                  <a:lnTo>
                    <a:pt x="10757" y="81"/>
                  </a:lnTo>
                  <a:lnTo>
                    <a:pt x="21706" y="81"/>
                  </a:lnTo>
                  <a:lnTo>
                    <a:pt x="21706" y="10652"/>
                  </a:lnTo>
                  <a:lnTo>
                    <a:pt x="21706" y="21632"/>
                  </a:lnTo>
                  <a:lnTo>
                    <a:pt x="10757" y="21632"/>
                  </a:lnTo>
                  <a:close/>
                </a:path>
                <a:path w="21600" h="21600">
                  <a:moveTo>
                    <a:pt x="85" y="17509"/>
                  </a:moveTo>
                  <a:lnTo>
                    <a:pt x="5187" y="17509"/>
                  </a:lnTo>
                  <a:lnTo>
                    <a:pt x="5187" y="21632"/>
                  </a:lnTo>
                  <a:lnTo>
                    <a:pt x="85" y="17509"/>
                  </a:lnTo>
                  <a:close/>
                </a:path>
              </a:pathLst>
            </a:custGeom>
            <a:gradFill>
              <a:gsLst>
                <a:gs pos="0">
                  <a:schemeClr val="accent1">
                    <a:lumMod val="75000"/>
                  </a:schemeClr>
                </a:gs>
                <a:gs pos="35000">
                  <a:schemeClr val="accent1">
                    <a:lumMod val="75000"/>
                  </a:schemeClr>
                </a:gs>
                <a:gs pos="100000">
                  <a:schemeClr val="accent2">
                    <a:tint val="15000"/>
                    <a:satMod val="350000"/>
                  </a:schemeClr>
                </a:gs>
              </a:gsLst>
              <a:lin ang="16200000" scaled="1"/>
            </a:gradFill>
            <a:ln w="9525">
              <a:solidFill>
                <a:srgbClr val="000000">
                  <a:alpha val="50000"/>
                </a:srgbClr>
              </a:solidFill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808080"/>
                </a:solidFill>
                <a:latin typeface="Arial" pitchFamily="34" charset="0"/>
              </a:endParaRPr>
            </a:p>
          </p:txBody>
        </p:sp>
        <p:sp>
          <p:nvSpPr>
            <p:cNvPr id="25" name="Document"/>
            <p:cNvSpPr>
              <a:spLocks noChangeAspect="1" noEditPoints="1" noChangeArrowheads="1"/>
            </p:cNvSpPr>
            <p:nvPr/>
          </p:nvSpPr>
          <p:spPr bwMode="auto">
            <a:xfrm>
              <a:off x="6647638" y="2037909"/>
              <a:ext cx="129845" cy="173736"/>
            </a:xfrm>
            <a:custGeom>
              <a:avLst/>
              <a:gdLst>
                <a:gd name="T0" fmla="*/ 10757 w 21600"/>
                <a:gd name="T1" fmla="*/ 21632 h 21600"/>
                <a:gd name="T2" fmla="*/ 85 w 21600"/>
                <a:gd name="T3" fmla="*/ 10849 h 21600"/>
                <a:gd name="T4" fmla="*/ 10757 w 21600"/>
                <a:gd name="T5" fmla="*/ 81 h 21600"/>
                <a:gd name="T6" fmla="*/ 21706 w 21600"/>
                <a:gd name="T7" fmla="*/ 10652 h 21600"/>
                <a:gd name="T8" fmla="*/ 10757 w 21600"/>
                <a:gd name="T9" fmla="*/ 21632 h 21600"/>
                <a:gd name="T10" fmla="*/ 0 w 21600"/>
                <a:gd name="T11" fmla="*/ 0 h 21600"/>
                <a:gd name="T12" fmla="*/ 21600 w 21600"/>
                <a:gd name="T13" fmla="*/ 0 h 21600"/>
                <a:gd name="T14" fmla="*/ 21600 w 21600"/>
                <a:gd name="T15" fmla="*/ 21600 h 21600"/>
                <a:gd name="T16" fmla="*/ 977 w 21600"/>
                <a:gd name="T17" fmla="*/ 818 h 21600"/>
                <a:gd name="T18" fmla="*/ 20622 w 21600"/>
                <a:gd name="T19" fmla="*/ 16429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10757" y="21632"/>
                  </a:moveTo>
                  <a:lnTo>
                    <a:pt x="5187" y="21632"/>
                  </a:lnTo>
                  <a:lnTo>
                    <a:pt x="85" y="17509"/>
                  </a:lnTo>
                  <a:lnTo>
                    <a:pt x="85" y="10849"/>
                  </a:lnTo>
                  <a:lnTo>
                    <a:pt x="85" y="81"/>
                  </a:lnTo>
                  <a:lnTo>
                    <a:pt x="10757" y="81"/>
                  </a:lnTo>
                  <a:lnTo>
                    <a:pt x="21706" y="81"/>
                  </a:lnTo>
                  <a:lnTo>
                    <a:pt x="21706" y="10652"/>
                  </a:lnTo>
                  <a:lnTo>
                    <a:pt x="21706" y="21632"/>
                  </a:lnTo>
                  <a:lnTo>
                    <a:pt x="10757" y="21632"/>
                  </a:lnTo>
                  <a:close/>
                </a:path>
                <a:path w="21600" h="21600">
                  <a:moveTo>
                    <a:pt x="85" y="17509"/>
                  </a:moveTo>
                  <a:lnTo>
                    <a:pt x="5187" y="17509"/>
                  </a:lnTo>
                  <a:lnTo>
                    <a:pt x="5187" y="21632"/>
                  </a:lnTo>
                  <a:lnTo>
                    <a:pt x="85" y="17509"/>
                  </a:lnTo>
                  <a:close/>
                </a:path>
              </a:pathLst>
            </a:custGeom>
            <a:gradFill>
              <a:gsLst>
                <a:gs pos="0">
                  <a:schemeClr val="accent1">
                    <a:lumMod val="75000"/>
                  </a:schemeClr>
                </a:gs>
                <a:gs pos="35000">
                  <a:schemeClr val="accent1">
                    <a:lumMod val="75000"/>
                  </a:schemeClr>
                </a:gs>
                <a:gs pos="100000">
                  <a:schemeClr val="accent2">
                    <a:tint val="15000"/>
                    <a:satMod val="350000"/>
                  </a:schemeClr>
                </a:gs>
              </a:gsLst>
              <a:lin ang="16200000" scaled="1"/>
            </a:gradFill>
            <a:ln w="9525">
              <a:solidFill>
                <a:srgbClr val="000000">
                  <a:alpha val="50000"/>
                </a:srgbClr>
              </a:solidFill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808080"/>
                </a:solidFill>
                <a:latin typeface="Arial" pitchFamily="34" charset="0"/>
              </a:endParaRPr>
            </a:p>
          </p:txBody>
        </p:sp>
        <p:sp>
          <p:nvSpPr>
            <p:cNvPr id="26" name="Document"/>
            <p:cNvSpPr>
              <a:spLocks noChangeAspect="1" noEditPoints="1" noChangeArrowheads="1"/>
            </p:cNvSpPr>
            <p:nvPr/>
          </p:nvSpPr>
          <p:spPr bwMode="auto">
            <a:xfrm>
              <a:off x="5196599" y="2554125"/>
              <a:ext cx="129845" cy="173736"/>
            </a:xfrm>
            <a:custGeom>
              <a:avLst/>
              <a:gdLst>
                <a:gd name="T0" fmla="*/ 10757 w 21600"/>
                <a:gd name="T1" fmla="*/ 21632 h 21600"/>
                <a:gd name="T2" fmla="*/ 85 w 21600"/>
                <a:gd name="T3" fmla="*/ 10849 h 21600"/>
                <a:gd name="T4" fmla="*/ 10757 w 21600"/>
                <a:gd name="T5" fmla="*/ 81 h 21600"/>
                <a:gd name="T6" fmla="*/ 21706 w 21600"/>
                <a:gd name="T7" fmla="*/ 10652 h 21600"/>
                <a:gd name="T8" fmla="*/ 10757 w 21600"/>
                <a:gd name="T9" fmla="*/ 21632 h 21600"/>
                <a:gd name="T10" fmla="*/ 0 w 21600"/>
                <a:gd name="T11" fmla="*/ 0 h 21600"/>
                <a:gd name="T12" fmla="*/ 21600 w 21600"/>
                <a:gd name="T13" fmla="*/ 0 h 21600"/>
                <a:gd name="T14" fmla="*/ 21600 w 21600"/>
                <a:gd name="T15" fmla="*/ 21600 h 21600"/>
                <a:gd name="T16" fmla="*/ 977 w 21600"/>
                <a:gd name="T17" fmla="*/ 818 h 21600"/>
                <a:gd name="T18" fmla="*/ 20622 w 21600"/>
                <a:gd name="T19" fmla="*/ 16429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10757" y="21632"/>
                  </a:moveTo>
                  <a:lnTo>
                    <a:pt x="5187" y="21632"/>
                  </a:lnTo>
                  <a:lnTo>
                    <a:pt x="85" y="17509"/>
                  </a:lnTo>
                  <a:lnTo>
                    <a:pt x="85" y="10849"/>
                  </a:lnTo>
                  <a:lnTo>
                    <a:pt x="85" y="81"/>
                  </a:lnTo>
                  <a:lnTo>
                    <a:pt x="10757" y="81"/>
                  </a:lnTo>
                  <a:lnTo>
                    <a:pt x="21706" y="81"/>
                  </a:lnTo>
                  <a:lnTo>
                    <a:pt x="21706" y="10652"/>
                  </a:lnTo>
                  <a:lnTo>
                    <a:pt x="21706" y="21632"/>
                  </a:lnTo>
                  <a:lnTo>
                    <a:pt x="10757" y="21632"/>
                  </a:lnTo>
                  <a:close/>
                </a:path>
                <a:path w="21600" h="21600">
                  <a:moveTo>
                    <a:pt x="85" y="17509"/>
                  </a:moveTo>
                  <a:lnTo>
                    <a:pt x="5187" y="17509"/>
                  </a:lnTo>
                  <a:lnTo>
                    <a:pt x="5187" y="21632"/>
                  </a:lnTo>
                  <a:lnTo>
                    <a:pt x="85" y="17509"/>
                  </a:lnTo>
                  <a:close/>
                </a:path>
              </a:pathLst>
            </a:custGeom>
            <a:gradFill>
              <a:gsLst>
                <a:gs pos="0">
                  <a:schemeClr val="accent1">
                    <a:lumMod val="75000"/>
                  </a:schemeClr>
                </a:gs>
                <a:gs pos="35000">
                  <a:schemeClr val="accent1">
                    <a:lumMod val="75000"/>
                  </a:schemeClr>
                </a:gs>
                <a:gs pos="100000">
                  <a:schemeClr val="accent2">
                    <a:tint val="15000"/>
                    <a:satMod val="350000"/>
                  </a:schemeClr>
                </a:gs>
              </a:gsLst>
              <a:lin ang="16200000" scaled="1"/>
            </a:gradFill>
            <a:ln w="9525">
              <a:solidFill>
                <a:srgbClr val="000000">
                  <a:alpha val="50000"/>
                </a:srgbClr>
              </a:solidFill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808080"/>
                </a:solidFill>
                <a:latin typeface="Arial" pitchFamily="34" charset="0"/>
              </a:endParaRPr>
            </a:p>
          </p:txBody>
        </p:sp>
      </p:grpSp>
      <p:pic>
        <p:nvPicPr>
          <p:cNvPr id="38" name="Picture 37" descr="neo-200s-1_large.jpg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31395" b="31395"/>
          <a:stretch>
            <a:fillRect/>
          </a:stretch>
        </p:blipFill>
        <p:spPr>
          <a:xfrm>
            <a:off x="7481424" y="2870735"/>
            <a:ext cx="824376" cy="231343"/>
          </a:xfrm>
          <a:prstGeom prst="rect">
            <a:avLst/>
          </a:prstGeom>
          <a:effectLst>
            <a:outerShdw blurRad="101600" dist="38100" dir="5400000" sx="98000" sy="98000" algn="t" rotWithShape="0">
              <a:prstClr val="black">
                <a:alpha val="40000"/>
              </a:prstClr>
            </a:outerShdw>
          </a:effectLst>
        </p:spPr>
      </p:pic>
      <p:cxnSp>
        <p:nvCxnSpPr>
          <p:cNvPr id="39" name="Elbow Connector 38"/>
          <p:cNvCxnSpPr/>
          <p:nvPr/>
        </p:nvCxnSpPr>
        <p:spPr>
          <a:xfrm>
            <a:off x="7563825" y="2789583"/>
            <a:ext cx="741975" cy="196825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6938429" y="2907268"/>
            <a:ext cx="7577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900" b="1" dirty="0" smtClean="0">
                <a:solidFill>
                  <a:srgbClr val="808080"/>
                </a:solidFill>
                <a:latin typeface="Arial" pitchFamily="34" charset="0"/>
              </a:rPr>
              <a:t>Tape Library</a:t>
            </a:r>
            <a:endParaRPr lang="en-US" sz="900" b="1" dirty="0">
              <a:solidFill>
                <a:srgbClr val="808080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5863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382000" cy="685800"/>
          </a:xfrm>
        </p:spPr>
        <p:txBody>
          <a:bodyPr/>
          <a:lstStyle/>
          <a:p>
            <a:r>
              <a:rPr lang="en-US" sz="2400" dirty="0" smtClean="0">
                <a:latin typeface="Arial" pitchFamily="34" charset="0"/>
              </a:rPr>
              <a:t>Overland Storage Solutions</a:t>
            </a:r>
            <a:endParaRPr lang="en-US" sz="2400" dirty="0">
              <a:latin typeface="Arial" pitchFamily="34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507681" y="1224424"/>
            <a:ext cx="4582728" cy="2443678"/>
            <a:chOff x="4361638" y="1224424"/>
            <a:chExt cx="4582728" cy="2443678"/>
          </a:xfrm>
        </p:grpSpPr>
        <p:grpSp>
          <p:nvGrpSpPr>
            <p:cNvPr id="65" name="Group 64"/>
            <p:cNvGrpSpPr/>
            <p:nvPr/>
          </p:nvGrpSpPr>
          <p:grpSpPr>
            <a:xfrm>
              <a:off x="5009338" y="2753702"/>
              <a:ext cx="1533525" cy="914400"/>
              <a:chOff x="5219700" y="2895600"/>
              <a:chExt cx="1533525" cy="914400"/>
            </a:xfrm>
          </p:grpSpPr>
          <p:pic>
            <p:nvPicPr>
              <p:cNvPr id="4101" name="Picture 5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19700" y="2895600"/>
                <a:ext cx="1533525" cy="7239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67" name="TextBox 66"/>
              <p:cNvSpPr txBox="1"/>
              <p:nvPr/>
            </p:nvSpPr>
            <p:spPr>
              <a:xfrm>
                <a:off x="5334000" y="3579168"/>
                <a:ext cx="1219200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900" b="1" dirty="0" smtClean="0">
                    <a:solidFill>
                      <a:srgbClr val="808080"/>
                    </a:solidFill>
                    <a:latin typeface="Arial" pitchFamily="34" charset="0"/>
                  </a:rPr>
                  <a:t>NAS Appliance</a:t>
                </a:r>
                <a:endParaRPr lang="en-US" sz="900" b="1" dirty="0">
                  <a:solidFill>
                    <a:srgbClr val="808080"/>
                  </a:solidFill>
                  <a:latin typeface="Arial" pitchFamily="34" charset="0"/>
                </a:endParaRPr>
              </a:p>
            </p:txBody>
          </p:sp>
        </p:grpSp>
        <p:sp>
          <p:nvSpPr>
            <p:cNvPr id="47" name="TextBox 46"/>
            <p:cNvSpPr txBox="1"/>
            <p:nvPr/>
          </p:nvSpPr>
          <p:spPr>
            <a:xfrm>
              <a:off x="5123638" y="1224424"/>
              <a:ext cx="121920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900" b="1" dirty="0" smtClean="0">
                  <a:solidFill>
                    <a:srgbClr val="808080"/>
                  </a:solidFill>
                  <a:latin typeface="Arial" pitchFamily="34" charset="0"/>
                </a:rPr>
                <a:t>Networked Clients</a:t>
              </a:r>
              <a:endParaRPr lang="en-US" sz="900" b="1" dirty="0">
                <a:solidFill>
                  <a:srgbClr val="808080"/>
                </a:solidFill>
                <a:latin typeface="Arial" pitchFamily="34" charset="0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7067940" y="1350343"/>
              <a:ext cx="1876426" cy="18774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 b="1" dirty="0" smtClean="0">
                  <a:solidFill>
                    <a:srgbClr val="000000"/>
                  </a:solidFill>
                  <a:latin typeface="Arial" pitchFamily="34" charset="0"/>
                </a:rPr>
                <a:t>NAS</a:t>
              </a:r>
              <a:endParaRPr lang="en-US" sz="1400" b="1" dirty="0" smtClean="0">
                <a:solidFill>
                  <a:srgbClr val="000000"/>
                </a:solidFill>
                <a:latin typeface="Arial" pitchFamily="34" charset="0"/>
              </a:endParaRP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100" dirty="0" smtClean="0">
                  <a:solidFill>
                    <a:srgbClr val="808080"/>
                  </a:solidFill>
                  <a:latin typeface="Arial" pitchFamily="34" charset="0"/>
                </a:rPr>
                <a:t>Network Attached Storage</a:t>
              </a: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100" dirty="0" smtClean="0">
                <a:solidFill>
                  <a:srgbClr val="808080"/>
                </a:solidFill>
                <a:latin typeface="Arial" pitchFamily="34" charset="0"/>
              </a:endParaRP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 b="1" dirty="0" smtClean="0">
                  <a:solidFill>
                    <a:srgbClr val="DF7A1C"/>
                  </a:solidFill>
                  <a:latin typeface="Arial" pitchFamily="34" charset="0"/>
                </a:rPr>
                <a:t>Advantages:</a:t>
              </a:r>
            </a:p>
            <a:p>
              <a:pPr marL="171450" indent="-171450" fontAlgn="base">
                <a:spcBef>
                  <a:spcPct val="0"/>
                </a:spcBef>
                <a:spcAft>
                  <a:spcPct val="0"/>
                </a:spcAft>
                <a:buFont typeface="Wingdings" pitchFamily="2" charset="2"/>
                <a:buChar char="ü"/>
              </a:pPr>
              <a:r>
                <a:rPr lang="en-US" sz="1100" dirty="0">
                  <a:solidFill>
                    <a:srgbClr val="808080"/>
                  </a:solidFill>
                  <a:latin typeface="Arial" pitchFamily="34" charset="0"/>
                </a:rPr>
                <a:t>Easy to Install</a:t>
              </a:r>
            </a:p>
            <a:p>
              <a:pPr marL="171450" indent="-171450" fontAlgn="base">
                <a:spcBef>
                  <a:spcPct val="0"/>
                </a:spcBef>
                <a:spcAft>
                  <a:spcPct val="0"/>
                </a:spcAft>
                <a:buFont typeface="Wingdings" pitchFamily="2" charset="2"/>
                <a:buChar char="ü"/>
              </a:pPr>
              <a:r>
                <a:rPr lang="en-US" sz="1100" dirty="0" smtClean="0">
                  <a:solidFill>
                    <a:srgbClr val="808080"/>
                  </a:solidFill>
                  <a:latin typeface="Arial" pitchFamily="34" charset="0"/>
                </a:rPr>
                <a:t>Easy </a:t>
              </a:r>
              <a:r>
                <a:rPr lang="en-US" sz="1100" dirty="0">
                  <a:solidFill>
                    <a:srgbClr val="808080"/>
                  </a:solidFill>
                  <a:latin typeface="Arial" pitchFamily="34" charset="0"/>
                </a:rPr>
                <a:t>to Use</a:t>
              </a:r>
            </a:p>
            <a:p>
              <a:pPr marL="171450" indent="-171450" fontAlgn="base">
                <a:spcBef>
                  <a:spcPct val="0"/>
                </a:spcBef>
                <a:spcAft>
                  <a:spcPct val="0"/>
                </a:spcAft>
                <a:buFont typeface="Wingdings" pitchFamily="2" charset="2"/>
                <a:buChar char="ü"/>
              </a:pPr>
              <a:r>
                <a:rPr lang="en-US" sz="1100" dirty="0" smtClean="0">
                  <a:solidFill>
                    <a:srgbClr val="808080"/>
                  </a:solidFill>
                  <a:latin typeface="Arial" pitchFamily="34" charset="0"/>
                </a:rPr>
                <a:t>Easy </a:t>
              </a:r>
              <a:r>
                <a:rPr lang="en-US" sz="1100" dirty="0">
                  <a:solidFill>
                    <a:srgbClr val="808080"/>
                  </a:solidFill>
                  <a:latin typeface="Arial" pitchFamily="34" charset="0"/>
                </a:rPr>
                <a:t>to </a:t>
              </a:r>
              <a:r>
                <a:rPr lang="en-US" sz="1100" dirty="0" smtClean="0">
                  <a:solidFill>
                    <a:srgbClr val="808080"/>
                  </a:solidFill>
                  <a:latin typeface="Arial" pitchFamily="34" charset="0"/>
                </a:rPr>
                <a:t>Share</a:t>
              </a:r>
            </a:p>
            <a:p>
              <a:pPr marL="171450" indent="-171450" fontAlgn="base">
                <a:spcBef>
                  <a:spcPct val="0"/>
                </a:spcBef>
                <a:spcAft>
                  <a:spcPct val="0"/>
                </a:spcAft>
                <a:buFont typeface="Wingdings" pitchFamily="2" charset="2"/>
                <a:buChar char="ü"/>
              </a:pPr>
              <a:r>
                <a:rPr lang="en-US" sz="1100" dirty="0" smtClean="0">
                  <a:solidFill>
                    <a:srgbClr val="808080"/>
                  </a:solidFill>
                  <a:latin typeface="Arial" pitchFamily="34" charset="0"/>
                </a:rPr>
                <a:t>Easy to Grow</a:t>
              </a:r>
              <a:endParaRPr lang="en-US" sz="1100" dirty="0">
                <a:solidFill>
                  <a:srgbClr val="808080"/>
                </a:solidFill>
                <a:latin typeface="Arial" pitchFamily="34" charset="0"/>
              </a:endParaRPr>
            </a:p>
            <a:p>
              <a:pPr marL="171450" indent="-171450" fontAlgn="base">
                <a:spcBef>
                  <a:spcPct val="0"/>
                </a:spcBef>
                <a:spcAft>
                  <a:spcPct val="0"/>
                </a:spcAft>
                <a:buFont typeface="Wingdings" pitchFamily="2" charset="2"/>
                <a:buChar char="ü"/>
              </a:pPr>
              <a:r>
                <a:rPr lang="en-US" sz="1100" dirty="0" smtClean="0">
                  <a:solidFill>
                    <a:srgbClr val="808080"/>
                  </a:solidFill>
                  <a:latin typeface="Arial" pitchFamily="34" charset="0"/>
                </a:rPr>
                <a:t>Heterogeneous</a:t>
              </a:r>
              <a:endParaRPr lang="en-US" sz="1100" dirty="0">
                <a:solidFill>
                  <a:srgbClr val="808080"/>
                </a:solidFill>
                <a:latin typeface="Arial" pitchFamily="34" charset="0"/>
              </a:endParaRP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100" dirty="0" smtClean="0">
                <a:solidFill>
                  <a:srgbClr val="808080"/>
                </a:solidFill>
                <a:latin typeface="Arial" pitchFamily="34" charset="0"/>
              </a:endParaRPr>
            </a:p>
          </p:txBody>
        </p:sp>
        <p:pic>
          <p:nvPicPr>
            <p:cNvPr id="4100" name="Picture 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61638" y="1505515"/>
              <a:ext cx="609600" cy="6355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4" name="Picture 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09338" y="1505515"/>
              <a:ext cx="609600" cy="6355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5" name="Picture 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18938" y="1505515"/>
              <a:ext cx="609600" cy="6355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6" name="Picture 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66638" y="1505515"/>
              <a:ext cx="609600" cy="6355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51" name="Group 50"/>
            <p:cNvGrpSpPr/>
            <p:nvPr/>
          </p:nvGrpSpPr>
          <p:grpSpPr>
            <a:xfrm>
              <a:off x="4437838" y="2397088"/>
              <a:ext cx="2438400" cy="152400"/>
              <a:chOff x="4419600" y="2590800"/>
              <a:chExt cx="2438400" cy="152400"/>
            </a:xfrm>
            <a:effectLst/>
          </p:grpSpPr>
          <p:cxnSp>
            <p:nvCxnSpPr>
              <p:cNvPr id="33" name="Straight Connector 32"/>
              <p:cNvCxnSpPr/>
              <p:nvPr/>
            </p:nvCxnSpPr>
            <p:spPr>
              <a:xfrm>
                <a:off x="4419600" y="2665898"/>
                <a:ext cx="2438400" cy="2204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</a:schemeClr>
                </a:solidFill>
                <a:headEnd type="none"/>
                <a:tailEnd type="none"/>
              </a:ln>
            </p:spPr>
            <p:style>
              <a:lnRef idx="2">
                <a:schemeClr val="accent6"/>
              </a:lnRef>
              <a:fillRef idx="0">
                <a:schemeClr val="accent6"/>
              </a:fillRef>
              <a:effectRef idx="1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/>
              <p:cNvCxnSpPr/>
              <p:nvPr/>
            </p:nvCxnSpPr>
            <p:spPr>
              <a:xfrm flipV="1">
                <a:off x="4419600" y="2590800"/>
                <a:ext cx="0" cy="1524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</a:schemeClr>
                </a:solidFill>
                <a:headEnd type="none"/>
                <a:tailEnd type="none"/>
              </a:ln>
            </p:spPr>
            <p:style>
              <a:lnRef idx="2">
                <a:schemeClr val="accent6"/>
              </a:lnRef>
              <a:fillRef idx="0">
                <a:schemeClr val="accent6"/>
              </a:fillRef>
              <a:effectRef idx="1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54" name="Straight Connector 53"/>
              <p:cNvCxnSpPr/>
              <p:nvPr/>
            </p:nvCxnSpPr>
            <p:spPr>
              <a:xfrm flipV="1">
                <a:off x="6858000" y="2590800"/>
                <a:ext cx="0" cy="1524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</a:schemeClr>
                </a:solidFill>
                <a:headEnd type="none"/>
                <a:tailEnd type="none"/>
              </a:ln>
            </p:spPr>
            <p:style>
              <a:lnRef idx="2">
                <a:schemeClr val="accent6"/>
              </a:lnRef>
              <a:fillRef idx="0">
                <a:schemeClr val="accent6"/>
              </a:fillRef>
              <a:effectRef idx="1">
                <a:schemeClr val="accent6"/>
              </a:effectRef>
              <a:fontRef idx="minor">
                <a:schemeClr val="tx1"/>
              </a:fontRef>
            </p:style>
          </p:cxnSp>
        </p:grpSp>
        <p:sp>
          <p:nvSpPr>
            <p:cNvPr id="56" name="TextBox 55"/>
            <p:cNvSpPr txBox="1"/>
            <p:nvPr/>
          </p:nvSpPr>
          <p:spPr>
            <a:xfrm>
              <a:off x="6038038" y="2519824"/>
              <a:ext cx="914400" cy="230832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900" b="1" dirty="0" smtClean="0">
                  <a:solidFill>
                    <a:srgbClr val="99CC00">
                      <a:lumMod val="75000"/>
                    </a:srgbClr>
                  </a:solidFill>
                  <a:latin typeface="Arial" pitchFamily="34" charset="0"/>
                </a:rPr>
                <a:t>Ethernet LAN</a:t>
              </a:r>
              <a:endParaRPr lang="en-US" sz="900" b="1" dirty="0">
                <a:solidFill>
                  <a:srgbClr val="99CC00">
                    <a:lumMod val="75000"/>
                  </a:srgbClr>
                </a:solidFill>
                <a:latin typeface="Arial" pitchFamily="34" charset="0"/>
              </a:endParaRPr>
            </a:p>
          </p:txBody>
        </p:sp>
        <p:cxnSp>
          <p:nvCxnSpPr>
            <p:cNvPr id="57" name="Curved Connector 56"/>
            <p:cNvCxnSpPr/>
            <p:nvPr/>
          </p:nvCxnSpPr>
          <p:spPr>
            <a:xfrm rot="16200000" flipH="1">
              <a:off x="4374737" y="2077953"/>
              <a:ext cx="431000" cy="304798"/>
            </a:xfrm>
            <a:prstGeom prst="curvedConnector3">
              <a:avLst>
                <a:gd name="adj1" fmla="val 50000"/>
              </a:avLst>
            </a:prstGeom>
            <a:ln>
              <a:solidFill>
                <a:schemeClr val="accent1">
                  <a:lumMod val="75000"/>
                </a:schemeClr>
              </a:solidFill>
            </a:ln>
            <a:effectLst/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60" name="Curved Connector 59"/>
            <p:cNvCxnSpPr/>
            <p:nvPr/>
          </p:nvCxnSpPr>
          <p:spPr>
            <a:xfrm rot="16200000" flipH="1">
              <a:off x="5060537" y="2077952"/>
              <a:ext cx="431000" cy="304799"/>
            </a:xfrm>
            <a:prstGeom prst="curvedConnector3">
              <a:avLst>
                <a:gd name="adj1" fmla="val 50000"/>
              </a:avLst>
            </a:prstGeom>
            <a:ln>
              <a:solidFill>
                <a:schemeClr val="accent1">
                  <a:lumMod val="75000"/>
                </a:schemeClr>
              </a:solidFill>
            </a:ln>
            <a:effectLst/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61" name="Curved Connector 60"/>
            <p:cNvCxnSpPr/>
            <p:nvPr/>
          </p:nvCxnSpPr>
          <p:spPr>
            <a:xfrm rot="16200000" flipH="1">
              <a:off x="5670137" y="2077952"/>
              <a:ext cx="431000" cy="304799"/>
            </a:xfrm>
            <a:prstGeom prst="curvedConnector3">
              <a:avLst>
                <a:gd name="adj1" fmla="val 50000"/>
              </a:avLst>
            </a:prstGeom>
            <a:ln>
              <a:solidFill>
                <a:schemeClr val="accent1">
                  <a:lumMod val="75000"/>
                </a:schemeClr>
              </a:solidFill>
            </a:ln>
            <a:effectLst/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62" name="Curved Connector 61"/>
            <p:cNvCxnSpPr/>
            <p:nvPr/>
          </p:nvCxnSpPr>
          <p:spPr>
            <a:xfrm rot="16200000" flipH="1">
              <a:off x="6279737" y="2077952"/>
              <a:ext cx="431000" cy="304799"/>
            </a:xfrm>
            <a:prstGeom prst="curvedConnector3">
              <a:avLst>
                <a:gd name="adj1" fmla="val 50000"/>
              </a:avLst>
            </a:prstGeom>
            <a:ln>
              <a:solidFill>
                <a:schemeClr val="accent1">
                  <a:lumMod val="75000"/>
                </a:schemeClr>
              </a:solidFill>
            </a:ln>
            <a:effectLst/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64" name="Curved Connector 63"/>
            <p:cNvCxnSpPr/>
            <p:nvPr/>
          </p:nvCxnSpPr>
          <p:spPr>
            <a:xfrm rot="5400000">
              <a:off x="5348660" y="2529145"/>
              <a:ext cx="346249" cy="270510"/>
            </a:xfrm>
            <a:prstGeom prst="curvedConnector3">
              <a:avLst>
                <a:gd name="adj1" fmla="val 50000"/>
              </a:avLst>
            </a:prstGeom>
            <a:ln>
              <a:solidFill>
                <a:schemeClr val="accent1">
                  <a:lumMod val="75000"/>
                </a:schemeClr>
              </a:solidFill>
            </a:ln>
            <a:effectLst/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sp>
          <p:nvSpPr>
            <p:cNvPr id="4096" name="Document"/>
            <p:cNvSpPr>
              <a:spLocks noChangeAspect="1" noEditPoints="1" noChangeArrowheads="1"/>
            </p:cNvSpPr>
            <p:nvPr/>
          </p:nvSpPr>
          <p:spPr bwMode="auto">
            <a:xfrm>
              <a:off x="4777727" y="2204423"/>
              <a:ext cx="129845" cy="173736"/>
            </a:xfrm>
            <a:custGeom>
              <a:avLst/>
              <a:gdLst>
                <a:gd name="T0" fmla="*/ 10757 w 21600"/>
                <a:gd name="T1" fmla="*/ 21632 h 21600"/>
                <a:gd name="T2" fmla="*/ 85 w 21600"/>
                <a:gd name="T3" fmla="*/ 10849 h 21600"/>
                <a:gd name="T4" fmla="*/ 10757 w 21600"/>
                <a:gd name="T5" fmla="*/ 81 h 21600"/>
                <a:gd name="T6" fmla="*/ 21706 w 21600"/>
                <a:gd name="T7" fmla="*/ 10652 h 21600"/>
                <a:gd name="T8" fmla="*/ 10757 w 21600"/>
                <a:gd name="T9" fmla="*/ 21632 h 21600"/>
                <a:gd name="T10" fmla="*/ 0 w 21600"/>
                <a:gd name="T11" fmla="*/ 0 h 21600"/>
                <a:gd name="T12" fmla="*/ 21600 w 21600"/>
                <a:gd name="T13" fmla="*/ 0 h 21600"/>
                <a:gd name="T14" fmla="*/ 21600 w 21600"/>
                <a:gd name="T15" fmla="*/ 21600 h 21600"/>
                <a:gd name="T16" fmla="*/ 977 w 21600"/>
                <a:gd name="T17" fmla="*/ 818 h 21600"/>
                <a:gd name="T18" fmla="*/ 20622 w 21600"/>
                <a:gd name="T19" fmla="*/ 16429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10757" y="21632"/>
                  </a:moveTo>
                  <a:lnTo>
                    <a:pt x="5187" y="21632"/>
                  </a:lnTo>
                  <a:lnTo>
                    <a:pt x="85" y="17509"/>
                  </a:lnTo>
                  <a:lnTo>
                    <a:pt x="85" y="10849"/>
                  </a:lnTo>
                  <a:lnTo>
                    <a:pt x="85" y="81"/>
                  </a:lnTo>
                  <a:lnTo>
                    <a:pt x="10757" y="81"/>
                  </a:lnTo>
                  <a:lnTo>
                    <a:pt x="21706" y="81"/>
                  </a:lnTo>
                  <a:lnTo>
                    <a:pt x="21706" y="10652"/>
                  </a:lnTo>
                  <a:lnTo>
                    <a:pt x="21706" y="21632"/>
                  </a:lnTo>
                  <a:lnTo>
                    <a:pt x="10757" y="21632"/>
                  </a:lnTo>
                  <a:close/>
                </a:path>
                <a:path w="21600" h="21600">
                  <a:moveTo>
                    <a:pt x="85" y="17509"/>
                  </a:moveTo>
                  <a:lnTo>
                    <a:pt x="5187" y="17509"/>
                  </a:lnTo>
                  <a:lnTo>
                    <a:pt x="5187" y="21632"/>
                  </a:lnTo>
                  <a:lnTo>
                    <a:pt x="85" y="17509"/>
                  </a:lnTo>
                  <a:close/>
                </a:path>
              </a:pathLst>
            </a:custGeom>
            <a:gradFill>
              <a:gsLst>
                <a:gs pos="0">
                  <a:schemeClr val="accent1">
                    <a:lumMod val="75000"/>
                  </a:schemeClr>
                </a:gs>
                <a:gs pos="35000">
                  <a:schemeClr val="accent1">
                    <a:lumMod val="75000"/>
                  </a:schemeClr>
                </a:gs>
                <a:gs pos="100000">
                  <a:schemeClr val="accent2">
                    <a:tint val="15000"/>
                    <a:satMod val="350000"/>
                  </a:schemeClr>
                </a:gs>
              </a:gsLst>
              <a:lin ang="16200000" scaled="1"/>
            </a:gradFill>
            <a:ln w="9525">
              <a:solidFill>
                <a:srgbClr val="000000">
                  <a:alpha val="50000"/>
                </a:srgbClr>
              </a:solidFill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808080"/>
                </a:solidFill>
                <a:latin typeface="Arial" pitchFamily="34" charset="0"/>
              </a:endParaRPr>
            </a:p>
          </p:txBody>
        </p:sp>
        <p:sp>
          <p:nvSpPr>
            <p:cNvPr id="4097" name="Documents"/>
            <p:cNvSpPr>
              <a:spLocks noChangeAspect="1" noEditPoints="1" noChangeArrowheads="1"/>
            </p:cNvSpPr>
            <p:nvPr/>
          </p:nvSpPr>
          <p:spPr bwMode="auto">
            <a:xfrm>
              <a:off x="5386529" y="2925153"/>
              <a:ext cx="182594" cy="244316"/>
            </a:xfrm>
            <a:custGeom>
              <a:avLst/>
              <a:gdLst>
                <a:gd name="T0" fmla="*/ 0 w 21600"/>
                <a:gd name="T1" fmla="*/ 2800 h 21600"/>
                <a:gd name="T2" fmla="*/ 3468 w 21600"/>
                <a:gd name="T3" fmla="*/ 0 h 21600"/>
                <a:gd name="T4" fmla="*/ 21653 w 21600"/>
                <a:gd name="T5" fmla="*/ 18828 h 21600"/>
                <a:gd name="T6" fmla="*/ 19954 w 21600"/>
                <a:gd name="T7" fmla="*/ 20214 h 21600"/>
                <a:gd name="T8" fmla="*/ 18256 w 21600"/>
                <a:gd name="T9" fmla="*/ 21628 h 21600"/>
                <a:gd name="T10" fmla="*/ 19954 w 21600"/>
                <a:gd name="T11" fmla="*/ 1428 h 21600"/>
                <a:gd name="T12" fmla="*/ 18256 w 21600"/>
                <a:gd name="T13" fmla="*/ 2800 h 21600"/>
                <a:gd name="T14" fmla="*/ 1645 w 21600"/>
                <a:gd name="T15" fmla="*/ 1428 h 21600"/>
                <a:gd name="T16" fmla="*/ 21600 w 21600"/>
                <a:gd name="T17" fmla="*/ 0 h 21600"/>
                <a:gd name="T18" fmla="*/ 10800 w 21600"/>
                <a:gd name="T19" fmla="*/ 0 h 21600"/>
                <a:gd name="T20" fmla="*/ 0 w 21600"/>
                <a:gd name="T21" fmla="*/ 10800 h 21600"/>
                <a:gd name="T22" fmla="*/ 21600 w 21600"/>
                <a:gd name="T23" fmla="*/ 10800 h 21600"/>
                <a:gd name="T24" fmla="*/ 1645 w 21600"/>
                <a:gd name="T25" fmla="*/ 4171 h 21600"/>
                <a:gd name="T26" fmla="*/ 16522 w 21600"/>
                <a:gd name="T27" fmla="*/ 17314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T24" t="T25" r="T26" b="T27"/>
              <a:pathLst>
                <a:path w="21600" h="21600" extrusionOk="0">
                  <a:moveTo>
                    <a:pt x="0" y="18014"/>
                  </a:moveTo>
                  <a:lnTo>
                    <a:pt x="0" y="2800"/>
                  </a:lnTo>
                  <a:lnTo>
                    <a:pt x="1645" y="2800"/>
                  </a:lnTo>
                  <a:lnTo>
                    <a:pt x="1645" y="1428"/>
                  </a:lnTo>
                  <a:lnTo>
                    <a:pt x="3468" y="1428"/>
                  </a:lnTo>
                  <a:lnTo>
                    <a:pt x="3468" y="0"/>
                  </a:lnTo>
                  <a:lnTo>
                    <a:pt x="21653" y="0"/>
                  </a:lnTo>
                  <a:lnTo>
                    <a:pt x="21653" y="18828"/>
                  </a:lnTo>
                  <a:lnTo>
                    <a:pt x="19954" y="18828"/>
                  </a:lnTo>
                  <a:lnTo>
                    <a:pt x="19954" y="20214"/>
                  </a:lnTo>
                  <a:lnTo>
                    <a:pt x="18256" y="20214"/>
                  </a:lnTo>
                  <a:lnTo>
                    <a:pt x="18256" y="21600"/>
                  </a:lnTo>
                  <a:lnTo>
                    <a:pt x="4434" y="21600"/>
                  </a:lnTo>
                  <a:lnTo>
                    <a:pt x="0" y="18014"/>
                  </a:lnTo>
                  <a:close/>
                </a:path>
                <a:path w="21600" h="21600" extrusionOk="0">
                  <a:moveTo>
                    <a:pt x="3486" y="1428"/>
                  </a:moveTo>
                  <a:lnTo>
                    <a:pt x="19954" y="1428"/>
                  </a:lnTo>
                  <a:lnTo>
                    <a:pt x="19954" y="20214"/>
                  </a:lnTo>
                  <a:lnTo>
                    <a:pt x="18256" y="20214"/>
                  </a:lnTo>
                  <a:lnTo>
                    <a:pt x="18256" y="2800"/>
                  </a:lnTo>
                  <a:lnTo>
                    <a:pt x="1645" y="2800"/>
                  </a:lnTo>
                  <a:lnTo>
                    <a:pt x="1645" y="1428"/>
                  </a:lnTo>
                  <a:lnTo>
                    <a:pt x="3486" y="1428"/>
                  </a:lnTo>
                  <a:close/>
                </a:path>
                <a:path w="21600" h="21600" extrusionOk="0">
                  <a:moveTo>
                    <a:pt x="0" y="18014"/>
                  </a:moveTo>
                  <a:lnTo>
                    <a:pt x="4434" y="18000"/>
                  </a:lnTo>
                  <a:lnTo>
                    <a:pt x="4434" y="21600"/>
                  </a:lnTo>
                  <a:lnTo>
                    <a:pt x="0" y="18014"/>
                  </a:lnTo>
                  <a:close/>
                </a:path>
              </a:pathLst>
            </a:custGeom>
            <a:gradFill>
              <a:gsLst>
                <a:gs pos="0">
                  <a:schemeClr val="accent1">
                    <a:lumMod val="75000"/>
                  </a:schemeClr>
                </a:gs>
                <a:gs pos="35000">
                  <a:schemeClr val="accent1">
                    <a:lumMod val="75000"/>
                  </a:schemeClr>
                </a:gs>
                <a:gs pos="100000">
                  <a:schemeClr val="accent2">
                    <a:tint val="15000"/>
                    <a:satMod val="350000"/>
                  </a:schemeClr>
                </a:gs>
              </a:gsLst>
              <a:lin ang="16200000" scaled="1"/>
            </a:gradFill>
            <a:ln w="9525">
              <a:solidFill>
                <a:srgbClr val="000000">
                  <a:alpha val="50000"/>
                </a:srgbClr>
              </a:solidFill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808080"/>
                </a:solidFill>
                <a:latin typeface="Arial" pitchFamily="34" charset="0"/>
              </a:endParaRPr>
            </a:p>
          </p:txBody>
        </p:sp>
        <p:sp>
          <p:nvSpPr>
            <p:cNvPr id="4103" name="File"/>
            <p:cNvSpPr>
              <a:spLocks noChangeAspect="1" noEditPoints="1" noChangeArrowheads="1"/>
            </p:cNvSpPr>
            <p:nvPr/>
          </p:nvSpPr>
          <p:spPr bwMode="auto">
            <a:xfrm>
              <a:off x="5633873" y="2674456"/>
              <a:ext cx="277978" cy="173736"/>
            </a:xfrm>
            <a:custGeom>
              <a:avLst/>
              <a:gdLst>
                <a:gd name="T0" fmla="*/ 10981 w 21600"/>
                <a:gd name="T1" fmla="*/ 3240 h 21600"/>
                <a:gd name="T2" fmla="*/ 0 w 21600"/>
                <a:gd name="T3" fmla="*/ 10800 h 21600"/>
                <a:gd name="T4" fmla="*/ 10800 w 21600"/>
                <a:gd name="T5" fmla="*/ 21600 h 21600"/>
                <a:gd name="T6" fmla="*/ 21600 w 21600"/>
                <a:gd name="T7" fmla="*/ 10800 h 21600"/>
                <a:gd name="T8" fmla="*/ 0 w 21600"/>
                <a:gd name="T9" fmla="*/ 21600 h 21600"/>
                <a:gd name="T10" fmla="*/ 21600 w 21600"/>
                <a:gd name="T11" fmla="*/ 21600 h 21600"/>
                <a:gd name="T12" fmla="*/ 1086 w 21600"/>
                <a:gd name="T13" fmla="*/ 4628 h 21600"/>
                <a:gd name="T14" fmla="*/ 20635 w 21600"/>
                <a:gd name="T15" fmla="*/ 20289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T12" t="T13" r="T14" b="T15"/>
              <a:pathLst>
                <a:path w="21600" h="21600">
                  <a:moveTo>
                    <a:pt x="19790" y="3240"/>
                  </a:moveTo>
                  <a:cubicBezTo>
                    <a:pt x="10981" y="3240"/>
                    <a:pt x="9171" y="3240"/>
                    <a:pt x="9050" y="3086"/>
                  </a:cubicBezTo>
                  <a:cubicBezTo>
                    <a:pt x="9050" y="2931"/>
                    <a:pt x="8930" y="2777"/>
                    <a:pt x="8930" y="2469"/>
                  </a:cubicBezTo>
                  <a:cubicBezTo>
                    <a:pt x="8930" y="2160"/>
                    <a:pt x="8809" y="1851"/>
                    <a:pt x="8688" y="1389"/>
                  </a:cubicBezTo>
                  <a:cubicBezTo>
                    <a:pt x="8568" y="1080"/>
                    <a:pt x="8326" y="771"/>
                    <a:pt x="8085" y="463"/>
                  </a:cubicBezTo>
                  <a:cubicBezTo>
                    <a:pt x="7723" y="154"/>
                    <a:pt x="7361" y="0"/>
                    <a:pt x="7361" y="0"/>
                  </a:cubicBezTo>
                  <a:cubicBezTo>
                    <a:pt x="7361" y="0"/>
                    <a:pt x="2293" y="0"/>
                    <a:pt x="2051" y="154"/>
                  </a:cubicBezTo>
                  <a:cubicBezTo>
                    <a:pt x="1689" y="309"/>
                    <a:pt x="1448" y="463"/>
                    <a:pt x="1327" y="771"/>
                  </a:cubicBezTo>
                  <a:cubicBezTo>
                    <a:pt x="1207" y="1080"/>
                    <a:pt x="1086" y="1389"/>
                    <a:pt x="965" y="1697"/>
                  </a:cubicBezTo>
                  <a:cubicBezTo>
                    <a:pt x="845" y="2160"/>
                    <a:pt x="724" y="2314"/>
                    <a:pt x="724" y="2469"/>
                  </a:cubicBezTo>
                  <a:cubicBezTo>
                    <a:pt x="603" y="2623"/>
                    <a:pt x="603" y="2777"/>
                    <a:pt x="483" y="2931"/>
                  </a:cubicBezTo>
                  <a:cubicBezTo>
                    <a:pt x="483" y="3086"/>
                    <a:pt x="362" y="3240"/>
                    <a:pt x="241" y="3240"/>
                  </a:cubicBezTo>
                  <a:lnTo>
                    <a:pt x="0" y="3394"/>
                  </a:lnTo>
                  <a:lnTo>
                    <a:pt x="0" y="3703"/>
                  </a:lnTo>
                  <a:lnTo>
                    <a:pt x="0" y="10800"/>
                  </a:lnTo>
                  <a:lnTo>
                    <a:pt x="0" y="21600"/>
                  </a:lnTo>
                  <a:lnTo>
                    <a:pt x="10981" y="21600"/>
                  </a:lnTo>
                  <a:lnTo>
                    <a:pt x="21600" y="21600"/>
                  </a:lnTo>
                  <a:lnTo>
                    <a:pt x="21600" y="10800"/>
                  </a:lnTo>
                  <a:lnTo>
                    <a:pt x="21600" y="5246"/>
                  </a:lnTo>
                  <a:lnTo>
                    <a:pt x="21600" y="4783"/>
                  </a:lnTo>
                  <a:cubicBezTo>
                    <a:pt x="21479" y="4320"/>
                    <a:pt x="21359" y="4011"/>
                    <a:pt x="21117" y="3703"/>
                  </a:cubicBezTo>
                  <a:cubicBezTo>
                    <a:pt x="20876" y="3549"/>
                    <a:pt x="20514" y="3394"/>
                    <a:pt x="20152" y="3240"/>
                  </a:cubicBezTo>
                  <a:close/>
                </a:path>
              </a:pathLst>
            </a:custGeom>
            <a:gradFill>
              <a:gsLst>
                <a:gs pos="0">
                  <a:schemeClr val="accent1">
                    <a:lumMod val="75000"/>
                  </a:schemeClr>
                </a:gs>
                <a:gs pos="35000">
                  <a:schemeClr val="accent1">
                    <a:lumMod val="75000"/>
                  </a:schemeClr>
                </a:gs>
                <a:gs pos="100000">
                  <a:schemeClr val="accent2">
                    <a:tint val="15000"/>
                    <a:satMod val="350000"/>
                  </a:schemeClr>
                </a:gs>
              </a:gsLst>
              <a:lin ang="16200000" scaled="1"/>
            </a:gradFill>
            <a:ln w="9525">
              <a:solidFill>
                <a:srgbClr val="000000">
                  <a:alpha val="50000"/>
                </a:srgbClr>
              </a:solidFill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808080"/>
                </a:solidFill>
                <a:latin typeface="Arial" pitchFamily="34" charset="0"/>
              </a:endParaRPr>
            </a:p>
          </p:txBody>
        </p:sp>
        <p:sp>
          <p:nvSpPr>
            <p:cNvPr id="77" name="File"/>
            <p:cNvSpPr>
              <a:spLocks noChangeAspect="1" noEditPoints="1" noChangeArrowheads="1"/>
            </p:cNvSpPr>
            <p:nvPr/>
          </p:nvSpPr>
          <p:spPr bwMode="auto">
            <a:xfrm>
              <a:off x="5688737" y="2750655"/>
              <a:ext cx="277978" cy="173736"/>
            </a:xfrm>
            <a:custGeom>
              <a:avLst/>
              <a:gdLst>
                <a:gd name="T0" fmla="*/ 10981 w 21600"/>
                <a:gd name="T1" fmla="*/ 3240 h 21600"/>
                <a:gd name="T2" fmla="*/ 0 w 21600"/>
                <a:gd name="T3" fmla="*/ 10800 h 21600"/>
                <a:gd name="T4" fmla="*/ 10800 w 21600"/>
                <a:gd name="T5" fmla="*/ 21600 h 21600"/>
                <a:gd name="T6" fmla="*/ 21600 w 21600"/>
                <a:gd name="T7" fmla="*/ 10800 h 21600"/>
                <a:gd name="T8" fmla="*/ 0 w 21600"/>
                <a:gd name="T9" fmla="*/ 21600 h 21600"/>
                <a:gd name="T10" fmla="*/ 21600 w 21600"/>
                <a:gd name="T11" fmla="*/ 21600 h 21600"/>
                <a:gd name="T12" fmla="*/ 1086 w 21600"/>
                <a:gd name="T13" fmla="*/ 4628 h 21600"/>
                <a:gd name="T14" fmla="*/ 20635 w 21600"/>
                <a:gd name="T15" fmla="*/ 20289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T12" t="T13" r="T14" b="T15"/>
              <a:pathLst>
                <a:path w="21600" h="21600">
                  <a:moveTo>
                    <a:pt x="19790" y="3240"/>
                  </a:moveTo>
                  <a:cubicBezTo>
                    <a:pt x="10981" y="3240"/>
                    <a:pt x="9171" y="3240"/>
                    <a:pt x="9050" y="3086"/>
                  </a:cubicBezTo>
                  <a:cubicBezTo>
                    <a:pt x="9050" y="2931"/>
                    <a:pt x="8930" y="2777"/>
                    <a:pt x="8930" y="2469"/>
                  </a:cubicBezTo>
                  <a:cubicBezTo>
                    <a:pt x="8930" y="2160"/>
                    <a:pt x="8809" y="1851"/>
                    <a:pt x="8688" y="1389"/>
                  </a:cubicBezTo>
                  <a:cubicBezTo>
                    <a:pt x="8568" y="1080"/>
                    <a:pt x="8326" y="771"/>
                    <a:pt x="8085" y="463"/>
                  </a:cubicBezTo>
                  <a:cubicBezTo>
                    <a:pt x="7723" y="154"/>
                    <a:pt x="7361" y="0"/>
                    <a:pt x="7361" y="0"/>
                  </a:cubicBezTo>
                  <a:cubicBezTo>
                    <a:pt x="7361" y="0"/>
                    <a:pt x="2293" y="0"/>
                    <a:pt x="2051" y="154"/>
                  </a:cubicBezTo>
                  <a:cubicBezTo>
                    <a:pt x="1689" y="309"/>
                    <a:pt x="1448" y="463"/>
                    <a:pt x="1327" y="771"/>
                  </a:cubicBezTo>
                  <a:cubicBezTo>
                    <a:pt x="1207" y="1080"/>
                    <a:pt x="1086" y="1389"/>
                    <a:pt x="965" y="1697"/>
                  </a:cubicBezTo>
                  <a:cubicBezTo>
                    <a:pt x="845" y="2160"/>
                    <a:pt x="724" y="2314"/>
                    <a:pt x="724" y="2469"/>
                  </a:cubicBezTo>
                  <a:cubicBezTo>
                    <a:pt x="603" y="2623"/>
                    <a:pt x="603" y="2777"/>
                    <a:pt x="483" y="2931"/>
                  </a:cubicBezTo>
                  <a:cubicBezTo>
                    <a:pt x="483" y="3086"/>
                    <a:pt x="362" y="3240"/>
                    <a:pt x="241" y="3240"/>
                  </a:cubicBezTo>
                  <a:lnTo>
                    <a:pt x="0" y="3394"/>
                  </a:lnTo>
                  <a:lnTo>
                    <a:pt x="0" y="3703"/>
                  </a:lnTo>
                  <a:lnTo>
                    <a:pt x="0" y="10800"/>
                  </a:lnTo>
                  <a:lnTo>
                    <a:pt x="0" y="21600"/>
                  </a:lnTo>
                  <a:lnTo>
                    <a:pt x="10981" y="21600"/>
                  </a:lnTo>
                  <a:lnTo>
                    <a:pt x="21600" y="21600"/>
                  </a:lnTo>
                  <a:lnTo>
                    <a:pt x="21600" y="10800"/>
                  </a:lnTo>
                  <a:lnTo>
                    <a:pt x="21600" y="5246"/>
                  </a:lnTo>
                  <a:lnTo>
                    <a:pt x="21600" y="4783"/>
                  </a:lnTo>
                  <a:cubicBezTo>
                    <a:pt x="21479" y="4320"/>
                    <a:pt x="21359" y="4011"/>
                    <a:pt x="21117" y="3703"/>
                  </a:cubicBezTo>
                  <a:cubicBezTo>
                    <a:pt x="20876" y="3549"/>
                    <a:pt x="20514" y="3394"/>
                    <a:pt x="20152" y="3240"/>
                  </a:cubicBezTo>
                  <a:close/>
                </a:path>
              </a:pathLst>
            </a:custGeom>
            <a:gradFill>
              <a:gsLst>
                <a:gs pos="0">
                  <a:schemeClr val="accent1">
                    <a:lumMod val="75000"/>
                  </a:schemeClr>
                </a:gs>
                <a:gs pos="35000">
                  <a:schemeClr val="accent1">
                    <a:lumMod val="75000"/>
                  </a:schemeClr>
                </a:gs>
                <a:gs pos="100000">
                  <a:schemeClr val="accent2">
                    <a:tint val="15000"/>
                    <a:satMod val="350000"/>
                  </a:schemeClr>
                </a:gs>
              </a:gsLst>
              <a:lin ang="16200000" scaled="1"/>
            </a:gradFill>
            <a:ln w="9525">
              <a:solidFill>
                <a:srgbClr val="000000">
                  <a:alpha val="50000"/>
                </a:srgbClr>
              </a:solidFill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808080"/>
                </a:solidFill>
                <a:latin typeface="Arial" pitchFamily="34" charset="0"/>
              </a:endParaRPr>
            </a:p>
          </p:txBody>
        </p:sp>
        <p:sp>
          <p:nvSpPr>
            <p:cNvPr id="78" name="File"/>
            <p:cNvSpPr>
              <a:spLocks noChangeAspect="1" noEditPoints="1" noChangeArrowheads="1"/>
            </p:cNvSpPr>
            <p:nvPr/>
          </p:nvSpPr>
          <p:spPr bwMode="auto">
            <a:xfrm>
              <a:off x="5743601" y="2826854"/>
              <a:ext cx="277978" cy="173736"/>
            </a:xfrm>
            <a:custGeom>
              <a:avLst/>
              <a:gdLst>
                <a:gd name="T0" fmla="*/ 10981 w 21600"/>
                <a:gd name="T1" fmla="*/ 3240 h 21600"/>
                <a:gd name="T2" fmla="*/ 0 w 21600"/>
                <a:gd name="T3" fmla="*/ 10800 h 21600"/>
                <a:gd name="T4" fmla="*/ 10800 w 21600"/>
                <a:gd name="T5" fmla="*/ 21600 h 21600"/>
                <a:gd name="T6" fmla="*/ 21600 w 21600"/>
                <a:gd name="T7" fmla="*/ 10800 h 21600"/>
                <a:gd name="T8" fmla="*/ 0 w 21600"/>
                <a:gd name="T9" fmla="*/ 21600 h 21600"/>
                <a:gd name="T10" fmla="*/ 21600 w 21600"/>
                <a:gd name="T11" fmla="*/ 21600 h 21600"/>
                <a:gd name="T12" fmla="*/ 1086 w 21600"/>
                <a:gd name="T13" fmla="*/ 4628 h 21600"/>
                <a:gd name="T14" fmla="*/ 20635 w 21600"/>
                <a:gd name="T15" fmla="*/ 20289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T12" t="T13" r="T14" b="T15"/>
              <a:pathLst>
                <a:path w="21600" h="21600">
                  <a:moveTo>
                    <a:pt x="19790" y="3240"/>
                  </a:moveTo>
                  <a:cubicBezTo>
                    <a:pt x="10981" y="3240"/>
                    <a:pt x="9171" y="3240"/>
                    <a:pt x="9050" y="3086"/>
                  </a:cubicBezTo>
                  <a:cubicBezTo>
                    <a:pt x="9050" y="2931"/>
                    <a:pt x="8930" y="2777"/>
                    <a:pt x="8930" y="2469"/>
                  </a:cubicBezTo>
                  <a:cubicBezTo>
                    <a:pt x="8930" y="2160"/>
                    <a:pt x="8809" y="1851"/>
                    <a:pt x="8688" y="1389"/>
                  </a:cubicBezTo>
                  <a:cubicBezTo>
                    <a:pt x="8568" y="1080"/>
                    <a:pt x="8326" y="771"/>
                    <a:pt x="8085" y="463"/>
                  </a:cubicBezTo>
                  <a:cubicBezTo>
                    <a:pt x="7723" y="154"/>
                    <a:pt x="7361" y="0"/>
                    <a:pt x="7361" y="0"/>
                  </a:cubicBezTo>
                  <a:cubicBezTo>
                    <a:pt x="7361" y="0"/>
                    <a:pt x="2293" y="0"/>
                    <a:pt x="2051" y="154"/>
                  </a:cubicBezTo>
                  <a:cubicBezTo>
                    <a:pt x="1689" y="309"/>
                    <a:pt x="1448" y="463"/>
                    <a:pt x="1327" y="771"/>
                  </a:cubicBezTo>
                  <a:cubicBezTo>
                    <a:pt x="1207" y="1080"/>
                    <a:pt x="1086" y="1389"/>
                    <a:pt x="965" y="1697"/>
                  </a:cubicBezTo>
                  <a:cubicBezTo>
                    <a:pt x="845" y="2160"/>
                    <a:pt x="724" y="2314"/>
                    <a:pt x="724" y="2469"/>
                  </a:cubicBezTo>
                  <a:cubicBezTo>
                    <a:pt x="603" y="2623"/>
                    <a:pt x="603" y="2777"/>
                    <a:pt x="483" y="2931"/>
                  </a:cubicBezTo>
                  <a:cubicBezTo>
                    <a:pt x="483" y="3086"/>
                    <a:pt x="362" y="3240"/>
                    <a:pt x="241" y="3240"/>
                  </a:cubicBezTo>
                  <a:lnTo>
                    <a:pt x="0" y="3394"/>
                  </a:lnTo>
                  <a:lnTo>
                    <a:pt x="0" y="3703"/>
                  </a:lnTo>
                  <a:lnTo>
                    <a:pt x="0" y="10800"/>
                  </a:lnTo>
                  <a:lnTo>
                    <a:pt x="0" y="21600"/>
                  </a:lnTo>
                  <a:lnTo>
                    <a:pt x="10981" y="21600"/>
                  </a:lnTo>
                  <a:lnTo>
                    <a:pt x="21600" y="21600"/>
                  </a:lnTo>
                  <a:lnTo>
                    <a:pt x="21600" y="10800"/>
                  </a:lnTo>
                  <a:lnTo>
                    <a:pt x="21600" y="5246"/>
                  </a:lnTo>
                  <a:lnTo>
                    <a:pt x="21600" y="4783"/>
                  </a:lnTo>
                  <a:cubicBezTo>
                    <a:pt x="21479" y="4320"/>
                    <a:pt x="21359" y="4011"/>
                    <a:pt x="21117" y="3703"/>
                  </a:cubicBezTo>
                  <a:cubicBezTo>
                    <a:pt x="20876" y="3549"/>
                    <a:pt x="20514" y="3394"/>
                    <a:pt x="20152" y="3240"/>
                  </a:cubicBezTo>
                  <a:close/>
                </a:path>
              </a:pathLst>
            </a:custGeom>
            <a:gradFill>
              <a:gsLst>
                <a:gs pos="0">
                  <a:schemeClr val="accent1">
                    <a:lumMod val="75000"/>
                  </a:schemeClr>
                </a:gs>
                <a:gs pos="35000">
                  <a:schemeClr val="accent1">
                    <a:lumMod val="75000"/>
                  </a:schemeClr>
                </a:gs>
                <a:gs pos="100000">
                  <a:schemeClr val="accent2">
                    <a:tint val="15000"/>
                    <a:satMod val="350000"/>
                  </a:schemeClr>
                </a:gs>
              </a:gsLst>
              <a:lin ang="16200000" scaled="1"/>
            </a:gradFill>
            <a:ln w="9525">
              <a:solidFill>
                <a:srgbClr val="000000">
                  <a:alpha val="50000"/>
                </a:srgbClr>
              </a:solidFill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808080"/>
                </a:solidFill>
                <a:latin typeface="Arial" pitchFamily="34" charset="0"/>
              </a:endParaRPr>
            </a:p>
          </p:txBody>
        </p:sp>
        <p:sp>
          <p:nvSpPr>
            <p:cNvPr id="79" name="Document"/>
            <p:cNvSpPr>
              <a:spLocks noChangeAspect="1" noEditPoints="1" noChangeArrowheads="1"/>
            </p:cNvSpPr>
            <p:nvPr/>
          </p:nvSpPr>
          <p:spPr bwMode="auto">
            <a:xfrm>
              <a:off x="5447838" y="2124777"/>
              <a:ext cx="129845" cy="173736"/>
            </a:xfrm>
            <a:custGeom>
              <a:avLst/>
              <a:gdLst>
                <a:gd name="T0" fmla="*/ 10757 w 21600"/>
                <a:gd name="T1" fmla="*/ 21632 h 21600"/>
                <a:gd name="T2" fmla="*/ 85 w 21600"/>
                <a:gd name="T3" fmla="*/ 10849 h 21600"/>
                <a:gd name="T4" fmla="*/ 10757 w 21600"/>
                <a:gd name="T5" fmla="*/ 81 h 21600"/>
                <a:gd name="T6" fmla="*/ 21706 w 21600"/>
                <a:gd name="T7" fmla="*/ 10652 h 21600"/>
                <a:gd name="T8" fmla="*/ 10757 w 21600"/>
                <a:gd name="T9" fmla="*/ 21632 h 21600"/>
                <a:gd name="T10" fmla="*/ 0 w 21600"/>
                <a:gd name="T11" fmla="*/ 0 h 21600"/>
                <a:gd name="T12" fmla="*/ 21600 w 21600"/>
                <a:gd name="T13" fmla="*/ 0 h 21600"/>
                <a:gd name="T14" fmla="*/ 21600 w 21600"/>
                <a:gd name="T15" fmla="*/ 21600 h 21600"/>
                <a:gd name="T16" fmla="*/ 977 w 21600"/>
                <a:gd name="T17" fmla="*/ 818 h 21600"/>
                <a:gd name="T18" fmla="*/ 20622 w 21600"/>
                <a:gd name="T19" fmla="*/ 16429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10757" y="21632"/>
                  </a:moveTo>
                  <a:lnTo>
                    <a:pt x="5187" y="21632"/>
                  </a:lnTo>
                  <a:lnTo>
                    <a:pt x="85" y="17509"/>
                  </a:lnTo>
                  <a:lnTo>
                    <a:pt x="85" y="10849"/>
                  </a:lnTo>
                  <a:lnTo>
                    <a:pt x="85" y="81"/>
                  </a:lnTo>
                  <a:lnTo>
                    <a:pt x="10757" y="81"/>
                  </a:lnTo>
                  <a:lnTo>
                    <a:pt x="21706" y="81"/>
                  </a:lnTo>
                  <a:lnTo>
                    <a:pt x="21706" y="10652"/>
                  </a:lnTo>
                  <a:lnTo>
                    <a:pt x="21706" y="21632"/>
                  </a:lnTo>
                  <a:lnTo>
                    <a:pt x="10757" y="21632"/>
                  </a:lnTo>
                  <a:close/>
                </a:path>
                <a:path w="21600" h="21600">
                  <a:moveTo>
                    <a:pt x="85" y="17509"/>
                  </a:moveTo>
                  <a:lnTo>
                    <a:pt x="5187" y="17509"/>
                  </a:lnTo>
                  <a:lnTo>
                    <a:pt x="5187" y="21632"/>
                  </a:lnTo>
                  <a:lnTo>
                    <a:pt x="85" y="17509"/>
                  </a:lnTo>
                  <a:close/>
                </a:path>
              </a:pathLst>
            </a:custGeom>
            <a:gradFill>
              <a:gsLst>
                <a:gs pos="0">
                  <a:schemeClr val="accent1">
                    <a:lumMod val="75000"/>
                  </a:schemeClr>
                </a:gs>
                <a:gs pos="35000">
                  <a:schemeClr val="accent1">
                    <a:lumMod val="75000"/>
                  </a:schemeClr>
                </a:gs>
                <a:gs pos="100000">
                  <a:schemeClr val="accent2">
                    <a:tint val="15000"/>
                    <a:satMod val="350000"/>
                  </a:schemeClr>
                </a:gs>
              </a:gsLst>
              <a:lin ang="16200000" scaled="1"/>
            </a:gradFill>
            <a:ln w="9525">
              <a:solidFill>
                <a:srgbClr val="000000">
                  <a:alpha val="50000"/>
                </a:srgbClr>
              </a:solidFill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808080"/>
                </a:solidFill>
                <a:latin typeface="Arial" pitchFamily="34" charset="0"/>
              </a:endParaRPr>
            </a:p>
          </p:txBody>
        </p:sp>
        <p:sp>
          <p:nvSpPr>
            <p:cNvPr id="80" name="Document"/>
            <p:cNvSpPr>
              <a:spLocks noChangeAspect="1" noEditPoints="1" noChangeArrowheads="1"/>
            </p:cNvSpPr>
            <p:nvPr/>
          </p:nvSpPr>
          <p:spPr bwMode="auto">
            <a:xfrm>
              <a:off x="6647638" y="2037909"/>
              <a:ext cx="129845" cy="173736"/>
            </a:xfrm>
            <a:custGeom>
              <a:avLst/>
              <a:gdLst>
                <a:gd name="T0" fmla="*/ 10757 w 21600"/>
                <a:gd name="T1" fmla="*/ 21632 h 21600"/>
                <a:gd name="T2" fmla="*/ 85 w 21600"/>
                <a:gd name="T3" fmla="*/ 10849 h 21600"/>
                <a:gd name="T4" fmla="*/ 10757 w 21600"/>
                <a:gd name="T5" fmla="*/ 81 h 21600"/>
                <a:gd name="T6" fmla="*/ 21706 w 21600"/>
                <a:gd name="T7" fmla="*/ 10652 h 21600"/>
                <a:gd name="T8" fmla="*/ 10757 w 21600"/>
                <a:gd name="T9" fmla="*/ 21632 h 21600"/>
                <a:gd name="T10" fmla="*/ 0 w 21600"/>
                <a:gd name="T11" fmla="*/ 0 h 21600"/>
                <a:gd name="T12" fmla="*/ 21600 w 21600"/>
                <a:gd name="T13" fmla="*/ 0 h 21600"/>
                <a:gd name="T14" fmla="*/ 21600 w 21600"/>
                <a:gd name="T15" fmla="*/ 21600 h 21600"/>
                <a:gd name="T16" fmla="*/ 977 w 21600"/>
                <a:gd name="T17" fmla="*/ 818 h 21600"/>
                <a:gd name="T18" fmla="*/ 20622 w 21600"/>
                <a:gd name="T19" fmla="*/ 16429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10757" y="21632"/>
                  </a:moveTo>
                  <a:lnTo>
                    <a:pt x="5187" y="21632"/>
                  </a:lnTo>
                  <a:lnTo>
                    <a:pt x="85" y="17509"/>
                  </a:lnTo>
                  <a:lnTo>
                    <a:pt x="85" y="10849"/>
                  </a:lnTo>
                  <a:lnTo>
                    <a:pt x="85" y="81"/>
                  </a:lnTo>
                  <a:lnTo>
                    <a:pt x="10757" y="81"/>
                  </a:lnTo>
                  <a:lnTo>
                    <a:pt x="21706" y="81"/>
                  </a:lnTo>
                  <a:lnTo>
                    <a:pt x="21706" y="10652"/>
                  </a:lnTo>
                  <a:lnTo>
                    <a:pt x="21706" y="21632"/>
                  </a:lnTo>
                  <a:lnTo>
                    <a:pt x="10757" y="21632"/>
                  </a:lnTo>
                  <a:close/>
                </a:path>
                <a:path w="21600" h="21600">
                  <a:moveTo>
                    <a:pt x="85" y="17509"/>
                  </a:moveTo>
                  <a:lnTo>
                    <a:pt x="5187" y="17509"/>
                  </a:lnTo>
                  <a:lnTo>
                    <a:pt x="5187" y="21632"/>
                  </a:lnTo>
                  <a:lnTo>
                    <a:pt x="85" y="17509"/>
                  </a:lnTo>
                  <a:close/>
                </a:path>
              </a:pathLst>
            </a:custGeom>
            <a:gradFill>
              <a:gsLst>
                <a:gs pos="0">
                  <a:schemeClr val="accent1">
                    <a:lumMod val="75000"/>
                  </a:schemeClr>
                </a:gs>
                <a:gs pos="35000">
                  <a:schemeClr val="accent1">
                    <a:lumMod val="75000"/>
                  </a:schemeClr>
                </a:gs>
                <a:gs pos="100000">
                  <a:schemeClr val="accent2">
                    <a:tint val="15000"/>
                    <a:satMod val="350000"/>
                  </a:schemeClr>
                </a:gs>
              </a:gsLst>
              <a:lin ang="16200000" scaled="1"/>
            </a:gradFill>
            <a:ln w="9525">
              <a:solidFill>
                <a:srgbClr val="000000">
                  <a:alpha val="50000"/>
                </a:srgbClr>
              </a:solidFill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808080"/>
                </a:solidFill>
                <a:latin typeface="Arial" pitchFamily="34" charset="0"/>
              </a:endParaRPr>
            </a:p>
          </p:txBody>
        </p:sp>
        <p:sp>
          <p:nvSpPr>
            <p:cNvPr id="81" name="Document"/>
            <p:cNvSpPr>
              <a:spLocks noChangeAspect="1" noEditPoints="1" noChangeArrowheads="1"/>
            </p:cNvSpPr>
            <p:nvPr/>
          </p:nvSpPr>
          <p:spPr bwMode="auto">
            <a:xfrm>
              <a:off x="5196599" y="2554125"/>
              <a:ext cx="129845" cy="173736"/>
            </a:xfrm>
            <a:custGeom>
              <a:avLst/>
              <a:gdLst>
                <a:gd name="T0" fmla="*/ 10757 w 21600"/>
                <a:gd name="T1" fmla="*/ 21632 h 21600"/>
                <a:gd name="T2" fmla="*/ 85 w 21600"/>
                <a:gd name="T3" fmla="*/ 10849 h 21600"/>
                <a:gd name="T4" fmla="*/ 10757 w 21600"/>
                <a:gd name="T5" fmla="*/ 81 h 21600"/>
                <a:gd name="T6" fmla="*/ 21706 w 21600"/>
                <a:gd name="T7" fmla="*/ 10652 h 21600"/>
                <a:gd name="T8" fmla="*/ 10757 w 21600"/>
                <a:gd name="T9" fmla="*/ 21632 h 21600"/>
                <a:gd name="T10" fmla="*/ 0 w 21600"/>
                <a:gd name="T11" fmla="*/ 0 h 21600"/>
                <a:gd name="T12" fmla="*/ 21600 w 21600"/>
                <a:gd name="T13" fmla="*/ 0 h 21600"/>
                <a:gd name="T14" fmla="*/ 21600 w 21600"/>
                <a:gd name="T15" fmla="*/ 21600 h 21600"/>
                <a:gd name="T16" fmla="*/ 977 w 21600"/>
                <a:gd name="T17" fmla="*/ 818 h 21600"/>
                <a:gd name="T18" fmla="*/ 20622 w 21600"/>
                <a:gd name="T19" fmla="*/ 16429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10757" y="21632"/>
                  </a:moveTo>
                  <a:lnTo>
                    <a:pt x="5187" y="21632"/>
                  </a:lnTo>
                  <a:lnTo>
                    <a:pt x="85" y="17509"/>
                  </a:lnTo>
                  <a:lnTo>
                    <a:pt x="85" y="10849"/>
                  </a:lnTo>
                  <a:lnTo>
                    <a:pt x="85" y="81"/>
                  </a:lnTo>
                  <a:lnTo>
                    <a:pt x="10757" y="81"/>
                  </a:lnTo>
                  <a:lnTo>
                    <a:pt x="21706" y="81"/>
                  </a:lnTo>
                  <a:lnTo>
                    <a:pt x="21706" y="10652"/>
                  </a:lnTo>
                  <a:lnTo>
                    <a:pt x="21706" y="21632"/>
                  </a:lnTo>
                  <a:lnTo>
                    <a:pt x="10757" y="21632"/>
                  </a:lnTo>
                  <a:close/>
                </a:path>
                <a:path w="21600" h="21600">
                  <a:moveTo>
                    <a:pt x="85" y="17509"/>
                  </a:moveTo>
                  <a:lnTo>
                    <a:pt x="5187" y="17509"/>
                  </a:lnTo>
                  <a:lnTo>
                    <a:pt x="5187" y="21632"/>
                  </a:lnTo>
                  <a:lnTo>
                    <a:pt x="85" y="17509"/>
                  </a:lnTo>
                  <a:close/>
                </a:path>
              </a:pathLst>
            </a:custGeom>
            <a:gradFill>
              <a:gsLst>
                <a:gs pos="0">
                  <a:schemeClr val="accent1">
                    <a:lumMod val="75000"/>
                  </a:schemeClr>
                </a:gs>
                <a:gs pos="35000">
                  <a:schemeClr val="accent1">
                    <a:lumMod val="75000"/>
                  </a:schemeClr>
                </a:gs>
                <a:gs pos="100000">
                  <a:schemeClr val="accent2">
                    <a:tint val="15000"/>
                    <a:satMod val="350000"/>
                  </a:schemeClr>
                </a:gs>
              </a:gsLst>
              <a:lin ang="16200000" scaled="1"/>
            </a:gradFill>
            <a:ln w="9525">
              <a:solidFill>
                <a:srgbClr val="000000">
                  <a:alpha val="50000"/>
                </a:srgbClr>
              </a:solidFill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808080"/>
                </a:solidFill>
                <a:latin typeface="Arial" pitchFamily="34" charset="0"/>
              </a:endParaRPr>
            </a:p>
          </p:txBody>
        </p:sp>
      </p:grpSp>
      <p:sp>
        <p:nvSpPr>
          <p:cNvPr id="133" name="TextBox 132"/>
          <p:cNvSpPr txBox="1"/>
          <p:nvPr/>
        </p:nvSpPr>
        <p:spPr>
          <a:xfrm>
            <a:off x="6918889" y="1416036"/>
            <a:ext cx="2083118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dirty="0" smtClean="0">
                <a:solidFill>
                  <a:srgbClr val="000000"/>
                </a:solidFill>
                <a:latin typeface="Arial" pitchFamily="34" charset="0"/>
              </a:rPr>
              <a:t>Tape</a:t>
            </a:r>
            <a:endParaRPr lang="en-US" sz="1400" b="1" dirty="0" smtClean="0">
              <a:solidFill>
                <a:srgbClr val="000000"/>
              </a:solidFill>
              <a:latin typeface="Arial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100" dirty="0" smtClean="0">
                <a:solidFill>
                  <a:srgbClr val="808080"/>
                </a:solidFill>
                <a:latin typeface="Arial" pitchFamily="34" charset="0"/>
              </a:rPr>
              <a:t>Autoloaders and Libraries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100" dirty="0" smtClean="0">
              <a:solidFill>
                <a:srgbClr val="808080"/>
              </a:solidFill>
              <a:latin typeface="Arial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200" b="1" dirty="0" smtClean="0">
                <a:solidFill>
                  <a:srgbClr val="DF7A1C"/>
                </a:solidFill>
                <a:latin typeface="Arial" pitchFamily="34" charset="0"/>
              </a:rPr>
              <a:t>Advantages:</a:t>
            </a:r>
          </a:p>
          <a:p>
            <a:pPr marL="171450" indent="-171450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ü"/>
            </a:pPr>
            <a:r>
              <a:rPr lang="en-US" sz="1100" dirty="0" smtClean="0">
                <a:solidFill>
                  <a:srgbClr val="808080"/>
                </a:solidFill>
                <a:latin typeface="Arial" pitchFamily="34" charset="0"/>
              </a:rPr>
              <a:t>High </a:t>
            </a:r>
            <a:r>
              <a:rPr lang="en-US" sz="1100" dirty="0">
                <a:solidFill>
                  <a:srgbClr val="808080"/>
                </a:solidFill>
                <a:latin typeface="Arial" pitchFamily="34" charset="0"/>
              </a:rPr>
              <a:t>Performance</a:t>
            </a:r>
          </a:p>
          <a:p>
            <a:pPr marL="171450" indent="-171450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ü"/>
            </a:pPr>
            <a:r>
              <a:rPr lang="en-US" sz="1100" dirty="0" smtClean="0">
                <a:solidFill>
                  <a:srgbClr val="808080"/>
                </a:solidFill>
                <a:latin typeface="Arial" pitchFamily="34" charset="0"/>
              </a:rPr>
              <a:t>Highly Scalable</a:t>
            </a:r>
          </a:p>
          <a:p>
            <a:pPr marL="171450" indent="-171450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ü"/>
            </a:pPr>
            <a:r>
              <a:rPr lang="en-US" sz="1100" dirty="0" smtClean="0">
                <a:solidFill>
                  <a:srgbClr val="808080"/>
                </a:solidFill>
                <a:latin typeface="Arial" pitchFamily="34" charset="0"/>
              </a:rPr>
              <a:t>Flexible Connectivity</a:t>
            </a:r>
          </a:p>
          <a:p>
            <a:pPr marL="171450" indent="-171450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ü"/>
            </a:pPr>
            <a:r>
              <a:rPr lang="en-US" sz="1100" dirty="0" smtClean="0">
                <a:solidFill>
                  <a:srgbClr val="808080"/>
                </a:solidFill>
                <a:latin typeface="Arial" pitchFamily="34" charset="0"/>
              </a:rPr>
              <a:t>Long Media Life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100" dirty="0" smtClean="0">
              <a:solidFill>
                <a:srgbClr val="808080"/>
              </a:solidFill>
              <a:latin typeface="Arial" pitchFamily="34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507681" y="3822270"/>
            <a:ext cx="4079331" cy="2140668"/>
            <a:chOff x="4912269" y="3899387"/>
            <a:chExt cx="4079331" cy="2140668"/>
          </a:xfrm>
        </p:grpSpPr>
        <p:grpSp>
          <p:nvGrpSpPr>
            <p:cNvPr id="113" name="Group 112"/>
            <p:cNvGrpSpPr/>
            <p:nvPr/>
          </p:nvGrpSpPr>
          <p:grpSpPr>
            <a:xfrm>
              <a:off x="7315200" y="5105400"/>
              <a:ext cx="1537970" cy="934655"/>
              <a:chOff x="7315200" y="5105400"/>
              <a:chExt cx="1537970" cy="934655"/>
            </a:xfrm>
          </p:grpSpPr>
          <p:pic>
            <p:nvPicPr>
              <p:cNvPr id="115" name="Picture 114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315200" y="5105400"/>
                <a:ext cx="1537970" cy="684530"/>
              </a:xfrm>
              <a:prstGeom prst="rect">
                <a:avLst/>
              </a:prstGeom>
            </p:spPr>
          </p:pic>
          <p:sp>
            <p:nvSpPr>
              <p:cNvPr id="116" name="TextBox 115"/>
              <p:cNvSpPr txBox="1"/>
              <p:nvPr/>
            </p:nvSpPr>
            <p:spPr>
              <a:xfrm>
                <a:off x="7464361" y="5809223"/>
                <a:ext cx="1219200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900" b="1" dirty="0" smtClean="0">
                    <a:solidFill>
                      <a:srgbClr val="808080"/>
                    </a:solidFill>
                    <a:latin typeface="Arial" pitchFamily="34" charset="0"/>
                  </a:rPr>
                  <a:t>VTL Appliance</a:t>
                </a:r>
                <a:endParaRPr lang="en-US" sz="900" b="1" dirty="0">
                  <a:solidFill>
                    <a:srgbClr val="808080"/>
                  </a:solidFill>
                  <a:latin typeface="Arial" pitchFamily="34" charset="0"/>
                </a:endParaRPr>
              </a:p>
            </p:txBody>
          </p:sp>
        </p:grpSp>
        <p:pic>
          <p:nvPicPr>
            <p:cNvPr id="118" name="Picture 11"/>
            <p:cNvPicPr>
              <a:picLocks noChangeAspect="1" noChangeArrowheads="1"/>
            </p:cNvPicPr>
            <p:nvPr/>
          </p:nvPicPr>
          <p:blipFill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72400" y="5234437"/>
              <a:ext cx="225202" cy="1626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19" name="Picture 11"/>
            <p:cNvPicPr>
              <a:picLocks noChangeAspect="1" noChangeArrowheads="1"/>
            </p:cNvPicPr>
            <p:nvPr/>
          </p:nvPicPr>
          <p:blipFill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20559" y="5281270"/>
              <a:ext cx="225202" cy="1626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21" name="Picture 11"/>
            <p:cNvPicPr>
              <a:picLocks noChangeAspect="1" noChangeArrowheads="1"/>
            </p:cNvPicPr>
            <p:nvPr/>
          </p:nvPicPr>
          <p:blipFill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63587" y="5323612"/>
              <a:ext cx="225202" cy="1626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22" name="Picture 11"/>
            <p:cNvPicPr>
              <a:picLocks noChangeAspect="1" noChangeArrowheads="1"/>
            </p:cNvPicPr>
            <p:nvPr/>
          </p:nvPicPr>
          <p:blipFill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40630" y="5181600"/>
              <a:ext cx="225202" cy="1626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23" name="Picture 11"/>
            <p:cNvPicPr>
              <a:picLocks noChangeAspect="1" noChangeArrowheads="1"/>
            </p:cNvPicPr>
            <p:nvPr/>
          </p:nvPicPr>
          <p:blipFill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88789" y="5228433"/>
              <a:ext cx="225202" cy="1626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25" name="Picture 11"/>
            <p:cNvPicPr>
              <a:picLocks noChangeAspect="1" noChangeArrowheads="1"/>
            </p:cNvPicPr>
            <p:nvPr/>
          </p:nvPicPr>
          <p:blipFill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31817" y="5270775"/>
              <a:ext cx="225202" cy="1626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138" name="Group 137"/>
            <p:cNvGrpSpPr/>
            <p:nvPr/>
          </p:nvGrpSpPr>
          <p:grpSpPr>
            <a:xfrm>
              <a:off x="7696200" y="4778469"/>
              <a:ext cx="1219200" cy="152400"/>
              <a:chOff x="4419600" y="2590800"/>
              <a:chExt cx="2438400" cy="152400"/>
            </a:xfrm>
            <a:effectLst/>
          </p:grpSpPr>
          <p:cxnSp>
            <p:nvCxnSpPr>
              <p:cNvPr id="139" name="Straight Connector 138"/>
              <p:cNvCxnSpPr/>
              <p:nvPr/>
            </p:nvCxnSpPr>
            <p:spPr>
              <a:xfrm>
                <a:off x="4419600" y="2665898"/>
                <a:ext cx="2438400" cy="2204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</a:schemeClr>
                </a:solidFill>
                <a:headEnd type="none"/>
                <a:tailEnd type="none"/>
              </a:ln>
            </p:spPr>
            <p:style>
              <a:lnRef idx="2">
                <a:schemeClr val="accent6"/>
              </a:lnRef>
              <a:fillRef idx="0">
                <a:schemeClr val="accent6"/>
              </a:fillRef>
              <a:effectRef idx="1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140" name="Straight Connector 139"/>
              <p:cNvCxnSpPr/>
              <p:nvPr/>
            </p:nvCxnSpPr>
            <p:spPr>
              <a:xfrm flipV="1">
                <a:off x="4419600" y="2590800"/>
                <a:ext cx="0" cy="1524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</a:schemeClr>
                </a:solidFill>
                <a:headEnd type="none"/>
                <a:tailEnd type="none"/>
              </a:ln>
            </p:spPr>
            <p:style>
              <a:lnRef idx="2">
                <a:schemeClr val="accent6"/>
              </a:lnRef>
              <a:fillRef idx="0">
                <a:schemeClr val="accent6"/>
              </a:fillRef>
              <a:effectRef idx="1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141" name="Straight Connector 140"/>
              <p:cNvCxnSpPr/>
              <p:nvPr/>
            </p:nvCxnSpPr>
            <p:spPr>
              <a:xfrm flipV="1">
                <a:off x="6858000" y="2590800"/>
                <a:ext cx="0" cy="1524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</a:schemeClr>
                </a:solidFill>
                <a:headEnd type="none"/>
                <a:tailEnd type="none"/>
              </a:ln>
            </p:spPr>
            <p:style>
              <a:lnRef idx="2">
                <a:schemeClr val="accent6"/>
              </a:lnRef>
              <a:fillRef idx="0">
                <a:schemeClr val="accent6"/>
              </a:fillRef>
              <a:effectRef idx="1">
                <a:schemeClr val="accent6"/>
              </a:effectRef>
              <a:fontRef idx="minor">
                <a:schemeClr val="tx1"/>
              </a:fontRef>
            </p:style>
          </p:cxnSp>
        </p:grpSp>
        <p:sp>
          <p:nvSpPr>
            <p:cNvPr id="142" name="Oval 141"/>
            <p:cNvSpPr/>
            <p:nvPr/>
          </p:nvSpPr>
          <p:spPr>
            <a:xfrm>
              <a:off x="6829425" y="4877307"/>
              <a:ext cx="561975" cy="510762"/>
            </a:xfrm>
            <a:prstGeom prst="ellipse">
              <a:avLst/>
            </a:prstGeom>
            <a:effectLst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808080"/>
                </a:solidFill>
              </a:endParaRPr>
            </a:p>
          </p:txBody>
        </p:sp>
        <p:sp>
          <p:nvSpPr>
            <p:cNvPr id="143" name="TextBox 142"/>
            <p:cNvSpPr txBox="1"/>
            <p:nvPr/>
          </p:nvSpPr>
          <p:spPr>
            <a:xfrm>
              <a:off x="6891337" y="5017272"/>
              <a:ext cx="43815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900" b="1" dirty="0" smtClean="0">
                  <a:solidFill>
                    <a:srgbClr val="0070C0"/>
                  </a:solidFill>
                  <a:latin typeface="Arial" pitchFamily="34" charset="0"/>
                </a:rPr>
                <a:t>SAN</a:t>
              </a:r>
              <a:endParaRPr lang="en-US" sz="900" b="1" dirty="0">
                <a:solidFill>
                  <a:srgbClr val="0070C0"/>
                </a:solidFill>
                <a:latin typeface="Arial" pitchFamily="34" charset="0"/>
              </a:endParaRPr>
            </a:p>
          </p:txBody>
        </p:sp>
        <p:sp>
          <p:nvSpPr>
            <p:cNvPr id="144" name="TextBox 143"/>
            <p:cNvSpPr txBox="1"/>
            <p:nvPr/>
          </p:nvSpPr>
          <p:spPr>
            <a:xfrm>
              <a:off x="8439150" y="4902353"/>
              <a:ext cx="552450" cy="230832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900" b="1" dirty="0" smtClean="0">
                  <a:solidFill>
                    <a:srgbClr val="99CC00">
                      <a:lumMod val="75000"/>
                    </a:srgbClr>
                  </a:solidFill>
                  <a:latin typeface="Arial" pitchFamily="34" charset="0"/>
                </a:rPr>
                <a:t>LAN</a:t>
              </a:r>
              <a:endParaRPr lang="en-US" sz="900" b="1" dirty="0">
                <a:solidFill>
                  <a:srgbClr val="99CC00">
                    <a:lumMod val="75000"/>
                  </a:srgbClr>
                </a:solidFill>
                <a:latin typeface="Arial" pitchFamily="34" charset="0"/>
              </a:endParaRPr>
            </a:p>
          </p:txBody>
        </p:sp>
        <p:cxnSp>
          <p:nvCxnSpPr>
            <p:cNvPr id="145" name="Curved Connector 144"/>
            <p:cNvCxnSpPr/>
            <p:nvPr/>
          </p:nvCxnSpPr>
          <p:spPr>
            <a:xfrm rot="5400000">
              <a:off x="7889269" y="4891305"/>
              <a:ext cx="342945" cy="271880"/>
            </a:xfrm>
            <a:prstGeom prst="curvedConnector3">
              <a:avLst>
                <a:gd name="adj1" fmla="val 50000"/>
              </a:avLst>
            </a:prstGeom>
            <a:ln>
              <a:solidFill>
                <a:schemeClr val="accent1">
                  <a:lumMod val="75000"/>
                </a:schemeClr>
              </a:solidFill>
            </a:ln>
            <a:effectLst/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grpSp>
          <p:nvGrpSpPr>
            <p:cNvPr id="147" name="Group 146"/>
            <p:cNvGrpSpPr/>
            <p:nvPr/>
          </p:nvGrpSpPr>
          <p:grpSpPr>
            <a:xfrm>
              <a:off x="7951013" y="3991885"/>
              <a:ext cx="992961" cy="828970"/>
              <a:chOff x="1769288" y="4126262"/>
              <a:chExt cx="992961" cy="828970"/>
            </a:xfrm>
          </p:grpSpPr>
          <p:pic>
            <p:nvPicPr>
              <p:cNvPr id="148" name="Picture 2"/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81200" y="4126262"/>
                <a:ext cx="628650" cy="655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149" name="TextBox 148"/>
              <p:cNvSpPr txBox="1"/>
              <p:nvPr/>
            </p:nvSpPr>
            <p:spPr>
              <a:xfrm>
                <a:off x="1769288" y="4724400"/>
                <a:ext cx="992961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900" b="1" dirty="0" smtClean="0">
                    <a:solidFill>
                      <a:srgbClr val="808080"/>
                    </a:solidFill>
                    <a:latin typeface="Arial" pitchFamily="34" charset="0"/>
                  </a:rPr>
                  <a:t>Backup Server</a:t>
                </a:r>
                <a:endParaRPr lang="en-US" sz="900" b="1" dirty="0">
                  <a:solidFill>
                    <a:srgbClr val="808080"/>
                  </a:solidFill>
                  <a:latin typeface="Arial" pitchFamily="34" charset="0"/>
                </a:endParaRPr>
              </a:p>
            </p:txBody>
          </p:sp>
        </p:grpSp>
        <p:cxnSp>
          <p:nvCxnSpPr>
            <p:cNvPr id="150" name="Curved Connector 149"/>
            <p:cNvCxnSpPr>
              <a:stCxn id="148" idx="1"/>
            </p:cNvCxnSpPr>
            <p:nvPr/>
          </p:nvCxnSpPr>
          <p:spPr>
            <a:xfrm rot="10800000" flipV="1">
              <a:off x="7866889" y="4319529"/>
              <a:ext cx="296037" cy="522564"/>
            </a:xfrm>
            <a:prstGeom prst="curvedConnector2">
              <a:avLst/>
            </a:prstGeom>
            <a:ln>
              <a:solidFill>
                <a:schemeClr val="accent1">
                  <a:lumMod val="75000"/>
                </a:schemeClr>
              </a:solidFill>
            </a:ln>
            <a:effectLst/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grpSp>
          <p:nvGrpSpPr>
            <p:cNvPr id="153" name="Group 152"/>
            <p:cNvGrpSpPr/>
            <p:nvPr/>
          </p:nvGrpSpPr>
          <p:grpSpPr>
            <a:xfrm>
              <a:off x="6629399" y="4013167"/>
              <a:ext cx="987446" cy="807688"/>
              <a:chOff x="1781174" y="4339892"/>
              <a:chExt cx="987446" cy="807688"/>
            </a:xfrm>
          </p:grpSpPr>
          <p:pic>
            <p:nvPicPr>
              <p:cNvPr id="154" name="Picture 2"/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81200" y="4339892"/>
                <a:ext cx="628650" cy="655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155" name="TextBox 154"/>
              <p:cNvSpPr txBox="1"/>
              <p:nvPr/>
            </p:nvSpPr>
            <p:spPr>
              <a:xfrm>
                <a:off x="1781174" y="4916748"/>
                <a:ext cx="987446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900" b="1" dirty="0" smtClean="0">
                    <a:solidFill>
                      <a:srgbClr val="808080"/>
                    </a:solidFill>
                    <a:latin typeface="Arial" pitchFamily="34" charset="0"/>
                  </a:rPr>
                  <a:t>Backup Server</a:t>
                </a:r>
                <a:endParaRPr lang="en-US" sz="900" b="1" dirty="0">
                  <a:solidFill>
                    <a:srgbClr val="808080"/>
                  </a:solidFill>
                  <a:latin typeface="Arial" pitchFamily="34" charset="0"/>
                </a:endParaRPr>
              </a:p>
            </p:txBody>
          </p:sp>
        </p:grpSp>
        <p:cxnSp>
          <p:nvCxnSpPr>
            <p:cNvPr id="156" name="Curved Connector 155"/>
            <p:cNvCxnSpPr>
              <a:stCxn id="142" idx="1"/>
              <a:endCxn id="154" idx="1"/>
            </p:cNvCxnSpPr>
            <p:nvPr/>
          </p:nvCxnSpPr>
          <p:spPr>
            <a:xfrm rot="16200000" flipV="1">
              <a:off x="6564928" y="4605309"/>
              <a:ext cx="611295" cy="82299"/>
            </a:xfrm>
            <a:prstGeom prst="curvedConnector4">
              <a:avLst>
                <a:gd name="adj1" fmla="val 17083"/>
                <a:gd name="adj2" fmla="val 377768"/>
              </a:avLst>
            </a:prstGeom>
            <a:effectLst/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62" name="Curved Connector 161"/>
            <p:cNvCxnSpPr>
              <a:endCxn id="142" idx="7"/>
            </p:cNvCxnSpPr>
            <p:nvPr/>
          </p:nvCxnSpPr>
          <p:spPr>
            <a:xfrm rot="10800000">
              <a:off x="7309102" y="4952107"/>
              <a:ext cx="463301" cy="271895"/>
            </a:xfrm>
            <a:prstGeom prst="curvedConnector4">
              <a:avLst>
                <a:gd name="adj1" fmla="val 41118"/>
                <a:gd name="adj2" fmla="val 140211"/>
              </a:avLst>
            </a:prstGeom>
            <a:effectLst/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pic>
          <p:nvPicPr>
            <p:cNvPr id="89" name="Picture 11"/>
            <p:cNvPicPr>
              <a:picLocks noChangeAspect="1" noChangeArrowheads="1"/>
            </p:cNvPicPr>
            <p:nvPr/>
          </p:nvPicPr>
          <p:blipFill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53318" y="4156883"/>
              <a:ext cx="225202" cy="1626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67" name="Picture 11"/>
            <p:cNvPicPr>
              <a:picLocks noChangeAspect="1" noChangeArrowheads="1"/>
            </p:cNvPicPr>
            <p:nvPr/>
          </p:nvPicPr>
          <p:blipFill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77225" y="4156883"/>
              <a:ext cx="225202" cy="1626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87" name="TextBox 186"/>
            <p:cNvSpPr txBox="1"/>
            <p:nvPr/>
          </p:nvSpPr>
          <p:spPr>
            <a:xfrm>
              <a:off x="4912269" y="3899387"/>
              <a:ext cx="1858253" cy="17081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 b="1" dirty="0" smtClean="0">
                  <a:solidFill>
                    <a:srgbClr val="000000"/>
                  </a:solidFill>
                  <a:latin typeface="Arial" pitchFamily="34" charset="0"/>
                </a:rPr>
                <a:t>VTL</a:t>
              </a: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100" dirty="0" smtClean="0">
                  <a:solidFill>
                    <a:srgbClr val="808080"/>
                  </a:solidFill>
                  <a:latin typeface="Arial" pitchFamily="34" charset="0"/>
                </a:rPr>
                <a:t>Virtual Tape Library</a:t>
              </a: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100" dirty="0" smtClean="0">
                <a:solidFill>
                  <a:srgbClr val="808080"/>
                </a:solidFill>
                <a:latin typeface="Arial" pitchFamily="34" charset="0"/>
              </a:endParaRP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 b="1" dirty="0" smtClean="0">
                  <a:solidFill>
                    <a:srgbClr val="DF7A1C"/>
                  </a:solidFill>
                  <a:latin typeface="Arial" pitchFamily="34" charset="0"/>
                </a:rPr>
                <a:t>Advantages:</a:t>
              </a:r>
            </a:p>
            <a:p>
              <a:pPr marL="171450" indent="-171450" fontAlgn="base">
                <a:spcBef>
                  <a:spcPct val="0"/>
                </a:spcBef>
                <a:spcAft>
                  <a:spcPct val="0"/>
                </a:spcAft>
                <a:buFont typeface="Wingdings" pitchFamily="2" charset="2"/>
                <a:buChar char="ü"/>
              </a:pPr>
              <a:r>
                <a:rPr lang="en-US" sz="1100" dirty="0" smtClean="0">
                  <a:solidFill>
                    <a:srgbClr val="808080"/>
                  </a:solidFill>
                  <a:latin typeface="Arial" pitchFamily="34" charset="0"/>
                </a:rPr>
                <a:t>Easy </a:t>
              </a:r>
              <a:r>
                <a:rPr lang="en-US" sz="1100" dirty="0">
                  <a:solidFill>
                    <a:srgbClr val="808080"/>
                  </a:solidFill>
                  <a:latin typeface="Arial" pitchFamily="34" charset="0"/>
                </a:rPr>
                <a:t>to Install</a:t>
              </a:r>
            </a:p>
            <a:p>
              <a:pPr marL="171450" indent="-171450" fontAlgn="base">
                <a:spcBef>
                  <a:spcPct val="0"/>
                </a:spcBef>
                <a:spcAft>
                  <a:spcPct val="0"/>
                </a:spcAft>
                <a:buFont typeface="Wingdings" pitchFamily="2" charset="2"/>
                <a:buChar char="ü"/>
              </a:pPr>
              <a:r>
                <a:rPr lang="en-US" sz="1100" dirty="0" smtClean="0">
                  <a:solidFill>
                    <a:srgbClr val="808080"/>
                  </a:solidFill>
                  <a:latin typeface="Arial" pitchFamily="34" charset="0"/>
                </a:rPr>
                <a:t>Easy </a:t>
              </a:r>
              <a:r>
                <a:rPr lang="en-US" sz="1100" dirty="0">
                  <a:solidFill>
                    <a:srgbClr val="808080"/>
                  </a:solidFill>
                  <a:latin typeface="Arial" pitchFamily="34" charset="0"/>
                </a:rPr>
                <a:t>to Use</a:t>
              </a:r>
            </a:p>
            <a:p>
              <a:pPr marL="171450" indent="-171450" fontAlgn="base">
                <a:spcBef>
                  <a:spcPct val="0"/>
                </a:spcBef>
                <a:spcAft>
                  <a:spcPct val="0"/>
                </a:spcAft>
                <a:buFont typeface="Wingdings" pitchFamily="2" charset="2"/>
                <a:buChar char="ü"/>
              </a:pPr>
              <a:r>
                <a:rPr lang="en-US" sz="1100" dirty="0">
                  <a:solidFill>
                    <a:srgbClr val="808080"/>
                  </a:solidFill>
                  <a:latin typeface="Arial" pitchFamily="34" charset="0"/>
                </a:rPr>
                <a:t>Fast </a:t>
              </a:r>
              <a:r>
                <a:rPr lang="en-US" sz="1100" dirty="0" smtClean="0">
                  <a:solidFill>
                    <a:srgbClr val="808080"/>
                  </a:solidFill>
                  <a:latin typeface="Arial" pitchFamily="34" charset="0"/>
                </a:rPr>
                <a:t>Backup/Restore</a:t>
              </a:r>
              <a:endParaRPr lang="en-US" sz="1100" dirty="0">
                <a:solidFill>
                  <a:srgbClr val="808080"/>
                </a:solidFill>
                <a:latin typeface="Arial" pitchFamily="34" charset="0"/>
              </a:endParaRPr>
            </a:p>
            <a:p>
              <a:pPr marL="171450" indent="-171450" fontAlgn="base">
                <a:spcBef>
                  <a:spcPct val="0"/>
                </a:spcBef>
                <a:spcAft>
                  <a:spcPct val="0"/>
                </a:spcAft>
                <a:buFont typeface="Wingdings" pitchFamily="2" charset="2"/>
                <a:buChar char="ü"/>
              </a:pPr>
              <a:r>
                <a:rPr lang="en-US" sz="1100" dirty="0" smtClean="0">
                  <a:solidFill>
                    <a:srgbClr val="808080"/>
                  </a:solidFill>
                  <a:latin typeface="Arial" pitchFamily="34" charset="0"/>
                </a:rPr>
                <a:t>Flexible Connectivity</a:t>
              </a:r>
              <a:endParaRPr lang="en-US" sz="1100" dirty="0">
                <a:solidFill>
                  <a:srgbClr val="808080"/>
                </a:solidFill>
                <a:latin typeface="Arial" pitchFamily="34" charset="0"/>
              </a:endParaRP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100" dirty="0" smtClean="0">
                <a:solidFill>
                  <a:srgbClr val="808080"/>
                </a:solidFill>
                <a:latin typeface="Arial" pitchFamily="34" charset="0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5452649" y="2750655"/>
            <a:ext cx="2504260" cy="3211511"/>
            <a:chOff x="790573" y="2329077"/>
            <a:chExt cx="2504260" cy="3211511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3093" b="95876" l="9690" r="89535">
                          <a14:foregroundMark x1="26744" y1="39691" x2="26744" y2="3969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347" t="7299" r="13104" b="7682"/>
            <a:stretch/>
          </p:blipFill>
          <p:spPr bwMode="auto">
            <a:xfrm>
              <a:off x="1438271" y="3627701"/>
              <a:ext cx="1856562" cy="157101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6" name="Group 5"/>
            <p:cNvGrpSpPr/>
            <p:nvPr/>
          </p:nvGrpSpPr>
          <p:grpSpPr>
            <a:xfrm>
              <a:off x="790573" y="2329077"/>
              <a:ext cx="1781176" cy="1583666"/>
              <a:chOff x="790573" y="2329077"/>
              <a:chExt cx="1781176" cy="1583666"/>
            </a:xfrm>
          </p:grpSpPr>
          <p:grpSp>
            <p:nvGrpSpPr>
              <p:cNvPr id="28" name="Group 27"/>
              <p:cNvGrpSpPr/>
              <p:nvPr/>
            </p:nvGrpSpPr>
            <p:grpSpPr>
              <a:xfrm>
                <a:off x="1362074" y="2329077"/>
                <a:ext cx="1209675" cy="1343025"/>
                <a:chOff x="685800" y="1219200"/>
                <a:chExt cx="1209675" cy="1343025"/>
              </a:xfrm>
            </p:grpSpPr>
            <p:pic>
              <p:nvPicPr>
                <p:cNvPr id="4098" name="Picture 2"/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800" y="1219200"/>
                  <a:ext cx="1123950" cy="117157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sp>
              <p:nvSpPr>
                <p:cNvPr id="29" name="TextBox 28"/>
                <p:cNvSpPr txBox="1"/>
                <p:nvPr/>
              </p:nvSpPr>
              <p:spPr>
                <a:xfrm>
                  <a:off x="990600" y="2331393"/>
                  <a:ext cx="904875" cy="230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900" b="1" dirty="0" smtClean="0">
                      <a:solidFill>
                        <a:srgbClr val="808080"/>
                      </a:solidFill>
                      <a:latin typeface="Arial" pitchFamily="34" charset="0"/>
                    </a:rPr>
                    <a:t>Server</a:t>
                  </a:r>
                  <a:endParaRPr lang="en-US" sz="900" b="1" dirty="0">
                    <a:solidFill>
                      <a:srgbClr val="808080"/>
                    </a:solidFill>
                    <a:latin typeface="Arial" pitchFamily="34" charset="0"/>
                  </a:endParaRPr>
                </a:p>
              </p:txBody>
            </p:sp>
          </p:grpSp>
          <p:cxnSp>
            <p:nvCxnSpPr>
              <p:cNvPr id="7" name="Curved Connector 6"/>
              <p:cNvCxnSpPr>
                <a:stCxn id="4098" idx="1"/>
              </p:cNvCxnSpPr>
              <p:nvPr/>
            </p:nvCxnSpPr>
            <p:spPr>
              <a:xfrm rot="10800000" flipH="1" flipV="1">
                <a:off x="1362074" y="2914865"/>
                <a:ext cx="381000" cy="862012"/>
              </a:xfrm>
              <a:prstGeom prst="curvedConnector4">
                <a:avLst>
                  <a:gd name="adj1" fmla="val -60000"/>
                  <a:gd name="adj2" fmla="val 83978"/>
                </a:avLst>
              </a:prstGeom>
              <a:effectLst/>
            </p:spPr>
            <p:style>
              <a:lnRef idx="2">
                <a:schemeClr val="accent2"/>
              </a:lnRef>
              <a:fillRef idx="0">
                <a:schemeClr val="accent2"/>
              </a:fillRef>
              <a:effectRef idx="1">
                <a:schemeClr val="accent2"/>
              </a:effectRef>
              <a:fontRef idx="minor">
                <a:schemeClr val="tx1"/>
              </a:fontRef>
            </p:style>
          </p:cxnSp>
          <p:sp>
            <p:nvSpPr>
              <p:cNvPr id="12" name="TextBox 11"/>
              <p:cNvSpPr txBox="1"/>
              <p:nvPr/>
            </p:nvSpPr>
            <p:spPr>
              <a:xfrm>
                <a:off x="790573" y="3044855"/>
                <a:ext cx="438150" cy="5078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900" b="1" dirty="0" smtClean="0">
                    <a:solidFill>
                      <a:srgbClr val="0070C0"/>
                    </a:solidFill>
                    <a:latin typeface="Arial" pitchFamily="34" charset="0"/>
                  </a:rPr>
                  <a:t>SAS or FC</a:t>
                </a:r>
                <a:endParaRPr lang="en-US" sz="900" b="1" dirty="0">
                  <a:solidFill>
                    <a:srgbClr val="0070C0"/>
                  </a:solidFill>
                  <a:latin typeface="Arial" pitchFamily="34" charset="0"/>
                </a:endParaRPr>
              </a:p>
            </p:txBody>
          </p:sp>
          <p:sp>
            <p:nvSpPr>
              <p:cNvPr id="4108" name="Flowchart: Magnetic Disk 4107"/>
              <p:cNvSpPr>
                <a:spLocks noChangeAspect="1"/>
              </p:cNvSpPr>
              <p:nvPr/>
            </p:nvSpPr>
            <p:spPr>
              <a:xfrm>
                <a:off x="1819274" y="2487192"/>
                <a:ext cx="198120" cy="222885"/>
              </a:xfrm>
              <a:prstGeom prst="flowChartMagneticDisk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808080"/>
                  </a:solidFill>
                </a:endParaRPr>
              </a:p>
            </p:txBody>
          </p:sp>
          <p:sp>
            <p:nvSpPr>
              <p:cNvPr id="94" name="Flowchart: Magnetic Disk 93"/>
              <p:cNvSpPr>
                <a:spLocks noChangeAspect="1"/>
              </p:cNvSpPr>
              <p:nvPr/>
            </p:nvSpPr>
            <p:spPr>
              <a:xfrm>
                <a:off x="1659254" y="2710077"/>
                <a:ext cx="198120" cy="222885"/>
              </a:xfrm>
              <a:prstGeom prst="flowChartMagneticDisk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808080"/>
                  </a:solidFill>
                </a:endParaRPr>
              </a:p>
            </p:txBody>
          </p:sp>
          <p:sp>
            <p:nvSpPr>
              <p:cNvPr id="126" name="Cube 125"/>
              <p:cNvSpPr/>
              <p:nvPr/>
            </p:nvSpPr>
            <p:spPr>
              <a:xfrm>
                <a:off x="1333496" y="3760343"/>
                <a:ext cx="152400" cy="152400"/>
              </a:xfrm>
              <a:prstGeom prst="cube">
                <a:avLst/>
              </a:prstGeom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808080"/>
                  </a:solidFill>
                </a:endParaRPr>
              </a:p>
            </p:txBody>
          </p:sp>
          <p:sp>
            <p:nvSpPr>
              <p:cNvPr id="127" name="Cube 126"/>
              <p:cNvSpPr/>
              <p:nvPr/>
            </p:nvSpPr>
            <p:spPr>
              <a:xfrm>
                <a:off x="1257296" y="3345871"/>
                <a:ext cx="152400" cy="152400"/>
              </a:xfrm>
              <a:prstGeom prst="cube">
                <a:avLst/>
              </a:prstGeom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808080"/>
                  </a:solidFill>
                </a:endParaRPr>
              </a:p>
            </p:txBody>
          </p:sp>
          <p:sp>
            <p:nvSpPr>
              <p:cNvPr id="134" name="Cube 133"/>
              <p:cNvSpPr/>
              <p:nvPr/>
            </p:nvSpPr>
            <p:spPr>
              <a:xfrm>
                <a:off x="1009648" y="2876721"/>
                <a:ext cx="152400" cy="152400"/>
              </a:xfrm>
              <a:prstGeom prst="cube">
                <a:avLst/>
              </a:prstGeom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808080"/>
                  </a:solidFill>
                </a:endParaRPr>
              </a:p>
            </p:txBody>
          </p:sp>
        </p:grpSp>
        <p:grpSp>
          <p:nvGrpSpPr>
            <p:cNvPr id="5" name="Group 4"/>
            <p:cNvGrpSpPr/>
            <p:nvPr/>
          </p:nvGrpSpPr>
          <p:grpSpPr>
            <a:xfrm>
              <a:off x="1971673" y="3907885"/>
              <a:ext cx="295275" cy="304800"/>
              <a:chOff x="1771648" y="3867322"/>
              <a:chExt cx="295275" cy="304800"/>
            </a:xfrm>
          </p:grpSpPr>
          <p:sp>
            <p:nvSpPr>
              <p:cNvPr id="135" name="Cube 134"/>
              <p:cNvSpPr/>
              <p:nvPr/>
            </p:nvSpPr>
            <p:spPr>
              <a:xfrm>
                <a:off x="1828798" y="3867322"/>
                <a:ext cx="152400" cy="152400"/>
              </a:xfrm>
              <a:prstGeom prst="cube">
                <a:avLst/>
              </a:prstGeom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808080"/>
                  </a:solidFill>
                </a:endParaRPr>
              </a:p>
            </p:txBody>
          </p:sp>
          <p:sp>
            <p:nvSpPr>
              <p:cNvPr id="136" name="Cube 135"/>
              <p:cNvSpPr/>
              <p:nvPr/>
            </p:nvSpPr>
            <p:spPr>
              <a:xfrm>
                <a:off x="1771648" y="4019722"/>
                <a:ext cx="152400" cy="152400"/>
              </a:xfrm>
              <a:prstGeom prst="cube">
                <a:avLst/>
              </a:prstGeom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808080"/>
                  </a:solidFill>
                </a:endParaRPr>
              </a:p>
            </p:txBody>
          </p:sp>
          <p:sp>
            <p:nvSpPr>
              <p:cNvPr id="137" name="Cube 136"/>
              <p:cNvSpPr/>
              <p:nvPr/>
            </p:nvSpPr>
            <p:spPr>
              <a:xfrm>
                <a:off x="1914523" y="4019722"/>
                <a:ext cx="152400" cy="152400"/>
              </a:xfrm>
              <a:prstGeom prst="cube">
                <a:avLst/>
              </a:prstGeom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808080"/>
                  </a:solidFill>
                </a:endParaRPr>
              </a:p>
            </p:txBody>
          </p:sp>
        </p:grpSp>
        <p:sp>
          <p:nvSpPr>
            <p:cNvPr id="146" name="TextBox 145"/>
            <p:cNvSpPr txBox="1"/>
            <p:nvPr/>
          </p:nvSpPr>
          <p:spPr>
            <a:xfrm>
              <a:off x="1724023" y="5309756"/>
              <a:ext cx="121920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900" b="1" dirty="0" smtClean="0">
                  <a:solidFill>
                    <a:srgbClr val="808080"/>
                  </a:solidFill>
                  <a:latin typeface="Arial" pitchFamily="34" charset="0"/>
                </a:rPr>
                <a:t>Tape Library</a:t>
              </a:r>
              <a:endParaRPr lang="en-US" sz="900" b="1" dirty="0">
                <a:solidFill>
                  <a:srgbClr val="808080"/>
                </a:solidFill>
                <a:latin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21828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End-to-End </a:t>
            </a:r>
            <a:r>
              <a:rPr lang="en-US" sz="2400" dirty="0" smtClean="0"/>
              <a:t>Solutions </a:t>
            </a:r>
            <a:r>
              <a:rPr lang="en-US" sz="2400" dirty="0"/>
              <a:t>for </a:t>
            </a:r>
            <a:r>
              <a:rPr lang="en-US" sz="2400" dirty="0" smtClean="0"/>
              <a:t>Storage, Backup </a:t>
            </a:r>
            <a:r>
              <a:rPr lang="en-US" sz="2400" dirty="0"/>
              <a:t>and DR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5410200"/>
            <a:ext cx="609600" cy="6355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5410199"/>
            <a:ext cx="609600" cy="6355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269" y="5405157"/>
            <a:ext cx="609600" cy="6355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8" name="Curved Connector 7"/>
          <p:cNvCxnSpPr/>
          <p:nvPr/>
        </p:nvCxnSpPr>
        <p:spPr>
          <a:xfrm rot="16200000" flipH="1">
            <a:off x="2357590" y="5187312"/>
            <a:ext cx="466418" cy="152401"/>
          </a:xfrm>
          <a:prstGeom prst="curvedConnector3">
            <a:avLst>
              <a:gd name="adj1" fmla="val 50000"/>
            </a:avLst>
          </a:prstGeom>
          <a:ln>
            <a:solidFill>
              <a:schemeClr val="accent1">
                <a:lumMod val="75000"/>
              </a:schemeClr>
            </a:solidFill>
          </a:ln>
          <a:effec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9" name="Curved Connector 8"/>
          <p:cNvCxnSpPr/>
          <p:nvPr/>
        </p:nvCxnSpPr>
        <p:spPr>
          <a:xfrm rot="5400000">
            <a:off x="648799" y="5154916"/>
            <a:ext cx="467519" cy="216090"/>
          </a:xfrm>
          <a:prstGeom prst="curvedConnector3">
            <a:avLst>
              <a:gd name="adj1" fmla="val 50000"/>
            </a:avLst>
          </a:prstGeom>
          <a:ln>
            <a:solidFill>
              <a:schemeClr val="accent1">
                <a:lumMod val="75000"/>
              </a:schemeClr>
            </a:solidFill>
          </a:ln>
          <a:effec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0" name="Curved Connector 9"/>
          <p:cNvCxnSpPr/>
          <p:nvPr/>
        </p:nvCxnSpPr>
        <p:spPr>
          <a:xfrm rot="16200000" flipH="1">
            <a:off x="1541934" y="5176048"/>
            <a:ext cx="466417" cy="174930"/>
          </a:xfrm>
          <a:prstGeom prst="curvedConnector3">
            <a:avLst>
              <a:gd name="adj1" fmla="val 50000"/>
            </a:avLst>
          </a:prstGeom>
          <a:ln>
            <a:solidFill>
              <a:schemeClr val="accent1">
                <a:lumMod val="75000"/>
              </a:schemeClr>
            </a:solidFill>
          </a:ln>
          <a:effec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1" name="Curved Connector 10"/>
          <p:cNvCxnSpPr/>
          <p:nvPr/>
        </p:nvCxnSpPr>
        <p:spPr>
          <a:xfrm rot="10800000" flipV="1">
            <a:off x="2580671" y="1555564"/>
            <a:ext cx="3386045" cy="2858871"/>
          </a:xfrm>
          <a:prstGeom prst="curvedConnector3">
            <a:avLst>
              <a:gd name="adj1" fmla="val 70016"/>
            </a:avLst>
          </a:prstGeom>
          <a:ln w="2540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2" name="Curved Connector 11"/>
          <p:cNvCxnSpPr/>
          <p:nvPr/>
        </p:nvCxnSpPr>
        <p:spPr>
          <a:xfrm rot="5400000">
            <a:off x="1436525" y="4722256"/>
            <a:ext cx="346249" cy="270510"/>
          </a:xfrm>
          <a:prstGeom prst="curvedConnector3">
            <a:avLst>
              <a:gd name="adj1" fmla="val 50000"/>
            </a:avLst>
          </a:prstGeom>
          <a:ln>
            <a:solidFill>
              <a:schemeClr val="accent1">
                <a:lumMod val="75000"/>
              </a:schemeClr>
            </a:solidFill>
          </a:ln>
          <a:effec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3" name="Document"/>
          <p:cNvSpPr>
            <a:spLocks noChangeAspect="1" noEditPoints="1" noChangeArrowheads="1"/>
          </p:cNvSpPr>
          <p:nvPr/>
        </p:nvSpPr>
        <p:spPr bwMode="auto">
          <a:xfrm>
            <a:off x="609600" y="5231421"/>
            <a:ext cx="129845" cy="173736"/>
          </a:xfrm>
          <a:custGeom>
            <a:avLst/>
            <a:gdLst>
              <a:gd name="T0" fmla="*/ 10757 w 21600"/>
              <a:gd name="T1" fmla="*/ 21632 h 21600"/>
              <a:gd name="T2" fmla="*/ 85 w 21600"/>
              <a:gd name="T3" fmla="*/ 10849 h 21600"/>
              <a:gd name="T4" fmla="*/ 10757 w 21600"/>
              <a:gd name="T5" fmla="*/ 81 h 21600"/>
              <a:gd name="T6" fmla="*/ 21706 w 21600"/>
              <a:gd name="T7" fmla="*/ 10652 h 21600"/>
              <a:gd name="T8" fmla="*/ 10757 w 21600"/>
              <a:gd name="T9" fmla="*/ 21632 h 21600"/>
              <a:gd name="T10" fmla="*/ 0 w 21600"/>
              <a:gd name="T11" fmla="*/ 0 h 21600"/>
              <a:gd name="T12" fmla="*/ 21600 w 21600"/>
              <a:gd name="T13" fmla="*/ 0 h 21600"/>
              <a:gd name="T14" fmla="*/ 21600 w 21600"/>
              <a:gd name="T15" fmla="*/ 21600 h 21600"/>
              <a:gd name="T16" fmla="*/ 977 w 21600"/>
              <a:gd name="T17" fmla="*/ 818 h 21600"/>
              <a:gd name="T18" fmla="*/ 20622 w 21600"/>
              <a:gd name="T19" fmla="*/ 16429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10757" y="21632"/>
                </a:moveTo>
                <a:lnTo>
                  <a:pt x="5187" y="21632"/>
                </a:lnTo>
                <a:lnTo>
                  <a:pt x="85" y="17509"/>
                </a:lnTo>
                <a:lnTo>
                  <a:pt x="85" y="10849"/>
                </a:lnTo>
                <a:lnTo>
                  <a:pt x="85" y="81"/>
                </a:lnTo>
                <a:lnTo>
                  <a:pt x="10757" y="81"/>
                </a:lnTo>
                <a:lnTo>
                  <a:pt x="21706" y="81"/>
                </a:lnTo>
                <a:lnTo>
                  <a:pt x="21706" y="10652"/>
                </a:lnTo>
                <a:lnTo>
                  <a:pt x="21706" y="21632"/>
                </a:lnTo>
                <a:lnTo>
                  <a:pt x="10757" y="21632"/>
                </a:lnTo>
                <a:close/>
              </a:path>
              <a:path w="21600" h="21600">
                <a:moveTo>
                  <a:pt x="85" y="17509"/>
                </a:moveTo>
                <a:lnTo>
                  <a:pt x="5187" y="17509"/>
                </a:lnTo>
                <a:lnTo>
                  <a:pt x="5187" y="21632"/>
                </a:lnTo>
                <a:lnTo>
                  <a:pt x="85" y="17509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75000"/>
                </a:schemeClr>
              </a:gs>
              <a:gs pos="35000">
                <a:schemeClr val="accent1">
                  <a:lumMod val="75000"/>
                </a:schemeClr>
              </a:gs>
              <a:gs pos="100000">
                <a:schemeClr val="accent2">
                  <a:tint val="15000"/>
                  <a:satMod val="350000"/>
                </a:schemeClr>
              </a:gs>
            </a:gsLst>
            <a:lin ang="16200000" scaled="1"/>
          </a:gradFill>
          <a:ln w="9525">
            <a:solidFill>
              <a:srgbClr val="000000">
                <a:alpha val="50000"/>
              </a:srgbClr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808080"/>
              </a:solidFill>
              <a:latin typeface="Arial" pitchFamily="34" charset="0"/>
            </a:endParaRPr>
          </a:p>
        </p:txBody>
      </p:sp>
      <p:sp>
        <p:nvSpPr>
          <p:cNvPr id="18" name="Document"/>
          <p:cNvSpPr>
            <a:spLocks noChangeAspect="1" noEditPoints="1" noChangeArrowheads="1"/>
          </p:cNvSpPr>
          <p:nvPr/>
        </p:nvSpPr>
        <p:spPr bwMode="auto">
          <a:xfrm>
            <a:off x="2378446" y="5231421"/>
            <a:ext cx="129845" cy="173736"/>
          </a:xfrm>
          <a:custGeom>
            <a:avLst/>
            <a:gdLst>
              <a:gd name="T0" fmla="*/ 10757 w 21600"/>
              <a:gd name="T1" fmla="*/ 21632 h 21600"/>
              <a:gd name="T2" fmla="*/ 85 w 21600"/>
              <a:gd name="T3" fmla="*/ 10849 h 21600"/>
              <a:gd name="T4" fmla="*/ 10757 w 21600"/>
              <a:gd name="T5" fmla="*/ 81 h 21600"/>
              <a:gd name="T6" fmla="*/ 21706 w 21600"/>
              <a:gd name="T7" fmla="*/ 10652 h 21600"/>
              <a:gd name="T8" fmla="*/ 10757 w 21600"/>
              <a:gd name="T9" fmla="*/ 21632 h 21600"/>
              <a:gd name="T10" fmla="*/ 0 w 21600"/>
              <a:gd name="T11" fmla="*/ 0 h 21600"/>
              <a:gd name="T12" fmla="*/ 21600 w 21600"/>
              <a:gd name="T13" fmla="*/ 0 h 21600"/>
              <a:gd name="T14" fmla="*/ 21600 w 21600"/>
              <a:gd name="T15" fmla="*/ 21600 h 21600"/>
              <a:gd name="T16" fmla="*/ 977 w 21600"/>
              <a:gd name="T17" fmla="*/ 818 h 21600"/>
              <a:gd name="T18" fmla="*/ 20622 w 21600"/>
              <a:gd name="T19" fmla="*/ 16429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10757" y="21632"/>
                </a:moveTo>
                <a:lnTo>
                  <a:pt x="5187" y="21632"/>
                </a:lnTo>
                <a:lnTo>
                  <a:pt x="85" y="17509"/>
                </a:lnTo>
                <a:lnTo>
                  <a:pt x="85" y="10849"/>
                </a:lnTo>
                <a:lnTo>
                  <a:pt x="85" y="81"/>
                </a:lnTo>
                <a:lnTo>
                  <a:pt x="10757" y="81"/>
                </a:lnTo>
                <a:lnTo>
                  <a:pt x="21706" y="81"/>
                </a:lnTo>
                <a:lnTo>
                  <a:pt x="21706" y="10652"/>
                </a:lnTo>
                <a:lnTo>
                  <a:pt x="21706" y="21632"/>
                </a:lnTo>
                <a:lnTo>
                  <a:pt x="10757" y="21632"/>
                </a:lnTo>
                <a:close/>
              </a:path>
              <a:path w="21600" h="21600">
                <a:moveTo>
                  <a:pt x="85" y="17509"/>
                </a:moveTo>
                <a:lnTo>
                  <a:pt x="5187" y="17509"/>
                </a:lnTo>
                <a:lnTo>
                  <a:pt x="5187" y="21632"/>
                </a:lnTo>
                <a:lnTo>
                  <a:pt x="85" y="17509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75000"/>
                </a:schemeClr>
              </a:gs>
              <a:gs pos="35000">
                <a:schemeClr val="accent1">
                  <a:lumMod val="75000"/>
                </a:schemeClr>
              </a:gs>
              <a:gs pos="100000">
                <a:schemeClr val="accent2">
                  <a:tint val="15000"/>
                  <a:satMod val="350000"/>
                </a:schemeClr>
              </a:gs>
            </a:gsLst>
            <a:lin ang="16200000" scaled="1"/>
          </a:gradFill>
          <a:ln w="9525">
            <a:solidFill>
              <a:srgbClr val="000000">
                <a:alpha val="50000"/>
              </a:srgbClr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808080"/>
              </a:solidFill>
              <a:latin typeface="Arial" pitchFamily="34" charset="0"/>
            </a:endParaRPr>
          </a:p>
        </p:txBody>
      </p:sp>
      <p:sp>
        <p:nvSpPr>
          <p:cNvPr id="19" name="Document"/>
          <p:cNvSpPr>
            <a:spLocks noChangeAspect="1" noEditPoints="1" noChangeArrowheads="1"/>
          </p:cNvSpPr>
          <p:nvPr/>
        </p:nvSpPr>
        <p:spPr bwMode="auto">
          <a:xfrm>
            <a:off x="3999794" y="2084591"/>
            <a:ext cx="129845" cy="173736"/>
          </a:xfrm>
          <a:custGeom>
            <a:avLst/>
            <a:gdLst>
              <a:gd name="T0" fmla="*/ 10757 w 21600"/>
              <a:gd name="T1" fmla="*/ 21632 h 21600"/>
              <a:gd name="T2" fmla="*/ 85 w 21600"/>
              <a:gd name="T3" fmla="*/ 10849 h 21600"/>
              <a:gd name="T4" fmla="*/ 10757 w 21600"/>
              <a:gd name="T5" fmla="*/ 81 h 21600"/>
              <a:gd name="T6" fmla="*/ 21706 w 21600"/>
              <a:gd name="T7" fmla="*/ 10652 h 21600"/>
              <a:gd name="T8" fmla="*/ 10757 w 21600"/>
              <a:gd name="T9" fmla="*/ 21632 h 21600"/>
              <a:gd name="T10" fmla="*/ 0 w 21600"/>
              <a:gd name="T11" fmla="*/ 0 h 21600"/>
              <a:gd name="T12" fmla="*/ 21600 w 21600"/>
              <a:gd name="T13" fmla="*/ 0 h 21600"/>
              <a:gd name="T14" fmla="*/ 21600 w 21600"/>
              <a:gd name="T15" fmla="*/ 21600 h 21600"/>
              <a:gd name="T16" fmla="*/ 977 w 21600"/>
              <a:gd name="T17" fmla="*/ 818 h 21600"/>
              <a:gd name="T18" fmla="*/ 20622 w 21600"/>
              <a:gd name="T19" fmla="*/ 16429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10757" y="21632"/>
                </a:moveTo>
                <a:lnTo>
                  <a:pt x="5187" y="21632"/>
                </a:lnTo>
                <a:lnTo>
                  <a:pt x="85" y="17509"/>
                </a:lnTo>
                <a:lnTo>
                  <a:pt x="85" y="10849"/>
                </a:lnTo>
                <a:lnTo>
                  <a:pt x="85" y="81"/>
                </a:lnTo>
                <a:lnTo>
                  <a:pt x="10757" y="81"/>
                </a:lnTo>
                <a:lnTo>
                  <a:pt x="21706" y="81"/>
                </a:lnTo>
                <a:lnTo>
                  <a:pt x="21706" y="10652"/>
                </a:lnTo>
                <a:lnTo>
                  <a:pt x="21706" y="21632"/>
                </a:lnTo>
                <a:lnTo>
                  <a:pt x="10757" y="21632"/>
                </a:lnTo>
                <a:close/>
              </a:path>
              <a:path w="21600" h="21600">
                <a:moveTo>
                  <a:pt x="85" y="17509"/>
                </a:moveTo>
                <a:lnTo>
                  <a:pt x="5187" y="17509"/>
                </a:lnTo>
                <a:lnTo>
                  <a:pt x="5187" y="21632"/>
                </a:lnTo>
                <a:lnTo>
                  <a:pt x="85" y="17509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75000"/>
                </a:schemeClr>
              </a:gs>
              <a:gs pos="35000">
                <a:schemeClr val="accent1">
                  <a:lumMod val="75000"/>
                </a:schemeClr>
              </a:gs>
              <a:gs pos="100000">
                <a:schemeClr val="accent2">
                  <a:tint val="15000"/>
                  <a:satMod val="350000"/>
                </a:schemeClr>
              </a:gs>
            </a:gsLst>
            <a:lin ang="16200000" scaled="1"/>
          </a:gradFill>
          <a:ln w="9525">
            <a:solidFill>
              <a:srgbClr val="000000">
                <a:alpha val="50000"/>
              </a:srgbClr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chemeClr val="accent6">
                  <a:lumMod val="75000"/>
                </a:schemeClr>
              </a:solidFill>
              <a:latin typeface="Arial" pitchFamily="34" charset="0"/>
            </a:endParaRPr>
          </a:p>
        </p:txBody>
      </p:sp>
      <p:sp>
        <p:nvSpPr>
          <p:cNvPr id="20" name="Document"/>
          <p:cNvSpPr>
            <a:spLocks noChangeAspect="1" noEditPoints="1" noChangeArrowheads="1"/>
          </p:cNvSpPr>
          <p:nvPr/>
        </p:nvSpPr>
        <p:spPr bwMode="auto">
          <a:xfrm>
            <a:off x="1557832" y="5240568"/>
            <a:ext cx="129845" cy="173736"/>
          </a:xfrm>
          <a:custGeom>
            <a:avLst/>
            <a:gdLst>
              <a:gd name="T0" fmla="*/ 10757 w 21600"/>
              <a:gd name="T1" fmla="*/ 21632 h 21600"/>
              <a:gd name="T2" fmla="*/ 85 w 21600"/>
              <a:gd name="T3" fmla="*/ 10849 h 21600"/>
              <a:gd name="T4" fmla="*/ 10757 w 21600"/>
              <a:gd name="T5" fmla="*/ 81 h 21600"/>
              <a:gd name="T6" fmla="*/ 21706 w 21600"/>
              <a:gd name="T7" fmla="*/ 10652 h 21600"/>
              <a:gd name="T8" fmla="*/ 10757 w 21600"/>
              <a:gd name="T9" fmla="*/ 21632 h 21600"/>
              <a:gd name="T10" fmla="*/ 0 w 21600"/>
              <a:gd name="T11" fmla="*/ 0 h 21600"/>
              <a:gd name="T12" fmla="*/ 21600 w 21600"/>
              <a:gd name="T13" fmla="*/ 0 h 21600"/>
              <a:gd name="T14" fmla="*/ 21600 w 21600"/>
              <a:gd name="T15" fmla="*/ 21600 h 21600"/>
              <a:gd name="T16" fmla="*/ 977 w 21600"/>
              <a:gd name="T17" fmla="*/ 818 h 21600"/>
              <a:gd name="T18" fmla="*/ 20622 w 21600"/>
              <a:gd name="T19" fmla="*/ 16429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10757" y="21632"/>
                </a:moveTo>
                <a:lnTo>
                  <a:pt x="5187" y="21632"/>
                </a:lnTo>
                <a:lnTo>
                  <a:pt x="85" y="17509"/>
                </a:lnTo>
                <a:lnTo>
                  <a:pt x="85" y="10849"/>
                </a:lnTo>
                <a:lnTo>
                  <a:pt x="85" y="81"/>
                </a:lnTo>
                <a:lnTo>
                  <a:pt x="10757" y="81"/>
                </a:lnTo>
                <a:lnTo>
                  <a:pt x="21706" y="81"/>
                </a:lnTo>
                <a:lnTo>
                  <a:pt x="21706" y="10652"/>
                </a:lnTo>
                <a:lnTo>
                  <a:pt x="21706" y="21632"/>
                </a:lnTo>
                <a:lnTo>
                  <a:pt x="10757" y="21632"/>
                </a:lnTo>
                <a:close/>
              </a:path>
              <a:path w="21600" h="21600">
                <a:moveTo>
                  <a:pt x="85" y="17509"/>
                </a:moveTo>
                <a:lnTo>
                  <a:pt x="5187" y="17509"/>
                </a:lnTo>
                <a:lnTo>
                  <a:pt x="5187" y="21632"/>
                </a:lnTo>
                <a:lnTo>
                  <a:pt x="85" y="17509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75000"/>
                </a:schemeClr>
              </a:gs>
              <a:gs pos="35000">
                <a:schemeClr val="accent1">
                  <a:lumMod val="75000"/>
                </a:schemeClr>
              </a:gs>
              <a:gs pos="100000">
                <a:schemeClr val="accent2">
                  <a:tint val="15000"/>
                  <a:satMod val="350000"/>
                </a:schemeClr>
              </a:gs>
            </a:gsLst>
            <a:lin ang="16200000" scaled="1"/>
          </a:gradFill>
          <a:ln w="9525">
            <a:solidFill>
              <a:srgbClr val="000000">
                <a:alpha val="50000"/>
              </a:srgbClr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808080"/>
              </a:solidFill>
              <a:latin typeface="Arial" pitchFamily="34" charset="0"/>
            </a:endParaRPr>
          </a:p>
        </p:txBody>
      </p:sp>
      <p:grpSp>
        <p:nvGrpSpPr>
          <p:cNvPr id="26" name="Group 25"/>
          <p:cNvGrpSpPr/>
          <p:nvPr/>
        </p:nvGrpSpPr>
        <p:grpSpPr>
          <a:xfrm>
            <a:off x="533399" y="4953001"/>
            <a:ext cx="2438400" cy="152400"/>
            <a:chOff x="4419600" y="2590800"/>
            <a:chExt cx="2438400" cy="152400"/>
          </a:xfrm>
          <a:effectLst/>
        </p:grpSpPr>
        <p:cxnSp>
          <p:nvCxnSpPr>
            <p:cNvPr id="27" name="Straight Connector 26"/>
            <p:cNvCxnSpPr/>
            <p:nvPr/>
          </p:nvCxnSpPr>
          <p:spPr>
            <a:xfrm>
              <a:off x="4419600" y="2665898"/>
              <a:ext cx="2438400" cy="2204"/>
            </a:xfrm>
            <a:prstGeom prst="line">
              <a:avLst/>
            </a:prstGeom>
            <a:ln>
              <a:solidFill>
                <a:schemeClr val="accent1">
                  <a:lumMod val="75000"/>
                </a:schemeClr>
              </a:solidFill>
              <a:headEnd type="none"/>
              <a:tailEnd type="none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flipV="1">
              <a:off x="4419600" y="2590800"/>
              <a:ext cx="0" cy="152400"/>
            </a:xfrm>
            <a:prstGeom prst="line">
              <a:avLst/>
            </a:prstGeom>
            <a:ln>
              <a:solidFill>
                <a:schemeClr val="accent1">
                  <a:lumMod val="75000"/>
                </a:schemeClr>
              </a:solidFill>
              <a:headEnd type="none"/>
              <a:tailEnd type="none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flipV="1">
              <a:off x="6858000" y="2590800"/>
              <a:ext cx="0" cy="152400"/>
            </a:xfrm>
            <a:prstGeom prst="line">
              <a:avLst/>
            </a:prstGeom>
            <a:ln>
              <a:solidFill>
                <a:schemeClr val="accent1">
                  <a:lumMod val="75000"/>
                </a:schemeClr>
              </a:solidFill>
              <a:headEnd type="none"/>
              <a:tailEnd type="none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</p:grpSp>
      <p:sp>
        <p:nvSpPr>
          <p:cNvPr id="37" name="TextBox 36"/>
          <p:cNvSpPr txBox="1"/>
          <p:nvPr/>
        </p:nvSpPr>
        <p:spPr>
          <a:xfrm>
            <a:off x="1914800" y="4789014"/>
            <a:ext cx="914400" cy="2308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900" b="1" dirty="0" smtClean="0">
                <a:solidFill>
                  <a:srgbClr val="99CC00">
                    <a:lumMod val="75000"/>
                  </a:srgbClr>
                </a:solidFill>
                <a:latin typeface="Arial" pitchFamily="34" charset="0"/>
              </a:rPr>
              <a:t>Ethernet LAN</a:t>
            </a:r>
            <a:endParaRPr lang="en-US" sz="900" b="1" dirty="0">
              <a:solidFill>
                <a:srgbClr val="99CC00">
                  <a:lumMod val="75000"/>
                </a:srgbClr>
              </a:solidFill>
              <a:latin typeface="Arial" pitchFamily="34" charset="0"/>
            </a:endParaRPr>
          </a:p>
        </p:txBody>
      </p:sp>
      <p:pic>
        <p:nvPicPr>
          <p:cNvPr id="38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305629"/>
            <a:ext cx="2201214" cy="7092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9" name="Picture 3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677229"/>
            <a:ext cx="609600" cy="6355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2677228"/>
            <a:ext cx="609600" cy="6355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0669" y="2672186"/>
            <a:ext cx="609600" cy="6355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42" name="Curved Connector 41"/>
          <p:cNvCxnSpPr/>
          <p:nvPr/>
        </p:nvCxnSpPr>
        <p:spPr>
          <a:xfrm rot="16200000" flipH="1">
            <a:off x="2509990" y="2454341"/>
            <a:ext cx="466418" cy="152401"/>
          </a:xfrm>
          <a:prstGeom prst="curvedConnector3">
            <a:avLst>
              <a:gd name="adj1" fmla="val 50000"/>
            </a:avLst>
          </a:prstGeom>
          <a:ln>
            <a:solidFill>
              <a:schemeClr val="accent1">
                <a:lumMod val="75000"/>
              </a:schemeClr>
            </a:solidFill>
          </a:ln>
          <a:effec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43" name="Curved Connector 42"/>
          <p:cNvCxnSpPr/>
          <p:nvPr/>
        </p:nvCxnSpPr>
        <p:spPr>
          <a:xfrm rot="5400000">
            <a:off x="801199" y="2421945"/>
            <a:ext cx="467519" cy="216090"/>
          </a:xfrm>
          <a:prstGeom prst="curvedConnector3">
            <a:avLst>
              <a:gd name="adj1" fmla="val 50000"/>
            </a:avLst>
          </a:prstGeom>
          <a:ln>
            <a:solidFill>
              <a:schemeClr val="accent1">
                <a:lumMod val="75000"/>
              </a:schemeClr>
            </a:solidFill>
          </a:ln>
          <a:effec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44" name="Curved Connector 43"/>
          <p:cNvCxnSpPr/>
          <p:nvPr/>
        </p:nvCxnSpPr>
        <p:spPr>
          <a:xfrm rot="16200000" flipH="1">
            <a:off x="1694334" y="2443077"/>
            <a:ext cx="466417" cy="174930"/>
          </a:xfrm>
          <a:prstGeom prst="curvedConnector3">
            <a:avLst>
              <a:gd name="adj1" fmla="val 50000"/>
            </a:avLst>
          </a:prstGeom>
          <a:ln>
            <a:solidFill>
              <a:schemeClr val="accent1">
                <a:lumMod val="75000"/>
              </a:schemeClr>
            </a:solidFill>
          </a:ln>
          <a:effec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45" name="Curved Connector 44"/>
          <p:cNvCxnSpPr/>
          <p:nvPr/>
        </p:nvCxnSpPr>
        <p:spPr>
          <a:xfrm rot="5400000">
            <a:off x="1588925" y="1989285"/>
            <a:ext cx="346249" cy="270510"/>
          </a:xfrm>
          <a:prstGeom prst="curvedConnector3">
            <a:avLst>
              <a:gd name="adj1" fmla="val 50000"/>
            </a:avLst>
          </a:prstGeom>
          <a:ln>
            <a:solidFill>
              <a:schemeClr val="accent1">
                <a:lumMod val="75000"/>
              </a:schemeClr>
            </a:solidFill>
          </a:ln>
          <a:effec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46" name="Document"/>
          <p:cNvSpPr>
            <a:spLocks noChangeAspect="1" noEditPoints="1" noChangeArrowheads="1"/>
          </p:cNvSpPr>
          <p:nvPr/>
        </p:nvSpPr>
        <p:spPr bwMode="auto">
          <a:xfrm>
            <a:off x="762000" y="2498450"/>
            <a:ext cx="129845" cy="173736"/>
          </a:xfrm>
          <a:custGeom>
            <a:avLst/>
            <a:gdLst>
              <a:gd name="T0" fmla="*/ 10757 w 21600"/>
              <a:gd name="T1" fmla="*/ 21632 h 21600"/>
              <a:gd name="T2" fmla="*/ 85 w 21600"/>
              <a:gd name="T3" fmla="*/ 10849 h 21600"/>
              <a:gd name="T4" fmla="*/ 10757 w 21600"/>
              <a:gd name="T5" fmla="*/ 81 h 21600"/>
              <a:gd name="T6" fmla="*/ 21706 w 21600"/>
              <a:gd name="T7" fmla="*/ 10652 h 21600"/>
              <a:gd name="T8" fmla="*/ 10757 w 21600"/>
              <a:gd name="T9" fmla="*/ 21632 h 21600"/>
              <a:gd name="T10" fmla="*/ 0 w 21600"/>
              <a:gd name="T11" fmla="*/ 0 h 21600"/>
              <a:gd name="T12" fmla="*/ 21600 w 21600"/>
              <a:gd name="T13" fmla="*/ 0 h 21600"/>
              <a:gd name="T14" fmla="*/ 21600 w 21600"/>
              <a:gd name="T15" fmla="*/ 21600 h 21600"/>
              <a:gd name="T16" fmla="*/ 977 w 21600"/>
              <a:gd name="T17" fmla="*/ 818 h 21600"/>
              <a:gd name="T18" fmla="*/ 20622 w 21600"/>
              <a:gd name="T19" fmla="*/ 16429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10757" y="21632"/>
                </a:moveTo>
                <a:lnTo>
                  <a:pt x="5187" y="21632"/>
                </a:lnTo>
                <a:lnTo>
                  <a:pt x="85" y="17509"/>
                </a:lnTo>
                <a:lnTo>
                  <a:pt x="85" y="10849"/>
                </a:lnTo>
                <a:lnTo>
                  <a:pt x="85" y="81"/>
                </a:lnTo>
                <a:lnTo>
                  <a:pt x="10757" y="81"/>
                </a:lnTo>
                <a:lnTo>
                  <a:pt x="21706" y="81"/>
                </a:lnTo>
                <a:lnTo>
                  <a:pt x="21706" y="10652"/>
                </a:lnTo>
                <a:lnTo>
                  <a:pt x="21706" y="21632"/>
                </a:lnTo>
                <a:lnTo>
                  <a:pt x="10757" y="21632"/>
                </a:lnTo>
                <a:close/>
              </a:path>
              <a:path w="21600" h="21600">
                <a:moveTo>
                  <a:pt x="85" y="17509"/>
                </a:moveTo>
                <a:lnTo>
                  <a:pt x="5187" y="17509"/>
                </a:lnTo>
                <a:lnTo>
                  <a:pt x="5187" y="21632"/>
                </a:lnTo>
                <a:lnTo>
                  <a:pt x="85" y="17509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75000"/>
                </a:schemeClr>
              </a:gs>
              <a:gs pos="35000">
                <a:schemeClr val="accent1">
                  <a:lumMod val="75000"/>
                </a:schemeClr>
              </a:gs>
              <a:gs pos="100000">
                <a:schemeClr val="accent2">
                  <a:tint val="15000"/>
                  <a:satMod val="350000"/>
                </a:schemeClr>
              </a:gs>
            </a:gsLst>
            <a:lin ang="16200000" scaled="1"/>
          </a:gradFill>
          <a:ln w="9525">
            <a:solidFill>
              <a:srgbClr val="000000">
                <a:alpha val="50000"/>
              </a:srgbClr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808080"/>
              </a:solidFill>
              <a:latin typeface="Arial" pitchFamily="34" charset="0"/>
            </a:endParaRPr>
          </a:p>
        </p:txBody>
      </p:sp>
      <p:sp>
        <p:nvSpPr>
          <p:cNvPr id="47" name="Document"/>
          <p:cNvSpPr>
            <a:spLocks noChangeAspect="1" noEditPoints="1" noChangeArrowheads="1"/>
          </p:cNvSpPr>
          <p:nvPr/>
        </p:nvSpPr>
        <p:spPr bwMode="auto">
          <a:xfrm>
            <a:off x="2530846" y="2498450"/>
            <a:ext cx="129845" cy="173736"/>
          </a:xfrm>
          <a:custGeom>
            <a:avLst/>
            <a:gdLst>
              <a:gd name="T0" fmla="*/ 10757 w 21600"/>
              <a:gd name="T1" fmla="*/ 21632 h 21600"/>
              <a:gd name="T2" fmla="*/ 85 w 21600"/>
              <a:gd name="T3" fmla="*/ 10849 h 21600"/>
              <a:gd name="T4" fmla="*/ 10757 w 21600"/>
              <a:gd name="T5" fmla="*/ 81 h 21600"/>
              <a:gd name="T6" fmla="*/ 21706 w 21600"/>
              <a:gd name="T7" fmla="*/ 10652 h 21600"/>
              <a:gd name="T8" fmla="*/ 10757 w 21600"/>
              <a:gd name="T9" fmla="*/ 21632 h 21600"/>
              <a:gd name="T10" fmla="*/ 0 w 21600"/>
              <a:gd name="T11" fmla="*/ 0 h 21600"/>
              <a:gd name="T12" fmla="*/ 21600 w 21600"/>
              <a:gd name="T13" fmla="*/ 0 h 21600"/>
              <a:gd name="T14" fmla="*/ 21600 w 21600"/>
              <a:gd name="T15" fmla="*/ 21600 h 21600"/>
              <a:gd name="T16" fmla="*/ 977 w 21600"/>
              <a:gd name="T17" fmla="*/ 818 h 21600"/>
              <a:gd name="T18" fmla="*/ 20622 w 21600"/>
              <a:gd name="T19" fmla="*/ 16429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10757" y="21632"/>
                </a:moveTo>
                <a:lnTo>
                  <a:pt x="5187" y="21632"/>
                </a:lnTo>
                <a:lnTo>
                  <a:pt x="85" y="17509"/>
                </a:lnTo>
                <a:lnTo>
                  <a:pt x="85" y="10849"/>
                </a:lnTo>
                <a:lnTo>
                  <a:pt x="85" y="81"/>
                </a:lnTo>
                <a:lnTo>
                  <a:pt x="10757" y="81"/>
                </a:lnTo>
                <a:lnTo>
                  <a:pt x="21706" y="81"/>
                </a:lnTo>
                <a:lnTo>
                  <a:pt x="21706" y="10652"/>
                </a:lnTo>
                <a:lnTo>
                  <a:pt x="21706" y="21632"/>
                </a:lnTo>
                <a:lnTo>
                  <a:pt x="10757" y="21632"/>
                </a:lnTo>
                <a:close/>
              </a:path>
              <a:path w="21600" h="21600">
                <a:moveTo>
                  <a:pt x="85" y="17509"/>
                </a:moveTo>
                <a:lnTo>
                  <a:pt x="5187" y="17509"/>
                </a:lnTo>
                <a:lnTo>
                  <a:pt x="5187" y="21632"/>
                </a:lnTo>
                <a:lnTo>
                  <a:pt x="85" y="17509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75000"/>
                </a:schemeClr>
              </a:gs>
              <a:gs pos="35000">
                <a:schemeClr val="accent1">
                  <a:lumMod val="75000"/>
                </a:schemeClr>
              </a:gs>
              <a:gs pos="100000">
                <a:schemeClr val="accent2">
                  <a:tint val="15000"/>
                  <a:satMod val="350000"/>
                </a:schemeClr>
              </a:gs>
            </a:gsLst>
            <a:lin ang="16200000" scaled="1"/>
          </a:gradFill>
          <a:ln w="9525">
            <a:solidFill>
              <a:srgbClr val="000000">
                <a:alpha val="50000"/>
              </a:srgbClr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808080"/>
              </a:solidFill>
              <a:latin typeface="Arial" pitchFamily="34" charset="0"/>
            </a:endParaRPr>
          </a:p>
        </p:txBody>
      </p:sp>
      <p:sp>
        <p:nvSpPr>
          <p:cNvPr id="48" name="Document"/>
          <p:cNvSpPr>
            <a:spLocks noChangeAspect="1" noEditPoints="1" noChangeArrowheads="1"/>
          </p:cNvSpPr>
          <p:nvPr/>
        </p:nvSpPr>
        <p:spPr bwMode="auto">
          <a:xfrm>
            <a:off x="1710232" y="2507597"/>
            <a:ext cx="129845" cy="173736"/>
          </a:xfrm>
          <a:custGeom>
            <a:avLst/>
            <a:gdLst>
              <a:gd name="T0" fmla="*/ 10757 w 21600"/>
              <a:gd name="T1" fmla="*/ 21632 h 21600"/>
              <a:gd name="T2" fmla="*/ 85 w 21600"/>
              <a:gd name="T3" fmla="*/ 10849 h 21600"/>
              <a:gd name="T4" fmla="*/ 10757 w 21600"/>
              <a:gd name="T5" fmla="*/ 81 h 21600"/>
              <a:gd name="T6" fmla="*/ 21706 w 21600"/>
              <a:gd name="T7" fmla="*/ 10652 h 21600"/>
              <a:gd name="T8" fmla="*/ 10757 w 21600"/>
              <a:gd name="T9" fmla="*/ 21632 h 21600"/>
              <a:gd name="T10" fmla="*/ 0 w 21600"/>
              <a:gd name="T11" fmla="*/ 0 h 21600"/>
              <a:gd name="T12" fmla="*/ 21600 w 21600"/>
              <a:gd name="T13" fmla="*/ 0 h 21600"/>
              <a:gd name="T14" fmla="*/ 21600 w 21600"/>
              <a:gd name="T15" fmla="*/ 21600 h 21600"/>
              <a:gd name="T16" fmla="*/ 977 w 21600"/>
              <a:gd name="T17" fmla="*/ 818 h 21600"/>
              <a:gd name="T18" fmla="*/ 20622 w 21600"/>
              <a:gd name="T19" fmla="*/ 16429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10757" y="21632"/>
                </a:moveTo>
                <a:lnTo>
                  <a:pt x="5187" y="21632"/>
                </a:lnTo>
                <a:lnTo>
                  <a:pt x="85" y="17509"/>
                </a:lnTo>
                <a:lnTo>
                  <a:pt x="85" y="10849"/>
                </a:lnTo>
                <a:lnTo>
                  <a:pt x="85" y="81"/>
                </a:lnTo>
                <a:lnTo>
                  <a:pt x="10757" y="81"/>
                </a:lnTo>
                <a:lnTo>
                  <a:pt x="21706" y="81"/>
                </a:lnTo>
                <a:lnTo>
                  <a:pt x="21706" y="10652"/>
                </a:lnTo>
                <a:lnTo>
                  <a:pt x="21706" y="21632"/>
                </a:lnTo>
                <a:lnTo>
                  <a:pt x="10757" y="21632"/>
                </a:lnTo>
                <a:close/>
              </a:path>
              <a:path w="21600" h="21600">
                <a:moveTo>
                  <a:pt x="85" y="17509"/>
                </a:moveTo>
                <a:lnTo>
                  <a:pt x="5187" y="17509"/>
                </a:lnTo>
                <a:lnTo>
                  <a:pt x="5187" y="21632"/>
                </a:lnTo>
                <a:lnTo>
                  <a:pt x="85" y="17509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75000"/>
                </a:schemeClr>
              </a:gs>
              <a:gs pos="35000">
                <a:schemeClr val="accent1">
                  <a:lumMod val="75000"/>
                </a:schemeClr>
              </a:gs>
              <a:gs pos="100000">
                <a:schemeClr val="accent2">
                  <a:tint val="15000"/>
                  <a:satMod val="350000"/>
                </a:schemeClr>
              </a:gs>
            </a:gsLst>
            <a:lin ang="16200000" scaled="1"/>
          </a:gradFill>
          <a:ln w="9525">
            <a:solidFill>
              <a:srgbClr val="000000">
                <a:alpha val="50000"/>
              </a:srgbClr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808080"/>
              </a:solidFill>
              <a:latin typeface="Arial" pitchFamily="34" charset="0"/>
            </a:endParaRPr>
          </a:p>
        </p:txBody>
      </p:sp>
      <p:grpSp>
        <p:nvGrpSpPr>
          <p:cNvPr id="49" name="Group 48"/>
          <p:cNvGrpSpPr/>
          <p:nvPr/>
        </p:nvGrpSpPr>
        <p:grpSpPr>
          <a:xfrm>
            <a:off x="685799" y="2220030"/>
            <a:ext cx="2438400" cy="152400"/>
            <a:chOff x="4419600" y="2590800"/>
            <a:chExt cx="2438400" cy="152400"/>
          </a:xfrm>
          <a:effectLst/>
        </p:grpSpPr>
        <p:cxnSp>
          <p:nvCxnSpPr>
            <p:cNvPr id="50" name="Straight Connector 49"/>
            <p:cNvCxnSpPr/>
            <p:nvPr/>
          </p:nvCxnSpPr>
          <p:spPr>
            <a:xfrm>
              <a:off x="4419600" y="2665898"/>
              <a:ext cx="2438400" cy="2204"/>
            </a:xfrm>
            <a:prstGeom prst="line">
              <a:avLst/>
            </a:prstGeom>
            <a:ln>
              <a:solidFill>
                <a:schemeClr val="accent1">
                  <a:lumMod val="75000"/>
                </a:schemeClr>
              </a:solidFill>
              <a:headEnd type="none"/>
              <a:tailEnd type="none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flipV="1">
              <a:off x="4419600" y="2590800"/>
              <a:ext cx="0" cy="152400"/>
            </a:xfrm>
            <a:prstGeom prst="line">
              <a:avLst/>
            </a:prstGeom>
            <a:ln>
              <a:solidFill>
                <a:schemeClr val="accent1">
                  <a:lumMod val="75000"/>
                </a:schemeClr>
              </a:solidFill>
              <a:headEnd type="none"/>
              <a:tailEnd type="none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 flipV="1">
              <a:off x="6858000" y="2590800"/>
              <a:ext cx="0" cy="152400"/>
            </a:xfrm>
            <a:prstGeom prst="line">
              <a:avLst/>
            </a:prstGeom>
            <a:ln>
              <a:solidFill>
                <a:schemeClr val="accent1">
                  <a:lumMod val="75000"/>
                </a:schemeClr>
              </a:solidFill>
              <a:headEnd type="none"/>
              <a:tailEnd type="none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</p:grpSp>
      <p:sp>
        <p:nvSpPr>
          <p:cNvPr id="53" name="File"/>
          <p:cNvSpPr>
            <a:spLocks noChangeAspect="1" noEditPoints="1" noChangeArrowheads="1"/>
          </p:cNvSpPr>
          <p:nvPr/>
        </p:nvSpPr>
        <p:spPr bwMode="auto">
          <a:xfrm>
            <a:off x="1623157" y="1229431"/>
            <a:ext cx="277978" cy="173736"/>
          </a:xfrm>
          <a:custGeom>
            <a:avLst/>
            <a:gdLst>
              <a:gd name="T0" fmla="*/ 10981 w 21600"/>
              <a:gd name="T1" fmla="*/ 3240 h 21600"/>
              <a:gd name="T2" fmla="*/ 0 w 21600"/>
              <a:gd name="T3" fmla="*/ 10800 h 21600"/>
              <a:gd name="T4" fmla="*/ 10800 w 21600"/>
              <a:gd name="T5" fmla="*/ 21600 h 21600"/>
              <a:gd name="T6" fmla="*/ 21600 w 21600"/>
              <a:gd name="T7" fmla="*/ 10800 h 21600"/>
              <a:gd name="T8" fmla="*/ 0 w 21600"/>
              <a:gd name="T9" fmla="*/ 21600 h 21600"/>
              <a:gd name="T10" fmla="*/ 21600 w 21600"/>
              <a:gd name="T11" fmla="*/ 21600 h 21600"/>
              <a:gd name="T12" fmla="*/ 1086 w 21600"/>
              <a:gd name="T13" fmla="*/ 4628 h 21600"/>
              <a:gd name="T14" fmla="*/ 20635 w 21600"/>
              <a:gd name="T15" fmla="*/ 20289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T12" t="T13" r="T14" b="T15"/>
            <a:pathLst>
              <a:path w="21600" h="21600">
                <a:moveTo>
                  <a:pt x="19790" y="3240"/>
                </a:moveTo>
                <a:cubicBezTo>
                  <a:pt x="10981" y="3240"/>
                  <a:pt x="9171" y="3240"/>
                  <a:pt x="9050" y="3086"/>
                </a:cubicBezTo>
                <a:cubicBezTo>
                  <a:pt x="9050" y="2931"/>
                  <a:pt x="8930" y="2777"/>
                  <a:pt x="8930" y="2469"/>
                </a:cubicBezTo>
                <a:cubicBezTo>
                  <a:pt x="8930" y="2160"/>
                  <a:pt x="8809" y="1851"/>
                  <a:pt x="8688" y="1389"/>
                </a:cubicBezTo>
                <a:cubicBezTo>
                  <a:pt x="8568" y="1080"/>
                  <a:pt x="8326" y="771"/>
                  <a:pt x="8085" y="463"/>
                </a:cubicBezTo>
                <a:cubicBezTo>
                  <a:pt x="7723" y="154"/>
                  <a:pt x="7361" y="0"/>
                  <a:pt x="7361" y="0"/>
                </a:cubicBezTo>
                <a:cubicBezTo>
                  <a:pt x="7361" y="0"/>
                  <a:pt x="2293" y="0"/>
                  <a:pt x="2051" y="154"/>
                </a:cubicBezTo>
                <a:cubicBezTo>
                  <a:pt x="1689" y="309"/>
                  <a:pt x="1448" y="463"/>
                  <a:pt x="1327" y="771"/>
                </a:cubicBezTo>
                <a:cubicBezTo>
                  <a:pt x="1207" y="1080"/>
                  <a:pt x="1086" y="1389"/>
                  <a:pt x="965" y="1697"/>
                </a:cubicBezTo>
                <a:cubicBezTo>
                  <a:pt x="845" y="2160"/>
                  <a:pt x="724" y="2314"/>
                  <a:pt x="724" y="2469"/>
                </a:cubicBezTo>
                <a:cubicBezTo>
                  <a:pt x="603" y="2623"/>
                  <a:pt x="603" y="2777"/>
                  <a:pt x="483" y="2931"/>
                </a:cubicBezTo>
                <a:cubicBezTo>
                  <a:pt x="483" y="3086"/>
                  <a:pt x="362" y="3240"/>
                  <a:pt x="241" y="3240"/>
                </a:cubicBezTo>
                <a:lnTo>
                  <a:pt x="0" y="3394"/>
                </a:lnTo>
                <a:lnTo>
                  <a:pt x="0" y="3703"/>
                </a:lnTo>
                <a:lnTo>
                  <a:pt x="0" y="10800"/>
                </a:lnTo>
                <a:lnTo>
                  <a:pt x="0" y="21600"/>
                </a:lnTo>
                <a:lnTo>
                  <a:pt x="10981" y="21600"/>
                </a:lnTo>
                <a:lnTo>
                  <a:pt x="21600" y="21600"/>
                </a:lnTo>
                <a:lnTo>
                  <a:pt x="21600" y="10800"/>
                </a:lnTo>
                <a:lnTo>
                  <a:pt x="21600" y="5246"/>
                </a:lnTo>
                <a:lnTo>
                  <a:pt x="21600" y="4783"/>
                </a:lnTo>
                <a:cubicBezTo>
                  <a:pt x="21479" y="4320"/>
                  <a:pt x="21359" y="4011"/>
                  <a:pt x="21117" y="3703"/>
                </a:cubicBezTo>
                <a:cubicBezTo>
                  <a:pt x="20876" y="3549"/>
                  <a:pt x="20514" y="3394"/>
                  <a:pt x="20152" y="3240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75000"/>
                </a:schemeClr>
              </a:gs>
              <a:gs pos="35000">
                <a:schemeClr val="accent1">
                  <a:lumMod val="75000"/>
                </a:schemeClr>
              </a:gs>
              <a:gs pos="100000">
                <a:schemeClr val="accent2">
                  <a:tint val="15000"/>
                  <a:satMod val="350000"/>
                </a:schemeClr>
              </a:gs>
            </a:gsLst>
            <a:lin ang="16200000" scaled="1"/>
          </a:gradFill>
          <a:ln w="9525">
            <a:solidFill>
              <a:srgbClr val="000000">
                <a:alpha val="50000"/>
              </a:srgbClr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808080"/>
              </a:solidFill>
              <a:latin typeface="Arial" pitchFamily="34" charset="0"/>
            </a:endParaRPr>
          </a:p>
        </p:txBody>
      </p:sp>
      <p:sp>
        <p:nvSpPr>
          <p:cNvPr id="54" name="File"/>
          <p:cNvSpPr>
            <a:spLocks noChangeAspect="1" noEditPoints="1" noChangeArrowheads="1"/>
          </p:cNvSpPr>
          <p:nvPr/>
        </p:nvSpPr>
        <p:spPr bwMode="auto">
          <a:xfrm>
            <a:off x="1678021" y="1305630"/>
            <a:ext cx="277978" cy="173736"/>
          </a:xfrm>
          <a:custGeom>
            <a:avLst/>
            <a:gdLst>
              <a:gd name="T0" fmla="*/ 10981 w 21600"/>
              <a:gd name="T1" fmla="*/ 3240 h 21600"/>
              <a:gd name="T2" fmla="*/ 0 w 21600"/>
              <a:gd name="T3" fmla="*/ 10800 h 21600"/>
              <a:gd name="T4" fmla="*/ 10800 w 21600"/>
              <a:gd name="T5" fmla="*/ 21600 h 21600"/>
              <a:gd name="T6" fmla="*/ 21600 w 21600"/>
              <a:gd name="T7" fmla="*/ 10800 h 21600"/>
              <a:gd name="T8" fmla="*/ 0 w 21600"/>
              <a:gd name="T9" fmla="*/ 21600 h 21600"/>
              <a:gd name="T10" fmla="*/ 21600 w 21600"/>
              <a:gd name="T11" fmla="*/ 21600 h 21600"/>
              <a:gd name="T12" fmla="*/ 1086 w 21600"/>
              <a:gd name="T13" fmla="*/ 4628 h 21600"/>
              <a:gd name="T14" fmla="*/ 20635 w 21600"/>
              <a:gd name="T15" fmla="*/ 20289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T12" t="T13" r="T14" b="T15"/>
            <a:pathLst>
              <a:path w="21600" h="21600">
                <a:moveTo>
                  <a:pt x="19790" y="3240"/>
                </a:moveTo>
                <a:cubicBezTo>
                  <a:pt x="10981" y="3240"/>
                  <a:pt x="9171" y="3240"/>
                  <a:pt x="9050" y="3086"/>
                </a:cubicBezTo>
                <a:cubicBezTo>
                  <a:pt x="9050" y="2931"/>
                  <a:pt x="8930" y="2777"/>
                  <a:pt x="8930" y="2469"/>
                </a:cubicBezTo>
                <a:cubicBezTo>
                  <a:pt x="8930" y="2160"/>
                  <a:pt x="8809" y="1851"/>
                  <a:pt x="8688" y="1389"/>
                </a:cubicBezTo>
                <a:cubicBezTo>
                  <a:pt x="8568" y="1080"/>
                  <a:pt x="8326" y="771"/>
                  <a:pt x="8085" y="463"/>
                </a:cubicBezTo>
                <a:cubicBezTo>
                  <a:pt x="7723" y="154"/>
                  <a:pt x="7361" y="0"/>
                  <a:pt x="7361" y="0"/>
                </a:cubicBezTo>
                <a:cubicBezTo>
                  <a:pt x="7361" y="0"/>
                  <a:pt x="2293" y="0"/>
                  <a:pt x="2051" y="154"/>
                </a:cubicBezTo>
                <a:cubicBezTo>
                  <a:pt x="1689" y="309"/>
                  <a:pt x="1448" y="463"/>
                  <a:pt x="1327" y="771"/>
                </a:cubicBezTo>
                <a:cubicBezTo>
                  <a:pt x="1207" y="1080"/>
                  <a:pt x="1086" y="1389"/>
                  <a:pt x="965" y="1697"/>
                </a:cubicBezTo>
                <a:cubicBezTo>
                  <a:pt x="845" y="2160"/>
                  <a:pt x="724" y="2314"/>
                  <a:pt x="724" y="2469"/>
                </a:cubicBezTo>
                <a:cubicBezTo>
                  <a:pt x="603" y="2623"/>
                  <a:pt x="603" y="2777"/>
                  <a:pt x="483" y="2931"/>
                </a:cubicBezTo>
                <a:cubicBezTo>
                  <a:pt x="483" y="3086"/>
                  <a:pt x="362" y="3240"/>
                  <a:pt x="241" y="3240"/>
                </a:cubicBezTo>
                <a:lnTo>
                  <a:pt x="0" y="3394"/>
                </a:lnTo>
                <a:lnTo>
                  <a:pt x="0" y="3703"/>
                </a:lnTo>
                <a:lnTo>
                  <a:pt x="0" y="10800"/>
                </a:lnTo>
                <a:lnTo>
                  <a:pt x="0" y="21600"/>
                </a:lnTo>
                <a:lnTo>
                  <a:pt x="10981" y="21600"/>
                </a:lnTo>
                <a:lnTo>
                  <a:pt x="21600" y="21600"/>
                </a:lnTo>
                <a:lnTo>
                  <a:pt x="21600" y="10800"/>
                </a:lnTo>
                <a:lnTo>
                  <a:pt x="21600" y="5246"/>
                </a:lnTo>
                <a:lnTo>
                  <a:pt x="21600" y="4783"/>
                </a:lnTo>
                <a:cubicBezTo>
                  <a:pt x="21479" y="4320"/>
                  <a:pt x="21359" y="4011"/>
                  <a:pt x="21117" y="3703"/>
                </a:cubicBezTo>
                <a:cubicBezTo>
                  <a:pt x="20876" y="3549"/>
                  <a:pt x="20514" y="3394"/>
                  <a:pt x="20152" y="3240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75000"/>
                </a:schemeClr>
              </a:gs>
              <a:gs pos="35000">
                <a:schemeClr val="accent1">
                  <a:lumMod val="75000"/>
                </a:schemeClr>
              </a:gs>
              <a:gs pos="100000">
                <a:schemeClr val="accent2">
                  <a:tint val="15000"/>
                  <a:satMod val="350000"/>
                </a:schemeClr>
              </a:gs>
            </a:gsLst>
            <a:lin ang="16200000" scaled="1"/>
          </a:gradFill>
          <a:ln w="9525">
            <a:solidFill>
              <a:srgbClr val="000000">
                <a:alpha val="50000"/>
              </a:srgbClr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808080"/>
              </a:solidFill>
              <a:latin typeface="Arial" pitchFamily="34" charset="0"/>
            </a:endParaRPr>
          </a:p>
        </p:txBody>
      </p:sp>
      <p:sp>
        <p:nvSpPr>
          <p:cNvPr id="55" name="File"/>
          <p:cNvSpPr>
            <a:spLocks noChangeAspect="1" noEditPoints="1" noChangeArrowheads="1"/>
          </p:cNvSpPr>
          <p:nvPr/>
        </p:nvSpPr>
        <p:spPr bwMode="auto">
          <a:xfrm>
            <a:off x="1732885" y="1381829"/>
            <a:ext cx="277978" cy="173736"/>
          </a:xfrm>
          <a:custGeom>
            <a:avLst/>
            <a:gdLst>
              <a:gd name="T0" fmla="*/ 10981 w 21600"/>
              <a:gd name="T1" fmla="*/ 3240 h 21600"/>
              <a:gd name="T2" fmla="*/ 0 w 21600"/>
              <a:gd name="T3" fmla="*/ 10800 h 21600"/>
              <a:gd name="T4" fmla="*/ 10800 w 21600"/>
              <a:gd name="T5" fmla="*/ 21600 h 21600"/>
              <a:gd name="T6" fmla="*/ 21600 w 21600"/>
              <a:gd name="T7" fmla="*/ 10800 h 21600"/>
              <a:gd name="T8" fmla="*/ 0 w 21600"/>
              <a:gd name="T9" fmla="*/ 21600 h 21600"/>
              <a:gd name="T10" fmla="*/ 21600 w 21600"/>
              <a:gd name="T11" fmla="*/ 21600 h 21600"/>
              <a:gd name="T12" fmla="*/ 1086 w 21600"/>
              <a:gd name="T13" fmla="*/ 4628 h 21600"/>
              <a:gd name="T14" fmla="*/ 20635 w 21600"/>
              <a:gd name="T15" fmla="*/ 20289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T12" t="T13" r="T14" b="T15"/>
            <a:pathLst>
              <a:path w="21600" h="21600">
                <a:moveTo>
                  <a:pt x="19790" y="3240"/>
                </a:moveTo>
                <a:cubicBezTo>
                  <a:pt x="10981" y="3240"/>
                  <a:pt x="9171" y="3240"/>
                  <a:pt x="9050" y="3086"/>
                </a:cubicBezTo>
                <a:cubicBezTo>
                  <a:pt x="9050" y="2931"/>
                  <a:pt x="8930" y="2777"/>
                  <a:pt x="8930" y="2469"/>
                </a:cubicBezTo>
                <a:cubicBezTo>
                  <a:pt x="8930" y="2160"/>
                  <a:pt x="8809" y="1851"/>
                  <a:pt x="8688" y="1389"/>
                </a:cubicBezTo>
                <a:cubicBezTo>
                  <a:pt x="8568" y="1080"/>
                  <a:pt x="8326" y="771"/>
                  <a:pt x="8085" y="463"/>
                </a:cubicBezTo>
                <a:cubicBezTo>
                  <a:pt x="7723" y="154"/>
                  <a:pt x="7361" y="0"/>
                  <a:pt x="7361" y="0"/>
                </a:cubicBezTo>
                <a:cubicBezTo>
                  <a:pt x="7361" y="0"/>
                  <a:pt x="2293" y="0"/>
                  <a:pt x="2051" y="154"/>
                </a:cubicBezTo>
                <a:cubicBezTo>
                  <a:pt x="1689" y="309"/>
                  <a:pt x="1448" y="463"/>
                  <a:pt x="1327" y="771"/>
                </a:cubicBezTo>
                <a:cubicBezTo>
                  <a:pt x="1207" y="1080"/>
                  <a:pt x="1086" y="1389"/>
                  <a:pt x="965" y="1697"/>
                </a:cubicBezTo>
                <a:cubicBezTo>
                  <a:pt x="845" y="2160"/>
                  <a:pt x="724" y="2314"/>
                  <a:pt x="724" y="2469"/>
                </a:cubicBezTo>
                <a:cubicBezTo>
                  <a:pt x="603" y="2623"/>
                  <a:pt x="603" y="2777"/>
                  <a:pt x="483" y="2931"/>
                </a:cubicBezTo>
                <a:cubicBezTo>
                  <a:pt x="483" y="3086"/>
                  <a:pt x="362" y="3240"/>
                  <a:pt x="241" y="3240"/>
                </a:cubicBezTo>
                <a:lnTo>
                  <a:pt x="0" y="3394"/>
                </a:lnTo>
                <a:lnTo>
                  <a:pt x="0" y="3703"/>
                </a:lnTo>
                <a:lnTo>
                  <a:pt x="0" y="10800"/>
                </a:lnTo>
                <a:lnTo>
                  <a:pt x="0" y="21600"/>
                </a:lnTo>
                <a:lnTo>
                  <a:pt x="10981" y="21600"/>
                </a:lnTo>
                <a:lnTo>
                  <a:pt x="21600" y="21600"/>
                </a:lnTo>
                <a:lnTo>
                  <a:pt x="21600" y="10800"/>
                </a:lnTo>
                <a:lnTo>
                  <a:pt x="21600" y="5246"/>
                </a:lnTo>
                <a:lnTo>
                  <a:pt x="21600" y="4783"/>
                </a:lnTo>
                <a:cubicBezTo>
                  <a:pt x="21479" y="4320"/>
                  <a:pt x="21359" y="4011"/>
                  <a:pt x="21117" y="3703"/>
                </a:cubicBezTo>
                <a:cubicBezTo>
                  <a:pt x="20876" y="3549"/>
                  <a:pt x="20514" y="3394"/>
                  <a:pt x="20152" y="3240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75000"/>
                </a:schemeClr>
              </a:gs>
              <a:gs pos="35000">
                <a:schemeClr val="accent1">
                  <a:lumMod val="75000"/>
                </a:schemeClr>
              </a:gs>
              <a:gs pos="100000">
                <a:schemeClr val="accent2">
                  <a:tint val="15000"/>
                  <a:satMod val="350000"/>
                </a:schemeClr>
              </a:gs>
            </a:gsLst>
            <a:lin ang="16200000" scaled="1"/>
          </a:gradFill>
          <a:ln w="9525">
            <a:solidFill>
              <a:srgbClr val="000000">
                <a:alpha val="50000"/>
              </a:srgbClr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808080"/>
              </a:solidFill>
              <a:latin typeface="Arial" pitchFamily="34" charset="0"/>
            </a:endParaRPr>
          </a:p>
        </p:txBody>
      </p:sp>
      <p:sp>
        <p:nvSpPr>
          <p:cNvPr id="56" name="Documents"/>
          <p:cNvSpPr>
            <a:spLocks noChangeAspect="1" noEditPoints="1" noChangeArrowheads="1"/>
          </p:cNvSpPr>
          <p:nvPr/>
        </p:nvSpPr>
        <p:spPr bwMode="auto">
          <a:xfrm>
            <a:off x="1325594" y="1266867"/>
            <a:ext cx="182594" cy="244316"/>
          </a:xfrm>
          <a:custGeom>
            <a:avLst/>
            <a:gdLst>
              <a:gd name="T0" fmla="*/ 0 w 21600"/>
              <a:gd name="T1" fmla="*/ 2800 h 21600"/>
              <a:gd name="T2" fmla="*/ 3468 w 21600"/>
              <a:gd name="T3" fmla="*/ 0 h 21600"/>
              <a:gd name="T4" fmla="*/ 21653 w 21600"/>
              <a:gd name="T5" fmla="*/ 18828 h 21600"/>
              <a:gd name="T6" fmla="*/ 19954 w 21600"/>
              <a:gd name="T7" fmla="*/ 20214 h 21600"/>
              <a:gd name="T8" fmla="*/ 18256 w 21600"/>
              <a:gd name="T9" fmla="*/ 21628 h 21600"/>
              <a:gd name="T10" fmla="*/ 19954 w 21600"/>
              <a:gd name="T11" fmla="*/ 1428 h 21600"/>
              <a:gd name="T12" fmla="*/ 18256 w 21600"/>
              <a:gd name="T13" fmla="*/ 2800 h 21600"/>
              <a:gd name="T14" fmla="*/ 1645 w 21600"/>
              <a:gd name="T15" fmla="*/ 1428 h 21600"/>
              <a:gd name="T16" fmla="*/ 21600 w 21600"/>
              <a:gd name="T17" fmla="*/ 0 h 21600"/>
              <a:gd name="T18" fmla="*/ 10800 w 21600"/>
              <a:gd name="T19" fmla="*/ 0 h 21600"/>
              <a:gd name="T20" fmla="*/ 0 w 21600"/>
              <a:gd name="T21" fmla="*/ 10800 h 21600"/>
              <a:gd name="T22" fmla="*/ 21600 w 21600"/>
              <a:gd name="T23" fmla="*/ 10800 h 21600"/>
              <a:gd name="T24" fmla="*/ 1645 w 21600"/>
              <a:gd name="T25" fmla="*/ 4171 h 21600"/>
              <a:gd name="T26" fmla="*/ 16522 w 21600"/>
              <a:gd name="T27" fmla="*/ 17314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T24" t="T25" r="T26" b="T27"/>
            <a:pathLst>
              <a:path w="21600" h="21600" extrusionOk="0">
                <a:moveTo>
                  <a:pt x="0" y="18014"/>
                </a:moveTo>
                <a:lnTo>
                  <a:pt x="0" y="2800"/>
                </a:lnTo>
                <a:lnTo>
                  <a:pt x="1645" y="2800"/>
                </a:lnTo>
                <a:lnTo>
                  <a:pt x="1645" y="1428"/>
                </a:lnTo>
                <a:lnTo>
                  <a:pt x="3468" y="1428"/>
                </a:lnTo>
                <a:lnTo>
                  <a:pt x="3468" y="0"/>
                </a:lnTo>
                <a:lnTo>
                  <a:pt x="21653" y="0"/>
                </a:lnTo>
                <a:lnTo>
                  <a:pt x="21653" y="18828"/>
                </a:lnTo>
                <a:lnTo>
                  <a:pt x="19954" y="18828"/>
                </a:lnTo>
                <a:lnTo>
                  <a:pt x="19954" y="20214"/>
                </a:lnTo>
                <a:lnTo>
                  <a:pt x="18256" y="20214"/>
                </a:lnTo>
                <a:lnTo>
                  <a:pt x="18256" y="21600"/>
                </a:lnTo>
                <a:lnTo>
                  <a:pt x="4434" y="21600"/>
                </a:lnTo>
                <a:lnTo>
                  <a:pt x="0" y="18014"/>
                </a:lnTo>
                <a:close/>
              </a:path>
              <a:path w="21600" h="21600" extrusionOk="0">
                <a:moveTo>
                  <a:pt x="3486" y="1428"/>
                </a:moveTo>
                <a:lnTo>
                  <a:pt x="19954" y="1428"/>
                </a:lnTo>
                <a:lnTo>
                  <a:pt x="19954" y="20214"/>
                </a:lnTo>
                <a:lnTo>
                  <a:pt x="18256" y="20214"/>
                </a:lnTo>
                <a:lnTo>
                  <a:pt x="18256" y="2800"/>
                </a:lnTo>
                <a:lnTo>
                  <a:pt x="1645" y="2800"/>
                </a:lnTo>
                <a:lnTo>
                  <a:pt x="1645" y="1428"/>
                </a:lnTo>
                <a:lnTo>
                  <a:pt x="3486" y="1428"/>
                </a:lnTo>
                <a:close/>
              </a:path>
              <a:path w="21600" h="21600" extrusionOk="0">
                <a:moveTo>
                  <a:pt x="0" y="18014"/>
                </a:moveTo>
                <a:lnTo>
                  <a:pt x="4434" y="18000"/>
                </a:lnTo>
                <a:lnTo>
                  <a:pt x="4434" y="21600"/>
                </a:lnTo>
                <a:lnTo>
                  <a:pt x="0" y="18014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75000"/>
                </a:schemeClr>
              </a:gs>
              <a:gs pos="35000">
                <a:schemeClr val="accent1">
                  <a:lumMod val="75000"/>
                </a:schemeClr>
              </a:gs>
              <a:gs pos="100000">
                <a:schemeClr val="accent2">
                  <a:tint val="15000"/>
                  <a:satMod val="350000"/>
                </a:schemeClr>
              </a:gs>
            </a:gsLst>
            <a:lin ang="16200000" scaled="1"/>
          </a:gradFill>
          <a:ln w="9525">
            <a:solidFill>
              <a:srgbClr val="000000">
                <a:alpha val="50000"/>
              </a:srgbClr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808080"/>
              </a:solidFill>
              <a:latin typeface="Arial" pitchFamily="34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2067200" y="2056043"/>
            <a:ext cx="914400" cy="2308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900" b="1" dirty="0" smtClean="0">
                <a:solidFill>
                  <a:srgbClr val="99CC00">
                    <a:lumMod val="75000"/>
                  </a:srgbClr>
                </a:solidFill>
                <a:latin typeface="Arial" pitchFamily="34" charset="0"/>
              </a:rPr>
              <a:t>Ethernet LAN</a:t>
            </a:r>
            <a:endParaRPr lang="en-US" sz="900" b="1" dirty="0">
              <a:solidFill>
                <a:srgbClr val="99CC00">
                  <a:lumMod val="75000"/>
                </a:srgbClr>
              </a:solidFill>
              <a:latin typeface="Arial" pitchFamily="34" charset="0"/>
            </a:endParaRPr>
          </a:p>
        </p:txBody>
      </p:sp>
      <p:pic>
        <p:nvPicPr>
          <p:cNvPr id="58" name="Picture 4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8797" b="93233" l="5473" r="9925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675" t="16889" b="8155"/>
          <a:stretch/>
        </p:blipFill>
        <p:spPr bwMode="auto">
          <a:xfrm>
            <a:off x="685800" y="4223085"/>
            <a:ext cx="2196629" cy="5775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59" name="Group 58"/>
          <p:cNvGrpSpPr/>
          <p:nvPr/>
        </p:nvGrpSpPr>
        <p:grpSpPr>
          <a:xfrm>
            <a:off x="1652326" y="4088302"/>
            <a:ext cx="387706" cy="326134"/>
            <a:chOff x="1470757" y="3962402"/>
            <a:chExt cx="387706" cy="326134"/>
          </a:xfrm>
        </p:grpSpPr>
        <p:sp>
          <p:nvSpPr>
            <p:cNvPr id="32" name="File"/>
            <p:cNvSpPr>
              <a:spLocks noChangeAspect="1" noEditPoints="1" noChangeArrowheads="1"/>
            </p:cNvSpPr>
            <p:nvPr/>
          </p:nvSpPr>
          <p:spPr bwMode="auto">
            <a:xfrm>
              <a:off x="1470757" y="3962402"/>
              <a:ext cx="277978" cy="173736"/>
            </a:xfrm>
            <a:custGeom>
              <a:avLst/>
              <a:gdLst>
                <a:gd name="T0" fmla="*/ 10981 w 21600"/>
                <a:gd name="T1" fmla="*/ 3240 h 21600"/>
                <a:gd name="T2" fmla="*/ 0 w 21600"/>
                <a:gd name="T3" fmla="*/ 10800 h 21600"/>
                <a:gd name="T4" fmla="*/ 10800 w 21600"/>
                <a:gd name="T5" fmla="*/ 21600 h 21600"/>
                <a:gd name="T6" fmla="*/ 21600 w 21600"/>
                <a:gd name="T7" fmla="*/ 10800 h 21600"/>
                <a:gd name="T8" fmla="*/ 0 w 21600"/>
                <a:gd name="T9" fmla="*/ 21600 h 21600"/>
                <a:gd name="T10" fmla="*/ 21600 w 21600"/>
                <a:gd name="T11" fmla="*/ 21600 h 21600"/>
                <a:gd name="T12" fmla="*/ 1086 w 21600"/>
                <a:gd name="T13" fmla="*/ 4628 h 21600"/>
                <a:gd name="T14" fmla="*/ 20635 w 21600"/>
                <a:gd name="T15" fmla="*/ 20289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T12" t="T13" r="T14" b="T15"/>
              <a:pathLst>
                <a:path w="21600" h="21600">
                  <a:moveTo>
                    <a:pt x="19790" y="3240"/>
                  </a:moveTo>
                  <a:cubicBezTo>
                    <a:pt x="10981" y="3240"/>
                    <a:pt x="9171" y="3240"/>
                    <a:pt x="9050" y="3086"/>
                  </a:cubicBezTo>
                  <a:cubicBezTo>
                    <a:pt x="9050" y="2931"/>
                    <a:pt x="8930" y="2777"/>
                    <a:pt x="8930" y="2469"/>
                  </a:cubicBezTo>
                  <a:cubicBezTo>
                    <a:pt x="8930" y="2160"/>
                    <a:pt x="8809" y="1851"/>
                    <a:pt x="8688" y="1389"/>
                  </a:cubicBezTo>
                  <a:cubicBezTo>
                    <a:pt x="8568" y="1080"/>
                    <a:pt x="8326" y="771"/>
                    <a:pt x="8085" y="463"/>
                  </a:cubicBezTo>
                  <a:cubicBezTo>
                    <a:pt x="7723" y="154"/>
                    <a:pt x="7361" y="0"/>
                    <a:pt x="7361" y="0"/>
                  </a:cubicBezTo>
                  <a:cubicBezTo>
                    <a:pt x="7361" y="0"/>
                    <a:pt x="2293" y="0"/>
                    <a:pt x="2051" y="154"/>
                  </a:cubicBezTo>
                  <a:cubicBezTo>
                    <a:pt x="1689" y="309"/>
                    <a:pt x="1448" y="463"/>
                    <a:pt x="1327" y="771"/>
                  </a:cubicBezTo>
                  <a:cubicBezTo>
                    <a:pt x="1207" y="1080"/>
                    <a:pt x="1086" y="1389"/>
                    <a:pt x="965" y="1697"/>
                  </a:cubicBezTo>
                  <a:cubicBezTo>
                    <a:pt x="845" y="2160"/>
                    <a:pt x="724" y="2314"/>
                    <a:pt x="724" y="2469"/>
                  </a:cubicBezTo>
                  <a:cubicBezTo>
                    <a:pt x="603" y="2623"/>
                    <a:pt x="603" y="2777"/>
                    <a:pt x="483" y="2931"/>
                  </a:cubicBezTo>
                  <a:cubicBezTo>
                    <a:pt x="483" y="3086"/>
                    <a:pt x="362" y="3240"/>
                    <a:pt x="241" y="3240"/>
                  </a:cubicBezTo>
                  <a:lnTo>
                    <a:pt x="0" y="3394"/>
                  </a:lnTo>
                  <a:lnTo>
                    <a:pt x="0" y="3703"/>
                  </a:lnTo>
                  <a:lnTo>
                    <a:pt x="0" y="10800"/>
                  </a:lnTo>
                  <a:lnTo>
                    <a:pt x="0" y="21600"/>
                  </a:lnTo>
                  <a:lnTo>
                    <a:pt x="10981" y="21600"/>
                  </a:lnTo>
                  <a:lnTo>
                    <a:pt x="21600" y="21600"/>
                  </a:lnTo>
                  <a:lnTo>
                    <a:pt x="21600" y="10800"/>
                  </a:lnTo>
                  <a:lnTo>
                    <a:pt x="21600" y="5246"/>
                  </a:lnTo>
                  <a:lnTo>
                    <a:pt x="21600" y="4783"/>
                  </a:lnTo>
                  <a:cubicBezTo>
                    <a:pt x="21479" y="4320"/>
                    <a:pt x="21359" y="4011"/>
                    <a:pt x="21117" y="3703"/>
                  </a:cubicBezTo>
                  <a:cubicBezTo>
                    <a:pt x="20876" y="3549"/>
                    <a:pt x="20514" y="3394"/>
                    <a:pt x="20152" y="3240"/>
                  </a:cubicBezTo>
                  <a:close/>
                </a:path>
              </a:pathLst>
            </a:custGeom>
            <a:gradFill>
              <a:gsLst>
                <a:gs pos="0">
                  <a:schemeClr val="accent1">
                    <a:lumMod val="75000"/>
                  </a:schemeClr>
                </a:gs>
                <a:gs pos="35000">
                  <a:schemeClr val="accent1">
                    <a:lumMod val="75000"/>
                  </a:schemeClr>
                </a:gs>
                <a:gs pos="100000">
                  <a:schemeClr val="accent2">
                    <a:tint val="15000"/>
                    <a:satMod val="350000"/>
                  </a:schemeClr>
                </a:gs>
              </a:gsLst>
              <a:lin ang="16200000" scaled="1"/>
            </a:gradFill>
            <a:ln w="9525">
              <a:solidFill>
                <a:srgbClr val="000000">
                  <a:alpha val="50000"/>
                </a:srgbClr>
              </a:solidFill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808080"/>
                </a:solidFill>
                <a:latin typeface="Arial" pitchFamily="34" charset="0"/>
              </a:endParaRPr>
            </a:p>
          </p:txBody>
        </p:sp>
        <p:sp>
          <p:nvSpPr>
            <p:cNvPr id="33" name="File"/>
            <p:cNvSpPr>
              <a:spLocks noChangeAspect="1" noEditPoints="1" noChangeArrowheads="1"/>
            </p:cNvSpPr>
            <p:nvPr/>
          </p:nvSpPr>
          <p:spPr bwMode="auto">
            <a:xfrm>
              <a:off x="1525621" y="4038601"/>
              <a:ext cx="277978" cy="173736"/>
            </a:xfrm>
            <a:custGeom>
              <a:avLst/>
              <a:gdLst>
                <a:gd name="T0" fmla="*/ 10981 w 21600"/>
                <a:gd name="T1" fmla="*/ 3240 h 21600"/>
                <a:gd name="T2" fmla="*/ 0 w 21600"/>
                <a:gd name="T3" fmla="*/ 10800 h 21600"/>
                <a:gd name="T4" fmla="*/ 10800 w 21600"/>
                <a:gd name="T5" fmla="*/ 21600 h 21600"/>
                <a:gd name="T6" fmla="*/ 21600 w 21600"/>
                <a:gd name="T7" fmla="*/ 10800 h 21600"/>
                <a:gd name="T8" fmla="*/ 0 w 21600"/>
                <a:gd name="T9" fmla="*/ 21600 h 21600"/>
                <a:gd name="T10" fmla="*/ 21600 w 21600"/>
                <a:gd name="T11" fmla="*/ 21600 h 21600"/>
                <a:gd name="T12" fmla="*/ 1086 w 21600"/>
                <a:gd name="T13" fmla="*/ 4628 h 21600"/>
                <a:gd name="T14" fmla="*/ 20635 w 21600"/>
                <a:gd name="T15" fmla="*/ 20289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T12" t="T13" r="T14" b="T15"/>
              <a:pathLst>
                <a:path w="21600" h="21600">
                  <a:moveTo>
                    <a:pt x="19790" y="3240"/>
                  </a:moveTo>
                  <a:cubicBezTo>
                    <a:pt x="10981" y="3240"/>
                    <a:pt x="9171" y="3240"/>
                    <a:pt x="9050" y="3086"/>
                  </a:cubicBezTo>
                  <a:cubicBezTo>
                    <a:pt x="9050" y="2931"/>
                    <a:pt x="8930" y="2777"/>
                    <a:pt x="8930" y="2469"/>
                  </a:cubicBezTo>
                  <a:cubicBezTo>
                    <a:pt x="8930" y="2160"/>
                    <a:pt x="8809" y="1851"/>
                    <a:pt x="8688" y="1389"/>
                  </a:cubicBezTo>
                  <a:cubicBezTo>
                    <a:pt x="8568" y="1080"/>
                    <a:pt x="8326" y="771"/>
                    <a:pt x="8085" y="463"/>
                  </a:cubicBezTo>
                  <a:cubicBezTo>
                    <a:pt x="7723" y="154"/>
                    <a:pt x="7361" y="0"/>
                    <a:pt x="7361" y="0"/>
                  </a:cubicBezTo>
                  <a:cubicBezTo>
                    <a:pt x="7361" y="0"/>
                    <a:pt x="2293" y="0"/>
                    <a:pt x="2051" y="154"/>
                  </a:cubicBezTo>
                  <a:cubicBezTo>
                    <a:pt x="1689" y="309"/>
                    <a:pt x="1448" y="463"/>
                    <a:pt x="1327" y="771"/>
                  </a:cubicBezTo>
                  <a:cubicBezTo>
                    <a:pt x="1207" y="1080"/>
                    <a:pt x="1086" y="1389"/>
                    <a:pt x="965" y="1697"/>
                  </a:cubicBezTo>
                  <a:cubicBezTo>
                    <a:pt x="845" y="2160"/>
                    <a:pt x="724" y="2314"/>
                    <a:pt x="724" y="2469"/>
                  </a:cubicBezTo>
                  <a:cubicBezTo>
                    <a:pt x="603" y="2623"/>
                    <a:pt x="603" y="2777"/>
                    <a:pt x="483" y="2931"/>
                  </a:cubicBezTo>
                  <a:cubicBezTo>
                    <a:pt x="483" y="3086"/>
                    <a:pt x="362" y="3240"/>
                    <a:pt x="241" y="3240"/>
                  </a:cubicBezTo>
                  <a:lnTo>
                    <a:pt x="0" y="3394"/>
                  </a:lnTo>
                  <a:lnTo>
                    <a:pt x="0" y="3703"/>
                  </a:lnTo>
                  <a:lnTo>
                    <a:pt x="0" y="10800"/>
                  </a:lnTo>
                  <a:lnTo>
                    <a:pt x="0" y="21600"/>
                  </a:lnTo>
                  <a:lnTo>
                    <a:pt x="10981" y="21600"/>
                  </a:lnTo>
                  <a:lnTo>
                    <a:pt x="21600" y="21600"/>
                  </a:lnTo>
                  <a:lnTo>
                    <a:pt x="21600" y="10800"/>
                  </a:lnTo>
                  <a:lnTo>
                    <a:pt x="21600" y="5246"/>
                  </a:lnTo>
                  <a:lnTo>
                    <a:pt x="21600" y="4783"/>
                  </a:lnTo>
                  <a:cubicBezTo>
                    <a:pt x="21479" y="4320"/>
                    <a:pt x="21359" y="4011"/>
                    <a:pt x="21117" y="3703"/>
                  </a:cubicBezTo>
                  <a:cubicBezTo>
                    <a:pt x="20876" y="3549"/>
                    <a:pt x="20514" y="3394"/>
                    <a:pt x="20152" y="3240"/>
                  </a:cubicBezTo>
                  <a:close/>
                </a:path>
              </a:pathLst>
            </a:custGeom>
            <a:gradFill>
              <a:gsLst>
                <a:gs pos="0">
                  <a:schemeClr val="accent1">
                    <a:lumMod val="75000"/>
                  </a:schemeClr>
                </a:gs>
                <a:gs pos="35000">
                  <a:schemeClr val="accent1">
                    <a:lumMod val="75000"/>
                  </a:schemeClr>
                </a:gs>
                <a:gs pos="100000">
                  <a:schemeClr val="accent2">
                    <a:tint val="15000"/>
                    <a:satMod val="350000"/>
                  </a:schemeClr>
                </a:gs>
              </a:gsLst>
              <a:lin ang="16200000" scaled="1"/>
            </a:gradFill>
            <a:ln w="9525">
              <a:solidFill>
                <a:srgbClr val="000000">
                  <a:alpha val="50000"/>
                </a:srgbClr>
              </a:solidFill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808080"/>
                </a:solidFill>
                <a:latin typeface="Arial" pitchFamily="34" charset="0"/>
              </a:endParaRPr>
            </a:p>
          </p:txBody>
        </p:sp>
        <p:sp>
          <p:nvSpPr>
            <p:cNvPr id="34" name="File"/>
            <p:cNvSpPr>
              <a:spLocks noChangeAspect="1" noEditPoints="1" noChangeArrowheads="1"/>
            </p:cNvSpPr>
            <p:nvPr/>
          </p:nvSpPr>
          <p:spPr bwMode="auto">
            <a:xfrm>
              <a:off x="1580485" y="4114800"/>
              <a:ext cx="277978" cy="173736"/>
            </a:xfrm>
            <a:custGeom>
              <a:avLst/>
              <a:gdLst>
                <a:gd name="T0" fmla="*/ 10981 w 21600"/>
                <a:gd name="T1" fmla="*/ 3240 h 21600"/>
                <a:gd name="T2" fmla="*/ 0 w 21600"/>
                <a:gd name="T3" fmla="*/ 10800 h 21600"/>
                <a:gd name="T4" fmla="*/ 10800 w 21600"/>
                <a:gd name="T5" fmla="*/ 21600 h 21600"/>
                <a:gd name="T6" fmla="*/ 21600 w 21600"/>
                <a:gd name="T7" fmla="*/ 10800 h 21600"/>
                <a:gd name="T8" fmla="*/ 0 w 21600"/>
                <a:gd name="T9" fmla="*/ 21600 h 21600"/>
                <a:gd name="T10" fmla="*/ 21600 w 21600"/>
                <a:gd name="T11" fmla="*/ 21600 h 21600"/>
                <a:gd name="T12" fmla="*/ 1086 w 21600"/>
                <a:gd name="T13" fmla="*/ 4628 h 21600"/>
                <a:gd name="T14" fmla="*/ 20635 w 21600"/>
                <a:gd name="T15" fmla="*/ 20289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T12" t="T13" r="T14" b="T15"/>
              <a:pathLst>
                <a:path w="21600" h="21600">
                  <a:moveTo>
                    <a:pt x="19790" y="3240"/>
                  </a:moveTo>
                  <a:cubicBezTo>
                    <a:pt x="10981" y="3240"/>
                    <a:pt x="9171" y="3240"/>
                    <a:pt x="9050" y="3086"/>
                  </a:cubicBezTo>
                  <a:cubicBezTo>
                    <a:pt x="9050" y="2931"/>
                    <a:pt x="8930" y="2777"/>
                    <a:pt x="8930" y="2469"/>
                  </a:cubicBezTo>
                  <a:cubicBezTo>
                    <a:pt x="8930" y="2160"/>
                    <a:pt x="8809" y="1851"/>
                    <a:pt x="8688" y="1389"/>
                  </a:cubicBezTo>
                  <a:cubicBezTo>
                    <a:pt x="8568" y="1080"/>
                    <a:pt x="8326" y="771"/>
                    <a:pt x="8085" y="463"/>
                  </a:cubicBezTo>
                  <a:cubicBezTo>
                    <a:pt x="7723" y="154"/>
                    <a:pt x="7361" y="0"/>
                    <a:pt x="7361" y="0"/>
                  </a:cubicBezTo>
                  <a:cubicBezTo>
                    <a:pt x="7361" y="0"/>
                    <a:pt x="2293" y="0"/>
                    <a:pt x="2051" y="154"/>
                  </a:cubicBezTo>
                  <a:cubicBezTo>
                    <a:pt x="1689" y="309"/>
                    <a:pt x="1448" y="463"/>
                    <a:pt x="1327" y="771"/>
                  </a:cubicBezTo>
                  <a:cubicBezTo>
                    <a:pt x="1207" y="1080"/>
                    <a:pt x="1086" y="1389"/>
                    <a:pt x="965" y="1697"/>
                  </a:cubicBezTo>
                  <a:cubicBezTo>
                    <a:pt x="845" y="2160"/>
                    <a:pt x="724" y="2314"/>
                    <a:pt x="724" y="2469"/>
                  </a:cubicBezTo>
                  <a:cubicBezTo>
                    <a:pt x="603" y="2623"/>
                    <a:pt x="603" y="2777"/>
                    <a:pt x="483" y="2931"/>
                  </a:cubicBezTo>
                  <a:cubicBezTo>
                    <a:pt x="483" y="3086"/>
                    <a:pt x="362" y="3240"/>
                    <a:pt x="241" y="3240"/>
                  </a:cubicBezTo>
                  <a:lnTo>
                    <a:pt x="0" y="3394"/>
                  </a:lnTo>
                  <a:lnTo>
                    <a:pt x="0" y="3703"/>
                  </a:lnTo>
                  <a:lnTo>
                    <a:pt x="0" y="10800"/>
                  </a:lnTo>
                  <a:lnTo>
                    <a:pt x="0" y="21600"/>
                  </a:lnTo>
                  <a:lnTo>
                    <a:pt x="10981" y="21600"/>
                  </a:lnTo>
                  <a:lnTo>
                    <a:pt x="21600" y="21600"/>
                  </a:lnTo>
                  <a:lnTo>
                    <a:pt x="21600" y="10800"/>
                  </a:lnTo>
                  <a:lnTo>
                    <a:pt x="21600" y="5246"/>
                  </a:lnTo>
                  <a:lnTo>
                    <a:pt x="21600" y="4783"/>
                  </a:lnTo>
                  <a:cubicBezTo>
                    <a:pt x="21479" y="4320"/>
                    <a:pt x="21359" y="4011"/>
                    <a:pt x="21117" y="3703"/>
                  </a:cubicBezTo>
                  <a:cubicBezTo>
                    <a:pt x="20876" y="3549"/>
                    <a:pt x="20514" y="3394"/>
                    <a:pt x="20152" y="3240"/>
                  </a:cubicBezTo>
                  <a:close/>
                </a:path>
              </a:pathLst>
            </a:custGeom>
            <a:gradFill>
              <a:gsLst>
                <a:gs pos="0">
                  <a:schemeClr val="accent1">
                    <a:lumMod val="75000"/>
                  </a:schemeClr>
                </a:gs>
                <a:gs pos="35000">
                  <a:schemeClr val="accent1">
                    <a:lumMod val="75000"/>
                  </a:schemeClr>
                </a:gs>
                <a:gs pos="100000">
                  <a:schemeClr val="accent2">
                    <a:tint val="15000"/>
                    <a:satMod val="350000"/>
                  </a:schemeClr>
                </a:gs>
              </a:gsLst>
              <a:lin ang="16200000" scaled="1"/>
            </a:gradFill>
            <a:ln w="9525">
              <a:solidFill>
                <a:srgbClr val="000000">
                  <a:alpha val="50000"/>
                </a:srgbClr>
              </a:solidFill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808080"/>
                </a:solidFill>
                <a:latin typeface="Arial" pitchFamily="34" charset="0"/>
              </a:endParaRPr>
            </a:p>
          </p:txBody>
        </p:sp>
      </p:grpSp>
      <p:sp>
        <p:nvSpPr>
          <p:cNvPr id="35" name="Documents"/>
          <p:cNvSpPr>
            <a:spLocks noChangeAspect="1" noEditPoints="1" noChangeArrowheads="1"/>
          </p:cNvSpPr>
          <p:nvPr/>
        </p:nvSpPr>
        <p:spPr bwMode="auto">
          <a:xfrm>
            <a:off x="1325594" y="4223085"/>
            <a:ext cx="182594" cy="244316"/>
          </a:xfrm>
          <a:custGeom>
            <a:avLst/>
            <a:gdLst>
              <a:gd name="T0" fmla="*/ 0 w 21600"/>
              <a:gd name="T1" fmla="*/ 2800 h 21600"/>
              <a:gd name="T2" fmla="*/ 3468 w 21600"/>
              <a:gd name="T3" fmla="*/ 0 h 21600"/>
              <a:gd name="T4" fmla="*/ 21653 w 21600"/>
              <a:gd name="T5" fmla="*/ 18828 h 21600"/>
              <a:gd name="T6" fmla="*/ 19954 w 21600"/>
              <a:gd name="T7" fmla="*/ 20214 h 21600"/>
              <a:gd name="T8" fmla="*/ 18256 w 21600"/>
              <a:gd name="T9" fmla="*/ 21628 h 21600"/>
              <a:gd name="T10" fmla="*/ 19954 w 21600"/>
              <a:gd name="T11" fmla="*/ 1428 h 21600"/>
              <a:gd name="T12" fmla="*/ 18256 w 21600"/>
              <a:gd name="T13" fmla="*/ 2800 h 21600"/>
              <a:gd name="T14" fmla="*/ 1645 w 21600"/>
              <a:gd name="T15" fmla="*/ 1428 h 21600"/>
              <a:gd name="T16" fmla="*/ 21600 w 21600"/>
              <a:gd name="T17" fmla="*/ 0 h 21600"/>
              <a:gd name="T18" fmla="*/ 10800 w 21600"/>
              <a:gd name="T19" fmla="*/ 0 h 21600"/>
              <a:gd name="T20" fmla="*/ 0 w 21600"/>
              <a:gd name="T21" fmla="*/ 10800 h 21600"/>
              <a:gd name="T22" fmla="*/ 21600 w 21600"/>
              <a:gd name="T23" fmla="*/ 10800 h 21600"/>
              <a:gd name="T24" fmla="*/ 1645 w 21600"/>
              <a:gd name="T25" fmla="*/ 4171 h 21600"/>
              <a:gd name="T26" fmla="*/ 16522 w 21600"/>
              <a:gd name="T27" fmla="*/ 17314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T24" t="T25" r="T26" b="T27"/>
            <a:pathLst>
              <a:path w="21600" h="21600" extrusionOk="0">
                <a:moveTo>
                  <a:pt x="0" y="18014"/>
                </a:moveTo>
                <a:lnTo>
                  <a:pt x="0" y="2800"/>
                </a:lnTo>
                <a:lnTo>
                  <a:pt x="1645" y="2800"/>
                </a:lnTo>
                <a:lnTo>
                  <a:pt x="1645" y="1428"/>
                </a:lnTo>
                <a:lnTo>
                  <a:pt x="3468" y="1428"/>
                </a:lnTo>
                <a:lnTo>
                  <a:pt x="3468" y="0"/>
                </a:lnTo>
                <a:lnTo>
                  <a:pt x="21653" y="0"/>
                </a:lnTo>
                <a:lnTo>
                  <a:pt x="21653" y="18828"/>
                </a:lnTo>
                <a:lnTo>
                  <a:pt x="19954" y="18828"/>
                </a:lnTo>
                <a:lnTo>
                  <a:pt x="19954" y="20214"/>
                </a:lnTo>
                <a:lnTo>
                  <a:pt x="18256" y="20214"/>
                </a:lnTo>
                <a:lnTo>
                  <a:pt x="18256" y="21600"/>
                </a:lnTo>
                <a:lnTo>
                  <a:pt x="4434" y="21600"/>
                </a:lnTo>
                <a:lnTo>
                  <a:pt x="0" y="18014"/>
                </a:lnTo>
                <a:close/>
              </a:path>
              <a:path w="21600" h="21600" extrusionOk="0">
                <a:moveTo>
                  <a:pt x="3486" y="1428"/>
                </a:moveTo>
                <a:lnTo>
                  <a:pt x="19954" y="1428"/>
                </a:lnTo>
                <a:lnTo>
                  <a:pt x="19954" y="20214"/>
                </a:lnTo>
                <a:lnTo>
                  <a:pt x="18256" y="20214"/>
                </a:lnTo>
                <a:lnTo>
                  <a:pt x="18256" y="2800"/>
                </a:lnTo>
                <a:lnTo>
                  <a:pt x="1645" y="2800"/>
                </a:lnTo>
                <a:lnTo>
                  <a:pt x="1645" y="1428"/>
                </a:lnTo>
                <a:lnTo>
                  <a:pt x="3486" y="1428"/>
                </a:lnTo>
                <a:close/>
              </a:path>
              <a:path w="21600" h="21600" extrusionOk="0">
                <a:moveTo>
                  <a:pt x="0" y="18014"/>
                </a:moveTo>
                <a:lnTo>
                  <a:pt x="4434" y="18000"/>
                </a:lnTo>
                <a:lnTo>
                  <a:pt x="4434" y="21600"/>
                </a:lnTo>
                <a:lnTo>
                  <a:pt x="0" y="18014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75000"/>
                </a:schemeClr>
              </a:gs>
              <a:gs pos="35000">
                <a:schemeClr val="accent1">
                  <a:lumMod val="75000"/>
                </a:schemeClr>
              </a:gs>
              <a:gs pos="100000">
                <a:schemeClr val="accent2">
                  <a:tint val="15000"/>
                  <a:satMod val="350000"/>
                </a:schemeClr>
              </a:gs>
            </a:gsLst>
            <a:lin ang="16200000" scaled="1"/>
          </a:gradFill>
          <a:ln w="9525">
            <a:solidFill>
              <a:srgbClr val="000000">
                <a:alpha val="50000"/>
              </a:srgbClr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808080"/>
              </a:solidFill>
              <a:latin typeface="Arial" pitchFamily="34" charset="0"/>
            </a:endParaRPr>
          </a:p>
        </p:txBody>
      </p:sp>
      <p:cxnSp>
        <p:nvCxnSpPr>
          <p:cNvPr id="61" name="Curved Connector 60"/>
          <p:cNvCxnSpPr/>
          <p:nvPr/>
        </p:nvCxnSpPr>
        <p:spPr>
          <a:xfrm rot="10800000" flipV="1">
            <a:off x="3039415" y="1479364"/>
            <a:ext cx="2927300" cy="273235"/>
          </a:xfrm>
          <a:prstGeom prst="curvedConnector3">
            <a:avLst>
              <a:gd name="adj1" fmla="val 50000"/>
            </a:avLst>
          </a:prstGeom>
          <a:ln w="2540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6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1305629"/>
            <a:ext cx="2201214" cy="7092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Documents"/>
          <p:cNvSpPr>
            <a:spLocks noChangeAspect="1" noEditPoints="1" noChangeArrowheads="1"/>
          </p:cNvSpPr>
          <p:nvPr/>
        </p:nvSpPr>
        <p:spPr bwMode="auto">
          <a:xfrm>
            <a:off x="6523006" y="1265551"/>
            <a:ext cx="182594" cy="244316"/>
          </a:xfrm>
          <a:custGeom>
            <a:avLst/>
            <a:gdLst>
              <a:gd name="T0" fmla="*/ 0 w 21600"/>
              <a:gd name="T1" fmla="*/ 2800 h 21600"/>
              <a:gd name="T2" fmla="*/ 3468 w 21600"/>
              <a:gd name="T3" fmla="*/ 0 h 21600"/>
              <a:gd name="T4" fmla="*/ 21653 w 21600"/>
              <a:gd name="T5" fmla="*/ 18828 h 21600"/>
              <a:gd name="T6" fmla="*/ 19954 w 21600"/>
              <a:gd name="T7" fmla="*/ 20214 h 21600"/>
              <a:gd name="T8" fmla="*/ 18256 w 21600"/>
              <a:gd name="T9" fmla="*/ 21628 h 21600"/>
              <a:gd name="T10" fmla="*/ 19954 w 21600"/>
              <a:gd name="T11" fmla="*/ 1428 h 21600"/>
              <a:gd name="T12" fmla="*/ 18256 w 21600"/>
              <a:gd name="T13" fmla="*/ 2800 h 21600"/>
              <a:gd name="T14" fmla="*/ 1645 w 21600"/>
              <a:gd name="T15" fmla="*/ 1428 h 21600"/>
              <a:gd name="T16" fmla="*/ 21600 w 21600"/>
              <a:gd name="T17" fmla="*/ 0 h 21600"/>
              <a:gd name="T18" fmla="*/ 10800 w 21600"/>
              <a:gd name="T19" fmla="*/ 0 h 21600"/>
              <a:gd name="T20" fmla="*/ 0 w 21600"/>
              <a:gd name="T21" fmla="*/ 10800 h 21600"/>
              <a:gd name="T22" fmla="*/ 21600 w 21600"/>
              <a:gd name="T23" fmla="*/ 10800 h 21600"/>
              <a:gd name="T24" fmla="*/ 1645 w 21600"/>
              <a:gd name="T25" fmla="*/ 4171 h 21600"/>
              <a:gd name="T26" fmla="*/ 16522 w 21600"/>
              <a:gd name="T27" fmla="*/ 17314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T24" t="T25" r="T26" b="T27"/>
            <a:pathLst>
              <a:path w="21600" h="21600" extrusionOk="0">
                <a:moveTo>
                  <a:pt x="0" y="18014"/>
                </a:moveTo>
                <a:lnTo>
                  <a:pt x="0" y="2800"/>
                </a:lnTo>
                <a:lnTo>
                  <a:pt x="1645" y="2800"/>
                </a:lnTo>
                <a:lnTo>
                  <a:pt x="1645" y="1428"/>
                </a:lnTo>
                <a:lnTo>
                  <a:pt x="3468" y="1428"/>
                </a:lnTo>
                <a:lnTo>
                  <a:pt x="3468" y="0"/>
                </a:lnTo>
                <a:lnTo>
                  <a:pt x="21653" y="0"/>
                </a:lnTo>
                <a:lnTo>
                  <a:pt x="21653" y="18828"/>
                </a:lnTo>
                <a:lnTo>
                  <a:pt x="19954" y="18828"/>
                </a:lnTo>
                <a:lnTo>
                  <a:pt x="19954" y="20214"/>
                </a:lnTo>
                <a:lnTo>
                  <a:pt x="18256" y="20214"/>
                </a:lnTo>
                <a:lnTo>
                  <a:pt x="18256" y="21600"/>
                </a:lnTo>
                <a:lnTo>
                  <a:pt x="4434" y="21600"/>
                </a:lnTo>
                <a:lnTo>
                  <a:pt x="0" y="18014"/>
                </a:lnTo>
                <a:close/>
              </a:path>
              <a:path w="21600" h="21600" extrusionOk="0">
                <a:moveTo>
                  <a:pt x="3486" y="1428"/>
                </a:moveTo>
                <a:lnTo>
                  <a:pt x="19954" y="1428"/>
                </a:lnTo>
                <a:lnTo>
                  <a:pt x="19954" y="20214"/>
                </a:lnTo>
                <a:lnTo>
                  <a:pt x="18256" y="20214"/>
                </a:lnTo>
                <a:lnTo>
                  <a:pt x="18256" y="2800"/>
                </a:lnTo>
                <a:lnTo>
                  <a:pt x="1645" y="2800"/>
                </a:lnTo>
                <a:lnTo>
                  <a:pt x="1645" y="1428"/>
                </a:lnTo>
                <a:lnTo>
                  <a:pt x="3486" y="1428"/>
                </a:lnTo>
                <a:close/>
              </a:path>
              <a:path w="21600" h="21600" extrusionOk="0">
                <a:moveTo>
                  <a:pt x="0" y="18014"/>
                </a:moveTo>
                <a:lnTo>
                  <a:pt x="4434" y="18000"/>
                </a:lnTo>
                <a:lnTo>
                  <a:pt x="4434" y="21600"/>
                </a:lnTo>
                <a:lnTo>
                  <a:pt x="0" y="18014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75000"/>
                </a:schemeClr>
              </a:gs>
              <a:gs pos="35000">
                <a:schemeClr val="accent1">
                  <a:lumMod val="75000"/>
                </a:schemeClr>
              </a:gs>
              <a:gs pos="100000">
                <a:schemeClr val="accent2">
                  <a:tint val="15000"/>
                  <a:satMod val="350000"/>
                </a:schemeClr>
              </a:gs>
            </a:gsLst>
            <a:lin ang="16200000" scaled="1"/>
          </a:gradFill>
          <a:ln w="9525">
            <a:solidFill>
              <a:srgbClr val="000000">
                <a:alpha val="50000"/>
              </a:srgbClr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808080"/>
              </a:solidFill>
              <a:latin typeface="Arial" pitchFamily="34" charset="0"/>
            </a:endParaRPr>
          </a:p>
        </p:txBody>
      </p:sp>
      <p:grpSp>
        <p:nvGrpSpPr>
          <p:cNvPr id="68" name="Group 67"/>
          <p:cNvGrpSpPr/>
          <p:nvPr/>
        </p:nvGrpSpPr>
        <p:grpSpPr>
          <a:xfrm>
            <a:off x="6784482" y="1183472"/>
            <a:ext cx="387706" cy="326134"/>
            <a:chOff x="5633873" y="2674456"/>
            <a:chExt cx="387706" cy="326134"/>
          </a:xfrm>
        </p:grpSpPr>
        <p:sp>
          <p:nvSpPr>
            <p:cNvPr id="15" name="File"/>
            <p:cNvSpPr>
              <a:spLocks noChangeAspect="1" noEditPoints="1" noChangeArrowheads="1"/>
            </p:cNvSpPr>
            <p:nvPr/>
          </p:nvSpPr>
          <p:spPr bwMode="auto">
            <a:xfrm>
              <a:off x="5633873" y="2674456"/>
              <a:ext cx="277978" cy="173736"/>
            </a:xfrm>
            <a:custGeom>
              <a:avLst/>
              <a:gdLst>
                <a:gd name="T0" fmla="*/ 10981 w 21600"/>
                <a:gd name="T1" fmla="*/ 3240 h 21600"/>
                <a:gd name="T2" fmla="*/ 0 w 21600"/>
                <a:gd name="T3" fmla="*/ 10800 h 21600"/>
                <a:gd name="T4" fmla="*/ 10800 w 21600"/>
                <a:gd name="T5" fmla="*/ 21600 h 21600"/>
                <a:gd name="T6" fmla="*/ 21600 w 21600"/>
                <a:gd name="T7" fmla="*/ 10800 h 21600"/>
                <a:gd name="T8" fmla="*/ 0 w 21600"/>
                <a:gd name="T9" fmla="*/ 21600 h 21600"/>
                <a:gd name="T10" fmla="*/ 21600 w 21600"/>
                <a:gd name="T11" fmla="*/ 21600 h 21600"/>
                <a:gd name="T12" fmla="*/ 1086 w 21600"/>
                <a:gd name="T13" fmla="*/ 4628 h 21600"/>
                <a:gd name="T14" fmla="*/ 20635 w 21600"/>
                <a:gd name="T15" fmla="*/ 20289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T12" t="T13" r="T14" b="T15"/>
              <a:pathLst>
                <a:path w="21600" h="21600">
                  <a:moveTo>
                    <a:pt x="19790" y="3240"/>
                  </a:moveTo>
                  <a:cubicBezTo>
                    <a:pt x="10981" y="3240"/>
                    <a:pt x="9171" y="3240"/>
                    <a:pt x="9050" y="3086"/>
                  </a:cubicBezTo>
                  <a:cubicBezTo>
                    <a:pt x="9050" y="2931"/>
                    <a:pt x="8930" y="2777"/>
                    <a:pt x="8930" y="2469"/>
                  </a:cubicBezTo>
                  <a:cubicBezTo>
                    <a:pt x="8930" y="2160"/>
                    <a:pt x="8809" y="1851"/>
                    <a:pt x="8688" y="1389"/>
                  </a:cubicBezTo>
                  <a:cubicBezTo>
                    <a:pt x="8568" y="1080"/>
                    <a:pt x="8326" y="771"/>
                    <a:pt x="8085" y="463"/>
                  </a:cubicBezTo>
                  <a:cubicBezTo>
                    <a:pt x="7723" y="154"/>
                    <a:pt x="7361" y="0"/>
                    <a:pt x="7361" y="0"/>
                  </a:cubicBezTo>
                  <a:cubicBezTo>
                    <a:pt x="7361" y="0"/>
                    <a:pt x="2293" y="0"/>
                    <a:pt x="2051" y="154"/>
                  </a:cubicBezTo>
                  <a:cubicBezTo>
                    <a:pt x="1689" y="309"/>
                    <a:pt x="1448" y="463"/>
                    <a:pt x="1327" y="771"/>
                  </a:cubicBezTo>
                  <a:cubicBezTo>
                    <a:pt x="1207" y="1080"/>
                    <a:pt x="1086" y="1389"/>
                    <a:pt x="965" y="1697"/>
                  </a:cubicBezTo>
                  <a:cubicBezTo>
                    <a:pt x="845" y="2160"/>
                    <a:pt x="724" y="2314"/>
                    <a:pt x="724" y="2469"/>
                  </a:cubicBezTo>
                  <a:cubicBezTo>
                    <a:pt x="603" y="2623"/>
                    <a:pt x="603" y="2777"/>
                    <a:pt x="483" y="2931"/>
                  </a:cubicBezTo>
                  <a:cubicBezTo>
                    <a:pt x="483" y="3086"/>
                    <a:pt x="362" y="3240"/>
                    <a:pt x="241" y="3240"/>
                  </a:cubicBezTo>
                  <a:lnTo>
                    <a:pt x="0" y="3394"/>
                  </a:lnTo>
                  <a:lnTo>
                    <a:pt x="0" y="3703"/>
                  </a:lnTo>
                  <a:lnTo>
                    <a:pt x="0" y="10800"/>
                  </a:lnTo>
                  <a:lnTo>
                    <a:pt x="0" y="21600"/>
                  </a:lnTo>
                  <a:lnTo>
                    <a:pt x="10981" y="21600"/>
                  </a:lnTo>
                  <a:lnTo>
                    <a:pt x="21600" y="21600"/>
                  </a:lnTo>
                  <a:lnTo>
                    <a:pt x="21600" y="10800"/>
                  </a:lnTo>
                  <a:lnTo>
                    <a:pt x="21600" y="5246"/>
                  </a:lnTo>
                  <a:lnTo>
                    <a:pt x="21600" y="4783"/>
                  </a:lnTo>
                  <a:cubicBezTo>
                    <a:pt x="21479" y="4320"/>
                    <a:pt x="21359" y="4011"/>
                    <a:pt x="21117" y="3703"/>
                  </a:cubicBezTo>
                  <a:cubicBezTo>
                    <a:pt x="20876" y="3549"/>
                    <a:pt x="20514" y="3394"/>
                    <a:pt x="20152" y="3240"/>
                  </a:cubicBezTo>
                  <a:close/>
                </a:path>
              </a:pathLst>
            </a:custGeom>
            <a:gradFill>
              <a:gsLst>
                <a:gs pos="0">
                  <a:schemeClr val="accent1">
                    <a:lumMod val="75000"/>
                  </a:schemeClr>
                </a:gs>
                <a:gs pos="35000">
                  <a:schemeClr val="accent1">
                    <a:lumMod val="75000"/>
                  </a:schemeClr>
                </a:gs>
                <a:gs pos="100000">
                  <a:schemeClr val="accent2">
                    <a:tint val="15000"/>
                    <a:satMod val="350000"/>
                  </a:schemeClr>
                </a:gs>
              </a:gsLst>
              <a:lin ang="16200000" scaled="1"/>
            </a:gradFill>
            <a:ln w="9525">
              <a:solidFill>
                <a:srgbClr val="000000">
                  <a:alpha val="50000"/>
                </a:srgbClr>
              </a:solidFill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808080"/>
                </a:solidFill>
                <a:latin typeface="Arial" pitchFamily="34" charset="0"/>
              </a:endParaRPr>
            </a:p>
          </p:txBody>
        </p:sp>
        <p:sp>
          <p:nvSpPr>
            <p:cNvPr id="16" name="File"/>
            <p:cNvSpPr>
              <a:spLocks noChangeAspect="1" noEditPoints="1" noChangeArrowheads="1"/>
            </p:cNvSpPr>
            <p:nvPr/>
          </p:nvSpPr>
          <p:spPr bwMode="auto">
            <a:xfrm>
              <a:off x="5688737" y="2750655"/>
              <a:ext cx="277978" cy="173736"/>
            </a:xfrm>
            <a:custGeom>
              <a:avLst/>
              <a:gdLst>
                <a:gd name="T0" fmla="*/ 10981 w 21600"/>
                <a:gd name="T1" fmla="*/ 3240 h 21600"/>
                <a:gd name="T2" fmla="*/ 0 w 21600"/>
                <a:gd name="T3" fmla="*/ 10800 h 21600"/>
                <a:gd name="T4" fmla="*/ 10800 w 21600"/>
                <a:gd name="T5" fmla="*/ 21600 h 21600"/>
                <a:gd name="T6" fmla="*/ 21600 w 21600"/>
                <a:gd name="T7" fmla="*/ 10800 h 21600"/>
                <a:gd name="T8" fmla="*/ 0 w 21600"/>
                <a:gd name="T9" fmla="*/ 21600 h 21600"/>
                <a:gd name="T10" fmla="*/ 21600 w 21600"/>
                <a:gd name="T11" fmla="*/ 21600 h 21600"/>
                <a:gd name="T12" fmla="*/ 1086 w 21600"/>
                <a:gd name="T13" fmla="*/ 4628 h 21600"/>
                <a:gd name="T14" fmla="*/ 20635 w 21600"/>
                <a:gd name="T15" fmla="*/ 20289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T12" t="T13" r="T14" b="T15"/>
              <a:pathLst>
                <a:path w="21600" h="21600">
                  <a:moveTo>
                    <a:pt x="19790" y="3240"/>
                  </a:moveTo>
                  <a:cubicBezTo>
                    <a:pt x="10981" y="3240"/>
                    <a:pt x="9171" y="3240"/>
                    <a:pt x="9050" y="3086"/>
                  </a:cubicBezTo>
                  <a:cubicBezTo>
                    <a:pt x="9050" y="2931"/>
                    <a:pt x="8930" y="2777"/>
                    <a:pt x="8930" y="2469"/>
                  </a:cubicBezTo>
                  <a:cubicBezTo>
                    <a:pt x="8930" y="2160"/>
                    <a:pt x="8809" y="1851"/>
                    <a:pt x="8688" y="1389"/>
                  </a:cubicBezTo>
                  <a:cubicBezTo>
                    <a:pt x="8568" y="1080"/>
                    <a:pt x="8326" y="771"/>
                    <a:pt x="8085" y="463"/>
                  </a:cubicBezTo>
                  <a:cubicBezTo>
                    <a:pt x="7723" y="154"/>
                    <a:pt x="7361" y="0"/>
                    <a:pt x="7361" y="0"/>
                  </a:cubicBezTo>
                  <a:cubicBezTo>
                    <a:pt x="7361" y="0"/>
                    <a:pt x="2293" y="0"/>
                    <a:pt x="2051" y="154"/>
                  </a:cubicBezTo>
                  <a:cubicBezTo>
                    <a:pt x="1689" y="309"/>
                    <a:pt x="1448" y="463"/>
                    <a:pt x="1327" y="771"/>
                  </a:cubicBezTo>
                  <a:cubicBezTo>
                    <a:pt x="1207" y="1080"/>
                    <a:pt x="1086" y="1389"/>
                    <a:pt x="965" y="1697"/>
                  </a:cubicBezTo>
                  <a:cubicBezTo>
                    <a:pt x="845" y="2160"/>
                    <a:pt x="724" y="2314"/>
                    <a:pt x="724" y="2469"/>
                  </a:cubicBezTo>
                  <a:cubicBezTo>
                    <a:pt x="603" y="2623"/>
                    <a:pt x="603" y="2777"/>
                    <a:pt x="483" y="2931"/>
                  </a:cubicBezTo>
                  <a:cubicBezTo>
                    <a:pt x="483" y="3086"/>
                    <a:pt x="362" y="3240"/>
                    <a:pt x="241" y="3240"/>
                  </a:cubicBezTo>
                  <a:lnTo>
                    <a:pt x="0" y="3394"/>
                  </a:lnTo>
                  <a:lnTo>
                    <a:pt x="0" y="3703"/>
                  </a:lnTo>
                  <a:lnTo>
                    <a:pt x="0" y="10800"/>
                  </a:lnTo>
                  <a:lnTo>
                    <a:pt x="0" y="21600"/>
                  </a:lnTo>
                  <a:lnTo>
                    <a:pt x="10981" y="21600"/>
                  </a:lnTo>
                  <a:lnTo>
                    <a:pt x="21600" y="21600"/>
                  </a:lnTo>
                  <a:lnTo>
                    <a:pt x="21600" y="10800"/>
                  </a:lnTo>
                  <a:lnTo>
                    <a:pt x="21600" y="5246"/>
                  </a:lnTo>
                  <a:lnTo>
                    <a:pt x="21600" y="4783"/>
                  </a:lnTo>
                  <a:cubicBezTo>
                    <a:pt x="21479" y="4320"/>
                    <a:pt x="21359" y="4011"/>
                    <a:pt x="21117" y="3703"/>
                  </a:cubicBezTo>
                  <a:cubicBezTo>
                    <a:pt x="20876" y="3549"/>
                    <a:pt x="20514" y="3394"/>
                    <a:pt x="20152" y="3240"/>
                  </a:cubicBezTo>
                  <a:close/>
                </a:path>
              </a:pathLst>
            </a:custGeom>
            <a:gradFill>
              <a:gsLst>
                <a:gs pos="0">
                  <a:schemeClr val="accent1">
                    <a:lumMod val="75000"/>
                  </a:schemeClr>
                </a:gs>
                <a:gs pos="35000">
                  <a:schemeClr val="accent1">
                    <a:lumMod val="75000"/>
                  </a:schemeClr>
                </a:gs>
                <a:gs pos="100000">
                  <a:schemeClr val="accent2">
                    <a:tint val="15000"/>
                    <a:satMod val="350000"/>
                  </a:schemeClr>
                </a:gs>
              </a:gsLst>
              <a:lin ang="16200000" scaled="1"/>
            </a:gradFill>
            <a:ln w="9525">
              <a:solidFill>
                <a:srgbClr val="000000">
                  <a:alpha val="50000"/>
                </a:srgbClr>
              </a:solidFill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808080"/>
                </a:solidFill>
                <a:latin typeface="Arial" pitchFamily="34" charset="0"/>
              </a:endParaRPr>
            </a:p>
          </p:txBody>
        </p:sp>
        <p:sp>
          <p:nvSpPr>
            <p:cNvPr id="17" name="File"/>
            <p:cNvSpPr>
              <a:spLocks noChangeAspect="1" noEditPoints="1" noChangeArrowheads="1"/>
            </p:cNvSpPr>
            <p:nvPr/>
          </p:nvSpPr>
          <p:spPr bwMode="auto">
            <a:xfrm>
              <a:off x="5743601" y="2826854"/>
              <a:ext cx="277978" cy="173736"/>
            </a:xfrm>
            <a:custGeom>
              <a:avLst/>
              <a:gdLst>
                <a:gd name="T0" fmla="*/ 10981 w 21600"/>
                <a:gd name="T1" fmla="*/ 3240 h 21600"/>
                <a:gd name="T2" fmla="*/ 0 w 21600"/>
                <a:gd name="T3" fmla="*/ 10800 h 21600"/>
                <a:gd name="T4" fmla="*/ 10800 w 21600"/>
                <a:gd name="T5" fmla="*/ 21600 h 21600"/>
                <a:gd name="T6" fmla="*/ 21600 w 21600"/>
                <a:gd name="T7" fmla="*/ 10800 h 21600"/>
                <a:gd name="T8" fmla="*/ 0 w 21600"/>
                <a:gd name="T9" fmla="*/ 21600 h 21600"/>
                <a:gd name="T10" fmla="*/ 21600 w 21600"/>
                <a:gd name="T11" fmla="*/ 21600 h 21600"/>
                <a:gd name="T12" fmla="*/ 1086 w 21600"/>
                <a:gd name="T13" fmla="*/ 4628 h 21600"/>
                <a:gd name="T14" fmla="*/ 20635 w 21600"/>
                <a:gd name="T15" fmla="*/ 20289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T12" t="T13" r="T14" b="T15"/>
              <a:pathLst>
                <a:path w="21600" h="21600">
                  <a:moveTo>
                    <a:pt x="19790" y="3240"/>
                  </a:moveTo>
                  <a:cubicBezTo>
                    <a:pt x="10981" y="3240"/>
                    <a:pt x="9171" y="3240"/>
                    <a:pt x="9050" y="3086"/>
                  </a:cubicBezTo>
                  <a:cubicBezTo>
                    <a:pt x="9050" y="2931"/>
                    <a:pt x="8930" y="2777"/>
                    <a:pt x="8930" y="2469"/>
                  </a:cubicBezTo>
                  <a:cubicBezTo>
                    <a:pt x="8930" y="2160"/>
                    <a:pt x="8809" y="1851"/>
                    <a:pt x="8688" y="1389"/>
                  </a:cubicBezTo>
                  <a:cubicBezTo>
                    <a:pt x="8568" y="1080"/>
                    <a:pt x="8326" y="771"/>
                    <a:pt x="8085" y="463"/>
                  </a:cubicBezTo>
                  <a:cubicBezTo>
                    <a:pt x="7723" y="154"/>
                    <a:pt x="7361" y="0"/>
                    <a:pt x="7361" y="0"/>
                  </a:cubicBezTo>
                  <a:cubicBezTo>
                    <a:pt x="7361" y="0"/>
                    <a:pt x="2293" y="0"/>
                    <a:pt x="2051" y="154"/>
                  </a:cubicBezTo>
                  <a:cubicBezTo>
                    <a:pt x="1689" y="309"/>
                    <a:pt x="1448" y="463"/>
                    <a:pt x="1327" y="771"/>
                  </a:cubicBezTo>
                  <a:cubicBezTo>
                    <a:pt x="1207" y="1080"/>
                    <a:pt x="1086" y="1389"/>
                    <a:pt x="965" y="1697"/>
                  </a:cubicBezTo>
                  <a:cubicBezTo>
                    <a:pt x="845" y="2160"/>
                    <a:pt x="724" y="2314"/>
                    <a:pt x="724" y="2469"/>
                  </a:cubicBezTo>
                  <a:cubicBezTo>
                    <a:pt x="603" y="2623"/>
                    <a:pt x="603" y="2777"/>
                    <a:pt x="483" y="2931"/>
                  </a:cubicBezTo>
                  <a:cubicBezTo>
                    <a:pt x="483" y="3086"/>
                    <a:pt x="362" y="3240"/>
                    <a:pt x="241" y="3240"/>
                  </a:cubicBezTo>
                  <a:lnTo>
                    <a:pt x="0" y="3394"/>
                  </a:lnTo>
                  <a:lnTo>
                    <a:pt x="0" y="3703"/>
                  </a:lnTo>
                  <a:lnTo>
                    <a:pt x="0" y="10800"/>
                  </a:lnTo>
                  <a:lnTo>
                    <a:pt x="0" y="21600"/>
                  </a:lnTo>
                  <a:lnTo>
                    <a:pt x="10981" y="21600"/>
                  </a:lnTo>
                  <a:lnTo>
                    <a:pt x="21600" y="21600"/>
                  </a:lnTo>
                  <a:lnTo>
                    <a:pt x="21600" y="10800"/>
                  </a:lnTo>
                  <a:lnTo>
                    <a:pt x="21600" y="5246"/>
                  </a:lnTo>
                  <a:lnTo>
                    <a:pt x="21600" y="4783"/>
                  </a:lnTo>
                  <a:cubicBezTo>
                    <a:pt x="21479" y="4320"/>
                    <a:pt x="21359" y="4011"/>
                    <a:pt x="21117" y="3703"/>
                  </a:cubicBezTo>
                  <a:cubicBezTo>
                    <a:pt x="20876" y="3549"/>
                    <a:pt x="20514" y="3394"/>
                    <a:pt x="20152" y="3240"/>
                  </a:cubicBezTo>
                  <a:close/>
                </a:path>
              </a:pathLst>
            </a:custGeom>
            <a:gradFill>
              <a:gsLst>
                <a:gs pos="0">
                  <a:schemeClr val="accent1">
                    <a:lumMod val="75000"/>
                  </a:schemeClr>
                </a:gs>
                <a:gs pos="35000">
                  <a:schemeClr val="accent1">
                    <a:lumMod val="75000"/>
                  </a:schemeClr>
                </a:gs>
                <a:gs pos="100000">
                  <a:schemeClr val="accent2">
                    <a:tint val="15000"/>
                    <a:satMod val="350000"/>
                  </a:schemeClr>
                </a:gs>
              </a:gsLst>
              <a:lin ang="16200000" scaled="1"/>
            </a:gradFill>
            <a:ln w="9525">
              <a:solidFill>
                <a:srgbClr val="000000">
                  <a:alpha val="50000"/>
                </a:srgbClr>
              </a:solidFill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808080"/>
                </a:solidFill>
                <a:latin typeface="Arial" pitchFamily="34" charset="0"/>
              </a:endParaRPr>
            </a:p>
          </p:txBody>
        </p:sp>
      </p:grpSp>
      <p:sp>
        <p:nvSpPr>
          <p:cNvPr id="69" name="Document"/>
          <p:cNvSpPr>
            <a:spLocks noChangeAspect="1" noEditPoints="1" noChangeArrowheads="1"/>
          </p:cNvSpPr>
          <p:nvPr/>
        </p:nvSpPr>
        <p:spPr bwMode="auto">
          <a:xfrm>
            <a:off x="4150481" y="1573372"/>
            <a:ext cx="129845" cy="173736"/>
          </a:xfrm>
          <a:custGeom>
            <a:avLst/>
            <a:gdLst>
              <a:gd name="T0" fmla="*/ 10757 w 21600"/>
              <a:gd name="T1" fmla="*/ 21632 h 21600"/>
              <a:gd name="T2" fmla="*/ 85 w 21600"/>
              <a:gd name="T3" fmla="*/ 10849 h 21600"/>
              <a:gd name="T4" fmla="*/ 10757 w 21600"/>
              <a:gd name="T5" fmla="*/ 81 h 21600"/>
              <a:gd name="T6" fmla="*/ 21706 w 21600"/>
              <a:gd name="T7" fmla="*/ 10652 h 21600"/>
              <a:gd name="T8" fmla="*/ 10757 w 21600"/>
              <a:gd name="T9" fmla="*/ 21632 h 21600"/>
              <a:gd name="T10" fmla="*/ 0 w 21600"/>
              <a:gd name="T11" fmla="*/ 0 h 21600"/>
              <a:gd name="T12" fmla="*/ 21600 w 21600"/>
              <a:gd name="T13" fmla="*/ 0 h 21600"/>
              <a:gd name="T14" fmla="*/ 21600 w 21600"/>
              <a:gd name="T15" fmla="*/ 21600 h 21600"/>
              <a:gd name="T16" fmla="*/ 977 w 21600"/>
              <a:gd name="T17" fmla="*/ 818 h 21600"/>
              <a:gd name="T18" fmla="*/ 20622 w 21600"/>
              <a:gd name="T19" fmla="*/ 16429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10757" y="21632"/>
                </a:moveTo>
                <a:lnTo>
                  <a:pt x="5187" y="21632"/>
                </a:lnTo>
                <a:lnTo>
                  <a:pt x="85" y="17509"/>
                </a:lnTo>
                <a:lnTo>
                  <a:pt x="85" y="10849"/>
                </a:lnTo>
                <a:lnTo>
                  <a:pt x="85" y="81"/>
                </a:lnTo>
                <a:lnTo>
                  <a:pt x="10757" y="81"/>
                </a:lnTo>
                <a:lnTo>
                  <a:pt x="21706" y="81"/>
                </a:lnTo>
                <a:lnTo>
                  <a:pt x="21706" y="10652"/>
                </a:lnTo>
                <a:lnTo>
                  <a:pt x="21706" y="21632"/>
                </a:lnTo>
                <a:lnTo>
                  <a:pt x="10757" y="21632"/>
                </a:lnTo>
                <a:close/>
              </a:path>
              <a:path w="21600" h="21600">
                <a:moveTo>
                  <a:pt x="85" y="17509"/>
                </a:moveTo>
                <a:lnTo>
                  <a:pt x="5187" y="17509"/>
                </a:lnTo>
                <a:lnTo>
                  <a:pt x="5187" y="21632"/>
                </a:lnTo>
                <a:lnTo>
                  <a:pt x="85" y="17509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75000"/>
                </a:schemeClr>
              </a:gs>
              <a:gs pos="35000">
                <a:schemeClr val="accent1">
                  <a:lumMod val="75000"/>
                </a:schemeClr>
              </a:gs>
              <a:gs pos="100000">
                <a:schemeClr val="accent2">
                  <a:tint val="15000"/>
                  <a:satMod val="350000"/>
                </a:schemeClr>
              </a:gs>
            </a:gsLst>
            <a:lin ang="16200000" scaled="1"/>
          </a:gradFill>
          <a:ln w="9525">
            <a:solidFill>
              <a:srgbClr val="000000">
                <a:alpha val="50000"/>
              </a:srgbClr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chemeClr val="accent6">
                  <a:lumMod val="75000"/>
                </a:schemeClr>
              </a:solidFill>
              <a:latin typeface="Arial" pitchFamily="34" charset="0"/>
            </a:endParaRPr>
          </a:p>
        </p:txBody>
      </p:sp>
      <p:grpSp>
        <p:nvGrpSpPr>
          <p:cNvPr id="99" name="Group 98"/>
          <p:cNvGrpSpPr/>
          <p:nvPr/>
        </p:nvGrpSpPr>
        <p:grpSpPr>
          <a:xfrm>
            <a:off x="6740769" y="4878089"/>
            <a:ext cx="2272829" cy="1162609"/>
            <a:chOff x="5105400" y="5257800"/>
            <a:chExt cx="1537970" cy="884301"/>
          </a:xfrm>
        </p:grpSpPr>
        <p:pic>
          <p:nvPicPr>
            <p:cNvPr id="100" name="Picture 99"/>
            <p:cNvPicPr>
              <a:picLocks noChangeAspect="1"/>
            </p:cNvPicPr>
            <p:nvPr/>
          </p:nvPicPr>
          <p:blipFill rotWithShape="1">
            <a:blip r:embed="rId7"/>
            <a:srcRect t="7356"/>
            <a:stretch/>
          </p:blipFill>
          <p:spPr>
            <a:xfrm>
              <a:off x="5105400" y="5257800"/>
              <a:ext cx="1537970" cy="634176"/>
            </a:xfrm>
            <a:prstGeom prst="rect">
              <a:avLst/>
            </a:prstGeom>
          </p:spPr>
        </p:pic>
        <p:sp>
          <p:nvSpPr>
            <p:cNvPr id="101" name="TextBox 100"/>
            <p:cNvSpPr txBox="1"/>
            <p:nvPr/>
          </p:nvSpPr>
          <p:spPr>
            <a:xfrm>
              <a:off x="5225066" y="5911269"/>
              <a:ext cx="1298639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900" b="1" dirty="0" smtClean="0">
                  <a:solidFill>
                    <a:srgbClr val="808080"/>
                  </a:solidFill>
                  <a:latin typeface="Arial" pitchFamily="34" charset="0"/>
                </a:rPr>
                <a:t>REO VTL Appliance</a:t>
              </a:r>
              <a:endParaRPr lang="en-US" sz="900" b="1" dirty="0">
                <a:solidFill>
                  <a:srgbClr val="808080"/>
                </a:solidFill>
                <a:latin typeface="Arial" pitchFamily="34" charset="0"/>
              </a:endParaRPr>
            </a:p>
          </p:txBody>
        </p:sp>
      </p:grpSp>
      <p:cxnSp>
        <p:nvCxnSpPr>
          <p:cNvPr id="106" name="Curved Connector 105"/>
          <p:cNvCxnSpPr>
            <a:stCxn id="110" idx="0"/>
            <a:endCxn id="65" idx="1"/>
          </p:cNvCxnSpPr>
          <p:nvPr/>
        </p:nvCxnSpPr>
        <p:spPr>
          <a:xfrm rot="5400000" flipH="1" flipV="1">
            <a:off x="4337248" y="2634346"/>
            <a:ext cx="2580458" cy="632246"/>
          </a:xfrm>
          <a:prstGeom prst="curvedConnector2">
            <a:avLst/>
          </a:prstGeom>
          <a:effec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grpSp>
        <p:nvGrpSpPr>
          <p:cNvPr id="128" name="Group 127"/>
          <p:cNvGrpSpPr/>
          <p:nvPr/>
        </p:nvGrpSpPr>
        <p:grpSpPr>
          <a:xfrm>
            <a:off x="5943600" y="2300930"/>
            <a:ext cx="2743200" cy="293535"/>
            <a:chOff x="4419600" y="2590800"/>
            <a:chExt cx="2438400" cy="152400"/>
          </a:xfrm>
          <a:effectLst/>
        </p:grpSpPr>
        <p:cxnSp>
          <p:nvCxnSpPr>
            <p:cNvPr id="129" name="Straight Connector 128"/>
            <p:cNvCxnSpPr/>
            <p:nvPr/>
          </p:nvCxnSpPr>
          <p:spPr>
            <a:xfrm>
              <a:off x="4419600" y="2665898"/>
              <a:ext cx="2438400" cy="2204"/>
            </a:xfrm>
            <a:prstGeom prst="line">
              <a:avLst/>
            </a:prstGeom>
            <a:ln>
              <a:solidFill>
                <a:schemeClr val="accent1">
                  <a:lumMod val="75000"/>
                </a:schemeClr>
              </a:solidFill>
              <a:headEnd type="none"/>
              <a:tailEnd type="none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30" name="Straight Connector 129"/>
            <p:cNvCxnSpPr/>
            <p:nvPr/>
          </p:nvCxnSpPr>
          <p:spPr>
            <a:xfrm flipV="1">
              <a:off x="4419600" y="2590800"/>
              <a:ext cx="0" cy="152400"/>
            </a:xfrm>
            <a:prstGeom prst="line">
              <a:avLst/>
            </a:prstGeom>
            <a:ln>
              <a:solidFill>
                <a:schemeClr val="accent1">
                  <a:lumMod val="75000"/>
                </a:schemeClr>
              </a:solidFill>
              <a:headEnd type="none"/>
              <a:tailEnd type="none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31" name="Straight Connector 130"/>
            <p:cNvCxnSpPr/>
            <p:nvPr/>
          </p:nvCxnSpPr>
          <p:spPr>
            <a:xfrm flipV="1">
              <a:off x="6858000" y="2590800"/>
              <a:ext cx="0" cy="152400"/>
            </a:xfrm>
            <a:prstGeom prst="line">
              <a:avLst/>
            </a:prstGeom>
            <a:ln>
              <a:solidFill>
                <a:schemeClr val="accent1">
                  <a:lumMod val="75000"/>
                </a:schemeClr>
              </a:solidFill>
              <a:headEnd type="none"/>
              <a:tailEnd type="none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</p:grpSp>
      <p:cxnSp>
        <p:nvCxnSpPr>
          <p:cNvPr id="133" name="Curved Connector 132"/>
          <p:cNvCxnSpPr/>
          <p:nvPr/>
        </p:nvCxnSpPr>
        <p:spPr>
          <a:xfrm rot="16200000" flipH="1">
            <a:off x="6875530" y="1999355"/>
            <a:ext cx="490255" cy="394373"/>
          </a:xfrm>
          <a:prstGeom prst="curvedConnector3">
            <a:avLst>
              <a:gd name="adj1" fmla="val 50000"/>
            </a:avLst>
          </a:prstGeom>
          <a:ln>
            <a:solidFill>
              <a:schemeClr val="accent1">
                <a:lumMod val="75000"/>
              </a:schemeClr>
            </a:solidFill>
          </a:ln>
          <a:effec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55" name="TextBox 154"/>
          <p:cNvSpPr txBox="1"/>
          <p:nvPr/>
        </p:nvSpPr>
        <p:spPr>
          <a:xfrm>
            <a:off x="7620000" y="2207568"/>
            <a:ext cx="914400" cy="2308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900" b="1" dirty="0" smtClean="0">
                <a:solidFill>
                  <a:srgbClr val="99CC00">
                    <a:lumMod val="75000"/>
                  </a:srgbClr>
                </a:solidFill>
                <a:latin typeface="Arial" pitchFamily="34" charset="0"/>
              </a:rPr>
              <a:t>Ethernet LAN</a:t>
            </a:r>
            <a:endParaRPr lang="en-US" sz="900" b="1" dirty="0">
              <a:solidFill>
                <a:srgbClr val="99CC00">
                  <a:lumMod val="75000"/>
                </a:srgbClr>
              </a:solidFill>
              <a:latin typeface="Arial" pitchFamily="34" charset="0"/>
            </a:endParaRPr>
          </a:p>
        </p:txBody>
      </p:sp>
      <p:sp>
        <p:nvSpPr>
          <p:cNvPr id="160" name="TextBox 159"/>
          <p:cNvSpPr txBox="1"/>
          <p:nvPr/>
        </p:nvSpPr>
        <p:spPr>
          <a:xfrm>
            <a:off x="4972050" y="2769446"/>
            <a:ext cx="43815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900" b="1" dirty="0" smtClean="0">
                <a:solidFill>
                  <a:srgbClr val="0070C0"/>
                </a:solidFill>
                <a:latin typeface="Arial" pitchFamily="34" charset="0"/>
              </a:rPr>
              <a:t>SAS</a:t>
            </a:r>
            <a:endParaRPr lang="en-US" sz="900" b="1" dirty="0">
              <a:solidFill>
                <a:srgbClr val="0070C0"/>
              </a:solidFill>
              <a:latin typeface="Arial" pitchFamily="34" charset="0"/>
            </a:endParaRPr>
          </a:p>
        </p:txBody>
      </p:sp>
      <p:cxnSp>
        <p:nvCxnSpPr>
          <p:cNvPr id="164" name="Curved Connector 163"/>
          <p:cNvCxnSpPr/>
          <p:nvPr/>
        </p:nvCxnSpPr>
        <p:spPr>
          <a:xfrm rot="5400000">
            <a:off x="6608267" y="3307186"/>
            <a:ext cx="2495821" cy="795808"/>
          </a:xfrm>
          <a:prstGeom prst="curvedConnector3">
            <a:avLst>
              <a:gd name="adj1" fmla="val 50000"/>
            </a:avLst>
          </a:prstGeom>
          <a:ln>
            <a:solidFill>
              <a:schemeClr val="accent1">
                <a:lumMod val="75000"/>
              </a:schemeClr>
            </a:solidFill>
          </a:ln>
          <a:effec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77" name="TextBox 176"/>
          <p:cNvSpPr txBox="1"/>
          <p:nvPr/>
        </p:nvSpPr>
        <p:spPr>
          <a:xfrm>
            <a:off x="3048000" y="3840710"/>
            <a:ext cx="914400" cy="2308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9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</a:rPr>
              <a:t>WAN</a:t>
            </a:r>
            <a:endParaRPr lang="en-US" sz="900" b="1" dirty="0">
              <a:solidFill>
                <a:schemeClr val="accent6">
                  <a:lumMod val="75000"/>
                </a:schemeClr>
              </a:solidFill>
              <a:latin typeface="Arial" pitchFamily="34" charset="0"/>
            </a:endParaRPr>
          </a:p>
        </p:txBody>
      </p:sp>
      <p:sp>
        <p:nvSpPr>
          <p:cNvPr id="178" name="TextBox 177"/>
          <p:cNvSpPr txBox="1"/>
          <p:nvPr/>
        </p:nvSpPr>
        <p:spPr>
          <a:xfrm>
            <a:off x="4503065" y="1241674"/>
            <a:ext cx="612492" cy="2308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9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</a:rPr>
              <a:t>WAN</a:t>
            </a:r>
            <a:endParaRPr lang="en-US" sz="900" b="1" dirty="0">
              <a:solidFill>
                <a:schemeClr val="accent6">
                  <a:lumMod val="75000"/>
                </a:schemeClr>
              </a:solidFill>
              <a:latin typeface="Arial" pitchFamily="34" charset="0"/>
            </a:endParaRPr>
          </a:p>
        </p:txBody>
      </p:sp>
      <p:sp>
        <p:nvSpPr>
          <p:cNvPr id="179" name="Document"/>
          <p:cNvSpPr>
            <a:spLocks noChangeAspect="1" noEditPoints="1" noChangeArrowheads="1"/>
          </p:cNvSpPr>
          <p:nvPr/>
        </p:nvSpPr>
        <p:spPr bwMode="auto">
          <a:xfrm>
            <a:off x="5291182" y="3277488"/>
            <a:ext cx="129845" cy="173736"/>
          </a:xfrm>
          <a:custGeom>
            <a:avLst/>
            <a:gdLst>
              <a:gd name="T0" fmla="*/ 10757 w 21600"/>
              <a:gd name="T1" fmla="*/ 21632 h 21600"/>
              <a:gd name="T2" fmla="*/ 85 w 21600"/>
              <a:gd name="T3" fmla="*/ 10849 h 21600"/>
              <a:gd name="T4" fmla="*/ 10757 w 21600"/>
              <a:gd name="T5" fmla="*/ 81 h 21600"/>
              <a:gd name="T6" fmla="*/ 21706 w 21600"/>
              <a:gd name="T7" fmla="*/ 10652 h 21600"/>
              <a:gd name="T8" fmla="*/ 10757 w 21600"/>
              <a:gd name="T9" fmla="*/ 21632 h 21600"/>
              <a:gd name="T10" fmla="*/ 0 w 21600"/>
              <a:gd name="T11" fmla="*/ 0 h 21600"/>
              <a:gd name="T12" fmla="*/ 21600 w 21600"/>
              <a:gd name="T13" fmla="*/ 0 h 21600"/>
              <a:gd name="T14" fmla="*/ 21600 w 21600"/>
              <a:gd name="T15" fmla="*/ 21600 h 21600"/>
              <a:gd name="T16" fmla="*/ 977 w 21600"/>
              <a:gd name="T17" fmla="*/ 818 h 21600"/>
              <a:gd name="T18" fmla="*/ 20622 w 21600"/>
              <a:gd name="T19" fmla="*/ 16429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10757" y="21632"/>
                </a:moveTo>
                <a:lnTo>
                  <a:pt x="5187" y="21632"/>
                </a:lnTo>
                <a:lnTo>
                  <a:pt x="85" y="17509"/>
                </a:lnTo>
                <a:lnTo>
                  <a:pt x="85" y="10849"/>
                </a:lnTo>
                <a:lnTo>
                  <a:pt x="85" y="81"/>
                </a:lnTo>
                <a:lnTo>
                  <a:pt x="10757" y="81"/>
                </a:lnTo>
                <a:lnTo>
                  <a:pt x="21706" y="81"/>
                </a:lnTo>
                <a:lnTo>
                  <a:pt x="21706" y="10652"/>
                </a:lnTo>
                <a:lnTo>
                  <a:pt x="21706" y="21632"/>
                </a:lnTo>
                <a:lnTo>
                  <a:pt x="10757" y="21632"/>
                </a:lnTo>
                <a:close/>
              </a:path>
              <a:path w="21600" h="21600">
                <a:moveTo>
                  <a:pt x="85" y="17509"/>
                </a:moveTo>
                <a:lnTo>
                  <a:pt x="5187" y="17509"/>
                </a:lnTo>
                <a:lnTo>
                  <a:pt x="5187" y="21632"/>
                </a:lnTo>
                <a:lnTo>
                  <a:pt x="85" y="17509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75000"/>
                </a:schemeClr>
              </a:gs>
              <a:gs pos="35000">
                <a:schemeClr val="accent1">
                  <a:lumMod val="75000"/>
                </a:schemeClr>
              </a:gs>
              <a:gs pos="100000">
                <a:schemeClr val="accent2">
                  <a:tint val="15000"/>
                  <a:satMod val="350000"/>
                </a:schemeClr>
              </a:gs>
            </a:gsLst>
            <a:lin ang="16200000" scaled="1"/>
          </a:gradFill>
          <a:ln w="9525">
            <a:solidFill>
              <a:srgbClr val="000000">
                <a:alpha val="50000"/>
              </a:srgbClr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chemeClr val="accent6">
                  <a:lumMod val="75000"/>
                </a:schemeClr>
              </a:solidFill>
              <a:latin typeface="Arial" pitchFamily="34" charset="0"/>
            </a:endParaRPr>
          </a:p>
        </p:txBody>
      </p:sp>
      <p:sp>
        <p:nvSpPr>
          <p:cNvPr id="180" name="Document"/>
          <p:cNvSpPr>
            <a:spLocks noChangeAspect="1" noEditPoints="1" noChangeArrowheads="1"/>
          </p:cNvSpPr>
          <p:nvPr/>
        </p:nvSpPr>
        <p:spPr bwMode="auto">
          <a:xfrm>
            <a:off x="7973556" y="3451224"/>
            <a:ext cx="129845" cy="173736"/>
          </a:xfrm>
          <a:custGeom>
            <a:avLst/>
            <a:gdLst>
              <a:gd name="T0" fmla="*/ 10757 w 21600"/>
              <a:gd name="T1" fmla="*/ 21632 h 21600"/>
              <a:gd name="T2" fmla="*/ 85 w 21600"/>
              <a:gd name="T3" fmla="*/ 10849 h 21600"/>
              <a:gd name="T4" fmla="*/ 10757 w 21600"/>
              <a:gd name="T5" fmla="*/ 81 h 21600"/>
              <a:gd name="T6" fmla="*/ 21706 w 21600"/>
              <a:gd name="T7" fmla="*/ 10652 h 21600"/>
              <a:gd name="T8" fmla="*/ 10757 w 21600"/>
              <a:gd name="T9" fmla="*/ 21632 h 21600"/>
              <a:gd name="T10" fmla="*/ 0 w 21600"/>
              <a:gd name="T11" fmla="*/ 0 h 21600"/>
              <a:gd name="T12" fmla="*/ 21600 w 21600"/>
              <a:gd name="T13" fmla="*/ 0 h 21600"/>
              <a:gd name="T14" fmla="*/ 21600 w 21600"/>
              <a:gd name="T15" fmla="*/ 21600 h 21600"/>
              <a:gd name="T16" fmla="*/ 977 w 21600"/>
              <a:gd name="T17" fmla="*/ 818 h 21600"/>
              <a:gd name="T18" fmla="*/ 20622 w 21600"/>
              <a:gd name="T19" fmla="*/ 16429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10757" y="21632"/>
                </a:moveTo>
                <a:lnTo>
                  <a:pt x="5187" y="21632"/>
                </a:lnTo>
                <a:lnTo>
                  <a:pt x="85" y="17509"/>
                </a:lnTo>
                <a:lnTo>
                  <a:pt x="85" y="10849"/>
                </a:lnTo>
                <a:lnTo>
                  <a:pt x="85" y="81"/>
                </a:lnTo>
                <a:lnTo>
                  <a:pt x="10757" y="81"/>
                </a:lnTo>
                <a:lnTo>
                  <a:pt x="21706" y="81"/>
                </a:lnTo>
                <a:lnTo>
                  <a:pt x="21706" y="10652"/>
                </a:lnTo>
                <a:lnTo>
                  <a:pt x="21706" y="21632"/>
                </a:lnTo>
                <a:lnTo>
                  <a:pt x="10757" y="21632"/>
                </a:lnTo>
                <a:close/>
              </a:path>
              <a:path w="21600" h="21600">
                <a:moveTo>
                  <a:pt x="85" y="17509"/>
                </a:moveTo>
                <a:lnTo>
                  <a:pt x="5187" y="17509"/>
                </a:lnTo>
                <a:lnTo>
                  <a:pt x="5187" y="21632"/>
                </a:lnTo>
                <a:lnTo>
                  <a:pt x="85" y="17509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75000"/>
                </a:schemeClr>
              </a:gs>
              <a:gs pos="35000">
                <a:schemeClr val="accent1">
                  <a:lumMod val="75000"/>
                </a:schemeClr>
              </a:gs>
              <a:gs pos="100000">
                <a:schemeClr val="accent2">
                  <a:tint val="15000"/>
                  <a:satMod val="350000"/>
                </a:schemeClr>
              </a:gs>
            </a:gsLst>
            <a:lin ang="16200000" scaled="1"/>
          </a:gradFill>
          <a:ln w="9525">
            <a:solidFill>
              <a:srgbClr val="000000">
                <a:alpha val="50000"/>
              </a:srgbClr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chemeClr val="accent6">
                  <a:lumMod val="75000"/>
                </a:schemeClr>
              </a:solidFill>
              <a:latin typeface="Arial" pitchFamily="34" charset="0"/>
            </a:endParaRPr>
          </a:p>
        </p:txBody>
      </p:sp>
      <p:sp>
        <p:nvSpPr>
          <p:cNvPr id="181" name="Documents"/>
          <p:cNvSpPr>
            <a:spLocks noChangeAspect="1" noEditPoints="1" noChangeArrowheads="1"/>
          </p:cNvSpPr>
          <p:nvPr/>
        </p:nvSpPr>
        <p:spPr bwMode="auto">
          <a:xfrm>
            <a:off x="7437406" y="5012378"/>
            <a:ext cx="182594" cy="244316"/>
          </a:xfrm>
          <a:custGeom>
            <a:avLst/>
            <a:gdLst>
              <a:gd name="T0" fmla="*/ 0 w 21600"/>
              <a:gd name="T1" fmla="*/ 2800 h 21600"/>
              <a:gd name="T2" fmla="*/ 3468 w 21600"/>
              <a:gd name="T3" fmla="*/ 0 h 21600"/>
              <a:gd name="T4" fmla="*/ 21653 w 21600"/>
              <a:gd name="T5" fmla="*/ 18828 h 21600"/>
              <a:gd name="T6" fmla="*/ 19954 w 21600"/>
              <a:gd name="T7" fmla="*/ 20214 h 21600"/>
              <a:gd name="T8" fmla="*/ 18256 w 21600"/>
              <a:gd name="T9" fmla="*/ 21628 h 21600"/>
              <a:gd name="T10" fmla="*/ 19954 w 21600"/>
              <a:gd name="T11" fmla="*/ 1428 h 21600"/>
              <a:gd name="T12" fmla="*/ 18256 w 21600"/>
              <a:gd name="T13" fmla="*/ 2800 h 21600"/>
              <a:gd name="T14" fmla="*/ 1645 w 21600"/>
              <a:gd name="T15" fmla="*/ 1428 h 21600"/>
              <a:gd name="T16" fmla="*/ 21600 w 21600"/>
              <a:gd name="T17" fmla="*/ 0 h 21600"/>
              <a:gd name="T18" fmla="*/ 10800 w 21600"/>
              <a:gd name="T19" fmla="*/ 0 h 21600"/>
              <a:gd name="T20" fmla="*/ 0 w 21600"/>
              <a:gd name="T21" fmla="*/ 10800 h 21600"/>
              <a:gd name="T22" fmla="*/ 21600 w 21600"/>
              <a:gd name="T23" fmla="*/ 10800 h 21600"/>
              <a:gd name="T24" fmla="*/ 1645 w 21600"/>
              <a:gd name="T25" fmla="*/ 4171 h 21600"/>
              <a:gd name="T26" fmla="*/ 16522 w 21600"/>
              <a:gd name="T27" fmla="*/ 17314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T24" t="T25" r="T26" b="T27"/>
            <a:pathLst>
              <a:path w="21600" h="21600" extrusionOk="0">
                <a:moveTo>
                  <a:pt x="0" y="18014"/>
                </a:moveTo>
                <a:lnTo>
                  <a:pt x="0" y="2800"/>
                </a:lnTo>
                <a:lnTo>
                  <a:pt x="1645" y="2800"/>
                </a:lnTo>
                <a:lnTo>
                  <a:pt x="1645" y="1428"/>
                </a:lnTo>
                <a:lnTo>
                  <a:pt x="3468" y="1428"/>
                </a:lnTo>
                <a:lnTo>
                  <a:pt x="3468" y="0"/>
                </a:lnTo>
                <a:lnTo>
                  <a:pt x="21653" y="0"/>
                </a:lnTo>
                <a:lnTo>
                  <a:pt x="21653" y="18828"/>
                </a:lnTo>
                <a:lnTo>
                  <a:pt x="19954" y="18828"/>
                </a:lnTo>
                <a:lnTo>
                  <a:pt x="19954" y="20214"/>
                </a:lnTo>
                <a:lnTo>
                  <a:pt x="18256" y="20214"/>
                </a:lnTo>
                <a:lnTo>
                  <a:pt x="18256" y="21600"/>
                </a:lnTo>
                <a:lnTo>
                  <a:pt x="4434" y="21600"/>
                </a:lnTo>
                <a:lnTo>
                  <a:pt x="0" y="18014"/>
                </a:lnTo>
                <a:close/>
              </a:path>
              <a:path w="21600" h="21600" extrusionOk="0">
                <a:moveTo>
                  <a:pt x="3486" y="1428"/>
                </a:moveTo>
                <a:lnTo>
                  <a:pt x="19954" y="1428"/>
                </a:lnTo>
                <a:lnTo>
                  <a:pt x="19954" y="20214"/>
                </a:lnTo>
                <a:lnTo>
                  <a:pt x="18256" y="20214"/>
                </a:lnTo>
                <a:lnTo>
                  <a:pt x="18256" y="2800"/>
                </a:lnTo>
                <a:lnTo>
                  <a:pt x="1645" y="2800"/>
                </a:lnTo>
                <a:lnTo>
                  <a:pt x="1645" y="1428"/>
                </a:lnTo>
                <a:lnTo>
                  <a:pt x="3486" y="1428"/>
                </a:lnTo>
                <a:close/>
              </a:path>
              <a:path w="21600" h="21600" extrusionOk="0">
                <a:moveTo>
                  <a:pt x="0" y="18014"/>
                </a:moveTo>
                <a:lnTo>
                  <a:pt x="4434" y="18000"/>
                </a:lnTo>
                <a:lnTo>
                  <a:pt x="4434" y="21600"/>
                </a:lnTo>
                <a:lnTo>
                  <a:pt x="0" y="18014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75000"/>
                </a:schemeClr>
              </a:gs>
              <a:gs pos="35000">
                <a:schemeClr val="accent1">
                  <a:lumMod val="75000"/>
                </a:schemeClr>
              </a:gs>
              <a:gs pos="100000">
                <a:schemeClr val="accent2">
                  <a:tint val="15000"/>
                  <a:satMod val="350000"/>
                </a:schemeClr>
              </a:gs>
            </a:gsLst>
            <a:lin ang="16200000" scaled="1"/>
          </a:gradFill>
          <a:ln w="9525">
            <a:solidFill>
              <a:srgbClr val="000000">
                <a:alpha val="50000"/>
              </a:srgbClr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808080"/>
              </a:solidFill>
              <a:latin typeface="Arial" pitchFamily="34" charset="0"/>
            </a:endParaRPr>
          </a:p>
        </p:txBody>
      </p:sp>
      <p:grpSp>
        <p:nvGrpSpPr>
          <p:cNvPr id="182" name="Group 181"/>
          <p:cNvGrpSpPr/>
          <p:nvPr/>
        </p:nvGrpSpPr>
        <p:grpSpPr>
          <a:xfrm>
            <a:off x="7781837" y="4851910"/>
            <a:ext cx="387706" cy="326134"/>
            <a:chOff x="5633873" y="2674456"/>
            <a:chExt cx="387706" cy="326134"/>
          </a:xfrm>
        </p:grpSpPr>
        <p:sp>
          <p:nvSpPr>
            <p:cNvPr id="183" name="File"/>
            <p:cNvSpPr>
              <a:spLocks noChangeAspect="1" noEditPoints="1" noChangeArrowheads="1"/>
            </p:cNvSpPr>
            <p:nvPr/>
          </p:nvSpPr>
          <p:spPr bwMode="auto">
            <a:xfrm>
              <a:off x="5633873" y="2674456"/>
              <a:ext cx="277978" cy="173736"/>
            </a:xfrm>
            <a:custGeom>
              <a:avLst/>
              <a:gdLst>
                <a:gd name="T0" fmla="*/ 10981 w 21600"/>
                <a:gd name="T1" fmla="*/ 3240 h 21600"/>
                <a:gd name="T2" fmla="*/ 0 w 21600"/>
                <a:gd name="T3" fmla="*/ 10800 h 21600"/>
                <a:gd name="T4" fmla="*/ 10800 w 21600"/>
                <a:gd name="T5" fmla="*/ 21600 h 21600"/>
                <a:gd name="T6" fmla="*/ 21600 w 21600"/>
                <a:gd name="T7" fmla="*/ 10800 h 21600"/>
                <a:gd name="T8" fmla="*/ 0 w 21600"/>
                <a:gd name="T9" fmla="*/ 21600 h 21600"/>
                <a:gd name="T10" fmla="*/ 21600 w 21600"/>
                <a:gd name="T11" fmla="*/ 21600 h 21600"/>
                <a:gd name="T12" fmla="*/ 1086 w 21600"/>
                <a:gd name="T13" fmla="*/ 4628 h 21600"/>
                <a:gd name="T14" fmla="*/ 20635 w 21600"/>
                <a:gd name="T15" fmla="*/ 20289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T12" t="T13" r="T14" b="T15"/>
              <a:pathLst>
                <a:path w="21600" h="21600">
                  <a:moveTo>
                    <a:pt x="19790" y="3240"/>
                  </a:moveTo>
                  <a:cubicBezTo>
                    <a:pt x="10981" y="3240"/>
                    <a:pt x="9171" y="3240"/>
                    <a:pt x="9050" y="3086"/>
                  </a:cubicBezTo>
                  <a:cubicBezTo>
                    <a:pt x="9050" y="2931"/>
                    <a:pt x="8930" y="2777"/>
                    <a:pt x="8930" y="2469"/>
                  </a:cubicBezTo>
                  <a:cubicBezTo>
                    <a:pt x="8930" y="2160"/>
                    <a:pt x="8809" y="1851"/>
                    <a:pt x="8688" y="1389"/>
                  </a:cubicBezTo>
                  <a:cubicBezTo>
                    <a:pt x="8568" y="1080"/>
                    <a:pt x="8326" y="771"/>
                    <a:pt x="8085" y="463"/>
                  </a:cubicBezTo>
                  <a:cubicBezTo>
                    <a:pt x="7723" y="154"/>
                    <a:pt x="7361" y="0"/>
                    <a:pt x="7361" y="0"/>
                  </a:cubicBezTo>
                  <a:cubicBezTo>
                    <a:pt x="7361" y="0"/>
                    <a:pt x="2293" y="0"/>
                    <a:pt x="2051" y="154"/>
                  </a:cubicBezTo>
                  <a:cubicBezTo>
                    <a:pt x="1689" y="309"/>
                    <a:pt x="1448" y="463"/>
                    <a:pt x="1327" y="771"/>
                  </a:cubicBezTo>
                  <a:cubicBezTo>
                    <a:pt x="1207" y="1080"/>
                    <a:pt x="1086" y="1389"/>
                    <a:pt x="965" y="1697"/>
                  </a:cubicBezTo>
                  <a:cubicBezTo>
                    <a:pt x="845" y="2160"/>
                    <a:pt x="724" y="2314"/>
                    <a:pt x="724" y="2469"/>
                  </a:cubicBezTo>
                  <a:cubicBezTo>
                    <a:pt x="603" y="2623"/>
                    <a:pt x="603" y="2777"/>
                    <a:pt x="483" y="2931"/>
                  </a:cubicBezTo>
                  <a:cubicBezTo>
                    <a:pt x="483" y="3086"/>
                    <a:pt x="362" y="3240"/>
                    <a:pt x="241" y="3240"/>
                  </a:cubicBezTo>
                  <a:lnTo>
                    <a:pt x="0" y="3394"/>
                  </a:lnTo>
                  <a:lnTo>
                    <a:pt x="0" y="3703"/>
                  </a:lnTo>
                  <a:lnTo>
                    <a:pt x="0" y="10800"/>
                  </a:lnTo>
                  <a:lnTo>
                    <a:pt x="0" y="21600"/>
                  </a:lnTo>
                  <a:lnTo>
                    <a:pt x="10981" y="21600"/>
                  </a:lnTo>
                  <a:lnTo>
                    <a:pt x="21600" y="21600"/>
                  </a:lnTo>
                  <a:lnTo>
                    <a:pt x="21600" y="10800"/>
                  </a:lnTo>
                  <a:lnTo>
                    <a:pt x="21600" y="5246"/>
                  </a:lnTo>
                  <a:lnTo>
                    <a:pt x="21600" y="4783"/>
                  </a:lnTo>
                  <a:cubicBezTo>
                    <a:pt x="21479" y="4320"/>
                    <a:pt x="21359" y="4011"/>
                    <a:pt x="21117" y="3703"/>
                  </a:cubicBezTo>
                  <a:cubicBezTo>
                    <a:pt x="20876" y="3549"/>
                    <a:pt x="20514" y="3394"/>
                    <a:pt x="20152" y="3240"/>
                  </a:cubicBezTo>
                  <a:close/>
                </a:path>
              </a:pathLst>
            </a:custGeom>
            <a:gradFill>
              <a:gsLst>
                <a:gs pos="0">
                  <a:schemeClr val="accent1">
                    <a:lumMod val="75000"/>
                  </a:schemeClr>
                </a:gs>
                <a:gs pos="35000">
                  <a:schemeClr val="accent1">
                    <a:lumMod val="75000"/>
                  </a:schemeClr>
                </a:gs>
                <a:gs pos="100000">
                  <a:schemeClr val="accent2">
                    <a:tint val="15000"/>
                    <a:satMod val="350000"/>
                  </a:schemeClr>
                </a:gs>
              </a:gsLst>
              <a:lin ang="16200000" scaled="1"/>
            </a:gradFill>
            <a:ln w="9525">
              <a:solidFill>
                <a:srgbClr val="000000">
                  <a:alpha val="50000"/>
                </a:srgbClr>
              </a:solidFill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808080"/>
                </a:solidFill>
                <a:latin typeface="Arial" pitchFamily="34" charset="0"/>
              </a:endParaRPr>
            </a:p>
          </p:txBody>
        </p:sp>
        <p:sp>
          <p:nvSpPr>
            <p:cNvPr id="184" name="File"/>
            <p:cNvSpPr>
              <a:spLocks noChangeAspect="1" noEditPoints="1" noChangeArrowheads="1"/>
            </p:cNvSpPr>
            <p:nvPr/>
          </p:nvSpPr>
          <p:spPr bwMode="auto">
            <a:xfrm>
              <a:off x="5688737" y="2750655"/>
              <a:ext cx="277978" cy="173736"/>
            </a:xfrm>
            <a:custGeom>
              <a:avLst/>
              <a:gdLst>
                <a:gd name="T0" fmla="*/ 10981 w 21600"/>
                <a:gd name="T1" fmla="*/ 3240 h 21600"/>
                <a:gd name="T2" fmla="*/ 0 w 21600"/>
                <a:gd name="T3" fmla="*/ 10800 h 21600"/>
                <a:gd name="T4" fmla="*/ 10800 w 21600"/>
                <a:gd name="T5" fmla="*/ 21600 h 21600"/>
                <a:gd name="T6" fmla="*/ 21600 w 21600"/>
                <a:gd name="T7" fmla="*/ 10800 h 21600"/>
                <a:gd name="T8" fmla="*/ 0 w 21600"/>
                <a:gd name="T9" fmla="*/ 21600 h 21600"/>
                <a:gd name="T10" fmla="*/ 21600 w 21600"/>
                <a:gd name="T11" fmla="*/ 21600 h 21600"/>
                <a:gd name="T12" fmla="*/ 1086 w 21600"/>
                <a:gd name="T13" fmla="*/ 4628 h 21600"/>
                <a:gd name="T14" fmla="*/ 20635 w 21600"/>
                <a:gd name="T15" fmla="*/ 20289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T12" t="T13" r="T14" b="T15"/>
              <a:pathLst>
                <a:path w="21600" h="21600">
                  <a:moveTo>
                    <a:pt x="19790" y="3240"/>
                  </a:moveTo>
                  <a:cubicBezTo>
                    <a:pt x="10981" y="3240"/>
                    <a:pt x="9171" y="3240"/>
                    <a:pt x="9050" y="3086"/>
                  </a:cubicBezTo>
                  <a:cubicBezTo>
                    <a:pt x="9050" y="2931"/>
                    <a:pt x="8930" y="2777"/>
                    <a:pt x="8930" y="2469"/>
                  </a:cubicBezTo>
                  <a:cubicBezTo>
                    <a:pt x="8930" y="2160"/>
                    <a:pt x="8809" y="1851"/>
                    <a:pt x="8688" y="1389"/>
                  </a:cubicBezTo>
                  <a:cubicBezTo>
                    <a:pt x="8568" y="1080"/>
                    <a:pt x="8326" y="771"/>
                    <a:pt x="8085" y="463"/>
                  </a:cubicBezTo>
                  <a:cubicBezTo>
                    <a:pt x="7723" y="154"/>
                    <a:pt x="7361" y="0"/>
                    <a:pt x="7361" y="0"/>
                  </a:cubicBezTo>
                  <a:cubicBezTo>
                    <a:pt x="7361" y="0"/>
                    <a:pt x="2293" y="0"/>
                    <a:pt x="2051" y="154"/>
                  </a:cubicBezTo>
                  <a:cubicBezTo>
                    <a:pt x="1689" y="309"/>
                    <a:pt x="1448" y="463"/>
                    <a:pt x="1327" y="771"/>
                  </a:cubicBezTo>
                  <a:cubicBezTo>
                    <a:pt x="1207" y="1080"/>
                    <a:pt x="1086" y="1389"/>
                    <a:pt x="965" y="1697"/>
                  </a:cubicBezTo>
                  <a:cubicBezTo>
                    <a:pt x="845" y="2160"/>
                    <a:pt x="724" y="2314"/>
                    <a:pt x="724" y="2469"/>
                  </a:cubicBezTo>
                  <a:cubicBezTo>
                    <a:pt x="603" y="2623"/>
                    <a:pt x="603" y="2777"/>
                    <a:pt x="483" y="2931"/>
                  </a:cubicBezTo>
                  <a:cubicBezTo>
                    <a:pt x="483" y="3086"/>
                    <a:pt x="362" y="3240"/>
                    <a:pt x="241" y="3240"/>
                  </a:cubicBezTo>
                  <a:lnTo>
                    <a:pt x="0" y="3394"/>
                  </a:lnTo>
                  <a:lnTo>
                    <a:pt x="0" y="3703"/>
                  </a:lnTo>
                  <a:lnTo>
                    <a:pt x="0" y="10800"/>
                  </a:lnTo>
                  <a:lnTo>
                    <a:pt x="0" y="21600"/>
                  </a:lnTo>
                  <a:lnTo>
                    <a:pt x="10981" y="21600"/>
                  </a:lnTo>
                  <a:lnTo>
                    <a:pt x="21600" y="21600"/>
                  </a:lnTo>
                  <a:lnTo>
                    <a:pt x="21600" y="10800"/>
                  </a:lnTo>
                  <a:lnTo>
                    <a:pt x="21600" y="5246"/>
                  </a:lnTo>
                  <a:lnTo>
                    <a:pt x="21600" y="4783"/>
                  </a:lnTo>
                  <a:cubicBezTo>
                    <a:pt x="21479" y="4320"/>
                    <a:pt x="21359" y="4011"/>
                    <a:pt x="21117" y="3703"/>
                  </a:cubicBezTo>
                  <a:cubicBezTo>
                    <a:pt x="20876" y="3549"/>
                    <a:pt x="20514" y="3394"/>
                    <a:pt x="20152" y="3240"/>
                  </a:cubicBezTo>
                  <a:close/>
                </a:path>
              </a:pathLst>
            </a:custGeom>
            <a:gradFill>
              <a:gsLst>
                <a:gs pos="0">
                  <a:schemeClr val="accent1">
                    <a:lumMod val="75000"/>
                  </a:schemeClr>
                </a:gs>
                <a:gs pos="35000">
                  <a:schemeClr val="accent1">
                    <a:lumMod val="75000"/>
                  </a:schemeClr>
                </a:gs>
                <a:gs pos="100000">
                  <a:schemeClr val="accent2">
                    <a:tint val="15000"/>
                    <a:satMod val="350000"/>
                  </a:schemeClr>
                </a:gs>
              </a:gsLst>
              <a:lin ang="16200000" scaled="1"/>
            </a:gradFill>
            <a:ln w="9525">
              <a:solidFill>
                <a:srgbClr val="000000">
                  <a:alpha val="50000"/>
                </a:srgbClr>
              </a:solidFill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808080"/>
                </a:solidFill>
                <a:latin typeface="Arial" pitchFamily="34" charset="0"/>
              </a:endParaRPr>
            </a:p>
          </p:txBody>
        </p:sp>
        <p:sp>
          <p:nvSpPr>
            <p:cNvPr id="185" name="File"/>
            <p:cNvSpPr>
              <a:spLocks noChangeAspect="1" noEditPoints="1" noChangeArrowheads="1"/>
            </p:cNvSpPr>
            <p:nvPr/>
          </p:nvSpPr>
          <p:spPr bwMode="auto">
            <a:xfrm>
              <a:off x="5743601" y="2826854"/>
              <a:ext cx="277978" cy="173736"/>
            </a:xfrm>
            <a:custGeom>
              <a:avLst/>
              <a:gdLst>
                <a:gd name="T0" fmla="*/ 10981 w 21600"/>
                <a:gd name="T1" fmla="*/ 3240 h 21600"/>
                <a:gd name="T2" fmla="*/ 0 w 21600"/>
                <a:gd name="T3" fmla="*/ 10800 h 21600"/>
                <a:gd name="T4" fmla="*/ 10800 w 21600"/>
                <a:gd name="T5" fmla="*/ 21600 h 21600"/>
                <a:gd name="T6" fmla="*/ 21600 w 21600"/>
                <a:gd name="T7" fmla="*/ 10800 h 21600"/>
                <a:gd name="T8" fmla="*/ 0 w 21600"/>
                <a:gd name="T9" fmla="*/ 21600 h 21600"/>
                <a:gd name="T10" fmla="*/ 21600 w 21600"/>
                <a:gd name="T11" fmla="*/ 21600 h 21600"/>
                <a:gd name="T12" fmla="*/ 1086 w 21600"/>
                <a:gd name="T13" fmla="*/ 4628 h 21600"/>
                <a:gd name="T14" fmla="*/ 20635 w 21600"/>
                <a:gd name="T15" fmla="*/ 20289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T12" t="T13" r="T14" b="T15"/>
              <a:pathLst>
                <a:path w="21600" h="21600">
                  <a:moveTo>
                    <a:pt x="19790" y="3240"/>
                  </a:moveTo>
                  <a:cubicBezTo>
                    <a:pt x="10981" y="3240"/>
                    <a:pt x="9171" y="3240"/>
                    <a:pt x="9050" y="3086"/>
                  </a:cubicBezTo>
                  <a:cubicBezTo>
                    <a:pt x="9050" y="2931"/>
                    <a:pt x="8930" y="2777"/>
                    <a:pt x="8930" y="2469"/>
                  </a:cubicBezTo>
                  <a:cubicBezTo>
                    <a:pt x="8930" y="2160"/>
                    <a:pt x="8809" y="1851"/>
                    <a:pt x="8688" y="1389"/>
                  </a:cubicBezTo>
                  <a:cubicBezTo>
                    <a:pt x="8568" y="1080"/>
                    <a:pt x="8326" y="771"/>
                    <a:pt x="8085" y="463"/>
                  </a:cubicBezTo>
                  <a:cubicBezTo>
                    <a:pt x="7723" y="154"/>
                    <a:pt x="7361" y="0"/>
                    <a:pt x="7361" y="0"/>
                  </a:cubicBezTo>
                  <a:cubicBezTo>
                    <a:pt x="7361" y="0"/>
                    <a:pt x="2293" y="0"/>
                    <a:pt x="2051" y="154"/>
                  </a:cubicBezTo>
                  <a:cubicBezTo>
                    <a:pt x="1689" y="309"/>
                    <a:pt x="1448" y="463"/>
                    <a:pt x="1327" y="771"/>
                  </a:cubicBezTo>
                  <a:cubicBezTo>
                    <a:pt x="1207" y="1080"/>
                    <a:pt x="1086" y="1389"/>
                    <a:pt x="965" y="1697"/>
                  </a:cubicBezTo>
                  <a:cubicBezTo>
                    <a:pt x="845" y="2160"/>
                    <a:pt x="724" y="2314"/>
                    <a:pt x="724" y="2469"/>
                  </a:cubicBezTo>
                  <a:cubicBezTo>
                    <a:pt x="603" y="2623"/>
                    <a:pt x="603" y="2777"/>
                    <a:pt x="483" y="2931"/>
                  </a:cubicBezTo>
                  <a:cubicBezTo>
                    <a:pt x="483" y="3086"/>
                    <a:pt x="362" y="3240"/>
                    <a:pt x="241" y="3240"/>
                  </a:cubicBezTo>
                  <a:lnTo>
                    <a:pt x="0" y="3394"/>
                  </a:lnTo>
                  <a:lnTo>
                    <a:pt x="0" y="3703"/>
                  </a:lnTo>
                  <a:lnTo>
                    <a:pt x="0" y="10800"/>
                  </a:lnTo>
                  <a:lnTo>
                    <a:pt x="0" y="21600"/>
                  </a:lnTo>
                  <a:lnTo>
                    <a:pt x="10981" y="21600"/>
                  </a:lnTo>
                  <a:lnTo>
                    <a:pt x="21600" y="21600"/>
                  </a:lnTo>
                  <a:lnTo>
                    <a:pt x="21600" y="10800"/>
                  </a:lnTo>
                  <a:lnTo>
                    <a:pt x="21600" y="5246"/>
                  </a:lnTo>
                  <a:lnTo>
                    <a:pt x="21600" y="4783"/>
                  </a:lnTo>
                  <a:cubicBezTo>
                    <a:pt x="21479" y="4320"/>
                    <a:pt x="21359" y="4011"/>
                    <a:pt x="21117" y="3703"/>
                  </a:cubicBezTo>
                  <a:cubicBezTo>
                    <a:pt x="20876" y="3549"/>
                    <a:pt x="20514" y="3394"/>
                    <a:pt x="20152" y="3240"/>
                  </a:cubicBezTo>
                  <a:close/>
                </a:path>
              </a:pathLst>
            </a:custGeom>
            <a:gradFill>
              <a:gsLst>
                <a:gs pos="0">
                  <a:schemeClr val="accent1">
                    <a:lumMod val="75000"/>
                  </a:schemeClr>
                </a:gs>
                <a:gs pos="35000">
                  <a:schemeClr val="accent1">
                    <a:lumMod val="75000"/>
                  </a:schemeClr>
                </a:gs>
                <a:gs pos="100000">
                  <a:schemeClr val="accent2">
                    <a:tint val="15000"/>
                    <a:satMod val="350000"/>
                  </a:schemeClr>
                </a:gs>
              </a:gsLst>
              <a:lin ang="16200000" scaled="1"/>
            </a:gradFill>
            <a:ln w="9525">
              <a:solidFill>
                <a:srgbClr val="000000">
                  <a:alpha val="50000"/>
                </a:srgbClr>
              </a:solidFill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808080"/>
                </a:solidFill>
                <a:latin typeface="Arial" pitchFamily="34" charset="0"/>
              </a:endParaRPr>
            </a:p>
          </p:txBody>
        </p:sp>
      </p:grpSp>
      <p:pic>
        <p:nvPicPr>
          <p:cNvPr id="189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8350" y="2849519"/>
            <a:ext cx="609600" cy="6355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90" name="Curved Connector 189"/>
          <p:cNvCxnSpPr/>
          <p:nvPr/>
        </p:nvCxnSpPr>
        <p:spPr>
          <a:xfrm rot="16200000" flipH="1">
            <a:off x="5947671" y="2631674"/>
            <a:ext cx="466418" cy="152401"/>
          </a:xfrm>
          <a:prstGeom prst="curvedConnector3">
            <a:avLst>
              <a:gd name="adj1" fmla="val 50000"/>
            </a:avLst>
          </a:prstGeom>
          <a:ln>
            <a:solidFill>
              <a:schemeClr val="accent1">
                <a:lumMod val="75000"/>
              </a:schemeClr>
            </a:solidFill>
          </a:ln>
          <a:effec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91" name="Document"/>
          <p:cNvSpPr>
            <a:spLocks noChangeAspect="1" noEditPoints="1" noChangeArrowheads="1"/>
          </p:cNvSpPr>
          <p:nvPr/>
        </p:nvSpPr>
        <p:spPr bwMode="auto">
          <a:xfrm>
            <a:off x="5968527" y="2675783"/>
            <a:ext cx="129845" cy="173736"/>
          </a:xfrm>
          <a:custGeom>
            <a:avLst/>
            <a:gdLst>
              <a:gd name="T0" fmla="*/ 10757 w 21600"/>
              <a:gd name="T1" fmla="*/ 21632 h 21600"/>
              <a:gd name="T2" fmla="*/ 85 w 21600"/>
              <a:gd name="T3" fmla="*/ 10849 h 21600"/>
              <a:gd name="T4" fmla="*/ 10757 w 21600"/>
              <a:gd name="T5" fmla="*/ 81 h 21600"/>
              <a:gd name="T6" fmla="*/ 21706 w 21600"/>
              <a:gd name="T7" fmla="*/ 10652 h 21600"/>
              <a:gd name="T8" fmla="*/ 10757 w 21600"/>
              <a:gd name="T9" fmla="*/ 21632 h 21600"/>
              <a:gd name="T10" fmla="*/ 0 w 21600"/>
              <a:gd name="T11" fmla="*/ 0 h 21600"/>
              <a:gd name="T12" fmla="*/ 21600 w 21600"/>
              <a:gd name="T13" fmla="*/ 0 h 21600"/>
              <a:gd name="T14" fmla="*/ 21600 w 21600"/>
              <a:gd name="T15" fmla="*/ 21600 h 21600"/>
              <a:gd name="T16" fmla="*/ 977 w 21600"/>
              <a:gd name="T17" fmla="*/ 818 h 21600"/>
              <a:gd name="T18" fmla="*/ 20622 w 21600"/>
              <a:gd name="T19" fmla="*/ 16429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10757" y="21632"/>
                </a:moveTo>
                <a:lnTo>
                  <a:pt x="5187" y="21632"/>
                </a:lnTo>
                <a:lnTo>
                  <a:pt x="85" y="17509"/>
                </a:lnTo>
                <a:lnTo>
                  <a:pt x="85" y="10849"/>
                </a:lnTo>
                <a:lnTo>
                  <a:pt x="85" y="81"/>
                </a:lnTo>
                <a:lnTo>
                  <a:pt x="10757" y="81"/>
                </a:lnTo>
                <a:lnTo>
                  <a:pt x="21706" y="81"/>
                </a:lnTo>
                <a:lnTo>
                  <a:pt x="21706" y="10652"/>
                </a:lnTo>
                <a:lnTo>
                  <a:pt x="21706" y="21632"/>
                </a:lnTo>
                <a:lnTo>
                  <a:pt x="10757" y="21632"/>
                </a:lnTo>
                <a:close/>
              </a:path>
              <a:path w="21600" h="21600">
                <a:moveTo>
                  <a:pt x="85" y="17509"/>
                </a:moveTo>
                <a:lnTo>
                  <a:pt x="5187" y="17509"/>
                </a:lnTo>
                <a:lnTo>
                  <a:pt x="5187" y="21632"/>
                </a:lnTo>
                <a:lnTo>
                  <a:pt x="85" y="17509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75000"/>
                </a:schemeClr>
              </a:gs>
              <a:gs pos="35000">
                <a:schemeClr val="accent1">
                  <a:lumMod val="75000"/>
                </a:schemeClr>
              </a:gs>
              <a:gs pos="100000">
                <a:schemeClr val="accent2">
                  <a:tint val="15000"/>
                  <a:satMod val="350000"/>
                </a:schemeClr>
              </a:gs>
            </a:gsLst>
            <a:lin ang="16200000" scaled="1"/>
          </a:gradFill>
          <a:ln w="9525">
            <a:solidFill>
              <a:srgbClr val="000000">
                <a:alpha val="50000"/>
              </a:srgbClr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808080"/>
              </a:solidFill>
              <a:latin typeface="Arial" pitchFamily="34" charset="0"/>
            </a:endParaRPr>
          </a:p>
        </p:txBody>
      </p:sp>
      <p:pic>
        <p:nvPicPr>
          <p:cNvPr id="19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5569" y="2856314"/>
            <a:ext cx="609600" cy="6355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93" name="Curved Connector 192"/>
          <p:cNvCxnSpPr/>
          <p:nvPr/>
        </p:nvCxnSpPr>
        <p:spPr>
          <a:xfrm rot="16200000" flipH="1">
            <a:off x="6974890" y="2638469"/>
            <a:ext cx="466418" cy="152401"/>
          </a:xfrm>
          <a:prstGeom prst="curvedConnector3">
            <a:avLst>
              <a:gd name="adj1" fmla="val 50000"/>
            </a:avLst>
          </a:prstGeom>
          <a:ln>
            <a:solidFill>
              <a:schemeClr val="accent1">
                <a:lumMod val="75000"/>
              </a:schemeClr>
            </a:solidFill>
          </a:ln>
          <a:effec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94" name="Document"/>
          <p:cNvSpPr>
            <a:spLocks noChangeAspect="1" noEditPoints="1" noChangeArrowheads="1"/>
          </p:cNvSpPr>
          <p:nvPr/>
        </p:nvSpPr>
        <p:spPr bwMode="auto">
          <a:xfrm>
            <a:off x="6995746" y="2682578"/>
            <a:ext cx="129845" cy="173736"/>
          </a:xfrm>
          <a:custGeom>
            <a:avLst/>
            <a:gdLst>
              <a:gd name="T0" fmla="*/ 10757 w 21600"/>
              <a:gd name="T1" fmla="*/ 21632 h 21600"/>
              <a:gd name="T2" fmla="*/ 85 w 21600"/>
              <a:gd name="T3" fmla="*/ 10849 h 21600"/>
              <a:gd name="T4" fmla="*/ 10757 w 21600"/>
              <a:gd name="T5" fmla="*/ 81 h 21600"/>
              <a:gd name="T6" fmla="*/ 21706 w 21600"/>
              <a:gd name="T7" fmla="*/ 10652 h 21600"/>
              <a:gd name="T8" fmla="*/ 10757 w 21600"/>
              <a:gd name="T9" fmla="*/ 21632 h 21600"/>
              <a:gd name="T10" fmla="*/ 0 w 21600"/>
              <a:gd name="T11" fmla="*/ 0 h 21600"/>
              <a:gd name="T12" fmla="*/ 21600 w 21600"/>
              <a:gd name="T13" fmla="*/ 0 h 21600"/>
              <a:gd name="T14" fmla="*/ 21600 w 21600"/>
              <a:gd name="T15" fmla="*/ 21600 h 21600"/>
              <a:gd name="T16" fmla="*/ 977 w 21600"/>
              <a:gd name="T17" fmla="*/ 818 h 21600"/>
              <a:gd name="T18" fmla="*/ 20622 w 21600"/>
              <a:gd name="T19" fmla="*/ 16429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10757" y="21632"/>
                </a:moveTo>
                <a:lnTo>
                  <a:pt x="5187" y="21632"/>
                </a:lnTo>
                <a:lnTo>
                  <a:pt x="85" y="17509"/>
                </a:lnTo>
                <a:lnTo>
                  <a:pt x="85" y="10849"/>
                </a:lnTo>
                <a:lnTo>
                  <a:pt x="85" y="81"/>
                </a:lnTo>
                <a:lnTo>
                  <a:pt x="10757" y="81"/>
                </a:lnTo>
                <a:lnTo>
                  <a:pt x="21706" y="81"/>
                </a:lnTo>
                <a:lnTo>
                  <a:pt x="21706" y="10652"/>
                </a:lnTo>
                <a:lnTo>
                  <a:pt x="21706" y="21632"/>
                </a:lnTo>
                <a:lnTo>
                  <a:pt x="10757" y="21632"/>
                </a:lnTo>
                <a:close/>
              </a:path>
              <a:path w="21600" h="21600">
                <a:moveTo>
                  <a:pt x="85" y="17509"/>
                </a:moveTo>
                <a:lnTo>
                  <a:pt x="5187" y="17509"/>
                </a:lnTo>
                <a:lnTo>
                  <a:pt x="5187" y="21632"/>
                </a:lnTo>
                <a:lnTo>
                  <a:pt x="85" y="17509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75000"/>
                </a:schemeClr>
              </a:gs>
              <a:gs pos="35000">
                <a:schemeClr val="accent1">
                  <a:lumMod val="75000"/>
                </a:schemeClr>
              </a:gs>
              <a:gs pos="100000">
                <a:schemeClr val="accent2">
                  <a:tint val="15000"/>
                  <a:satMod val="350000"/>
                </a:schemeClr>
              </a:gs>
            </a:gsLst>
            <a:lin ang="16200000" scaled="1"/>
          </a:gradFill>
          <a:ln w="9525">
            <a:solidFill>
              <a:srgbClr val="000000">
                <a:alpha val="50000"/>
              </a:srgbClr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808080"/>
              </a:solidFill>
              <a:latin typeface="Arial" pitchFamily="34" charset="0"/>
            </a:endParaRPr>
          </a:p>
        </p:txBody>
      </p:sp>
      <p:sp>
        <p:nvSpPr>
          <p:cNvPr id="195" name="Rectangle 194"/>
          <p:cNvSpPr/>
          <p:nvPr/>
        </p:nvSpPr>
        <p:spPr>
          <a:xfrm>
            <a:off x="144625" y="1873102"/>
            <a:ext cx="1082349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900" b="1" dirty="0" smtClean="0">
                <a:solidFill>
                  <a:srgbClr val="808080"/>
                </a:solidFill>
                <a:latin typeface="Arial" pitchFamily="34" charset="0"/>
              </a:rPr>
              <a:t>SnapServer DX2</a:t>
            </a:r>
            <a:endParaRPr lang="en-US" sz="900" b="1" dirty="0">
              <a:solidFill>
                <a:srgbClr val="808080"/>
              </a:solidFill>
              <a:latin typeface="Arial" pitchFamily="34" charset="0"/>
            </a:endParaRPr>
          </a:p>
        </p:txBody>
      </p:sp>
      <p:sp>
        <p:nvSpPr>
          <p:cNvPr id="196" name="Rectangle 195"/>
          <p:cNvSpPr/>
          <p:nvPr/>
        </p:nvSpPr>
        <p:spPr>
          <a:xfrm>
            <a:off x="60655" y="4684386"/>
            <a:ext cx="1082349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900" b="1" dirty="0" smtClean="0">
                <a:solidFill>
                  <a:srgbClr val="808080"/>
                </a:solidFill>
                <a:latin typeface="Arial" pitchFamily="34" charset="0"/>
              </a:rPr>
              <a:t>SnapServer DX1</a:t>
            </a:r>
            <a:endParaRPr lang="en-US" sz="900" b="1" dirty="0">
              <a:solidFill>
                <a:srgbClr val="808080"/>
              </a:solidFill>
              <a:latin typeface="Arial" pitchFamily="34" charset="0"/>
            </a:endParaRPr>
          </a:p>
        </p:txBody>
      </p:sp>
      <p:sp>
        <p:nvSpPr>
          <p:cNvPr id="197" name="Rectangle 196"/>
          <p:cNvSpPr/>
          <p:nvPr/>
        </p:nvSpPr>
        <p:spPr>
          <a:xfrm>
            <a:off x="7907378" y="1202575"/>
            <a:ext cx="1082349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900" b="1" dirty="0" smtClean="0">
                <a:solidFill>
                  <a:srgbClr val="808080"/>
                </a:solidFill>
                <a:latin typeface="Arial" pitchFamily="34" charset="0"/>
              </a:rPr>
              <a:t>SnapServer DX2</a:t>
            </a:r>
            <a:endParaRPr lang="en-US" sz="900" b="1" dirty="0">
              <a:solidFill>
                <a:srgbClr val="808080"/>
              </a:solidFill>
              <a:latin typeface="Arial" pitchFamily="34" charset="0"/>
            </a:endParaRPr>
          </a:p>
        </p:txBody>
      </p:sp>
      <p:pic>
        <p:nvPicPr>
          <p:cNvPr id="87" name="Picture 86" descr="neo-400s-1_large.jpg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20233" b="20232"/>
          <a:stretch>
            <a:fillRect/>
          </a:stretch>
        </p:blipFill>
        <p:spPr>
          <a:xfrm>
            <a:off x="4331140" y="4267200"/>
            <a:ext cx="1993460" cy="720100"/>
          </a:xfrm>
          <a:prstGeom prst="rect">
            <a:avLst/>
          </a:prstGeom>
          <a:effectLst>
            <a:outerShdw blurRad="101600" dist="38100" dir="5400000" sx="98000" sy="98000" algn="t" rotWithShape="0">
              <a:prstClr val="black">
                <a:alpha val="40000"/>
              </a:prstClr>
            </a:outerShdw>
          </a:effectLst>
        </p:spPr>
      </p:pic>
      <p:sp>
        <p:nvSpPr>
          <p:cNvPr id="88" name="TextBox 87"/>
          <p:cNvSpPr txBox="1"/>
          <p:nvPr/>
        </p:nvSpPr>
        <p:spPr>
          <a:xfrm>
            <a:off x="4419600" y="5029200"/>
            <a:ext cx="191914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900" b="1" dirty="0" smtClean="0">
                <a:solidFill>
                  <a:srgbClr val="808080"/>
                </a:solidFill>
                <a:latin typeface="Arial" pitchFamily="34" charset="0"/>
              </a:rPr>
              <a:t>NEO Tape Library</a:t>
            </a:r>
            <a:endParaRPr lang="en-US" sz="900" b="1" dirty="0">
              <a:solidFill>
                <a:srgbClr val="808080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3119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		    </a:t>
            </a:r>
            <a:r>
              <a:rPr lang="en-US" dirty="0"/>
              <a:t>= Improved Storage Utilization</a:t>
            </a:r>
            <a:endParaRPr lang="en-GB" dirty="0"/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305629"/>
            <a:ext cx="2201214" cy="7092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677229"/>
            <a:ext cx="609600" cy="6355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2677228"/>
            <a:ext cx="609600" cy="6355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0669" y="2672186"/>
            <a:ext cx="609600" cy="6355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7" name="Curved Connector 6"/>
          <p:cNvCxnSpPr/>
          <p:nvPr/>
        </p:nvCxnSpPr>
        <p:spPr>
          <a:xfrm rot="16200000" flipH="1">
            <a:off x="2509990" y="2454341"/>
            <a:ext cx="466418" cy="152401"/>
          </a:xfrm>
          <a:prstGeom prst="curvedConnector3">
            <a:avLst>
              <a:gd name="adj1" fmla="val 50000"/>
            </a:avLst>
          </a:prstGeom>
          <a:ln>
            <a:solidFill>
              <a:schemeClr val="accent1">
                <a:lumMod val="75000"/>
              </a:schemeClr>
            </a:solidFill>
          </a:ln>
          <a:effec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8" name="Curved Connector 7"/>
          <p:cNvCxnSpPr/>
          <p:nvPr/>
        </p:nvCxnSpPr>
        <p:spPr>
          <a:xfrm rot="5400000">
            <a:off x="801199" y="2421945"/>
            <a:ext cx="467519" cy="216090"/>
          </a:xfrm>
          <a:prstGeom prst="curvedConnector3">
            <a:avLst>
              <a:gd name="adj1" fmla="val 50000"/>
            </a:avLst>
          </a:prstGeom>
          <a:ln>
            <a:solidFill>
              <a:schemeClr val="accent1">
                <a:lumMod val="75000"/>
              </a:schemeClr>
            </a:solidFill>
          </a:ln>
          <a:effec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9" name="Curved Connector 8"/>
          <p:cNvCxnSpPr/>
          <p:nvPr/>
        </p:nvCxnSpPr>
        <p:spPr>
          <a:xfrm rot="16200000" flipH="1">
            <a:off x="1694334" y="2443077"/>
            <a:ext cx="466417" cy="174930"/>
          </a:xfrm>
          <a:prstGeom prst="curvedConnector3">
            <a:avLst>
              <a:gd name="adj1" fmla="val 50000"/>
            </a:avLst>
          </a:prstGeom>
          <a:ln>
            <a:solidFill>
              <a:schemeClr val="accent1">
                <a:lumMod val="75000"/>
              </a:schemeClr>
            </a:solidFill>
          </a:ln>
          <a:effec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0" name="Curved Connector 9"/>
          <p:cNvCxnSpPr/>
          <p:nvPr/>
        </p:nvCxnSpPr>
        <p:spPr>
          <a:xfrm rot="5400000">
            <a:off x="1588925" y="1989285"/>
            <a:ext cx="346249" cy="270510"/>
          </a:xfrm>
          <a:prstGeom prst="curvedConnector3">
            <a:avLst>
              <a:gd name="adj1" fmla="val 50000"/>
            </a:avLst>
          </a:prstGeom>
          <a:ln>
            <a:solidFill>
              <a:schemeClr val="accent1">
                <a:lumMod val="75000"/>
              </a:schemeClr>
            </a:solidFill>
          </a:ln>
          <a:effec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1" name="Document"/>
          <p:cNvSpPr>
            <a:spLocks noChangeAspect="1" noEditPoints="1" noChangeArrowheads="1"/>
          </p:cNvSpPr>
          <p:nvPr/>
        </p:nvSpPr>
        <p:spPr bwMode="auto">
          <a:xfrm>
            <a:off x="762000" y="2498450"/>
            <a:ext cx="129845" cy="173736"/>
          </a:xfrm>
          <a:custGeom>
            <a:avLst/>
            <a:gdLst>
              <a:gd name="T0" fmla="*/ 10757 w 21600"/>
              <a:gd name="T1" fmla="*/ 21632 h 21600"/>
              <a:gd name="T2" fmla="*/ 85 w 21600"/>
              <a:gd name="T3" fmla="*/ 10849 h 21600"/>
              <a:gd name="T4" fmla="*/ 10757 w 21600"/>
              <a:gd name="T5" fmla="*/ 81 h 21600"/>
              <a:gd name="T6" fmla="*/ 21706 w 21600"/>
              <a:gd name="T7" fmla="*/ 10652 h 21600"/>
              <a:gd name="T8" fmla="*/ 10757 w 21600"/>
              <a:gd name="T9" fmla="*/ 21632 h 21600"/>
              <a:gd name="T10" fmla="*/ 0 w 21600"/>
              <a:gd name="T11" fmla="*/ 0 h 21600"/>
              <a:gd name="T12" fmla="*/ 21600 w 21600"/>
              <a:gd name="T13" fmla="*/ 0 h 21600"/>
              <a:gd name="T14" fmla="*/ 21600 w 21600"/>
              <a:gd name="T15" fmla="*/ 21600 h 21600"/>
              <a:gd name="T16" fmla="*/ 977 w 21600"/>
              <a:gd name="T17" fmla="*/ 818 h 21600"/>
              <a:gd name="T18" fmla="*/ 20622 w 21600"/>
              <a:gd name="T19" fmla="*/ 16429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10757" y="21632"/>
                </a:moveTo>
                <a:lnTo>
                  <a:pt x="5187" y="21632"/>
                </a:lnTo>
                <a:lnTo>
                  <a:pt x="85" y="17509"/>
                </a:lnTo>
                <a:lnTo>
                  <a:pt x="85" y="10849"/>
                </a:lnTo>
                <a:lnTo>
                  <a:pt x="85" y="81"/>
                </a:lnTo>
                <a:lnTo>
                  <a:pt x="10757" y="81"/>
                </a:lnTo>
                <a:lnTo>
                  <a:pt x="21706" y="81"/>
                </a:lnTo>
                <a:lnTo>
                  <a:pt x="21706" y="10652"/>
                </a:lnTo>
                <a:lnTo>
                  <a:pt x="21706" y="21632"/>
                </a:lnTo>
                <a:lnTo>
                  <a:pt x="10757" y="21632"/>
                </a:lnTo>
                <a:close/>
              </a:path>
              <a:path w="21600" h="21600">
                <a:moveTo>
                  <a:pt x="85" y="17509"/>
                </a:moveTo>
                <a:lnTo>
                  <a:pt x="5187" y="17509"/>
                </a:lnTo>
                <a:lnTo>
                  <a:pt x="5187" y="21632"/>
                </a:lnTo>
                <a:lnTo>
                  <a:pt x="85" y="17509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75000"/>
                </a:schemeClr>
              </a:gs>
              <a:gs pos="35000">
                <a:schemeClr val="accent1">
                  <a:lumMod val="75000"/>
                </a:schemeClr>
              </a:gs>
              <a:gs pos="100000">
                <a:schemeClr val="accent2">
                  <a:tint val="15000"/>
                  <a:satMod val="350000"/>
                </a:schemeClr>
              </a:gs>
            </a:gsLst>
            <a:lin ang="16200000" scaled="1"/>
          </a:gradFill>
          <a:ln w="9525">
            <a:solidFill>
              <a:srgbClr val="000000">
                <a:alpha val="50000"/>
              </a:srgbClr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808080"/>
              </a:solidFill>
              <a:latin typeface="Arial" pitchFamily="34" charset="0"/>
            </a:endParaRPr>
          </a:p>
        </p:txBody>
      </p:sp>
      <p:sp>
        <p:nvSpPr>
          <p:cNvPr id="12" name="Document"/>
          <p:cNvSpPr>
            <a:spLocks noChangeAspect="1" noEditPoints="1" noChangeArrowheads="1"/>
          </p:cNvSpPr>
          <p:nvPr/>
        </p:nvSpPr>
        <p:spPr bwMode="auto">
          <a:xfrm>
            <a:off x="2530846" y="2498450"/>
            <a:ext cx="129845" cy="173736"/>
          </a:xfrm>
          <a:custGeom>
            <a:avLst/>
            <a:gdLst>
              <a:gd name="T0" fmla="*/ 10757 w 21600"/>
              <a:gd name="T1" fmla="*/ 21632 h 21600"/>
              <a:gd name="T2" fmla="*/ 85 w 21600"/>
              <a:gd name="T3" fmla="*/ 10849 h 21600"/>
              <a:gd name="T4" fmla="*/ 10757 w 21600"/>
              <a:gd name="T5" fmla="*/ 81 h 21600"/>
              <a:gd name="T6" fmla="*/ 21706 w 21600"/>
              <a:gd name="T7" fmla="*/ 10652 h 21600"/>
              <a:gd name="T8" fmla="*/ 10757 w 21600"/>
              <a:gd name="T9" fmla="*/ 21632 h 21600"/>
              <a:gd name="T10" fmla="*/ 0 w 21600"/>
              <a:gd name="T11" fmla="*/ 0 h 21600"/>
              <a:gd name="T12" fmla="*/ 21600 w 21600"/>
              <a:gd name="T13" fmla="*/ 0 h 21600"/>
              <a:gd name="T14" fmla="*/ 21600 w 21600"/>
              <a:gd name="T15" fmla="*/ 21600 h 21600"/>
              <a:gd name="T16" fmla="*/ 977 w 21600"/>
              <a:gd name="T17" fmla="*/ 818 h 21600"/>
              <a:gd name="T18" fmla="*/ 20622 w 21600"/>
              <a:gd name="T19" fmla="*/ 16429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10757" y="21632"/>
                </a:moveTo>
                <a:lnTo>
                  <a:pt x="5187" y="21632"/>
                </a:lnTo>
                <a:lnTo>
                  <a:pt x="85" y="17509"/>
                </a:lnTo>
                <a:lnTo>
                  <a:pt x="85" y="10849"/>
                </a:lnTo>
                <a:lnTo>
                  <a:pt x="85" y="81"/>
                </a:lnTo>
                <a:lnTo>
                  <a:pt x="10757" y="81"/>
                </a:lnTo>
                <a:lnTo>
                  <a:pt x="21706" y="81"/>
                </a:lnTo>
                <a:lnTo>
                  <a:pt x="21706" y="10652"/>
                </a:lnTo>
                <a:lnTo>
                  <a:pt x="21706" y="21632"/>
                </a:lnTo>
                <a:lnTo>
                  <a:pt x="10757" y="21632"/>
                </a:lnTo>
                <a:close/>
              </a:path>
              <a:path w="21600" h="21600">
                <a:moveTo>
                  <a:pt x="85" y="17509"/>
                </a:moveTo>
                <a:lnTo>
                  <a:pt x="5187" y="17509"/>
                </a:lnTo>
                <a:lnTo>
                  <a:pt x="5187" y="21632"/>
                </a:lnTo>
                <a:lnTo>
                  <a:pt x="85" y="17509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75000"/>
                </a:schemeClr>
              </a:gs>
              <a:gs pos="35000">
                <a:schemeClr val="accent1">
                  <a:lumMod val="75000"/>
                </a:schemeClr>
              </a:gs>
              <a:gs pos="100000">
                <a:schemeClr val="accent2">
                  <a:tint val="15000"/>
                  <a:satMod val="350000"/>
                </a:schemeClr>
              </a:gs>
            </a:gsLst>
            <a:lin ang="16200000" scaled="1"/>
          </a:gradFill>
          <a:ln w="9525">
            <a:solidFill>
              <a:srgbClr val="000000">
                <a:alpha val="50000"/>
              </a:srgbClr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808080"/>
              </a:solidFill>
              <a:latin typeface="Arial" pitchFamily="34" charset="0"/>
            </a:endParaRPr>
          </a:p>
        </p:txBody>
      </p:sp>
      <p:sp>
        <p:nvSpPr>
          <p:cNvPr id="13" name="Document"/>
          <p:cNvSpPr>
            <a:spLocks noChangeAspect="1" noEditPoints="1" noChangeArrowheads="1"/>
          </p:cNvSpPr>
          <p:nvPr/>
        </p:nvSpPr>
        <p:spPr bwMode="auto">
          <a:xfrm>
            <a:off x="1710232" y="2507597"/>
            <a:ext cx="129845" cy="173736"/>
          </a:xfrm>
          <a:custGeom>
            <a:avLst/>
            <a:gdLst>
              <a:gd name="T0" fmla="*/ 10757 w 21600"/>
              <a:gd name="T1" fmla="*/ 21632 h 21600"/>
              <a:gd name="T2" fmla="*/ 85 w 21600"/>
              <a:gd name="T3" fmla="*/ 10849 h 21600"/>
              <a:gd name="T4" fmla="*/ 10757 w 21600"/>
              <a:gd name="T5" fmla="*/ 81 h 21600"/>
              <a:gd name="T6" fmla="*/ 21706 w 21600"/>
              <a:gd name="T7" fmla="*/ 10652 h 21600"/>
              <a:gd name="T8" fmla="*/ 10757 w 21600"/>
              <a:gd name="T9" fmla="*/ 21632 h 21600"/>
              <a:gd name="T10" fmla="*/ 0 w 21600"/>
              <a:gd name="T11" fmla="*/ 0 h 21600"/>
              <a:gd name="T12" fmla="*/ 21600 w 21600"/>
              <a:gd name="T13" fmla="*/ 0 h 21600"/>
              <a:gd name="T14" fmla="*/ 21600 w 21600"/>
              <a:gd name="T15" fmla="*/ 21600 h 21600"/>
              <a:gd name="T16" fmla="*/ 977 w 21600"/>
              <a:gd name="T17" fmla="*/ 818 h 21600"/>
              <a:gd name="T18" fmla="*/ 20622 w 21600"/>
              <a:gd name="T19" fmla="*/ 16429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10757" y="21632"/>
                </a:moveTo>
                <a:lnTo>
                  <a:pt x="5187" y="21632"/>
                </a:lnTo>
                <a:lnTo>
                  <a:pt x="85" y="17509"/>
                </a:lnTo>
                <a:lnTo>
                  <a:pt x="85" y="10849"/>
                </a:lnTo>
                <a:lnTo>
                  <a:pt x="85" y="81"/>
                </a:lnTo>
                <a:lnTo>
                  <a:pt x="10757" y="81"/>
                </a:lnTo>
                <a:lnTo>
                  <a:pt x="21706" y="81"/>
                </a:lnTo>
                <a:lnTo>
                  <a:pt x="21706" y="10652"/>
                </a:lnTo>
                <a:lnTo>
                  <a:pt x="21706" y="21632"/>
                </a:lnTo>
                <a:lnTo>
                  <a:pt x="10757" y="21632"/>
                </a:lnTo>
                <a:close/>
              </a:path>
              <a:path w="21600" h="21600">
                <a:moveTo>
                  <a:pt x="85" y="17509"/>
                </a:moveTo>
                <a:lnTo>
                  <a:pt x="5187" y="17509"/>
                </a:lnTo>
                <a:lnTo>
                  <a:pt x="5187" y="21632"/>
                </a:lnTo>
                <a:lnTo>
                  <a:pt x="85" y="17509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75000"/>
                </a:schemeClr>
              </a:gs>
              <a:gs pos="35000">
                <a:schemeClr val="accent1">
                  <a:lumMod val="75000"/>
                </a:schemeClr>
              </a:gs>
              <a:gs pos="100000">
                <a:schemeClr val="accent2">
                  <a:tint val="15000"/>
                  <a:satMod val="350000"/>
                </a:schemeClr>
              </a:gs>
            </a:gsLst>
            <a:lin ang="16200000" scaled="1"/>
          </a:gradFill>
          <a:ln w="9525">
            <a:solidFill>
              <a:srgbClr val="000000">
                <a:alpha val="50000"/>
              </a:srgbClr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808080"/>
              </a:solidFill>
              <a:latin typeface="Arial" pitchFamily="34" charset="0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685799" y="2220030"/>
            <a:ext cx="2438400" cy="152400"/>
            <a:chOff x="4419600" y="2590800"/>
            <a:chExt cx="2438400" cy="152400"/>
          </a:xfrm>
          <a:effectLst/>
        </p:grpSpPr>
        <p:cxnSp>
          <p:nvCxnSpPr>
            <p:cNvPr id="15" name="Straight Connector 14"/>
            <p:cNvCxnSpPr/>
            <p:nvPr/>
          </p:nvCxnSpPr>
          <p:spPr>
            <a:xfrm>
              <a:off x="4419600" y="2665898"/>
              <a:ext cx="2438400" cy="2204"/>
            </a:xfrm>
            <a:prstGeom prst="line">
              <a:avLst/>
            </a:prstGeom>
            <a:ln>
              <a:solidFill>
                <a:schemeClr val="accent1">
                  <a:lumMod val="75000"/>
                </a:schemeClr>
              </a:solidFill>
              <a:headEnd type="none"/>
              <a:tailEnd type="none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flipV="1">
              <a:off x="4419600" y="2590800"/>
              <a:ext cx="0" cy="152400"/>
            </a:xfrm>
            <a:prstGeom prst="line">
              <a:avLst/>
            </a:prstGeom>
            <a:ln>
              <a:solidFill>
                <a:schemeClr val="accent1">
                  <a:lumMod val="75000"/>
                </a:schemeClr>
              </a:solidFill>
              <a:headEnd type="none"/>
              <a:tailEnd type="none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flipV="1">
              <a:off x="6858000" y="2590800"/>
              <a:ext cx="0" cy="152400"/>
            </a:xfrm>
            <a:prstGeom prst="line">
              <a:avLst/>
            </a:prstGeom>
            <a:ln>
              <a:solidFill>
                <a:schemeClr val="accent1">
                  <a:lumMod val="75000"/>
                </a:schemeClr>
              </a:solidFill>
              <a:headEnd type="none"/>
              <a:tailEnd type="none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</p:grpSp>
      <p:sp>
        <p:nvSpPr>
          <p:cNvPr id="18" name="File"/>
          <p:cNvSpPr>
            <a:spLocks noChangeAspect="1" noEditPoints="1" noChangeArrowheads="1"/>
          </p:cNvSpPr>
          <p:nvPr/>
        </p:nvSpPr>
        <p:spPr bwMode="auto">
          <a:xfrm>
            <a:off x="1623157" y="1229431"/>
            <a:ext cx="277978" cy="173736"/>
          </a:xfrm>
          <a:custGeom>
            <a:avLst/>
            <a:gdLst>
              <a:gd name="T0" fmla="*/ 10981 w 21600"/>
              <a:gd name="T1" fmla="*/ 3240 h 21600"/>
              <a:gd name="T2" fmla="*/ 0 w 21600"/>
              <a:gd name="T3" fmla="*/ 10800 h 21600"/>
              <a:gd name="T4" fmla="*/ 10800 w 21600"/>
              <a:gd name="T5" fmla="*/ 21600 h 21600"/>
              <a:gd name="T6" fmla="*/ 21600 w 21600"/>
              <a:gd name="T7" fmla="*/ 10800 h 21600"/>
              <a:gd name="T8" fmla="*/ 0 w 21600"/>
              <a:gd name="T9" fmla="*/ 21600 h 21600"/>
              <a:gd name="T10" fmla="*/ 21600 w 21600"/>
              <a:gd name="T11" fmla="*/ 21600 h 21600"/>
              <a:gd name="T12" fmla="*/ 1086 w 21600"/>
              <a:gd name="T13" fmla="*/ 4628 h 21600"/>
              <a:gd name="T14" fmla="*/ 20635 w 21600"/>
              <a:gd name="T15" fmla="*/ 20289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T12" t="T13" r="T14" b="T15"/>
            <a:pathLst>
              <a:path w="21600" h="21600">
                <a:moveTo>
                  <a:pt x="19790" y="3240"/>
                </a:moveTo>
                <a:cubicBezTo>
                  <a:pt x="10981" y="3240"/>
                  <a:pt x="9171" y="3240"/>
                  <a:pt x="9050" y="3086"/>
                </a:cubicBezTo>
                <a:cubicBezTo>
                  <a:pt x="9050" y="2931"/>
                  <a:pt x="8930" y="2777"/>
                  <a:pt x="8930" y="2469"/>
                </a:cubicBezTo>
                <a:cubicBezTo>
                  <a:pt x="8930" y="2160"/>
                  <a:pt x="8809" y="1851"/>
                  <a:pt x="8688" y="1389"/>
                </a:cubicBezTo>
                <a:cubicBezTo>
                  <a:pt x="8568" y="1080"/>
                  <a:pt x="8326" y="771"/>
                  <a:pt x="8085" y="463"/>
                </a:cubicBezTo>
                <a:cubicBezTo>
                  <a:pt x="7723" y="154"/>
                  <a:pt x="7361" y="0"/>
                  <a:pt x="7361" y="0"/>
                </a:cubicBezTo>
                <a:cubicBezTo>
                  <a:pt x="7361" y="0"/>
                  <a:pt x="2293" y="0"/>
                  <a:pt x="2051" y="154"/>
                </a:cubicBezTo>
                <a:cubicBezTo>
                  <a:pt x="1689" y="309"/>
                  <a:pt x="1448" y="463"/>
                  <a:pt x="1327" y="771"/>
                </a:cubicBezTo>
                <a:cubicBezTo>
                  <a:pt x="1207" y="1080"/>
                  <a:pt x="1086" y="1389"/>
                  <a:pt x="965" y="1697"/>
                </a:cubicBezTo>
                <a:cubicBezTo>
                  <a:pt x="845" y="2160"/>
                  <a:pt x="724" y="2314"/>
                  <a:pt x="724" y="2469"/>
                </a:cubicBezTo>
                <a:cubicBezTo>
                  <a:pt x="603" y="2623"/>
                  <a:pt x="603" y="2777"/>
                  <a:pt x="483" y="2931"/>
                </a:cubicBezTo>
                <a:cubicBezTo>
                  <a:pt x="483" y="3086"/>
                  <a:pt x="362" y="3240"/>
                  <a:pt x="241" y="3240"/>
                </a:cubicBezTo>
                <a:lnTo>
                  <a:pt x="0" y="3394"/>
                </a:lnTo>
                <a:lnTo>
                  <a:pt x="0" y="3703"/>
                </a:lnTo>
                <a:lnTo>
                  <a:pt x="0" y="10800"/>
                </a:lnTo>
                <a:lnTo>
                  <a:pt x="0" y="21600"/>
                </a:lnTo>
                <a:lnTo>
                  <a:pt x="10981" y="21600"/>
                </a:lnTo>
                <a:lnTo>
                  <a:pt x="21600" y="21600"/>
                </a:lnTo>
                <a:lnTo>
                  <a:pt x="21600" y="10800"/>
                </a:lnTo>
                <a:lnTo>
                  <a:pt x="21600" y="5246"/>
                </a:lnTo>
                <a:lnTo>
                  <a:pt x="21600" y="4783"/>
                </a:lnTo>
                <a:cubicBezTo>
                  <a:pt x="21479" y="4320"/>
                  <a:pt x="21359" y="4011"/>
                  <a:pt x="21117" y="3703"/>
                </a:cubicBezTo>
                <a:cubicBezTo>
                  <a:pt x="20876" y="3549"/>
                  <a:pt x="20514" y="3394"/>
                  <a:pt x="20152" y="3240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75000"/>
                </a:schemeClr>
              </a:gs>
              <a:gs pos="35000">
                <a:schemeClr val="accent1">
                  <a:lumMod val="75000"/>
                </a:schemeClr>
              </a:gs>
              <a:gs pos="100000">
                <a:schemeClr val="accent2">
                  <a:tint val="15000"/>
                  <a:satMod val="350000"/>
                </a:schemeClr>
              </a:gs>
            </a:gsLst>
            <a:lin ang="16200000" scaled="1"/>
          </a:gradFill>
          <a:ln w="9525">
            <a:solidFill>
              <a:srgbClr val="000000">
                <a:alpha val="50000"/>
              </a:srgbClr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808080"/>
              </a:solidFill>
              <a:latin typeface="Arial" pitchFamily="34" charset="0"/>
            </a:endParaRPr>
          </a:p>
        </p:txBody>
      </p:sp>
      <p:sp>
        <p:nvSpPr>
          <p:cNvPr id="19" name="File"/>
          <p:cNvSpPr>
            <a:spLocks noChangeAspect="1" noEditPoints="1" noChangeArrowheads="1"/>
          </p:cNvSpPr>
          <p:nvPr/>
        </p:nvSpPr>
        <p:spPr bwMode="auto">
          <a:xfrm>
            <a:off x="1678021" y="1305630"/>
            <a:ext cx="277978" cy="173736"/>
          </a:xfrm>
          <a:custGeom>
            <a:avLst/>
            <a:gdLst>
              <a:gd name="T0" fmla="*/ 10981 w 21600"/>
              <a:gd name="T1" fmla="*/ 3240 h 21600"/>
              <a:gd name="T2" fmla="*/ 0 w 21600"/>
              <a:gd name="T3" fmla="*/ 10800 h 21600"/>
              <a:gd name="T4" fmla="*/ 10800 w 21600"/>
              <a:gd name="T5" fmla="*/ 21600 h 21600"/>
              <a:gd name="T6" fmla="*/ 21600 w 21600"/>
              <a:gd name="T7" fmla="*/ 10800 h 21600"/>
              <a:gd name="T8" fmla="*/ 0 w 21600"/>
              <a:gd name="T9" fmla="*/ 21600 h 21600"/>
              <a:gd name="T10" fmla="*/ 21600 w 21600"/>
              <a:gd name="T11" fmla="*/ 21600 h 21600"/>
              <a:gd name="T12" fmla="*/ 1086 w 21600"/>
              <a:gd name="T13" fmla="*/ 4628 h 21600"/>
              <a:gd name="T14" fmla="*/ 20635 w 21600"/>
              <a:gd name="T15" fmla="*/ 20289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T12" t="T13" r="T14" b="T15"/>
            <a:pathLst>
              <a:path w="21600" h="21600">
                <a:moveTo>
                  <a:pt x="19790" y="3240"/>
                </a:moveTo>
                <a:cubicBezTo>
                  <a:pt x="10981" y="3240"/>
                  <a:pt x="9171" y="3240"/>
                  <a:pt x="9050" y="3086"/>
                </a:cubicBezTo>
                <a:cubicBezTo>
                  <a:pt x="9050" y="2931"/>
                  <a:pt x="8930" y="2777"/>
                  <a:pt x="8930" y="2469"/>
                </a:cubicBezTo>
                <a:cubicBezTo>
                  <a:pt x="8930" y="2160"/>
                  <a:pt x="8809" y="1851"/>
                  <a:pt x="8688" y="1389"/>
                </a:cubicBezTo>
                <a:cubicBezTo>
                  <a:pt x="8568" y="1080"/>
                  <a:pt x="8326" y="771"/>
                  <a:pt x="8085" y="463"/>
                </a:cubicBezTo>
                <a:cubicBezTo>
                  <a:pt x="7723" y="154"/>
                  <a:pt x="7361" y="0"/>
                  <a:pt x="7361" y="0"/>
                </a:cubicBezTo>
                <a:cubicBezTo>
                  <a:pt x="7361" y="0"/>
                  <a:pt x="2293" y="0"/>
                  <a:pt x="2051" y="154"/>
                </a:cubicBezTo>
                <a:cubicBezTo>
                  <a:pt x="1689" y="309"/>
                  <a:pt x="1448" y="463"/>
                  <a:pt x="1327" y="771"/>
                </a:cubicBezTo>
                <a:cubicBezTo>
                  <a:pt x="1207" y="1080"/>
                  <a:pt x="1086" y="1389"/>
                  <a:pt x="965" y="1697"/>
                </a:cubicBezTo>
                <a:cubicBezTo>
                  <a:pt x="845" y="2160"/>
                  <a:pt x="724" y="2314"/>
                  <a:pt x="724" y="2469"/>
                </a:cubicBezTo>
                <a:cubicBezTo>
                  <a:pt x="603" y="2623"/>
                  <a:pt x="603" y="2777"/>
                  <a:pt x="483" y="2931"/>
                </a:cubicBezTo>
                <a:cubicBezTo>
                  <a:pt x="483" y="3086"/>
                  <a:pt x="362" y="3240"/>
                  <a:pt x="241" y="3240"/>
                </a:cubicBezTo>
                <a:lnTo>
                  <a:pt x="0" y="3394"/>
                </a:lnTo>
                <a:lnTo>
                  <a:pt x="0" y="3703"/>
                </a:lnTo>
                <a:lnTo>
                  <a:pt x="0" y="10800"/>
                </a:lnTo>
                <a:lnTo>
                  <a:pt x="0" y="21600"/>
                </a:lnTo>
                <a:lnTo>
                  <a:pt x="10981" y="21600"/>
                </a:lnTo>
                <a:lnTo>
                  <a:pt x="21600" y="21600"/>
                </a:lnTo>
                <a:lnTo>
                  <a:pt x="21600" y="10800"/>
                </a:lnTo>
                <a:lnTo>
                  <a:pt x="21600" y="5246"/>
                </a:lnTo>
                <a:lnTo>
                  <a:pt x="21600" y="4783"/>
                </a:lnTo>
                <a:cubicBezTo>
                  <a:pt x="21479" y="4320"/>
                  <a:pt x="21359" y="4011"/>
                  <a:pt x="21117" y="3703"/>
                </a:cubicBezTo>
                <a:cubicBezTo>
                  <a:pt x="20876" y="3549"/>
                  <a:pt x="20514" y="3394"/>
                  <a:pt x="20152" y="3240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75000"/>
                </a:schemeClr>
              </a:gs>
              <a:gs pos="35000">
                <a:schemeClr val="accent1">
                  <a:lumMod val="75000"/>
                </a:schemeClr>
              </a:gs>
              <a:gs pos="100000">
                <a:schemeClr val="accent2">
                  <a:tint val="15000"/>
                  <a:satMod val="350000"/>
                </a:schemeClr>
              </a:gs>
            </a:gsLst>
            <a:lin ang="16200000" scaled="1"/>
          </a:gradFill>
          <a:ln w="9525">
            <a:solidFill>
              <a:srgbClr val="000000">
                <a:alpha val="50000"/>
              </a:srgbClr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808080"/>
              </a:solidFill>
              <a:latin typeface="Arial" pitchFamily="34" charset="0"/>
            </a:endParaRPr>
          </a:p>
        </p:txBody>
      </p:sp>
      <p:sp>
        <p:nvSpPr>
          <p:cNvPr id="20" name="File"/>
          <p:cNvSpPr>
            <a:spLocks noChangeAspect="1" noEditPoints="1" noChangeArrowheads="1"/>
          </p:cNvSpPr>
          <p:nvPr/>
        </p:nvSpPr>
        <p:spPr bwMode="auto">
          <a:xfrm>
            <a:off x="1732885" y="1381829"/>
            <a:ext cx="277978" cy="173736"/>
          </a:xfrm>
          <a:custGeom>
            <a:avLst/>
            <a:gdLst>
              <a:gd name="T0" fmla="*/ 10981 w 21600"/>
              <a:gd name="T1" fmla="*/ 3240 h 21600"/>
              <a:gd name="T2" fmla="*/ 0 w 21600"/>
              <a:gd name="T3" fmla="*/ 10800 h 21600"/>
              <a:gd name="T4" fmla="*/ 10800 w 21600"/>
              <a:gd name="T5" fmla="*/ 21600 h 21600"/>
              <a:gd name="T6" fmla="*/ 21600 w 21600"/>
              <a:gd name="T7" fmla="*/ 10800 h 21600"/>
              <a:gd name="T8" fmla="*/ 0 w 21600"/>
              <a:gd name="T9" fmla="*/ 21600 h 21600"/>
              <a:gd name="T10" fmla="*/ 21600 w 21600"/>
              <a:gd name="T11" fmla="*/ 21600 h 21600"/>
              <a:gd name="T12" fmla="*/ 1086 w 21600"/>
              <a:gd name="T13" fmla="*/ 4628 h 21600"/>
              <a:gd name="T14" fmla="*/ 20635 w 21600"/>
              <a:gd name="T15" fmla="*/ 20289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T12" t="T13" r="T14" b="T15"/>
            <a:pathLst>
              <a:path w="21600" h="21600">
                <a:moveTo>
                  <a:pt x="19790" y="3240"/>
                </a:moveTo>
                <a:cubicBezTo>
                  <a:pt x="10981" y="3240"/>
                  <a:pt x="9171" y="3240"/>
                  <a:pt x="9050" y="3086"/>
                </a:cubicBezTo>
                <a:cubicBezTo>
                  <a:pt x="9050" y="2931"/>
                  <a:pt x="8930" y="2777"/>
                  <a:pt x="8930" y="2469"/>
                </a:cubicBezTo>
                <a:cubicBezTo>
                  <a:pt x="8930" y="2160"/>
                  <a:pt x="8809" y="1851"/>
                  <a:pt x="8688" y="1389"/>
                </a:cubicBezTo>
                <a:cubicBezTo>
                  <a:pt x="8568" y="1080"/>
                  <a:pt x="8326" y="771"/>
                  <a:pt x="8085" y="463"/>
                </a:cubicBezTo>
                <a:cubicBezTo>
                  <a:pt x="7723" y="154"/>
                  <a:pt x="7361" y="0"/>
                  <a:pt x="7361" y="0"/>
                </a:cubicBezTo>
                <a:cubicBezTo>
                  <a:pt x="7361" y="0"/>
                  <a:pt x="2293" y="0"/>
                  <a:pt x="2051" y="154"/>
                </a:cubicBezTo>
                <a:cubicBezTo>
                  <a:pt x="1689" y="309"/>
                  <a:pt x="1448" y="463"/>
                  <a:pt x="1327" y="771"/>
                </a:cubicBezTo>
                <a:cubicBezTo>
                  <a:pt x="1207" y="1080"/>
                  <a:pt x="1086" y="1389"/>
                  <a:pt x="965" y="1697"/>
                </a:cubicBezTo>
                <a:cubicBezTo>
                  <a:pt x="845" y="2160"/>
                  <a:pt x="724" y="2314"/>
                  <a:pt x="724" y="2469"/>
                </a:cubicBezTo>
                <a:cubicBezTo>
                  <a:pt x="603" y="2623"/>
                  <a:pt x="603" y="2777"/>
                  <a:pt x="483" y="2931"/>
                </a:cubicBezTo>
                <a:cubicBezTo>
                  <a:pt x="483" y="3086"/>
                  <a:pt x="362" y="3240"/>
                  <a:pt x="241" y="3240"/>
                </a:cubicBezTo>
                <a:lnTo>
                  <a:pt x="0" y="3394"/>
                </a:lnTo>
                <a:lnTo>
                  <a:pt x="0" y="3703"/>
                </a:lnTo>
                <a:lnTo>
                  <a:pt x="0" y="10800"/>
                </a:lnTo>
                <a:lnTo>
                  <a:pt x="0" y="21600"/>
                </a:lnTo>
                <a:lnTo>
                  <a:pt x="10981" y="21600"/>
                </a:lnTo>
                <a:lnTo>
                  <a:pt x="21600" y="21600"/>
                </a:lnTo>
                <a:lnTo>
                  <a:pt x="21600" y="10800"/>
                </a:lnTo>
                <a:lnTo>
                  <a:pt x="21600" y="5246"/>
                </a:lnTo>
                <a:lnTo>
                  <a:pt x="21600" y="4783"/>
                </a:lnTo>
                <a:cubicBezTo>
                  <a:pt x="21479" y="4320"/>
                  <a:pt x="21359" y="4011"/>
                  <a:pt x="21117" y="3703"/>
                </a:cubicBezTo>
                <a:cubicBezTo>
                  <a:pt x="20876" y="3549"/>
                  <a:pt x="20514" y="3394"/>
                  <a:pt x="20152" y="3240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75000"/>
                </a:schemeClr>
              </a:gs>
              <a:gs pos="35000">
                <a:schemeClr val="accent1">
                  <a:lumMod val="75000"/>
                </a:schemeClr>
              </a:gs>
              <a:gs pos="100000">
                <a:schemeClr val="accent2">
                  <a:tint val="15000"/>
                  <a:satMod val="350000"/>
                </a:schemeClr>
              </a:gs>
            </a:gsLst>
            <a:lin ang="16200000" scaled="1"/>
          </a:gradFill>
          <a:ln w="9525">
            <a:solidFill>
              <a:srgbClr val="000000">
                <a:alpha val="50000"/>
              </a:srgbClr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808080"/>
              </a:solidFill>
              <a:latin typeface="Arial" pitchFamily="34" charset="0"/>
            </a:endParaRPr>
          </a:p>
        </p:txBody>
      </p:sp>
      <p:sp>
        <p:nvSpPr>
          <p:cNvPr id="21" name="Documents"/>
          <p:cNvSpPr>
            <a:spLocks noChangeAspect="1" noEditPoints="1" noChangeArrowheads="1"/>
          </p:cNvSpPr>
          <p:nvPr/>
        </p:nvSpPr>
        <p:spPr bwMode="auto">
          <a:xfrm>
            <a:off x="1325594" y="1266867"/>
            <a:ext cx="182594" cy="244316"/>
          </a:xfrm>
          <a:custGeom>
            <a:avLst/>
            <a:gdLst>
              <a:gd name="T0" fmla="*/ 0 w 21600"/>
              <a:gd name="T1" fmla="*/ 2800 h 21600"/>
              <a:gd name="T2" fmla="*/ 3468 w 21600"/>
              <a:gd name="T3" fmla="*/ 0 h 21600"/>
              <a:gd name="T4" fmla="*/ 21653 w 21600"/>
              <a:gd name="T5" fmla="*/ 18828 h 21600"/>
              <a:gd name="T6" fmla="*/ 19954 w 21600"/>
              <a:gd name="T7" fmla="*/ 20214 h 21600"/>
              <a:gd name="T8" fmla="*/ 18256 w 21600"/>
              <a:gd name="T9" fmla="*/ 21628 h 21600"/>
              <a:gd name="T10" fmla="*/ 19954 w 21600"/>
              <a:gd name="T11" fmla="*/ 1428 h 21600"/>
              <a:gd name="T12" fmla="*/ 18256 w 21600"/>
              <a:gd name="T13" fmla="*/ 2800 h 21600"/>
              <a:gd name="T14" fmla="*/ 1645 w 21600"/>
              <a:gd name="T15" fmla="*/ 1428 h 21600"/>
              <a:gd name="T16" fmla="*/ 21600 w 21600"/>
              <a:gd name="T17" fmla="*/ 0 h 21600"/>
              <a:gd name="T18" fmla="*/ 10800 w 21600"/>
              <a:gd name="T19" fmla="*/ 0 h 21600"/>
              <a:gd name="T20" fmla="*/ 0 w 21600"/>
              <a:gd name="T21" fmla="*/ 10800 h 21600"/>
              <a:gd name="T22" fmla="*/ 21600 w 21600"/>
              <a:gd name="T23" fmla="*/ 10800 h 21600"/>
              <a:gd name="T24" fmla="*/ 1645 w 21600"/>
              <a:gd name="T25" fmla="*/ 4171 h 21600"/>
              <a:gd name="T26" fmla="*/ 16522 w 21600"/>
              <a:gd name="T27" fmla="*/ 17314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T24" t="T25" r="T26" b="T27"/>
            <a:pathLst>
              <a:path w="21600" h="21600" extrusionOk="0">
                <a:moveTo>
                  <a:pt x="0" y="18014"/>
                </a:moveTo>
                <a:lnTo>
                  <a:pt x="0" y="2800"/>
                </a:lnTo>
                <a:lnTo>
                  <a:pt x="1645" y="2800"/>
                </a:lnTo>
                <a:lnTo>
                  <a:pt x="1645" y="1428"/>
                </a:lnTo>
                <a:lnTo>
                  <a:pt x="3468" y="1428"/>
                </a:lnTo>
                <a:lnTo>
                  <a:pt x="3468" y="0"/>
                </a:lnTo>
                <a:lnTo>
                  <a:pt x="21653" y="0"/>
                </a:lnTo>
                <a:lnTo>
                  <a:pt x="21653" y="18828"/>
                </a:lnTo>
                <a:lnTo>
                  <a:pt x="19954" y="18828"/>
                </a:lnTo>
                <a:lnTo>
                  <a:pt x="19954" y="20214"/>
                </a:lnTo>
                <a:lnTo>
                  <a:pt x="18256" y="20214"/>
                </a:lnTo>
                <a:lnTo>
                  <a:pt x="18256" y="21600"/>
                </a:lnTo>
                <a:lnTo>
                  <a:pt x="4434" y="21600"/>
                </a:lnTo>
                <a:lnTo>
                  <a:pt x="0" y="18014"/>
                </a:lnTo>
                <a:close/>
              </a:path>
              <a:path w="21600" h="21600" extrusionOk="0">
                <a:moveTo>
                  <a:pt x="3486" y="1428"/>
                </a:moveTo>
                <a:lnTo>
                  <a:pt x="19954" y="1428"/>
                </a:lnTo>
                <a:lnTo>
                  <a:pt x="19954" y="20214"/>
                </a:lnTo>
                <a:lnTo>
                  <a:pt x="18256" y="20214"/>
                </a:lnTo>
                <a:lnTo>
                  <a:pt x="18256" y="2800"/>
                </a:lnTo>
                <a:lnTo>
                  <a:pt x="1645" y="2800"/>
                </a:lnTo>
                <a:lnTo>
                  <a:pt x="1645" y="1428"/>
                </a:lnTo>
                <a:lnTo>
                  <a:pt x="3486" y="1428"/>
                </a:lnTo>
                <a:close/>
              </a:path>
              <a:path w="21600" h="21600" extrusionOk="0">
                <a:moveTo>
                  <a:pt x="0" y="18014"/>
                </a:moveTo>
                <a:lnTo>
                  <a:pt x="4434" y="18000"/>
                </a:lnTo>
                <a:lnTo>
                  <a:pt x="4434" y="21600"/>
                </a:lnTo>
                <a:lnTo>
                  <a:pt x="0" y="18014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75000"/>
                </a:schemeClr>
              </a:gs>
              <a:gs pos="35000">
                <a:schemeClr val="accent1">
                  <a:lumMod val="75000"/>
                </a:schemeClr>
              </a:gs>
              <a:gs pos="100000">
                <a:schemeClr val="accent2">
                  <a:tint val="15000"/>
                  <a:satMod val="350000"/>
                </a:schemeClr>
              </a:gs>
            </a:gsLst>
            <a:lin ang="16200000" scaled="1"/>
          </a:gradFill>
          <a:ln w="9525">
            <a:solidFill>
              <a:srgbClr val="000000">
                <a:alpha val="50000"/>
              </a:srgbClr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808080"/>
              </a:solidFill>
              <a:latin typeface="Arial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067200" y="2056043"/>
            <a:ext cx="914400" cy="2308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900" b="1" dirty="0" smtClean="0">
                <a:solidFill>
                  <a:srgbClr val="99CC00">
                    <a:lumMod val="75000"/>
                  </a:srgbClr>
                </a:solidFill>
                <a:latin typeface="Arial" pitchFamily="34" charset="0"/>
              </a:rPr>
              <a:t>Ethernet LAN</a:t>
            </a:r>
            <a:endParaRPr lang="en-US" sz="900" b="1" dirty="0">
              <a:solidFill>
                <a:srgbClr val="99CC00">
                  <a:lumMod val="75000"/>
                </a:srgbClr>
              </a:solidFill>
              <a:latin typeface="Arial" pitchFamily="34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144625" y="1873102"/>
            <a:ext cx="1082349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900" b="1" dirty="0" smtClean="0">
                <a:solidFill>
                  <a:srgbClr val="808080"/>
                </a:solidFill>
                <a:latin typeface="Arial" pitchFamily="34" charset="0"/>
              </a:rPr>
              <a:t>SnapServer DX2</a:t>
            </a:r>
            <a:endParaRPr lang="en-US" sz="900" b="1" dirty="0">
              <a:solidFill>
                <a:srgbClr val="808080"/>
              </a:solidFill>
              <a:latin typeface="Arial" pitchFamily="34" charset="0"/>
            </a:endParaRPr>
          </a:p>
        </p:txBody>
      </p:sp>
      <p:pic>
        <p:nvPicPr>
          <p:cNvPr id="24" name="Picture 23" descr="DynamicRAID.jp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433"/>
          <a:stretch/>
        </p:blipFill>
        <p:spPr>
          <a:xfrm>
            <a:off x="4317670" y="990600"/>
            <a:ext cx="4521530" cy="3262249"/>
          </a:xfrm>
          <a:prstGeom prst="rect">
            <a:avLst/>
          </a:prstGeom>
        </p:spPr>
      </p:pic>
      <p:sp>
        <p:nvSpPr>
          <p:cNvPr id="25" name="Content Placeholder 2"/>
          <p:cNvSpPr txBox="1">
            <a:spLocks/>
          </p:cNvSpPr>
          <p:nvPr/>
        </p:nvSpPr>
        <p:spPr>
          <a:xfrm>
            <a:off x="4495800" y="4038600"/>
            <a:ext cx="4419600" cy="2286000"/>
          </a:xfrm>
          <a:prstGeom prst="rect">
            <a:avLst/>
          </a:prstGeom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4"/>
              </a:buClr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accent4"/>
              </a:buClr>
              <a:buFont typeface="Lucida Grande"/>
              <a:buChar char="-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4"/>
              </a:buClr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4"/>
              </a:buClr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4"/>
              </a:buClr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sz="1600" smtClean="0">
                <a:solidFill>
                  <a:schemeClr val="accent4"/>
                </a:solidFill>
              </a:rPr>
              <a:t>Benefits:</a:t>
            </a:r>
            <a:endParaRPr lang="en-US" sz="1600" smtClean="0"/>
          </a:p>
          <a:p>
            <a:pPr>
              <a:buFont typeface="Wingdings" charset="2"/>
              <a:buChar char="ü"/>
            </a:pPr>
            <a:r>
              <a:rPr lang="en-US" sz="1600" smtClean="0"/>
              <a:t>All the benefits of thin provisioning without risk of data loss when real capacity no longer exists</a:t>
            </a:r>
          </a:p>
          <a:p>
            <a:pPr>
              <a:buFont typeface="Wingdings" charset="2"/>
              <a:buChar char="ü"/>
            </a:pPr>
            <a:r>
              <a:rPr lang="en-US" sz="1600" smtClean="0"/>
              <a:t>Reduce acquisition costs &amp; manage growth through “just-in-time” storage acquisition</a:t>
            </a:r>
          </a:p>
          <a:p>
            <a:pPr>
              <a:buFont typeface="Wingdings" charset="2"/>
              <a:buChar char="ü"/>
            </a:pPr>
            <a:r>
              <a:rPr lang="en-US" sz="1600" smtClean="0"/>
              <a:t>Improve – even double – storage utilization </a:t>
            </a:r>
          </a:p>
          <a:p>
            <a:pPr lvl="1"/>
            <a:endParaRPr lang="en-US" sz="1600" smtClean="0"/>
          </a:p>
          <a:p>
            <a:endParaRPr lang="en-US" sz="1600" dirty="0" smtClean="0"/>
          </a:p>
        </p:txBody>
      </p:sp>
      <p:sp>
        <p:nvSpPr>
          <p:cNvPr id="26" name="Content Placeholder 2"/>
          <p:cNvSpPr txBox="1">
            <a:spLocks/>
          </p:cNvSpPr>
          <p:nvPr/>
        </p:nvSpPr>
        <p:spPr bwMode="auto">
          <a:xfrm>
            <a:off x="228600" y="4038600"/>
            <a:ext cx="43434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4"/>
              </a:buClr>
              <a:buFont typeface="Lucida Grande"/>
              <a:buChar char="-"/>
              <a:defRPr sz="2400" kern="1200">
                <a:solidFill>
                  <a:schemeClr val="bg2">
                    <a:lumMod val="50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accent4"/>
              </a:buClr>
              <a:buFont typeface="Wingdings" charset="2"/>
              <a:buChar char="ü"/>
              <a:defRPr sz="2000" kern="1200">
                <a:solidFill>
                  <a:schemeClr val="bg2">
                    <a:lumMod val="50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4"/>
              </a:buClr>
              <a:buFont typeface="Arial" pitchFamily="34" charset="0"/>
              <a:buChar char="•"/>
              <a:defRPr sz="1800" kern="1200">
                <a:solidFill>
                  <a:schemeClr val="bg2">
                    <a:lumMod val="50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4"/>
              </a:buClr>
              <a:buFont typeface="Arial" pitchFamily="34" charset="0"/>
              <a:buChar char="–"/>
              <a:defRPr sz="1600" kern="1200">
                <a:solidFill>
                  <a:schemeClr val="bg2">
                    <a:lumMod val="50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4"/>
              </a:buClr>
              <a:buFont typeface="Arial" pitchFamily="34" charset="0"/>
              <a:buChar char="»"/>
              <a:defRPr sz="1600" kern="1200">
                <a:solidFill>
                  <a:schemeClr val="bg2">
                    <a:lumMod val="50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dirty="0" smtClean="0">
                <a:solidFill>
                  <a:schemeClr val="accent4"/>
                </a:solidFill>
              </a:rPr>
              <a:t>Features:</a:t>
            </a:r>
          </a:p>
          <a:p>
            <a:r>
              <a:rPr lang="en-US" sz="1600" dirty="0" smtClean="0"/>
              <a:t>Limitless volume creation in seconds with a few clicks of the mouse</a:t>
            </a:r>
          </a:p>
          <a:p>
            <a:r>
              <a:rPr lang="en-US" sz="1600" dirty="0"/>
              <a:t>C</a:t>
            </a:r>
            <a:r>
              <a:rPr lang="en-US" sz="1600" dirty="0" smtClean="0"/>
              <a:t>apacity is easily added to volumes without business disruption or downtime </a:t>
            </a:r>
          </a:p>
          <a:p>
            <a:r>
              <a:rPr lang="en-US" sz="1600" dirty="0" smtClean="0"/>
              <a:t>Volumes can shrink and grow independently – no volume migration</a:t>
            </a:r>
          </a:p>
        </p:txBody>
      </p:sp>
      <p:pic>
        <p:nvPicPr>
          <p:cNvPr id="27" name="Picture 26" descr="DynamicRAID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600" y="228964"/>
            <a:ext cx="2157984" cy="480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8326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Remote Replication with SnapServer NAS</a:t>
            </a:r>
            <a:endParaRPr lang="en-US" sz="2400" dirty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5410200"/>
            <a:ext cx="609600" cy="6355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5410199"/>
            <a:ext cx="609600" cy="6355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269" y="5405157"/>
            <a:ext cx="609600" cy="6355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8" name="Curved Connector 7"/>
          <p:cNvCxnSpPr/>
          <p:nvPr/>
        </p:nvCxnSpPr>
        <p:spPr>
          <a:xfrm rot="16200000" flipH="1">
            <a:off x="2357590" y="5187312"/>
            <a:ext cx="466418" cy="152401"/>
          </a:xfrm>
          <a:prstGeom prst="curvedConnector3">
            <a:avLst>
              <a:gd name="adj1" fmla="val 50000"/>
            </a:avLst>
          </a:prstGeom>
          <a:ln>
            <a:solidFill>
              <a:schemeClr val="accent1">
                <a:lumMod val="75000"/>
              </a:schemeClr>
            </a:solidFill>
          </a:ln>
          <a:effec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9" name="Curved Connector 8"/>
          <p:cNvCxnSpPr/>
          <p:nvPr/>
        </p:nvCxnSpPr>
        <p:spPr>
          <a:xfrm rot="5400000">
            <a:off x="648799" y="5154916"/>
            <a:ext cx="467519" cy="216090"/>
          </a:xfrm>
          <a:prstGeom prst="curvedConnector3">
            <a:avLst>
              <a:gd name="adj1" fmla="val 50000"/>
            </a:avLst>
          </a:prstGeom>
          <a:ln>
            <a:solidFill>
              <a:schemeClr val="accent1">
                <a:lumMod val="75000"/>
              </a:schemeClr>
            </a:solidFill>
          </a:ln>
          <a:effec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0" name="Curved Connector 9"/>
          <p:cNvCxnSpPr/>
          <p:nvPr/>
        </p:nvCxnSpPr>
        <p:spPr>
          <a:xfrm rot="16200000" flipH="1">
            <a:off x="1541934" y="5176048"/>
            <a:ext cx="466417" cy="174930"/>
          </a:xfrm>
          <a:prstGeom prst="curvedConnector3">
            <a:avLst>
              <a:gd name="adj1" fmla="val 50000"/>
            </a:avLst>
          </a:prstGeom>
          <a:ln>
            <a:solidFill>
              <a:schemeClr val="accent1">
                <a:lumMod val="75000"/>
              </a:schemeClr>
            </a:solidFill>
          </a:ln>
          <a:effec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1" name="Curved Connector 10"/>
          <p:cNvCxnSpPr/>
          <p:nvPr/>
        </p:nvCxnSpPr>
        <p:spPr>
          <a:xfrm rot="10800000" flipV="1">
            <a:off x="2580671" y="1555564"/>
            <a:ext cx="3386045" cy="2858871"/>
          </a:xfrm>
          <a:prstGeom prst="curvedConnector3">
            <a:avLst>
              <a:gd name="adj1" fmla="val 70016"/>
            </a:avLst>
          </a:prstGeom>
          <a:ln w="2540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2" name="Curved Connector 11"/>
          <p:cNvCxnSpPr/>
          <p:nvPr/>
        </p:nvCxnSpPr>
        <p:spPr>
          <a:xfrm rot="5400000">
            <a:off x="1436525" y="4722256"/>
            <a:ext cx="346249" cy="270510"/>
          </a:xfrm>
          <a:prstGeom prst="curvedConnector3">
            <a:avLst>
              <a:gd name="adj1" fmla="val 50000"/>
            </a:avLst>
          </a:prstGeom>
          <a:ln>
            <a:solidFill>
              <a:schemeClr val="accent1">
                <a:lumMod val="75000"/>
              </a:schemeClr>
            </a:solidFill>
          </a:ln>
          <a:effec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3" name="Document"/>
          <p:cNvSpPr>
            <a:spLocks noChangeAspect="1" noEditPoints="1" noChangeArrowheads="1"/>
          </p:cNvSpPr>
          <p:nvPr/>
        </p:nvSpPr>
        <p:spPr bwMode="auto">
          <a:xfrm>
            <a:off x="609600" y="5231421"/>
            <a:ext cx="129845" cy="173736"/>
          </a:xfrm>
          <a:custGeom>
            <a:avLst/>
            <a:gdLst>
              <a:gd name="T0" fmla="*/ 10757 w 21600"/>
              <a:gd name="T1" fmla="*/ 21632 h 21600"/>
              <a:gd name="T2" fmla="*/ 85 w 21600"/>
              <a:gd name="T3" fmla="*/ 10849 h 21600"/>
              <a:gd name="T4" fmla="*/ 10757 w 21600"/>
              <a:gd name="T5" fmla="*/ 81 h 21600"/>
              <a:gd name="T6" fmla="*/ 21706 w 21600"/>
              <a:gd name="T7" fmla="*/ 10652 h 21600"/>
              <a:gd name="T8" fmla="*/ 10757 w 21600"/>
              <a:gd name="T9" fmla="*/ 21632 h 21600"/>
              <a:gd name="T10" fmla="*/ 0 w 21600"/>
              <a:gd name="T11" fmla="*/ 0 h 21600"/>
              <a:gd name="T12" fmla="*/ 21600 w 21600"/>
              <a:gd name="T13" fmla="*/ 0 h 21600"/>
              <a:gd name="T14" fmla="*/ 21600 w 21600"/>
              <a:gd name="T15" fmla="*/ 21600 h 21600"/>
              <a:gd name="T16" fmla="*/ 977 w 21600"/>
              <a:gd name="T17" fmla="*/ 818 h 21600"/>
              <a:gd name="T18" fmla="*/ 20622 w 21600"/>
              <a:gd name="T19" fmla="*/ 16429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10757" y="21632"/>
                </a:moveTo>
                <a:lnTo>
                  <a:pt x="5187" y="21632"/>
                </a:lnTo>
                <a:lnTo>
                  <a:pt x="85" y="17509"/>
                </a:lnTo>
                <a:lnTo>
                  <a:pt x="85" y="10849"/>
                </a:lnTo>
                <a:lnTo>
                  <a:pt x="85" y="81"/>
                </a:lnTo>
                <a:lnTo>
                  <a:pt x="10757" y="81"/>
                </a:lnTo>
                <a:lnTo>
                  <a:pt x="21706" y="81"/>
                </a:lnTo>
                <a:lnTo>
                  <a:pt x="21706" y="10652"/>
                </a:lnTo>
                <a:lnTo>
                  <a:pt x="21706" y="21632"/>
                </a:lnTo>
                <a:lnTo>
                  <a:pt x="10757" y="21632"/>
                </a:lnTo>
                <a:close/>
              </a:path>
              <a:path w="21600" h="21600">
                <a:moveTo>
                  <a:pt x="85" y="17509"/>
                </a:moveTo>
                <a:lnTo>
                  <a:pt x="5187" y="17509"/>
                </a:lnTo>
                <a:lnTo>
                  <a:pt x="5187" y="21632"/>
                </a:lnTo>
                <a:lnTo>
                  <a:pt x="85" y="17509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75000"/>
                </a:schemeClr>
              </a:gs>
              <a:gs pos="35000">
                <a:schemeClr val="accent1">
                  <a:lumMod val="75000"/>
                </a:schemeClr>
              </a:gs>
              <a:gs pos="100000">
                <a:schemeClr val="accent2">
                  <a:tint val="15000"/>
                  <a:satMod val="350000"/>
                </a:schemeClr>
              </a:gs>
            </a:gsLst>
            <a:lin ang="16200000" scaled="1"/>
          </a:gradFill>
          <a:ln w="9525">
            <a:solidFill>
              <a:srgbClr val="000000">
                <a:alpha val="50000"/>
              </a:srgbClr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808080"/>
              </a:solidFill>
              <a:latin typeface="Arial" pitchFamily="34" charset="0"/>
            </a:endParaRPr>
          </a:p>
        </p:txBody>
      </p:sp>
      <p:sp>
        <p:nvSpPr>
          <p:cNvPr id="18" name="Document"/>
          <p:cNvSpPr>
            <a:spLocks noChangeAspect="1" noEditPoints="1" noChangeArrowheads="1"/>
          </p:cNvSpPr>
          <p:nvPr/>
        </p:nvSpPr>
        <p:spPr bwMode="auto">
          <a:xfrm>
            <a:off x="2378446" y="5231421"/>
            <a:ext cx="129845" cy="173736"/>
          </a:xfrm>
          <a:custGeom>
            <a:avLst/>
            <a:gdLst>
              <a:gd name="T0" fmla="*/ 10757 w 21600"/>
              <a:gd name="T1" fmla="*/ 21632 h 21600"/>
              <a:gd name="T2" fmla="*/ 85 w 21600"/>
              <a:gd name="T3" fmla="*/ 10849 h 21600"/>
              <a:gd name="T4" fmla="*/ 10757 w 21600"/>
              <a:gd name="T5" fmla="*/ 81 h 21600"/>
              <a:gd name="T6" fmla="*/ 21706 w 21600"/>
              <a:gd name="T7" fmla="*/ 10652 h 21600"/>
              <a:gd name="T8" fmla="*/ 10757 w 21600"/>
              <a:gd name="T9" fmla="*/ 21632 h 21600"/>
              <a:gd name="T10" fmla="*/ 0 w 21600"/>
              <a:gd name="T11" fmla="*/ 0 h 21600"/>
              <a:gd name="T12" fmla="*/ 21600 w 21600"/>
              <a:gd name="T13" fmla="*/ 0 h 21600"/>
              <a:gd name="T14" fmla="*/ 21600 w 21600"/>
              <a:gd name="T15" fmla="*/ 21600 h 21600"/>
              <a:gd name="T16" fmla="*/ 977 w 21600"/>
              <a:gd name="T17" fmla="*/ 818 h 21600"/>
              <a:gd name="T18" fmla="*/ 20622 w 21600"/>
              <a:gd name="T19" fmla="*/ 16429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10757" y="21632"/>
                </a:moveTo>
                <a:lnTo>
                  <a:pt x="5187" y="21632"/>
                </a:lnTo>
                <a:lnTo>
                  <a:pt x="85" y="17509"/>
                </a:lnTo>
                <a:lnTo>
                  <a:pt x="85" y="10849"/>
                </a:lnTo>
                <a:lnTo>
                  <a:pt x="85" y="81"/>
                </a:lnTo>
                <a:lnTo>
                  <a:pt x="10757" y="81"/>
                </a:lnTo>
                <a:lnTo>
                  <a:pt x="21706" y="81"/>
                </a:lnTo>
                <a:lnTo>
                  <a:pt x="21706" y="10652"/>
                </a:lnTo>
                <a:lnTo>
                  <a:pt x="21706" y="21632"/>
                </a:lnTo>
                <a:lnTo>
                  <a:pt x="10757" y="21632"/>
                </a:lnTo>
                <a:close/>
              </a:path>
              <a:path w="21600" h="21600">
                <a:moveTo>
                  <a:pt x="85" y="17509"/>
                </a:moveTo>
                <a:lnTo>
                  <a:pt x="5187" y="17509"/>
                </a:lnTo>
                <a:lnTo>
                  <a:pt x="5187" y="21632"/>
                </a:lnTo>
                <a:lnTo>
                  <a:pt x="85" y="17509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75000"/>
                </a:schemeClr>
              </a:gs>
              <a:gs pos="35000">
                <a:schemeClr val="accent1">
                  <a:lumMod val="75000"/>
                </a:schemeClr>
              </a:gs>
              <a:gs pos="100000">
                <a:schemeClr val="accent2">
                  <a:tint val="15000"/>
                  <a:satMod val="350000"/>
                </a:schemeClr>
              </a:gs>
            </a:gsLst>
            <a:lin ang="16200000" scaled="1"/>
          </a:gradFill>
          <a:ln w="9525">
            <a:solidFill>
              <a:srgbClr val="000000">
                <a:alpha val="50000"/>
              </a:srgbClr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808080"/>
              </a:solidFill>
              <a:latin typeface="Arial" pitchFamily="34" charset="0"/>
            </a:endParaRPr>
          </a:p>
        </p:txBody>
      </p:sp>
      <p:sp>
        <p:nvSpPr>
          <p:cNvPr id="19" name="Document"/>
          <p:cNvSpPr>
            <a:spLocks noChangeAspect="1" noEditPoints="1" noChangeArrowheads="1"/>
          </p:cNvSpPr>
          <p:nvPr/>
        </p:nvSpPr>
        <p:spPr bwMode="auto">
          <a:xfrm>
            <a:off x="3999794" y="2084591"/>
            <a:ext cx="129845" cy="173736"/>
          </a:xfrm>
          <a:custGeom>
            <a:avLst/>
            <a:gdLst>
              <a:gd name="T0" fmla="*/ 10757 w 21600"/>
              <a:gd name="T1" fmla="*/ 21632 h 21600"/>
              <a:gd name="T2" fmla="*/ 85 w 21600"/>
              <a:gd name="T3" fmla="*/ 10849 h 21600"/>
              <a:gd name="T4" fmla="*/ 10757 w 21600"/>
              <a:gd name="T5" fmla="*/ 81 h 21600"/>
              <a:gd name="T6" fmla="*/ 21706 w 21600"/>
              <a:gd name="T7" fmla="*/ 10652 h 21600"/>
              <a:gd name="T8" fmla="*/ 10757 w 21600"/>
              <a:gd name="T9" fmla="*/ 21632 h 21600"/>
              <a:gd name="T10" fmla="*/ 0 w 21600"/>
              <a:gd name="T11" fmla="*/ 0 h 21600"/>
              <a:gd name="T12" fmla="*/ 21600 w 21600"/>
              <a:gd name="T13" fmla="*/ 0 h 21600"/>
              <a:gd name="T14" fmla="*/ 21600 w 21600"/>
              <a:gd name="T15" fmla="*/ 21600 h 21600"/>
              <a:gd name="T16" fmla="*/ 977 w 21600"/>
              <a:gd name="T17" fmla="*/ 818 h 21600"/>
              <a:gd name="T18" fmla="*/ 20622 w 21600"/>
              <a:gd name="T19" fmla="*/ 16429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10757" y="21632"/>
                </a:moveTo>
                <a:lnTo>
                  <a:pt x="5187" y="21632"/>
                </a:lnTo>
                <a:lnTo>
                  <a:pt x="85" y="17509"/>
                </a:lnTo>
                <a:lnTo>
                  <a:pt x="85" y="10849"/>
                </a:lnTo>
                <a:lnTo>
                  <a:pt x="85" y="81"/>
                </a:lnTo>
                <a:lnTo>
                  <a:pt x="10757" y="81"/>
                </a:lnTo>
                <a:lnTo>
                  <a:pt x="21706" y="81"/>
                </a:lnTo>
                <a:lnTo>
                  <a:pt x="21706" y="10652"/>
                </a:lnTo>
                <a:lnTo>
                  <a:pt x="21706" y="21632"/>
                </a:lnTo>
                <a:lnTo>
                  <a:pt x="10757" y="21632"/>
                </a:lnTo>
                <a:close/>
              </a:path>
              <a:path w="21600" h="21600">
                <a:moveTo>
                  <a:pt x="85" y="17509"/>
                </a:moveTo>
                <a:lnTo>
                  <a:pt x="5187" y="17509"/>
                </a:lnTo>
                <a:lnTo>
                  <a:pt x="5187" y="21632"/>
                </a:lnTo>
                <a:lnTo>
                  <a:pt x="85" y="17509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75000"/>
                </a:schemeClr>
              </a:gs>
              <a:gs pos="35000">
                <a:schemeClr val="accent1">
                  <a:lumMod val="75000"/>
                </a:schemeClr>
              </a:gs>
              <a:gs pos="100000">
                <a:schemeClr val="accent2">
                  <a:tint val="15000"/>
                  <a:satMod val="350000"/>
                </a:schemeClr>
              </a:gs>
            </a:gsLst>
            <a:lin ang="16200000" scaled="1"/>
          </a:gradFill>
          <a:ln w="9525">
            <a:solidFill>
              <a:srgbClr val="000000">
                <a:alpha val="50000"/>
              </a:srgbClr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chemeClr val="accent6">
                  <a:lumMod val="75000"/>
                </a:schemeClr>
              </a:solidFill>
              <a:latin typeface="Arial" pitchFamily="34" charset="0"/>
            </a:endParaRPr>
          </a:p>
        </p:txBody>
      </p:sp>
      <p:sp>
        <p:nvSpPr>
          <p:cNvPr id="20" name="Document"/>
          <p:cNvSpPr>
            <a:spLocks noChangeAspect="1" noEditPoints="1" noChangeArrowheads="1"/>
          </p:cNvSpPr>
          <p:nvPr/>
        </p:nvSpPr>
        <p:spPr bwMode="auto">
          <a:xfrm>
            <a:off x="1557832" y="5240568"/>
            <a:ext cx="129845" cy="173736"/>
          </a:xfrm>
          <a:custGeom>
            <a:avLst/>
            <a:gdLst>
              <a:gd name="T0" fmla="*/ 10757 w 21600"/>
              <a:gd name="T1" fmla="*/ 21632 h 21600"/>
              <a:gd name="T2" fmla="*/ 85 w 21600"/>
              <a:gd name="T3" fmla="*/ 10849 h 21600"/>
              <a:gd name="T4" fmla="*/ 10757 w 21600"/>
              <a:gd name="T5" fmla="*/ 81 h 21600"/>
              <a:gd name="T6" fmla="*/ 21706 w 21600"/>
              <a:gd name="T7" fmla="*/ 10652 h 21600"/>
              <a:gd name="T8" fmla="*/ 10757 w 21600"/>
              <a:gd name="T9" fmla="*/ 21632 h 21600"/>
              <a:gd name="T10" fmla="*/ 0 w 21600"/>
              <a:gd name="T11" fmla="*/ 0 h 21600"/>
              <a:gd name="T12" fmla="*/ 21600 w 21600"/>
              <a:gd name="T13" fmla="*/ 0 h 21600"/>
              <a:gd name="T14" fmla="*/ 21600 w 21600"/>
              <a:gd name="T15" fmla="*/ 21600 h 21600"/>
              <a:gd name="T16" fmla="*/ 977 w 21600"/>
              <a:gd name="T17" fmla="*/ 818 h 21600"/>
              <a:gd name="T18" fmla="*/ 20622 w 21600"/>
              <a:gd name="T19" fmla="*/ 16429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10757" y="21632"/>
                </a:moveTo>
                <a:lnTo>
                  <a:pt x="5187" y="21632"/>
                </a:lnTo>
                <a:lnTo>
                  <a:pt x="85" y="17509"/>
                </a:lnTo>
                <a:lnTo>
                  <a:pt x="85" y="10849"/>
                </a:lnTo>
                <a:lnTo>
                  <a:pt x="85" y="81"/>
                </a:lnTo>
                <a:lnTo>
                  <a:pt x="10757" y="81"/>
                </a:lnTo>
                <a:lnTo>
                  <a:pt x="21706" y="81"/>
                </a:lnTo>
                <a:lnTo>
                  <a:pt x="21706" y="10652"/>
                </a:lnTo>
                <a:lnTo>
                  <a:pt x="21706" y="21632"/>
                </a:lnTo>
                <a:lnTo>
                  <a:pt x="10757" y="21632"/>
                </a:lnTo>
                <a:close/>
              </a:path>
              <a:path w="21600" h="21600">
                <a:moveTo>
                  <a:pt x="85" y="17509"/>
                </a:moveTo>
                <a:lnTo>
                  <a:pt x="5187" y="17509"/>
                </a:lnTo>
                <a:lnTo>
                  <a:pt x="5187" y="21632"/>
                </a:lnTo>
                <a:lnTo>
                  <a:pt x="85" y="17509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75000"/>
                </a:schemeClr>
              </a:gs>
              <a:gs pos="35000">
                <a:schemeClr val="accent1">
                  <a:lumMod val="75000"/>
                </a:schemeClr>
              </a:gs>
              <a:gs pos="100000">
                <a:schemeClr val="accent2">
                  <a:tint val="15000"/>
                  <a:satMod val="350000"/>
                </a:schemeClr>
              </a:gs>
            </a:gsLst>
            <a:lin ang="16200000" scaled="1"/>
          </a:gradFill>
          <a:ln w="9525">
            <a:solidFill>
              <a:srgbClr val="000000">
                <a:alpha val="50000"/>
              </a:srgbClr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808080"/>
              </a:solidFill>
              <a:latin typeface="Arial" pitchFamily="34" charset="0"/>
            </a:endParaRPr>
          </a:p>
        </p:txBody>
      </p:sp>
      <p:grpSp>
        <p:nvGrpSpPr>
          <p:cNvPr id="26" name="Group 25"/>
          <p:cNvGrpSpPr/>
          <p:nvPr/>
        </p:nvGrpSpPr>
        <p:grpSpPr>
          <a:xfrm>
            <a:off x="533399" y="4953001"/>
            <a:ext cx="2438400" cy="152400"/>
            <a:chOff x="4419600" y="2590800"/>
            <a:chExt cx="2438400" cy="152400"/>
          </a:xfrm>
          <a:effectLst/>
        </p:grpSpPr>
        <p:cxnSp>
          <p:nvCxnSpPr>
            <p:cNvPr id="27" name="Straight Connector 26"/>
            <p:cNvCxnSpPr/>
            <p:nvPr/>
          </p:nvCxnSpPr>
          <p:spPr>
            <a:xfrm>
              <a:off x="4419600" y="2665898"/>
              <a:ext cx="2438400" cy="2204"/>
            </a:xfrm>
            <a:prstGeom prst="line">
              <a:avLst/>
            </a:prstGeom>
            <a:ln>
              <a:solidFill>
                <a:schemeClr val="accent1">
                  <a:lumMod val="75000"/>
                </a:schemeClr>
              </a:solidFill>
              <a:headEnd type="none"/>
              <a:tailEnd type="none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flipV="1">
              <a:off x="4419600" y="2590800"/>
              <a:ext cx="0" cy="152400"/>
            </a:xfrm>
            <a:prstGeom prst="line">
              <a:avLst/>
            </a:prstGeom>
            <a:ln>
              <a:solidFill>
                <a:schemeClr val="accent1">
                  <a:lumMod val="75000"/>
                </a:schemeClr>
              </a:solidFill>
              <a:headEnd type="none"/>
              <a:tailEnd type="none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flipV="1">
              <a:off x="6858000" y="2590800"/>
              <a:ext cx="0" cy="152400"/>
            </a:xfrm>
            <a:prstGeom prst="line">
              <a:avLst/>
            </a:prstGeom>
            <a:ln>
              <a:solidFill>
                <a:schemeClr val="accent1">
                  <a:lumMod val="75000"/>
                </a:schemeClr>
              </a:solidFill>
              <a:headEnd type="none"/>
              <a:tailEnd type="none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</p:grpSp>
      <p:sp>
        <p:nvSpPr>
          <p:cNvPr id="37" name="TextBox 36"/>
          <p:cNvSpPr txBox="1"/>
          <p:nvPr/>
        </p:nvSpPr>
        <p:spPr>
          <a:xfrm>
            <a:off x="1914800" y="4789014"/>
            <a:ext cx="914400" cy="2308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900" b="1" dirty="0" smtClean="0">
                <a:solidFill>
                  <a:srgbClr val="99CC00">
                    <a:lumMod val="75000"/>
                  </a:srgbClr>
                </a:solidFill>
                <a:latin typeface="Arial" pitchFamily="34" charset="0"/>
              </a:rPr>
              <a:t>Ethernet LAN</a:t>
            </a:r>
            <a:endParaRPr lang="en-US" sz="900" b="1" dirty="0">
              <a:solidFill>
                <a:srgbClr val="99CC00">
                  <a:lumMod val="75000"/>
                </a:srgbClr>
              </a:solidFill>
              <a:latin typeface="Arial" pitchFamily="34" charset="0"/>
            </a:endParaRPr>
          </a:p>
        </p:txBody>
      </p:sp>
      <p:pic>
        <p:nvPicPr>
          <p:cNvPr id="38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305629"/>
            <a:ext cx="2201214" cy="7092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9" name="Picture 3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677229"/>
            <a:ext cx="609600" cy="6355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2677228"/>
            <a:ext cx="609600" cy="6355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0669" y="2672186"/>
            <a:ext cx="609600" cy="6355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42" name="Curved Connector 41"/>
          <p:cNvCxnSpPr/>
          <p:nvPr/>
        </p:nvCxnSpPr>
        <p:spPr>
          <a:xfrm rot="16200000" flipH="1">
            <a:off x="2509990" y="2454341"/>
            <a:ext cx="466418" cy="152401"/>
          </a:xfrm>
          <a:prstGeom prst="curvedConnector3">
            <a:avLst>
              <a:gd name="adj1" fmla="val 50000"/>
            </a:avLst>
          </a:prstGeom>
          <a:ln>
            <a:solidFill>
              <a:schemeClr val="accent1">
                <a:lumMod val="75000"/>
              </a:schemeClr>
            </a:solidFill>
          </a:ln>
          <a:effec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43" name="Curved Connector 42"/>
          <p:cNvCxnSpPr/>
          <p:nvPr/>
        </p:nvCxnSpPr>
        <p:spPr>
          <a:xfrm rot="5400000">
            <a:off x="801199" y="2421945"/>
            <a:ext cx="467519" cy="216090"/>
          </a:xfrm>
          <a:prstGeom prst="curvedConnector3">
            <a:avLst>
              <a:gd name="adj1" fmla="val 50000"/>
            </a:avLst>
          </a:prstGeom>
          <a:ln>
            <a:solidFill>
              <a:schemeClr val="accent1">
                <a:lumMod val="75000"/>
              </a:schemeClr>
            </a:solidFill>
          </a:ln>
          <a:effec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44" name="Curved Connector 43"/>
          <p:cNvCxnSpPr/>
          <p:nvPr/>
        </p:nvCxnSpPr>
        <p:spPr>
          <a:xfrm rot="16200000" flipH="1">
            <a:off x="1694334" y="2443077"/>
            <a:ext cx="466417" cy="174930"/>
          </a:xfrm>
          <a:prstGeom prst="curvedConnector3">
            <a:avLst>
              <a:gd name="adj1" fmla="val 50000"/>
            </a:avLst>
          </a:prstGeom>
          <a:ln>
            <a:solidFill>
              <a:schemeClr val="accent1">
                <a:lumMod val="75000"/>
              </a:schemeClr>
            </a:solidFill>
          </a:ln>
          <a:effec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45" name="Curved Connector 44"/>
          <p:cNvCxnSpPr/>
          <p:nvPr/>
        </p:nvCxnSpPr>
        <p:spPr>
          <a:xfrm rot="5400000">
            <a:off x="1588925" y="1989285"/>
            <a:ext cx="346249" cy="270510"/>
          </a:xfrm>
          <a:prstGeom prst="curvedConnector3">
            <a:avLst>
              <a:gd name="adj1" fmla="val 50000"/>
            </a:avLst>
          </a:prstGeom>
          <a:ln>
            <a:solidFill>
              <a:schemeClr val="accent1">
                <a:lumMod val="75000"/>
              </a:schemeClr>
            </a:solidFill>
          </a:ln>
          <a:effec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46" name="Document"/>
          <p:cNvSpPr>
            <a:spLocks noChangeAspect="1" noEditPoints="1" noChangeArrowheads="1"/>
          </p:cNvSpPr>
          <p:nvPr/>
        </p:nvSpPr>
        <p:spPr bwMode="auto">
          <a:xfrm>
            <a:off x="762000" y="2498450"/>
            <a:ext cx="129845" cy="173736"/>
          </a:xfrm>
          <a:custGeom>
            <a:avLst/>
            <a:gdLst>
              <a:gd name="T0" fmla="*/ 10757 w 21600"/>
              <a:gd name="T1" fmla="*/ 21632 h 21600"/>
              <a:gd name="T2" fmla="*/ 85 w 21600"/>
              <a:gd name="T3" fmla="*/ 10849 h 21600"/>
              <a:gd name="T4" fmla="*/ 10757 w 21600"/>
              <a:gd name="T5" fmla="*/ 81 h 21600"/>
              <a:gd name="T6" fmla="*/ 21706 w 21600"/>
              <a:gd name="T7" fmla="*/ 10652 h 21600"/>
              <a:gd name="T8" fmla="*/ 10757 w 21600"/>
              <a:gd name="T9" fmla="*/ 21632 h 21600"/>
              <a:gd name="T10" fmla="*/ 0 w 21600"/>
              <a:gd name="T11" fmla="*/ 0 h 21600"/>
              <a:gd name="T12" fmla="*/ 21600 w 21600"/>
              <a:gd name="T13" fmla="*/ 0 h 21600"/>
              <a:gd name="T14" fmla="*/ 21600 w 21600"/>
              <a:gd name="T15" fmla="*/ 21600 h 21600"/>
              <a:gd name="T16" fmla="*/ 977 w 21600"/>
              <a:gd name="T17" fmla="*/ 818 h 21600"/>
              <a:gd name="T18" fmla="*/ 20622 w 21600"/>
              <a:gd name="T19" fmla="*/ 16429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10757" y="21632"/>
                </a:moveTo>
                <a:lnTo>
                  <a:pt x="5187" y="21632"/>
                </a:lnTo>
                <a:lnTo>
                  <a:pt x="85" y="17509"/>
                </a:lnTo>
                <a:lnTo>
                  <a:pt x="85" y="10849"/>
                </a:lnTo>
                <a:lnTo>
                  <a:pt x="85" y="81"/>
                </a:lnTo>
                <a:lnTo>
                  <a:pt x="10757" y="81"/>
                </a:lnTo>
                <a:lnTo>
                  <a:pt x="21706" y="81"/>
                </a:lnTo>
                <a:lnTo>
                  <a:pt x="21706" y="10652"/>
                </a:lnTo>
                <a:lnTo>
                  <a:pt x="21706" y="21632"/>
                </a:lnTo>
                <a:lnTo>
                  <a:pt x="10757" y="21632"/>
                </a:lnTo>
                <a:close/>
              </a:path>
              <a:path w="21600" h="21600">
                <a:moveTo>
                  <a:pt x="85" y="17509"/>
                </a:moveTo>
                <a:lnTo>
                  <a:pt x="5187" y="17509"/>
                </a:lnTo>
                <a:lnTo>
                  <a:pt x="5187" y="21632"/>
                </a:lnTo>
                <a:lnTo>
                  <a:pt x="85" y="17509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75000"/>
                </a:schemeClr>
              </a:gs>
              <a:gs pos="35000">
                <a:schemeClr val="accent1">
                  <a:lumMod val="75000"/>
                </a:schemeClr>
              </a:gs>
              <a:gs pos="100000">
                <a:schemeClr val="accent2">
                  <a:tint val="15000"/>
                  <a:satMod val="350000"/>
                </a:schemeClr>
              </a:gs>
            </a:gsLst>
            <a:lin ang="16200000" scaled="1"/>
          </a:gradFill>
          <a:ln w="9525">
            <a:solidFill>
              <a:srgbClr val="000000">
                <a:alpha val="50000"/>
              </a:srgbClr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808080"/>
              </a:solidFill>
              <a:latin typeface="Arial" pitchFamily="34" charset="0"/>
            </a:endParaRPr>
          </a:p>
        </p:txBody>
      </p:sp>
      <p:sp>
        <p:nvSpPr>
          <p:cNvPr id="47" name="Document"/>
          <p:cNvSpPr>
            <a:spLocks noChangeAspect="1" noEditPoints="1" noChangeArrowheads="1"/>
          </p:cNvSpPr>
          <p:nvPr/>
        </p:nvSpPr>
        <p:spPr bwMode="auto">
          <a:xfrm>
            <a:off x="2530846" y="2498450"/>
            <a:ext cx="129845" cy="173736"/>
          </a:xfrm>
          <a:custGeom>
            <a:avLst/>
            <a:gdLst>
              <a:gd name="T0" fmla="*/ 10757 w 21600"/>
              <a:gd name="T1" fmla="*/ 21632 h 21600"/>
              <a:gd name="T2" fmla="*/ 85 w 21600"/>
              <a:gd name="T3" fmla="*/ 10849 h 21600"/>
              <a:gd name="T4" fmla="*/ 10757 w 21600"/>
              <a:gd name="T5" fmla="*/ 81 h 21600"/>
              <a:gd name="T6" fmla="*/ 21706 w 21600"/>
              <a:gd name="T7" fmla="*/ 10652 h 21600"/>
              <a:gd name="T8" fmla="*/ 10757 w 21600"/>
              <a:gd name="T9" fmla="*/ 21632 h 21600"/>
              <a:gd name="T10" fmla="*/ 0 w 21600"/>
              <a:gd name="T11" fmla="*/ 0 h 21600"/>
              <a:gd name="T12" fmla="*/ 21600 w 21600"/>
              <a:gd name="T13" fmla="*/ 0 h 21600"/>
              <a:gd name="T14" fmla="*/ 21600 w 21600"/>
              <a:gd name="T15" fmla="*/ 21600 h 21600"/>
              <a:gd name="T16" fmla="*/ 977 w 21600"/>
              <a:gd name="T17" fmla="*/ 818 h 21600"/>
              <a:gd name="T18" fmla="*/ 20622 w 21600"/>
              <a:gd name="T19" fmla="*/ 16429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10757" y="21632"/>
                </a:moveTo>
                <a:lnTo>
                  <a:pt x="5187" y="21632"/>
                </a:lnTo>
                <a:lnTo>
                  <a:pt x="85" y="17509"/>
                </a:lnTo>
                <a:lnTo>
                  <a:pt x="85" y="10849"/>
                </a:lnTo>
                <a:lnTo>
                  <a:pt x="85" y="81"/>
                </a:lnTo>
                <a:lnTo>
                  <a:pt x="10757" y="81"/>
                </a:lnTo>
                <a:lnTo>
                  <a:pt x="21706" y="81"/>
                </a:lnTo>
                <a:lnTo>
                  <a:pt x="21706" y="10652"/>
                </a:lnTo>
                <a:lnTo>
                  <a:pt x="21706" y="21632"/>
                </a:lnTo>
                <a:lnTo>
                  <a:pt x="10757" y="21632"/>
                </a:lnTo>
                <a:close/>
              </a:path>
              <a:path w="21600" h="21600">
                <a:moveTo>
                  <a:pt x="85" y="17509"/>
                </a:moveTo>
                <a:lnTo>
                  <a:pt x="5187" y="17509"/>
                </a:lnTo>
                <a:lnTo>
                  <a:pt x="5187" y="21632"/>
                </a:lnTo>
                <a:lnTo>
                  <a:pt x="85" y="17509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75000"/>
                </a:schemeClr>
              </a:gs>
              <a:gs pos="35000">
                <a:schemeClr val="accent1">
                  <a:lumMod val="75000"/>
                </a:schemeClr>
              </a:gs>
              <a:gs pos="100000">
                <a:schemeClr val="accent2">
                  <a:tint val="15000"/>
                  <a:satMod val="350000"/>
                </a:schemeClr>
              </a:gs>
            </a:gsLst>
            <a:lin ang="16200000" scaled="1"/>
          </a:gradFill>
          <a:ln w="9525">
            <a:solidFill>
              <a:srgbClr val="000000">
                <a:alpha val="50000"/>
              </a:srgbClr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808080"/>
              </a:solidFill>
              <a:latin typeface="Arial" pitchFamily="34" charset="0"/>
            </a:endParaRPr>
          </a:p>
        </p:txBody>
      </p:sp>
      <p:sp>
        <p:nvSpPr>
          <p:cNvPr id="48" name="Document"/>
          <p:cNvSpPr>
            <a:spLocks noChangeAspect="1" noEditPoints="1" noChangeArrowheads="1"/>
          </p:cNvSpPr>
          <p:nvPr/>
        </p:nvSpPr>
        <p:spPr bwMode="auto">
          <a:xfrm>
            <a:off x="1710232" y="2507597"/>
            <a:ext cx="129845" cy="173736"/>
          </a:xfrm>
          <a:custGeom>
            <a:avLst/>
            <a:gdLst>
              <a:gd name="T0" fmla="*/ 10757 w 21600"/>
              <a:gd name="T1" fmla="*/ 21632 h 21600"/>
              <a:gd name="T2" fmla="*/ 85 w 21600"/>
              <a:gd name="T3" fmla="*/ 10849 h 21600"/>
              <a:gd name="T4" fmla="*/ 10757 w 21600"/>
              <a:gd name="T5" fmla="*/ 81 h 21600"/>
              <a:gd name="T6" fmla="*/ 21706 w 21600"/>
              <a:gd name="T7" fmla="*/ 10652 h 21600"/>
              <a:gd name="T8" fmla="*/ 10757 w 21600"/>
              <a:gd name="T9" fmla="*/ 21632 h 21600"/>
              <a:gd name="T10" fmla="*/ 0 w 21600"/>
              <a:gd name="T11" fmla="*/ 0 h 21600"/>
              <a:gd name="T12" fmla="*/ 21600 w 21600"/>
              <a:gd name="T13" fmla="*/ 0 h 21600"/>
              <a:gd name="T14" fmla="*/ 21600 w 21600"/>
              <a:gd name="T15" fmla="*/ 21600 h 21600"/>
              <a:gd name="T16" fmla="*/ 977 w 21600"/>
              <a:gd name="T17" fmla="*/ 818 h 21600"/>
              <a:gd name="T18" fmla="*/ 20622 w 21600"/>
              <a:gd name="T19" fmla="*/ 16429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10757" y="21632"/>
                </a:moveTo>
                <a:lnTo>
                  <a:pt x="5187" y="21632"/>
                </a:lnTo>
                <a:lnTo>
                  <a:pt x="85" y="17509"/>
                </a:lnTo>
                <a:lnTo>
                  <a:pt x="85" y="10849"/>
                </a:lnTo>
                <a:lnTo>
                  <a:pt x="85" y="81"/>
                </a:lnTo>
                <a:lnTo>
                  <a:pt x="10757" y="81"/>
                </a:lnTo>
                <a:lnTo>
                  <a:pt x="21706" y="81"/>
                </a:lnTo>
                <a:lnTo>
                  <a:pt x="21706" y="10652"/>
                </a:lnTo>
                <a:lnTo>
                  <a:pt x="21706" y="21632"/>
                </a:lnTo>
                <a:lnTo>
                  <a:pt x="10757" y="21632"/>
                </a:lnTo>
                <a:close/>
              </a:path>
              <a:path w="21600" h="21600">
                <a:moveTo>
                  <a:pt x="85" y="17509"/>
                </a:moveTo>
                <a:lnTo>
                  <a:pt x="5187" y="17509"/>
                </a:lnTo>
                <a:lnTo>
                  <a:pt x="5187" y="21632"/>
                </a:lnTo>
                <a:lnTo>
                  <a:pt x="85" y="17509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75000"/>
                </a:schemeClr>
              </a:gs>
              <a:gs pos="35000">
                <a:schemeClr val="accent1">
                  <a:lumMod val="75000"/>
                </a:schemeClr>
              </a:gs>
              <a:gs pos="100000">
                <a:schemeClr val="accent2">
                  <a:tint val="15000"/>
                  <a:satMod val="350000"/>
                </a:schemeClr>
              </a:gs>
            </a:gsLst>
            <a:lin ang="16200000" scaled="1"/>
          </a:gradFill>
          <a:ln w="9525">
            <a:solidFill>
              <a:srgbClr val="000000">
                <a:alpha val="50000"/>
              </a:srgbClr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808080"/>
              </a:solidFill>
              <a:latin typeface="Arial" pitchFamily="34" charset="0"/>
            </a:endParaRPr>
          </a:p>
        </p:txBody>
      </p:sp>
      <p:grpSp>
        <p:nvGrpSpPr>
          <p:cNvPr id="49" name="Group 48"/>
          <p:cNvGrpSpPr/>
          <p:nvPr/>
        </p:nvGrpSpPr>
        <p:grpSpPr>
          <a:xfrm>
            <a:off x="685799" y="2220030"/>
            <a:ext cx="2438400" cy="152400"/>
            <a:chOff x="4419600" y="2590800"/>
            <a:chExt cx="2438400" cy="152400"/>
          </a:xfrm>
          <a:effectLst/>
        </p:grpSpPr>
        <p:cxnSp>
          <p:nvCxnSpPr>
            <p:cNvPr id="50" name="Straight Connector 49"/>
            <p:cNvCxnSpPr/>
            <p:nvPr/>
          </p:nvCxnSpPr>
          <p:spPr>
            <a:xfrm>
              <a:off x="4419600" y="2665898"/>
              <a:ext cx="2438400" cy="2204"/>
            </a:xfrm>
            <a:prstGeom prst="line">
              <a:avLst/>
            </a:prstGeom>
            <a:ln>
              <a:solidFill>
                <a:schemeClr val="accent1">
                  <a:lumMod val="75000"/>
                </a:schemeClr>
              </a:solidFill>
              <a:headEnd type="none"/>
              <a:tailEnd type="none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flipV="1">
              <a:off x="4419600" y="2590800"/>
              <a:ext cx="0" cy="152400"/>
            </a:xfrm>
            <a:prstGeom prst="line">
              <a:avLst/>
            </a:prstGeom>
            <a:ln>
              <a:solidFill>
                <a:schemeClr val="accent1">
                  <a:lumMod val="75000"/>
                </a:schemeClr>
              </a:solidFill>
              <a:headEnd type="none"/>
              <a:tailEnd type="none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 flipV="1">
              <a:off x="6858000" y="2590800"/>
              <a:ext cx="0" cy="152400"/>
            </a:xfrm>
            <a:prstGeom prst="line">
              <a:avLst/>
            </a:prstGeom>
            <a:ln>
              <a:solidFill>
                <a:schemeClr val="accent1">
                  <a:lumMod val="75000"/>
                </a:schemeClr>
              </a:solidFill>
              <a:headEnd type="none"/>
              <a:tailEnd type="none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</p:grpSp>
      <p:sp>
        <p:nvSpPr>
          <p:cNvPr id="53" name="File"/>
          <p:cNvSpPr>
            <a:spLocks noChangeAspect="1" noEditPoints="1" noChangeArrowheads="1"/>
          </p:cNvSpPr>
          <p:nvPr/>
        </p:nvSpPr>
        <p:spPr bwMode="auto">
          <a:xfrm>
            <a:off x="1623157" y="1229431"/>
            <a:ext cx="277978" cy="173736"/>
          </a:xfrm>
          <a:custGeom>
            <a:avLst/>
            <a:gdLst>
              <a:gd name="T0" fmla="*/ 10981 w 21600"/>
              <a:gd name="T1" fmla="*/ 3240 h 21600"/>
              <a:gd name="T2" fmla="*/ 0 w 21600"/>
              <a:gd name="T3" fmla="*/ 10800 h 21600"/>
              <a:gd name="T4" fmla="*/ 10800 w 21600"/>
              <a:gd name="T5" fmla="*/ 21600 h 21600"/>
              <a:gd name="T6" fmla="*/ 21600 w 21600"/>
              <a:gd name="T7" fmla="*/ 10800 h 21600"/>
              <a:gd name="T8" fmla="*/ 0 w 21600"/>
              <a:gd name="T9" fmla="*/ 21600 h 21600"/>
              <a:gd name="T10" fmla="*/ 21600 w 21600"/>
              <a:gd name="T11" fmla="*/ 21600 h 21600"/>
              <a:gd name="T12" fmla="*/ 1086 w 21600"/>
              <a:gd name="T13" fmla="*/ 4628 h 21600"/>
              <a:gd name="T14" fmla="*/ 20635 w 21600"/>
              <a:gd name="T15" fmla="*/ 20289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T12" t="T13" r="T14" b="T15"/>
            <a:pathLst>
              <a:path w="21600" h="21600">
                <a:moveTo>
                  <a:pt x="19790" y="3240"/>
                </a:moveTo>
                <a:cubicBezTo>
                  <a:pt x="10981" y="3240"/>
                  <a:pt x="9171" y="3240"/>
                  <a:pt x="9050" y="3086"/>
                </a:cubicBezTo>
                <a:cubicBezTo>
                  <a:pt x="9050" y="2931"/>
                  <a:pt x="8930" y="2777"/>
                  <a:pt x="8930" y="2469"/>
                </a:cubicBezTo>
                <a:cubicBezTo>
                  <a:pt x="8930" y="2160"/>
                  <a:pt x="8809" y="1851"/>
                  <a:pt x="8688" y="1389"/>
                </a:cubicBezTo>
                <a:cubicBezTo>
                  <a:pt x="8568" y="1080"/>
                  <a:pt x="8326" y="771"/>
                  <a:pt x="8085" y="463"/>
                </a:cubicBezTo>
                <a:cubicBezTo>
                  <a:pt x="7723" y="154"/>
                  <a:pt x="7361" y="0"/>
                  <a:pt x="7361" y="0"/>
                </a:cubicBezTo>
                <a:cubicBezTo>
                  <a:pt x="7361" y="0"/>
                  <a:pt x="2293" y="0"/>
                  <a:pt x="2051" y="154"/>
                </a:cubicBezTo>
                <a:cubicBezTo>
                  <a:pt x="1689" y="309"/>
                  <a:pt x="1448" y="463"/>
                  <a:pt x="1327" y="771"/>
                </a:cubicBezTo>
                <a:cubicBezTo>
                  <a:pt x="1207" y="1080"/>
                  <a:pt x="1086" y="1389"/>
                  <a:pt x="965" y="1697"/>
                </a:cubicBezTo>
                <a:cubicBezTo>
                  <a:pt x="845" y="2160"/>
                  <a:pt x="724" y="2314"/>
                  <a:pt x="724" y="2469"/>
                </a:cubicBezTo>
                <a:cubicBezTo>
                  <a:pt x="603" y="2623"/>
                  <a:pt x="603" y="2777"/>
                  <a:pt x="483" y="2931"/>
                </a:cubicBezTo>
                <a:cubicBezTo>
                  <a:pt x="483" y="3086"/>
                  <a:pt x="362" y="3240"/>
                  <a:pt x="241" y="3240"/>
                </a:cubicBezTo>
                <a:lnTo>
                  <a:pt x="0" y="3394"/>
                </a:lnTo>
                <a:lnTo>
                  <a:pt x="0" y="3703"/>
                </a:lnTo>
                <a:lnTo>
                  <a:pt x="0" y="10800"/>
                </a:lnTo>
                <a:lnTo>
                  <a:pt x="0" y="21600"/>
                </a:lnTo>
                <a:lnTo>
                  <a:pt x="10981" y="21600"/>
                </a:lnTo>
                <a:lnTo>
                  <a:pt x="21600" y="21600"/>
                </a:lnTo>
                <a:lnTo>
                  <a:pt x="21600" y="10800"/>
                </a:lnTo>
                <a:lnTo>
                  <a:pt x="21600" y="5246"/>
                </a:lnTo>
                <a:lnTo>
                  <a:pt x="21600" y="4783"/>
                </a:lnTo>
                <a:cubicBezTo>
                  <a:pt x="21479" y="4320"/>
                  <a:pt x="21359" y="4011"/>
                  <a:pt x="21117" y="3703"/>
                </a:cubicBezTo>
                <a:cubicBezTo>
                  <a:pt x="20876" y="3549"/>
                  <a:pt x="20514" y="3394"/>
                  <a:pt x="20152" y="3240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75000"/>
                </a:schemeClr>
              </a:gs>
              <a:gs pos="35000">
                <a:schemeClr val="accent1">
                  <a:lumMod val="75000"/>
                </a:schemeClr>
              </a:gs>
              <a:gs pos="100000">
                <a:schemeClr val="accent2">
                  <a:tint val="15000"/>
                  <a:satMod val="350000"/>
                </a:schemeClr>
              </a:gs>
            </a:gsLst>
            <a:lin ang="16200000" scaled="1"/>
          </a:gradFill>
          <a:ln w="9525">
            <a:solidFill>
              <a:srgbClr val="000000">
                <a:alpha val="50000"/>
              </a:srgbClr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808080"/>
              </a:solidFill>
              <a:latin typeface="Arial" pitchFamily="34" charset="0"/>
            </a:endParaRPr>
          </a:p>
        </p:txBody>
      </p:sp>
      <p:sp>
        <p:nvSpPr>
          <p:cNvPr id="54" name="File"/>
          <p:cNvSpPr>
            <a:spLocks noChangeAspect="1" noEditPoints="1" noChangeArrowheads="1"/>
          </p:cNvSpPr>
          <p:nvPr/>
        </p:nvSpPr>
        <p:spPr bwMode="auto">
          <a:xfrm>
            <a:off x="1678021" y="1305630"/>
            <a:ext cx="277978" cy="173736"/>
          </a:xfrm>
          <a:custGeom>
            <a:avLst/>
            <a:gdLst>
              <a:gd name="T0" fmla="*/ 10981 w 21600"/>
              <a:gd name="T1" fmla="*/ 3240 h 21600"/>
              <a:gd name="T2" fmla="*/ 0 w 21600"/>
              <a:gd name="T3" fmla="*/ 10800 h 21600"/>
              <a:gd name="T4" fmla="*/ 10800 w 21600"/>
              <a:gd name="T5" fmla="*/ 21600 h 21600"/>
              <a:gd name="T6" fmla="*/ 21600 w 21600"/>
              <a:gd name="T7" fmla="*/ 10800 h 21600"/>
              <a:gd name="T8" fmla="*/ 0 w 21600"/>
              <a:gd name="T9" fmla="*/ 21600 h 21600"/>
              <a:gd name="T10" fmla="*/ 21600 w 21600"/>
              <a:gd name="T11" fmla="*/ 21600 h 21600"/>
              <a:gd name="T12" fmla="*/ 1086 w 21600"/>
              <a:gd name="T13" fmla="*/ 4628 h 21600"/>
              <a:gd name="T14" fmla="*/ 20635 w 21600"/>
              <a:gd name="T15" fmla="*/ 20289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T12" t="T13" r="T14" b="T15"/>
            <a:pathLst>
              <a:path w="21600" h="21600">
                <a:moveTo>
                  <a:pt x="19790" y="3240"/>
                </a:moveTo>
                <a:cubicBezTo>
                  <a:pt x="10981" y="3240"/>
                  <a:pt x="9171" y="3240"/>
                  <a:pt x="9050" y="3086"/>
                </a:cubicBezTo>
                <a:cubicBezTo>
                  <a:pt x="9050" y="2931"/>
                  <a:pt x="8930" y="2777"/>
                  <a:pt x="8930" y="2469"/>
                </a:cubicBezTo>
                <a:cubicBezTo>
                  <a:pt x="8930" y="2160"/>
                  <a:pt x="8809" y="1851"/>
                  <a:pt x="8688" y="1389"/>
                </a:cubicBezTo>
                <a:cubicBezTo>
                  <a:pt x="8568" y="1080"/>
                  <a:pt x="8326" y="771"/>
                  <a:pt x="8085" y="463"/>
                </a:cubicBezTo>
                <a:cubicBezTo>
                  <a:pt x="7723" y="154"/>
                  <a:pt x="7361" y="0"/>
                  <a:pt x="7361" y="0"/>
                </a:cubicBezTo>
                <a:cubicBezTo>
                  <a:pt x="7361" y="0"/>
                  <a:pt x="2293" y="0"/>
                  <a:pt x="2051" y="154"/>
                </a:cubicBezTo>
                <a:cubicBezTo>
                  <a:pt x="1689" y="309"/>
                  <a:pt x="1448" y="463"/>
                  <a:pt x="1327" y="771"/>
                </a:cubicBezTo>
                <a:cubicBezTo>
                  <a:pt x="1207" y="1080"/>
                  <a:pt x="1086" y="1389"/>
                  <a:pt x="965" y="1697"/>
                </a:cubicBezTo>
                <a:cubicBezTo>
                  <a:pt x="845" y="2160"/>
                  <a:pt x="724" y="2314"/>
                  <a:pt x="724" y="2469"/>
                </a:cubicBezTo>
                <a:cubicBezTo>
                  <a:pt x="603" y="2623"/>
                  <a:pt x="603" y="2777"/>
                  <a:pt x="483" y="2931"/>
                </a:cubicBezTo>
                <a:cubicBezTo>
                  <a:pt x="483" y="3086"/>
                  <a:pt x="362" y="3240"/>
                  <a:pt x="241" y="3240"/>
                </a:cubicBezTo>
                <a:lnTo>
                  <a:pt x="0" y="3394"/>
                </a:lnTo>
                <a:lnTo>
                  <a:pt x="0" y="3703"/>
                </a:lnTo>
                <a:lnTo>
                  <a:pt x="0" y="10800"/>
                </a:lnTo>
                <a:lnTo>
                  <a:pt x="0" y="21600"/>
                </a:lnTo>
                <a:lnTo>
                  <a:pt x="10981" y="21600"/>
                </a:lnTo>
                <a:lnTo>
                  <a:pt x="21600" y="21600"/>
                </a:lnTo>
                <a:lnTo>
                  <a:pt x="21600" y="10800"/>
                </a:lnTo>
                <a:lnTo>
                  <a:pt x="21600" y="5246"/>
                </a:lnTo>
                <a:lnTo>
                  <a:pt x="21600" y="4783"/>
                </a:lnTo>
                <a:cubicBezTo>
                  <a:pt x="21479" y="4320"/>
                  <a:pt x="21359" y="4011"/>
                  <a:pt x="21117" y="3703"/>
                </a:cubicBezTo>
                <a:cubicBezTo>
                  <a:pt x="20876" y="3549"/>
                  <a:pt x="20514" y="3394"/>
                  <a:pt x="20152" y="3240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75000"/>
                </a:schemeClr>
              </a:gs>
              <a:gs pos="35000">
                <a:schemeClr val="accent1">
                  <a:lumMod val="75000"/>
                </a:schemeClr>
              </a:gs>
              <a:gs pos="100000">
                <a:schemeClr val="accent2">
                  <a:tint val="15000"/>
                  <a:satMod val="350000"/>
                </a:schemeClr>
              </a:gs>
            </a:gsLst>
            <a:lin ang="16200000" scaled="1"/>
          </a:gradFill>
          <a:ln w="9525">
            <a:solidFill>
              <a:srgbClr val="000000">
                <a:alpha val="50000"/>
              </a:srgbClr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808080"/>
              </a:solidFill>
              <a:latin typeface="Arial" pitchFamily="34" charset="0"/>
            </a:endParaRPr>
          </a:p>
        </p:txBody>
      </p:sp>
      <p:sp>
        <p:nvSpPr>
          <p:cNvPr id="55" name="File"/>
          <p:cNvSpPr>
            <a:spLocks noChangeAspect="1" noEditPoints="1" noChangeArrowheads="1"/>
          </p:cNvSpPr>
          <p:nvPr/>
        </p:nvSpPr>
        <p:spPr bwMode="auto">
          <a:xfrm>
            <a:off x="1732885" y="1381829"/>
            <a:ext cx="277978" cy="173736"/>
          </a:xfrm>
          <a:custGeom>
            <a:avLst/>
            <a:gdLst>
              <a:gd name="T0" fmla="*/ 10981 w 21600"/>
              <a:gd name="T1" fmla="*/ 3240 h 21600"/>
              <a:gd name="T2" fmla="*/ 0 w 21600"/>
              <a:gd name="T3" fmla="*/ 10800 h 21600"/>
              <a:gd name="T4" fmla="*/ 10800 w 21600"/>
              <a:gd name="T5" fmla="*/ 21600 h 21600"/>
              <a:gd name="T6" fmla="*/ 21600 w 21600"/>
              <a:gd name="T7" fmla="*/ 10800 h 21600"/>
              <a:gd name="T8" fmla="*/ 0 w 21600"/>
              <a:gd name="T9" fmla="*/ 21600 h 21600"/>
              <a:gd name="T10" fmla="*/ 21600 w 21600"/>
              <a:gd name="T11" fmla="*/ 21600 h 21600"/>
              <a:gd name="T12" fmla="*/ 1086 w 21600"/>
              <a:gd name="T13" fmla="*/ 4628 h 21600"/>
              <a:gd name="T14" fmla="*/ 20635 w 21600"/>
              <a:gd name="T15" fmla="*/ 20289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T12" t="T13" r="T14" b="T15"/>
            <a:pathLst>
              <a:path w="21600" h="21600">
                <a:moveTo>
                  <a:pt x="19790" y="3240"/>
                </a:moveTo>
                <a:cubicBezTo>
                  <a:pt x="10981" y="3240"/>
                  <a:pt x="9171" y="3240"/>
                  <a:pt x="9050" y="3086"/>
                </a:cubicBezTo>
                <a:cubicBezTo>
                  <a:pt x="9050" y="2931"/>
                  <a:pt x="8930" y="2777"/>
                  <a:pt x="8930" y="2469"/>
                </a:cubicBezTo>
                <a:cubicBezTo>
                  <a:pt x="8930" y="2160"/>
                  <a:pt x="8809" y="1851"/>
                  <a:pt x="8688" y="1389"/>
                </a:cubicBezTo>
                <a:cubicBezTo>
                  <a:pt x="8568" y="1080"/>
                  <a:pt x="8326" y="771"/>
                  <a:pt x="8085" y="463"/>
                </a:cubicBezTo>
                <a:cubicBezTo>
                  <a:pt x="7723" y="154"/>
                  <a:pt x="7361" y="0"/>
                  <a:pt x="7361" y="0"/>
                </a:cubicBezTo>
                <a:cubicBezTo>
                  <a:pt x="7361" y="0"/>
                  <a:pt x="2293" y="0"/>
                  <a:pt x="2051" y="154"/>
                </a:cubicBezTo>
                <a:cubicBezTo>
                  <a:pt x="1689" y="309"/>
                  <a:pt x="1448" y="463"/>
                  <a:pt x="1327" y="771"/>
                </a:cubicBezTo>
                <a:cubicBezTo>
                  <a:pt x="1207" y="1080"/>
                  <a:pt x="1086" y="1389"/>
                  <a:pt x="965" y="1697"/>
                </a:cubicBezTo>
                <a:cubicBezTo>
                  <a:pt x="845" y="2160"/>
                  <a:pt x="724" y="2314"/>
                  <a:pt x="724" y="2469"/>
                </a:cubicBezTo>
                <a:cubicBezTo>
                  <a:pt x="603" y="2623"/>
                  <a:pt x="603" y="2777"/>
                  <a:pt x="483" y="2931"/>
                </a:cubicBezTo>
                <a:cubicBezTo>
                  <a:pt x="483" y="3086"/>
                  <a:pt x="362" y="3240"/>
                  <a:pt x="241" y="3240"/>
                </a:cubicBezTo>
                <a:lnTo>
                  <a:pt x="0" y="3394"/>
                </a:lnTo>
                <a:lnTo>
                  <a:pt x="0" y="3703"/>
                </a:lnTo>
                <a:lnTo>
                  <a:pt x="0" y="10800"/>
                </a:lnTo>
                <a:lnTo>
                  <a:pt x="0" y="21600"/>
                </a:lnTo>
                <a:lnTo>
                  <a:pt x="10981" y="21600"/>
                </a:lnTo>
                <a:lnTo>
                  <a:pt x="21600" y="21600"/>
                </a:lnTo>
                <a:lnTo>
                  <a:pt x="21600" y="10800"/>
                </a:lnTo>
                <a:lnTo>
                  <a:pt x="21600" y="5246"/>
                </a:lnTo>
                <a:lnTo>
                  <a:pt x="21600" y="4783"/>
                </a:lnTo>
                <a:cubicBezTo>
                  <a:pt x="21479" y="4320"/>
                  <a:pt x="21359" y="4011"/>
                  <a:pt x="21117" y="3703"/>
                </a:cubicBezTo>
                <a:cubicBezTo>
                  <a:pt x="20876" y="3549"/>
                  <a:pt x="20514" y="3394"/>
                  <a:pt x="20152" y="3240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75000"/>
                </a:schemeClr>
              </a:gs>
              <a:gs pos="35000">
                <a:schemeClr val="accent1">
                  <a:lumMod val="75000"/>
                </a:schemeClr>
              </a:gs>
              <a:gs pos="100000">
                <a:schemeClr val="accent2">
                  <a:tint val="15000"/>
                  <a:satMod val="350000"/>
                </a:schemeClr>
              </a:gs>
            </a:gsLst>
            <a:lin ang="16200000" scaled="1"/>
          </a:gradFill>
          <a:ln w="9525">
            <a:solidFill>
              <a:srgbClr val="000000">
                <a:alpha val="50000"/>
              </a:srgbClr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808080"/>
              </a:solidFill>
              <a:latin typeface="Arial" pitchFamily="34" charset="0"/>
            </a:endParaRPr>
          </a:p>
        </p:txBody>
      </p:sp>
      <p:sp>
        <p:nvSpPr>
          <p:cNvPr id="56" name="Documents"/>
          <p:cNvSpPr>
            <a:spLocks noChangeAspect="1" noEditPoints="1" noChangeArrowheads="1"/>
          </p:cNvSpPr>
          <p:nvPr/>
        </p:nvSpPr>
        <p:spPr bwMode="auto">
          <a:xfrm>
            <a:off x="1325594" y="1266867"/>
            <a:ext cx="182594" cy="244316"/>
          </a:xfrm>
          <a:custGeom>
            <a:avLst/>
            <a:gdLst>
              <a:gd name="T0" fmla="*/ 0 w 21600"/>
              <a:gd name="T1" fmla="*/ 2800 h 21600"/>
              <a:gd name="T2" fmla="*/ 3468 w 21600"/>
              <a:gd name="T3" fmla="*/ 0 h 21600"/>
              <a:gd name="T4" fmla="*/ 21653 w 21600"/>
              <a:gd name="T5" fmla="*/ 18828 h 21600"/>
              <a:gd name="T6" fmla="*/ 19954 w 21600"/>
              <a:gd name="T7" fmla="*/ 20214 h 21600"/>
              <a:gd name="T8" fmla="*/ 18256 w 21600"/>
              <a:gd name="T9" fmla="*/ 21628 h 21600"/>
              <a:gd name="T10" fmla="*/ 19954 w 21600"/>
              <a:gd name="T11" fmla="*/ 1428 h 21600"/>
              <a:gd name="T12" fmla="*/ 18256 w 21600"/>
              <a:gd name="T13" fmla="*/ 2800 h 21600"/>
              <a:gd name="T14" fmla="*/ 1645 w 21600"/>
              <a:gd name="T15" fmla="*/ 1428 h 21600"/>
              <a:gd name="T16" fmla="*/ 21600 w 21600"/>
              <a:gd name="T17" fmla="*/ 0 h 21600"/>
              <a:gd name="T18" fmla="*/ 10800 w 21600"/>
              <a:gd name="T19" fmla="*/ 0 h 21600"/>
              <a:gd name="T20" fmla="*/ 0 w 21600"/>
              <a:gd name="T21" fmla="*/ 10800 h 21600"/>
              <a:gd name="T22" fmla="*/ 21600 w 21600"/>
              <a:gd name="T23" fmla="*/ 10800 h 21600"/>
              <a:gd name="T24" fmla="*/ 1645 w 21600"/>
              <a:gd name="T25" fmla="*/ 4171 h 21600"/>
              <a:gd name="T26" fmla="*/ 16522 w 21600"/>
              <a:gd name="T27" fmla="*/ 17314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T24" t="T25" r="T26" b="T27"/>
            <a:pathLst>
              <a:path w="21600" h="21600" extrusionOk="0">
                <a:moveTo>
                  <a:pt x="0" y="18014"/>
                </a:moveTo>
                <a:lnTo>
                  <a:pt x="0" y="2800"/>
                </a:lnTo>
                <a:lnTo>
                  <a:pt x="1645" y="2800"/>
                </a:lnTo>
                <a:lnTo>
                  <a:pt x="1645" y="1428"/>
                </a:lnTo>
                <a:lnTo>
                  <a:pt x="3468" y="1428"/>
                </a:lnTo>
                <a:lnTo>
                  <a:pt x="3468" y="0"/>
                </a:lnTo>
                <a:lnTo>
                  <a:pt x="21653" y="0"/>
                </a:lnTo>
                <a:lnTo>
                  <a:pt x="21653" y="18828"/>
                </a:lnTo>
                <a:lnTo>
                  <a:pt x="19954" y="18828"/>
                </a:lnTo>
                <a:lnTo>
                  <a:pt x="19954" y="20214"/>
                </a:lnTo>
                <a:lnTo>
                  <a:pt x="18256" y="20214"/>
                </a:lnTo>
                <a:lnTo>
                  <a:pt x="18256" y="21600"/>
                </a:lnTo>
                <a:lnTo>
                  <a:pt x="4434" y="21600"/>
                </a:lnTo>
                <a:lnTo>
                  <a:pt x="0" y="18014"/>
                </a:lnTo>
                <a:close/>
              </a:path>
              <a:path w="21600" h="21600" extrusionOk="0">
                <a:moveTo>
                  <a:pt x="3486" y="1428"/>
                </a:moveTo>
                <a:lnTo>
                  <a:pt x="19954" y="1428"/>
                </a:lnTo>
                <a:lnTo>
                  <a:pt x="19954" y="20214"/>
                </a:lnTo>
                <a:lnTo>
                  <a:pt x="18256" y="20214"/>
                </a:lnTo>
                <a:lnTo>
                  <a:pt x="18256" y="2800"/>
                </a:lnTo>
                <a:lnTo>
                  <a:pt x="1645" y="2800"/>
                </a:lnTo>
                <a:lnTo>
                  <a:pt x="1645" y="1428"/>
                </a:lnTo>
                <a:lnTo>
                  <a:pt x="3486" y="1428"/>
                </a:lnTo>
                <a:close/>
              </a:path>
              <a:path w="21600" h="21600" extrusionOk="0">
                <a:moveTo>
                  <a:pt x="0" y="18014"/>
                </a:moveTo>
                <a:lnTo>
                  <a:pt x="4434" y="18000"/>
                </a:lnTo>
                <a:lnTo>
                  <a:pt x="4434" y="21600"/>
                </a:lnTo>
                <a:lnTo>
                  <a:pt x="0" y="18014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75000"/>
                </a:schemeClr>
              </a:gs>
              <a:gs pos="35000">
                <a:schemeClr val="accent1">
                  <a:lumMod val="75000"/>
                </a:schemeClr>
              </a:gs>
              <a:gs pos="100000">
                <a:schemeClr val="accent2">
                  <a:tint val="15000"/>
                  <a:satMod val="350000"/>
                </a:schemeClr>
              </a:gs>
            </a:gsLst>
            <a:lin ang="16200000" scaled="1"/>
          </a:gradFill>
          <a:ln w="9525">
            <a:solidFill>
              <a:srgbClr val="000000">
                <a:alpha val="50000"/>
              </a:srgbClr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808080"/>
              </a:solidFill>
              <a:latin typeface="Arial" pitchFamily="34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2067200" y="2056043"/>
            <a:ext cx="914400" cy="2308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900" b="1" dirty="0" smtClean="0">
                <a:solidFill>
                  <a:srgbClr val="99CC00">
                    <a:lumMod val="75000"/>
                  </a:srgbClr>
                </a:solidFill>
                <a:latin typeface="Arial" pitchFamily="34" charset="0"/>
              </a:rPr>
              <a:t>Ethernet LAN</a:t>
            </a:r>
            <a:endParaRPr lang="en-US" sz="900" b="1" dirty="0">
              <a:solidFill>
                <a:srgbClr val="99CC00">
                  <a:lumMod val="75000"/>
                </a:srgbClr>
              </a:solidFill>
              <a:latin typeface="Arial" pitchFamily="34" charset="0"/>
            </a:endParaRPr>
          </a:p>
        </p:txBody>
      </p:sp>
      <p:pic>
        <p:nvPicPr>
          <p:cNvPr id="58" name="Picture 4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8797" b="93233" l="5473" r="9925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675" t="16889" b="8155"/>
          <a:stretch/>
        </p:blipFill>
        <p:spPr bwMode="auto">
          <a:xfrm>
            <a:off x="685800" y="4223085"/>
            <a:ext cx="2196629" cy="5775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59" name="Group 58"/>
          <p:cNvGrpSpPr/>
          <p:nvPr/>
        </p:nvGrpSpPr>
        <p:grpSpPr>
          <a:xfrm>
            <a:off x="1652326" y="4088302"/>
            <a:ext cx="387706" cy="326134"/>
            <a:chOff x="1470757" y="3962402"/>
            <a:chExt cx="387706" cy="326134"/>
          </a:xfrm>
        </p:grpSpPr>
        <p:sp>
          <p:nvSpPr>
            <p:cNvPr id="32" name="File"/>
            <p:cNvSpPr>
              <a:spLocks noChangeAspect="1" noEditPoints="1" noChangeArrowheads="1"/>
            </p:cNvSpPr>
            <p:nvPr/>
          </p:nvSpPr>
          <p:spPr bwMode="auto">
            <a:xfrm>
              <a:off x="1470757" y="3962402"/>
              <a:ext cx="277978" cy="173736"/>
            </a:xfrm>
            <a:custGeom>
              <a:avLst/>
              <a:gdLst>
                <a:gd name="T0" fmla="*/ 10981 w 21600"/>
                <a:gd name="T1" fmla="*/ 3240 h 21600"/>
                <a:gd name="T2" fmla="*/ 0 w 21600"/>
                <a:gd name="T3" fmla="*/ 10800 h 21600"/>
                <a:gd name="T4" fmla="*/ 10800 w 21600"/>
                <a:gd name="T5" fmla="*/ 21600 h 21600"/>
                <a:gd name="T6" fmla="*/ 21600 w 21600"/>
                <a:gd name="T7" fmla="*/ 10800 h 21600"/>
                <a:gd name="T8" fmla="*/ 0 w 21600"/>
                <a:gd name="T9" fmla="*/ 21600 h 21600"/>
                <a:gd name="T10" fmla="*/ 21600 w 21600"/>
                <a:gd name="T11" fmla="*/ 21600 h 21600"/>
                <a:gd name="T12" fmla="*/ 1086 w 21600"/>
                <a:gd name="T13" fmla="*/ 4628 h 21600"/>
                <a:gd name="T14" fmla="*/ 20635 w 21600"/>
                <a:gd name="T15" fmla="*/ 20289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T12" t="T13" r="T14" b="T15"/>
              <a:pathLst>
                <a:path w="21600" h="21600">
                  <a:moveTo>
                    <a:pt x="19790" y="3240"/>
                  </a:moveTo>
                  <a:cubicBezTo>
                    <a:pt x="10981" y="3240"/>
                    <a:pt x="9171" y="3240"/>
                    <a:pt x="9050" y="3086"/>
                  </a:cubicBezTo>
                  <a:cubicBezTo>
                    <a:pt x="9050" y="2931"/>
                    <a:pt x="8930" y="2777"/>
                    <a:pt x="8930" y="2469"/>
                  </a:cubicBezTo>
                  <a:cubicBezTo>
                    <a:pt x="8930" y="2160"/>
                    <a:pt x="8809" y="1851"/>
                    <a:pt x="8688" y="1389"/>
                  </a:cubicBezTo>
                  <a:cubicBezTo>
                    <a:pt x="8568" y="1080"/>
                    <a:pt x="8326" y="771"/>
                    <a:pt x="8085" y="463"/>
                  </a:cubicBezTo>
                  <a:cubicBezTo>
                    <a:pt x="7723" y="154"/>
                    <a:pt x="7361" y="0"/>
                    <a:pt x="7361" y="0"/>
                  </a:cubicBezTo>
                  <a:cubicBezTo>
                    <a:pt x="7361" y="0"/>
                    <a:pt x="2293" y="0"/>
                    <a:pt x="2051" y="154"/>
                  </a:cubicBezTo>
                  <a:cubicBezTo>
                    <a:pt x="1689" y="309"/>
                    <a:pt x="1448" y="463"/>
                    <a:pt x="1327" y="771"/>
                  </a:cubicBezTo>
                  <a:cubicBezTo>
                    <a:pt x="1207" y="1080"/>
                    <a:pt x="1086" y="1389"/>
                    <a:pt x="965" y="1697"/>
                  </a:cubicBezTo>
                  <a:cubicBezTo>
                    <a:pt x="845" y="2160"/>
                    <a:pt x="724" y="2314"/>
                    <a:pt x="724" y="2469"/>
                  </a:cubicBezTo>
                  <a:cubicBezTo>
                    <a:pt x="603" y="2623"/>
                    <a:pt x="603" y="2777"/>
                    <a:pt x="483" y="2931"/>
                  </a:cubicBezTo>
                  <a:cubicBezTo>
                    <a:pt x="483" y="3086"/>
                    <a:pt x="362" y="3240"/>
                    <a:pt x="241" y="3240"/>
                  </a:cubicBezTo>
                  <a:lnTo>
                    <a:pt x="0" y="3394"/>
                  </a:lnTo>
                  <a:lnTo>
                    <a:pt x="0" y="3703"/>
                  </a:lnTo>
                  <a:lnTo>
                    <a:pt x="0" y="10800"/>
                  </a:lnTo>
                  <a:lnTo>
                    <a:pt x="0" y="21600"/>
                  </a:lnTo>
                  <a:lnTo>
                    <a:pt x="10981" y="21600"/>
                  </a:lnTo>
                  <a:lnTo>
                    <a:pt x="21600" y="21600"/>
                  </a:lnTo>
                  <a:lnTo>
                    <a:pt x="21600" y="10800"/>
                  </a:lnTo>
                  <a:lnTo>
                    <a:pt x="21600" y="5246"/>
                  </a:lnTo>
                  <a:lnTo>
                    <a:pt x="21600" y="4783"/>
                  </a:lnTo>
                  <a:cubicBezTo>
                    <a:pt x="21479" y="4320"/>
                    <a:pt x="21359" y="4011"/>
                    <a:pt x="21117" y="3703"/>
                  </a:cubicBezTo>
                  <a:cubicBezTo>
                    <a:pt x="20876" y="3549"/>
                    <a:pt x="20514" y="3394"/>
                    <a:pt x="20152" y="3240"/>
                  </a:cubicBezTo>
                  <a:close/>
                </a:path>
              </a:pathLst>
            </a:custGeom>
            <a:gradFill>
              <a:gsLst>
                <a:gs pos="0">
                  <a:schemeClr val="accent1">
                    <a:lumMod val="75000"/>
                  </a:schemeClr>
                </a:gs>
                <a:gs pos="35000">
                  <a:schemeClr val="accent1">
                    <a:lumMod val="75000"/>
                  </a:schemeClr>
                </a:gs>
                <a:gs pos="100000">
                  <a:schemeClr val="accent2">
                    <a:tint val="15000"/>
                    <a:satMod val="350000"/>
                  </a:schemeClr>
                </a:gs>
              </a:gsLst>
              <a:lin ang="16200000" scaled="1"/>
            </a:gradFill>
            <a:ln w="9525">
              <a:solidFill>
                <a:srgbClr val="000000">
                  <a:alpha val="50000"/>
                </a:srgbClr>
              </a:solidFill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808080"/>
                </a:solidFill>
                <a:latin typeface="Arial" pitchFamily="34" charset="0"/>
              </a:endParaRPr>
            </a:p>
          </p:txBody>
        </p:sp>
        <p:sp>
          <p:nvSpPr>
            <p:cNvPr id="33" name="File"/>
            <p:cNvSpPr>
              <a:spLocks noChangeAspect="1" noEditPoints="1" noChangeArrowheads="1"/>
            </p:cNvSpPr>
            <p:nvPr/>
          </p:nvSpPr>
          <p:spPr bwMode="auto">
            <a:xfrm>
              <a:off x="1525621" y="4038601"/>
              <a:ext cx="277978" cy="173736"/>
            </a:xfrm>
            <a:custGeom>
              <a:avLst/>
              <a:gdLst>
                <a:gd name="T0" fmla="*/ 10981 w 21600"/>
                <a:gd name="T1" fmla="*/ 3240 h 21600"/>
                <a:gd name="T2" fmla="*/ 0 w 21600"/>
                <a:gd name="T3" fmla="*/ 10800 h 21600"/>
                <a:gd name="T4" fmla="*/ 10800 w 21600"/>
                <a:gd name="T5" fmla="*/ 21600 h 21600"/>
                <a:gd name="T6" fmla="*/ 21600 w 21600"/>
                <a:gd name="T7" fmla="*/ 10800 h 21600"/>
                <a:gd name="T8" fmla="*/ 0 w 21600"/>
                <a:gd name="T9" fmla="*/ 21600 h 21600"/>
                <a:gd name="T10" fmla="*/ 21600 w 21600"/>
                <a:gd name="T11" fmla="*/ 21600 h 21600"/>
                <a:gd name="T12" fmla="*/ 1086 w 21600"/>
                <a:gd name="T13" fmla="*/ 4628 h 21600"/>
                <a:gd name="T14" fmla="*/ 20635 w 21600"/>
                <a:gd name="T15" fmla="*/ 20289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T12" t="T13" r="T14" b="T15"/>
              <a:pathLst>
                <a:path w="21600" h="21600">
                  <a:moveTo>
                    <a:pt x="19790" y="3240"/>
                  </a:moveTo>
                  <a:cubicBezTo>
                    <a:pt x="10981" y="3240"/>
                    <a:pt x="9171" y="3240"/>
                    <a:pt x="9050" y="3086"/>
                  </a:cubicBezTo>
                  <a:cubicBezTo>
                    <a:pt x="9050" y="2931"/>
                    <a:pt x="8930" y="2777"/>
                    <a:pt x="8930" y="2469"/>
                  </a:cubicBezTo>
                  <a:cubicBezTo>
                    <a:pt x="8930" y="2160"/>
                    <a:pt x="8809" y="1851"/>
                    <a:pt x="8688" y="1389"/>
                  </a:cubicBezTo>
                  <a:cubicBezTo>
                    <a:pt x="8568" y="1080"/>
                    <a:pt x="8326" y="771"/>
                    <a:pt x="8085" y="463"/>
                  </a:cubicBezTo>
                  <a:cubicBezTo>
                    <a:pt x="7723" y="154"/>
                    <a:pt x="7361" y="0"/>
                    <a:pt x="7361" y="0"/>
                  </a:cubicBezTo>
                  <a:cubicBezTo>
                    <a:pt x="7361" y="0"/>
                    <a:pt x="2293" y="0"/>
                    <a:pt x="2051" y="154"/>
                  </a:cubicBezTo>
                  <a:cubicBezTo>
                    <a:pt x="1689" y="309"/>
                    <a:pt x="1448" y="463"/>
                    <a:pt x="1327" y="771"/>
                  </a:cubicBezTo>
                  <a:cubicBezTo>
                    <a:pt x="1207" y="1080"/>
                    <a:pt x="1086" y="1389"/>
                    <a:pt x="965" y="1697"/>
                  </a:cubicBezTo>
                  <a:cubicBezTo>
                    <a:pt x="845" y="2160"/>
                    <a:pt x="724" y="2314"/>
                    <a:pt x="724" y="2469"/>
                  </a:cubicBezTo>
                  <a:cubicBezTo>
                    <a:pt x="603" y="2623"/>
                    <a:pt x="603" y="2777"/>
                    <a:pt x="483" y="2931"/>
                  </a:cubicBezTo>
                  <a:cubicBezTo>
                    <a:pt x="483" y="3086"/>
                    <a:pt x="362" y="3240"/>
                    <a:pt x="241" y="3240"/>
                  </a:cubicBezTo>
                  <a:lnTo>
                    <a:pt x="0" y="3394"/>
                  </a:lnTo>
                  <a:lnTo>
                    <a:pt x="0" y="3703"/>
                  </a:lnTo>
                  <a:lnTo>
                    <a:pt x="0" y="10800"/>
                  </a:lnTo>
                  <a:lnTo>
                    <a:pt x="0" y="21600"/>
                  </a:lnTo>
                  <a:lnTo>
                    <a:pt x="10981" y="21600"/>
                  </a:lnTo>
                  <a:lnTo>
                    <a:pt x="21600" y="21600"/>
                  </a:lnTo>
                  <a:lnTo>
                    <a:pt x="21600" y="10800"/>
                  </a:lnTo>
                  <a:lnTo>
                    <a:pt x="21600" y="5246"/>
                  </a:lnTo>
                  <a:lnTo>
                    <a:pt x="21600" y="4783"/>
                  </a:lnTo>
                  <a:cubicBezTo>
                    <a:pt x="21479" y="4320"/>
                    <a:pt x="21359" y="4011"/>
                    <a:pt x="21117" y="3703"/>
                  </a:cubicBezTo>
                  <a:cubicBezTo>
                    <a:pt x="20876" y="3549"/>
                    <a:pt x="20514" y="3394"/>
                    <a:pt x="20152" y="3240"/>
                  </a:cubicBezTo>
                  <a:close/>
                </a:path>
              </a:pathLst>
            </a:custGeom>
            <a:gradFill>
              <a:gsLst>
                <a:gs pos="0">
                  <a:schemeClr val="accent1">
                    <a:lumMod val="75000"/>
                  </a:schemeClr>
                </a:gs>
                <a:gs pos="35000">
                  <a:schemeClr val="accent1">
                    <a:lumMod val="75000"/>
                  </a:schemeClr>
                </a:gs>
                <a:gs pos="100000">
                  <a:schemeClr val="accent2">
                    <a:tint val="15000"/>
                    <a:satMod val="350000"/>
                  </a:schemeClr>
                </a:gs>
              </a:gsLst>
              <a:lin ang="16200000" scaled="1"/>
            </a:gradFill>
            <a:ln w="9525">
              <a:solidFill>
                <a:srgbClr val="000000">
                  <a:alpha val="50000"/>
                </a:srgbClr>
              </a:solidFill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808080"/>
                </a:solidFill>
                <a:latin typeface="Arial" pitchFamily="34" charset="0"/>
              </a:endParaRPr>
            </a:p>
          </p:txBody>
        </p:sp>
        <p:sp>
          <p:nvSpPr>
            <p:cNvPr id="34" name="File"/>
            <p:cNvSpPr>
              <a:spLocks noChangeAspect="1" noEditPoints="1" noChangeArrowheads="1"/>
            </p:cNvSpPr>
            <p:nvPr/>
          </p:nvSpPr>
          <p:spPr bwMode="auto">
            <a:xfrm>
              <a:off x="1580485" y="4114800"/>
              <a:ext cx="277978" cy="173736"/>
            </a:xfrm>
            <a:custGeom>
              <a:avLst/>
              <a:gdLst>
                <a:gd name="T0" fmla="*/ 10981 w 21600"/>
                <a:gd name="T1" fmla="*/ 3240 h 21600"/>
                <a:gd name="T2" fmla="*/ 0 w 21600"/>
                <a:gd name="T3" fmla="*/ 10800 h 21600"/>
                <a:gd name="T4" fmla="*/ 10800 w 21600"/>
                <a:gd name="T5" fmla="*/ 21600 h 21600"/>
                <a:gd name="T6" fmla="*/ 21600 w 21600"/>
                <a:gd name="T7" fmla="*/ 10800 h 21600"/>
                <a:gd name="T8" fmla="*/ 0 w 21600"/>
                <a:gd name="T9" fmla="*/ 21600 h 21600"/>
                <a:gd name="T10" fmla="*/ 21600 w 21600"/>
                <a:gd name="T11" fmla="*/ 21600 h 21600"/>
                <a:gd name="T12" fmla="*/ 1086 w 21600"/>
                <a:gd name="T13" fmla="*/ 4628 h 21600"/>
                <a:gd name="T14" fmla="*/ 20635 w 21600"/>
                <a:gd name="T15" fmla="*/ 20289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T12" t="T13" r="T14" b="T15"/>
              <a:pathLst>
                <a:path w="21600" h="21600">
                  <a:moveTo>
                    <a:pt x="19790" y="3240"/>
                  </a:moveTo>
                  <a:cubicBezTo>
                    <a:pt x="10981" y="3240"/>
                    <a:pt x="9171" y="3240"/>
                    <a:pt x="9050" y="3086"/>
                  </a:cubicBezTo>
                  <a:cubicBezTo>
                    <a:pt x="9050" y="2931"/>
                    <a:pt x="8930" y="2777"/>
                    <a:pt x="8930" y="2469"/>
                  </a:cubicBezTo>
                  <a:cubicBezTo>
                    <a:pt x="8930" y="2160"/>
                    <a:pt x="8809" y="1851"/>
                    <a:pt x="8688" y="1389"/>
                  </a:cubicBezTo>
                  <a:cubicBezTo>
                    <a:pt x="8568" y="1080"/>
                    <a:pt x="8326" y="771"/>
                    <a:pt x="8085" y="463"/>
                  </a:cubicBezTo>
                  <a:cubicBezTo>
                    <a:pt x="7723" y="154"/>
                    <a:pt x="7361" y="0"/>
                    <a:pt x="7361" y="0"/>
                  </a:cubicBezTo>
                  <a:cubicBezTo>
                    <a:pt x="7361" y="0"/>
                    <a:pt x="2293" y="0"/>
                    <a:pt x="2051" y="154"/>
                  </a:cubicBezTo>
                  <a:cubicBezTo>
                    <a:pt x="1689" y="309"/>
                    <a:pt x="1448" y="463"/>
                    <a:pt x="1327" y="771"/>
                  </a:cubicBezTo>
                  <a:cubicBezTo>
                    <a:pt x="1207" y="1080"/>
                    <a:pt x="1086" y="1389"/>
                    <a:pt x="965" y="1697"/>
                  </a:cubicBezTo>
                  <a:cubicBezTo>
                    <a:pt x="845" y="2160"/>
                    <a:pt x="724" y="2314"/>
                    <a:pt x="724" y="2469"/>
                  </a:cubicBezTo>
                  <a:cubicBezTo>
                    <a:pt x="603" y="2623"/>
                    <a:pt x="603" y="2777"/>
                    <a:pt x="483" y="2931"/>
                  </a:cubicBezTo>
                  <a:cubicBezTo>
                    <a:pt x="483" y="3086"/>
                    <a:pt x="362" y="3240"/>
                    <a:pt x="241" y="3240"/>
                  </a:cubicBezTo>
                  <a:lnTo>
                    <a:pt x="0" y="3394"/>
                  </a:lnTo>
                  <a:lnTo>
                    <a:pt x="0" y="3703"/>
                  </a:lnTo>
                  <a:lnTo>
                    <a:pt x="0" y="10800"/>
                  </a:lnTo>
                  <a:lnTo>
                    <a:pt x="0" y="21600"/>
                  </a:lnTo>
                  <a:lnTo>
                    <a:pt x="10981" y="21600"/>
                  </a:lnTo>
                  <a:lnTo>
                    <a:pt x="21600" y="21600"/>
                  </a:lnTo>
                  <a:lnTo>
                    <a:pt x="21600" y="10800"/>
                  </a:lnTo>
                  <a:lnTo>
                    <a:pt x="21600" y="5246"/>
                  </a:lnTo>
                  <a:lnTo>
                    <a:pt x="21600" y="4783"/>
                  </a:lnTo>
                  <a:cubicBezTo>
                    <a:pt x="21479" y="4320"/>
                    <a:pt x="21359" y="4011"/>
                    <a:pt x="21117" y="3703"/>
                  </a:cubicBezTo>
                  <a:cubicBezTo>
                    <a:pt x="20876" y="3549"/>
                    <a:pt x="20514" y="3394"/>
                    <a:pt x="20152" y="3240"/>
                  </a:cubicBezTo>
                  <a:close/>
                </a:path>
              </a:pathLst>
            </a:custGeom>
            <a:gradFill>
              <a:gsLst>
                <a:gs pos="0">
                  <a:schemeClr val="accent1">
                    <a:lumMod val="75000"/>
                  </a:schemeClr>
                </a:gs>
                <a:gs pos="35000">
                  <a:schemeClr val="accent1">
                    <a:lumMod val="75000"/>
                  </a:schemeClr>
                </a:gs>
                <a:gs pos="100000">
                  <a:schemeClr val="accent2">
                    <a:tint val="15000"/>
                    <a:satMod val="350000"/>
                  </a:schemeClr>
                </a:gs>
              </a:gsLst>
              <a:lin ang="16200000" scaled="1"/>
            </a:gradFill>
            <a:ln w="9525">
              <a:solidFill>
                <a:srgbClr val="000000">
                  <a:alpha val="50000"/>
                </a:srgbClr>
              </a:solidFill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808080"/>
                </a:solidFill>
                <a:latin typeface="Arial" pitchFamily="34" charset="0"/>
              </a:endParaRPr>
            </a:p>
          </p:txBody>
        </p:sp>
      </p:grpSp>
      <p:sp>
        <p:nvSpPr>
          <p:cNvPr id="35" name="Documents"/>
          <p:cNvSpPr>
            <a:spLocks noChangeAspect="1" noEditPoints="1" noChangeArrowheads="1"/>
          </p:cNvSpPr>
          <p:nvPr/>
        </p:nvSpPr>
        <p:spPr bwMode="auto">
          <a:xfrm>
            <a:off x="1325594" y="4223085"/>
            <a:ext cx="182594" cy="244316"/>
          </a:xfrm>
          <a:custGeom>
            <a:avLst/>
            <a:gdLst>
              <a:gd name="T0" fmla="*/ 0 w 21600"/>
              <a:gd name="T1" fmla="*/ 2800 h 21600"/>
              <a:gd name="T2" fmla="*/ 3468 w 21600"/>
              <a:gd name="T3" fmla="*/ 0 h 21600"/>
              <a:gd name="T4" fmla="*/ 21653 w 21600"/>
              <a:gd name="T5" fmla="*/ 18828 h 21600"/>
              <a:gd name="T6" fmla="*/ 19954 w 21600"/>
              <a:gd name="T7" fmla="*/ 20214 h 21600"/>
              <a:gd name="T8" fmla="*/ 18256 w 21600"/>
              <a:gd name="T9" fmla="*/ 21628 h 21600"/>
              <a:gd name="T10" fmla="*/ 19954 w 21600"/>
              <a:gd name="T11" fmla="*/ 1428 h 21600"/>
              <a:gd name="T12" fmla="*/ 18256 w 21600"/>
              <a:gd name="T13" fmla="*/ 2800 h 21600"/>
              <a:gd name="T14" fmla="*/ 1645 w 21600"/>
              <a:gd name="T15" fmla="*/ 1428 h 21600"/>
              <a:gd name="T16" fmla="*/ 21600 w 21600"/>
              <a:gd name="T17" fmla="*/ 0 h 21600"/>
              <a:gd name="T18" fmla="*/ 10800 w 21600"/>
              <a:gd name="T19" fmla="*/ 0 h 21600"/>
              <a:gd name="T20" fmla="*/ 0 w 21600"/>
              <a:gd name="T21" fmla="*/ 10800 h 21600"/>
              <a:gd name="T22" fmla="*/ 21600 w 21600"/>
              <a:gd name="T23" fmla="*/ 10800 h 21600"/>
              <a:gd name="T24" fmla="*/ 1645 w 21600"/>
              <a:gd name="T25" fmla="*/ 4171 h 21600"/>
              <a:gd name="T26" fmla="*/ 16522 w 21600"/>
              <a:gd name="T27" fmla="*/ 17314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T24" t="T25" r="T26" b="T27"/>
            <a:pathLst>
              <a:path w="21600" h="21600" extrusionOk="0">
                <a:moveTo>
                  <a:pt x="0" y="18014"/>
                </a:moveTo>
                <a:lnTo>
                  <a:pt x="0" y="2800"/>
                </a:lnTo>
                <a:lnTo>
                  <a:pt x="1645" y="2800"/>
                </a:lnTo>
                <a:lnTo>
                  <a:pt x="1645" y="1428"/>
                </a:lnTo>
                <a:lnTo>
                  <a:pt x="3468" y="1428"/>
                </a:lnTo>
                <a:lnTo>
                  <a:pt x="3468" y="0"/>
                </a:lnTo>
                <a:lnTo>
                  <a:pt x="21653" y="0"/>
                </a:lnTo>
                <a:lnTo>
                  <a:pt x="21653" y="18828"/>
                </a:lnTo>
                <a:lnTo>
                  <a:pt x="19954" y="18828"/>
                </a:lnTo>
                <a:lnTo>
                  <a:pt x="19954" y="20214"/>
                </a:lnTo>
                <a:lnTo>
                  <a:pt x="18256" y="20214"/>
                </a:lnTo>
                <a:lnTo>
                  <a:pt x="18256" y="21600"/>
                </a:lnTo>
                <a:lnTo>
                  <a:pt x="4434" y="21600"/>
                </a:lnTo>
                <a:lnTo>
                  <a:pt x="0" y="18014"/>
                </a:lnTo>
                <a:close/>
              </a:path>
              <a:path w="21600" h="21600" extrusionOk="0">
                <a:moveTo>
                  <a:pt x="3486" y="1428"/>
                </a:moveTo>
                <a:lnTo>
                  <a:pt x="19954" y="1428"/>
                </a:lnTo>
                <a:lnTo>
                  <a:pt x="19954" y="20214"/>
                </a:lnTo>
                <a:lnTo>
                  <a:pt x="18256" y="20214"/>
                </a:lnTo>
                <a:lnTo>
                  <a:pt x="18256" y="2800"/>
                </a:lnTo>
                <a:lnTo>
                  <a:pt x="1645" y="2800"/>
                </a:lnTo>
                <a:lnTo>
                  <a:pt x="1645" y="1428"/>
                </a:lnTo>
                <a:lnTo>
                  <a:pt x="3486" y="1428"/>
                </a:lnTo>
                <a:close/>
              </a:path>
              <a:path w="21600" h="21600" extrusionOk="0">
                <a:moveTo>
                  <a:pt x="0" y="18014"/>
                </a:moveTo>
                <a:lnTo>
                  <a:pt x="4434" y="18000"/>
                </a:lnTo>
                <a:lnTo>
                  <a:pt x="4434" y="21600"/>
                </a:lnTo>
                <a:lnTo>
                  <a:pt x="0" y="18014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75000"/>
                </a:schemeClr>
              </a:gs>
              <a:gs pos="35000">
                <a:schemeClr val="accent1">
                  <a:lumMod val="75000"/>
                </a:schemeClr>
              </a:gs>
              <a:gs pos="100000">
                <a:schemeClr val="accent2">
                  <a:tint val="15000"/>
                  <a:satMod val="350000"/>
                </a:schemeClr>
              </a:gs>
            </a:gsLst>
            <a:lin ang="16200000" scaled="1"/>
          </a:gradFill>
          <a:ln w="9525">
            <a:solidFill>
              <a:srgbClr val="000000">
                <a:alpha val="50000"/>
              </a:srgbClr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808080"/>
              </a:solidFill>
              <a:latin typeface="Arial" pitchFamily="34" charset="0"/>
            </a:endParaRPr>
          </a:p>
        </p:txBody>
      </p:sp>
      <p:cxnSp>
        <p:nvCxnSpPr>
          <p:cNvPr id="61" name="Curved Connector 60"/>
          <p:cNvCxnSpPr/>
          <p:nvPr/>
        </p:nvCxnSpPr>
        <p:spPr>
          <a:xfrm rot="10800000" flipV="1">
            <a:off x="3039415" y="1479364"/>
            <a:ext cx="2927300" cy="273235"/>
          </a:xfrm>
          <a:prstGeom prst="curvedConnector3">
            <a:avLst>
              <a:gd name="adj1" fmla="val 50000"/>
            </a:avLst>
          </a:prstGeom>
          <a:ln w="2540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6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1305629"/>
            <a:ext cx="2201214" cy="7092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Documents"/>
          <p:cNvSpPr>
            <a:spLocks noChangeAspect="1" noEditPoints="1" noChangeArrowheads="1"/>
          </p:cNvSpPr>
          <p:nvPr/>
        </p:nvSpPr>
        <p:spPr bwMode="auto">
          <a:xfrm>
            <a:off x="6523006" y="1265551"/>
            <a:ext cx="182594" cy="244316"/>
          </a:xfrm>
          <a:custGeom>
            <a:avLst/>
            <a:gdLst>
              <a:gd name="T0" fmla="*/ 0 w 21600"/>
              <a:gd name="T1" fmla="*/ 2800 h 21600"/>
              <a:gd name="T2" fmla="*/ 3468 w 21600"/>
              <a:gd name="T3" fmla="*/ 0 h 21600"/>
              <a:gd name="T4" fmla="*/ 21653 w 21600"/>
              <a:gd name="T5" fmla="*/ 18828 h 21600"/>
              <a:gd name="T6" fmla="*/ 19954 w 21600"/>
              <a:gd name="T7" fmla="*/ 20214 h 21600"/>
              <a:gd name="T8" fmla="*/ 18256 w 21600"/>
              <a:gd name="T9" fmla="*/ 21628 h 21600"/>
              <a:gd name="T10" fmla="*/ 19954 w 21600"/>
              <a:gd name="T11" fmla="*/ 1428 h 21600"/>
              <a:gd name="T12" fmla="*/ 18256 w 21600"/>
              <a:gd name="T13" fmla="*/ 2800 h 21600"/>
              <a:gd name="T14" fmla="*/ 1645 w 21600"/>
              <a:gd name="T15" fmla="*/ 1428 h 21600"/>
              <a:gd name="T16" fmla="*/ 21600 w 21600"/>
              <a:gd name="T17" fmla="*/ 0 h 21600"/>
              <a:gd name="T18" fmla="*/ 10800 w 21600"/>
              <a:gd name="T19" fmla="*/ 0 h 21600"/>
              <a:gd name="T20" fmla="*/ 0 w 21600"/>
              <a:gd name="T21" fmla="*/ 10800 h 21600"/>
              <a:gd name="T22" fmla="*/ 21600 w 21600"/>
              <a:gd name="T23" fmla="*/ 10800 h 21600"/>
              <a:gd name="T24" fmla="*/ 1645 w 21600"/>
              <a:gd name="T25" fmla="*/ 4171 h 21600"/>
              <a:gd name="T26" fmla="*/ 16522 w 21600"/>
              <a:gd name="T27" fmla="*/ 17314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T24" t="T25" r="T26" b="T27"/>
            <a:pathLst>
              <a:path w="21600" h="21600" extrusionOk="0">
                <a:moveTo>
                  <a:pt x="0" y="18014"/>
                </a:moveTo>
                <a:lnTo>
                  <a:pt x="0" y="2800"/>
                </a:lnTo>
                <a:lnTo>
                  <a:pt x="1645" y="2800"/>
                </a:lnTo>
                <a:lnTo>
                  <a:pt x="1645" y="1428"/>
                </a:lnTo>
                <a:lnTo>
                  <a:pt x="3468" y="1428"/>
                </a:lnTo>
                <a:lnTo>
                  <a:pt x="3468" y="0"/>
                </a:lnTo>
                <a:lnTo>
                  <a:pt x="21653" y="0"/>
                </a:lnTo>
                <a:lnTo>
                  <a:pt x="21653" y="18828"/>
                </a:lnTo>
                <a:lnTo>
                  <a:pt x="19954" y="18828"/>
                </a:lnTo>
                <a:lnTo>
                  <a:pt x="19954" y="20214"/>
                </a:lnTo>
                <a:lnTo>
                  <a:pt x="18256" y="20214"/>
                </a:lnTo>
                <a:lnTo>
                  <a:pt x="18256" y="21600"/>
                </a:lnTo>
                <a:lnTo>
                  <a:pt x="4434" y="21600"/>
                </a:lnTo>
                <a:lnTo>
                  <a:pt x="0" y="18014"/>
                </a:lnTo>
                <a:close/>
              </a:path>
              <a:path w="21600" h="21600" extrusionOk="0">
                <a:moveTo>
                  <a:pt x="3486" y="1428"/>
                </a:moveTo>
                <a:lnTo>
                  <a:pt x="19954" y="1428"/>
                </a:lnTo>
                <a:lnTo>
                  <a:pt x="19954" y="20214"/>
                </a:lnTo>
                <a:lnTo>
                  <a:pt x="18256" y="20214"/>
                </a:lnTo>
                <a:lnTo>
                  <a:pt x="18256" y="2800"/>
                </a:lnTo>
                <a:lnTo>
                  <a:pt x="1645" y="2800"/>
                </a:lnTo>
                <a:lnTo>
                  <a:pt x="1645" y="1428"/>
                </a:lnTo>
                <a:lnTo>
                  <a:pt x="3486" y="1428"/>
                </a:lnTo>
                <a:close/>
              </a:path>
              <a:path w="21600" h="21600" extrusionOk="0">
                <a:moveTo>
                  <a:pt x="0" y="18014"/>
                </a:moveTo>
                <a:lnTo>
                  <a:pt x="4434" y="18000"/>
                </a:lnTo>
                <a:lnTo>
                  <a:pt x="4434" y="21600"/>
                </a:lnTo>
                <a:lnTo>
                  <a:pt x="0" y="18014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75000"/>
                </a:schemeClr>
              </a:gs>
              <a:gs pos="35000">
                <a:schemeClr val="accent1">
                  <a:lumMod val="75000"/>
                </a:schemeClr>
              </a:gs>
              <a:gs pos="100000">
                <a:schemeClr val="accent2">
                  <a:tint val="15000"/>
                  <a:satMod val="350000"/>
                </a:schemeClr>
              </a:gs>
            </a:gsLst>
            <a:lin ang="16200000" scaled="1"/>
          </a:gradFill>
          <a:ln w="9525">
            <a:solidFill>
              <a:srgbClr val="000000">
                <a:alpha val="50000"/>
              </a:srgbClr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808080"/>
              </a:solidFill>
              <a:latin typeface="Arial" pitchFamily="34" charset="0"/>
            </a:endParaRPr>
          </a:p>
        </p:txBody>
      </p:sp>
      <p:grpSp>
        <p:nvGrpSpPr>
          <p:cNvPr id="68" name="Group 67"/>
          <p:cNvGrpSpPr/>
          <p:nvPr/>
        </p:nvGrpSpPr>
        <p:grpSpPr>
          <a:xfrm>
            <a:off x="6784482" y="1183472"/>
            <a:ext cx="387706" cy="326134"/>
            <a:chOff x="5633873" y="2674456"/>
            <a:chExt cx="387706" cy="326134"/>
          </a:xfrm>
        </p:grpSpPr>
        <p:sp>
          <p:nvSpPr>
            <p:cNvPr id="15" name="File"/>
            <p:cNvSpPr>
              <a:spLocks noChangeAspect="1" noEditPoints="1" noChangeArrowheads="1"/>
            </p:cNvSpPr>
            <p:nvPr/>
          </p:nvSpPr>
          <p:spPr bwMode="auto">
            <a:xfrm>
              <a:off x="5633873" y="2674456"/>
              <a:ext cx="277978" cy="173736"/>
            </a:xfrm>
            <a:custGeom>
              <a:avLst/>
              <a:gdLst>
                <a:gd name="T0" fmla="*/ 10981 w 21600"/>
                <a:gd name="T1" fmla="*/ 3240 h 21600"/>
                <a:gd name="T2" fmla="*/ 0 w 21600"/>
                <a:gd name="T3" fmla="*/ 10800 h 21600"/>
                <a:gd name="T4" fmla="*/ 10800 w 21600"/>
                <a:gd name="T5" fmla="*/ 21600 h 21600"/>
                <a:gd name="T6" fmla="*/ 21600 w 21600"/>
                <a:gd name="T7" fmla="*/ 10800 h 21600"/>
                <a:gd name="T8" fmla="*/ 0 w 21600"/>
                <a:gd name="T9" fmla="*/ 21600 h 21600"/>
                <a:gd name="T10" fmla="*/ 21600 w 21600"/>
                <a:gd name="T11" fmla="*/ 21600 h 21600"/>
                <a:gd name="T12" fmla="*/ 1086 w 21600"/>
                <a:gd name="T13" fmla="*/ 4628 h 21600"/>
                <a:gd name="T14" fmla="*/ 20635 w 21600"/>
                <a:gd name="T15" fmla="*/ 20289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T12" t="T13" r="T14" b="T15"/>
              <a:pathLst>
                <a:path w="21600" h="21600">
                  <a:moveTo>
                    <a:pt x="19790" y="3240"/>
                  </a:moveTo>
                  <a:cubicBezTo>
                    <a:pt x="10981" y="3240"/>
                    <a:pt x="9171" y="3240"/>
                    <a:pt x="9050" y="3086"/>
                  </a:cubicBezTo>
                  <a:cubicBezTo>
                    <a:pt x="9050" y="2931"/>
                    <a:pt x="8930" y="2777"/>
                    <a:pt x="8930" y="2469"/>
                  </a:cubicBezTo>
                  <a:cubicBezTo>
                    <a:pt x="8930" y="2160"/>
                    <a:pt x="8809" y="1851"/>
                    <a:pt x="8688" y="1389"/>
                  </a:cubicBezTo>
                  <a:cubicBezTo>
                    <a:pt x="8568" y="1080"/>
                    <a:pt x="8326" y="771"/>
                    <a:pt x="8085" y="463"/>
                  </a:cubicBezTo>
                  <a:cubicBezTo>
                    <a:pt x="7723" y="154"/>
                    <a:pt x="7361" y="0"/>
                    <a:pt x="7361" y="0"/>
                  </a:cubicBezTo>
                  <a:cubicBezTo>
                    <a:pt x="7361" y="0"/>
                    <a:pt x="2293" y="0"/>
                    <a:pt x="2051" y="154"/>
                  </a:cubicBezTo>
                  <a:cubicBezTo>
                    <a:pt x="1689" y="309"/>
                    <a:pt x="1448" y="463"/>
                    <a:pt x="1327" y="771"/>
                  </a:cubicBezTo>
                  <a:cubicBezTo>
                    <a:pt x="1207" y="1080"/>
                    <a:pt x="1086" y="1389"/>
                    <a:pt x="965" y="1697"/>
                  </a:cubicBezTo>
                  <a:cubicBezTo>
                    <a:pt x="845" y="2160"/>
                    <a:pt x="724" y="2314"/>
                    <a:pt x="724" y="2469"/>
                  </a:cubicBezTo>
                  <a:cubicBezTo>
                    <a:pt x="603" y="2623"/>
                    <a:pt x="603" y="2777"/>
                    <a:pt x="483" y="2931"/>
                  </a:cubicBezTo>
                  <a:cubicBezTo>
                    <a:pt x="483" y="3086"/>
                    <a:pt x="362" y="3240"/>
                    <a:pt x="241" y="3240"/>
                  </a:cubicBezTo>
                  <a:lnTo>
                    <a:pt x="0" y="3394"/>
                  </a:lnTo>
                  <a:lnTo>
                    <a:pt x="0" y="3703"/>
                  </a:lnTo>
                  <a:lnTo>
                    <a:pt x="0" y="10800"/>
                  </a:lnTo>
                  <a:lnTo>
                    <a:pt x="0" y="21600"/>
                  </a:lnTo>
                  <a:lnTo>
                    <a:pt x="10981" y="21600"/>
                  </a:lnTo>
                  <a:lnTo>
                    <a:pt x="21600" y="21600"/>
                  </a:lnTo>
                  <a:lnTo>
                    <a:pt x="21600" y="10800"/>
                  </a:lnTo>
                  <a:lnTo>
                    <a:pt x="21600" y="5246"/>
                  </a:lnTo>
                  <a:lnTo>
                    <a:pt x="21600" y="4783"/>
                  </a:lnTo>
                  <a:cubicBezTo>
                    <a:pt x="21479" y="4320"/>
                    <a:pt x="21359" y="4011"/>
                    <a:pt x="21117" y="3703"/>
                  </a:cubicBezTo>
                  <a:cubicBezTo>
                    <a:pt x="20876" y="3549"/>
                    <a:pt x="20514" y="3394"/>
                    <a:pt x="20152" y="3240"/>
                  </a:cubicBezTo>
                  <a:close/>
                </a:path>
              </a:pathLst>
            </a:custGeom>
            <a:gradFill>
              <a:gsLst>
                <a:gs pos="0">
                  <a:schemeClr val="accent1">
                    <a:lumMod val="75000"/>
                  </a:schemeClr>
                </a:gs>
                <a:gs pos="35000">
                  <a:schemeClr val="accent1">
                    <a:lumMod val="75000"/>
                  </a:schemeClr>
                </a:gs>
                <a:gs pos="100000">
                  <a:schemeClr val="accent2">
                    <a:tint val="15000"/>
                    <a:satMod val="350000"/>
                  </a:schemeClr>
                </a:gs>
              </a:gsLst>
              <a:lin ang="16200000" scaled="1"/>
            </a:gradFill>
            <a:ln w="9525">
              <a:solidFill>
                <a:srgbClr val="000000">
                  <a:alpha val="50000"/>
                </a:srgbClr>
              </a:solidFill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808080"/>
                </a:solidFill>
                <a:latin typeface="Arial" pitchFamily="34" charset="0"/>
              </a:endParaRPr>
            </a:p>
          </p:txBody>
        </p:sp>
        <p:sp>
          <p:nvSpPr>
            <p:cNvPr id="16" name="File"/>
            <p:cNvSpPr>
              <a:spLocks noChangeAspect="1" noEditPoints="1" noChangeArrowheads="1"/>
            </p:cNvSpPr>
            <p:nvPr/>
          </p:nvSpPr>
          <p:spPr bwMode="auto">
            <a:xfrm>
              <a:off x="5688737" y="2750655"/>
              <a:ext cx="277978" cy="173736"/>
            </a:xfrm>
            <a:custGeom>
              <a:avLst/>
              <a:gdLst>
                <a:gd name="T0" fmla="*/ 10981 w 21600"/>
                <a:gd name="T1" fmla="*/ 3240 h 21600"/>
                <a:gd name="T2" fmla="*/ 0 w 21600"/>
                <a:gd name="T3" fmla="*/ 10800 h 21600"/>
                <a:gd name="T4" fmla="*/ 10800 w 21600"/>
                <a:gd name="T5" fmla="*/ 21600 h 21600"/>
                <a:gd name="T6" fmla="*/ 21600 w 21600"/>
                <a:gd name="T7" fmla="*/ 10800 h 21600"/>
                <a:gd name="T8" fmla="*/ 0 w 21600"/>
                <a:gd name="T9" fmla="*/ 21600 h 21600"/>
                <a:gd name="T10" fmla="*/ 21600 w 21600"/>
                <a:gd name="T11" fmla="*/ 21600 h 21600"/>
                <a:gd name="T12" fmla="*/ 1086 w 21600"/>
                <a:gd name="T13" fmla="*/ 4628 h 21600"/>
                <a:gd name="T14" fmla="*/ 20635 w 21600"/>
                <a:gd name="T15" fmla="*/ 20289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T12" t="T13" r="T14" b="T15"/>
              <a:pathLst>
                <a:path w="21600" h="21600">
                  <a:moveTo>
                    <a:pt x="19790" y="3240"/>
                  </a:moveTo>
                  <a:cubicBezTo>
                    <a:pt x="10981" y="3240"/>
                    <a:pt x="9171" y="3240"/>
                    <a:pt x="9050" y="3086"/>
                  </a:cubicBezTo>
                  <a:cubicBezTo>
                    <a:pt x="9050" y="2931"/>
                    <a:pt x="8930" y="2777"/>
                    <a:pt x="8930" y="2469"/>
                  </a:cubicBezTo>
                  <a:cubicBezTo>
                    <a:pt x="8930" y="2160"/>
                    <a:pt x="8809" y="1851"/>
                    <a:pt x="8688" y="1389"/>
                  </a:cubicBezTo>
                  <a:cubicBezTo>
                    <a:pt x="8568" y="1080"/>
                    <a:pt x="8326" y="771"/>
                    <a:pt x="8085" y="463"/>
                  </a:cubicBezTo>
                  <a:cubicBezTo>
                    <a:pt x="7723" y="154"/>
                    <a:pt x="7361" y="0"/>
                    <a:pt x="7361" y="0"/>
                  </a:cubicBezTo>
                  <a:cubicBezTo>
                    <a:pt x="7361" y="0"/>
                    <a:pt x="2293" y="0"/>
                    <a:pt x="2051" y="154"/>
                  </a:cubicBezTo>
                  <a:cubicBezTo>
                    <a:pt x="1689" y="309"/>
                    <a:pt x="1448" y="463"/>
                    <a:pt x="1327" y="771"/>
                  </a:cubicBezTo>
                  <a:cubicBezTo>
                    <a:pt x="1207" y="1080"/>
                    <a:pt x="1086" y="1389"/>
                    <a:pt x="965" y="1697"/>
                  </a:cubicBezTo>
                  <a:cubicBezTo>
                    <a:pt x="845" y="2160"/>
                    <a:pt x="724" y="2314"/>
                    <a:pt x="724" y="2469"/>
                  </a:cubicBezTo>
                  <a:cubicBezTo>
                    <a:pt x="603" y="2623"/>
                    <a:pt x="603" y="2777"/>
                    <a:pt x="483" y="2931"/>
                  </a:cubicBezTo>
                  <a:cubicBezTo>
                    <a:pt x="483" y="3086"/>
                    <a:pt x="362" y="3240"/>
                    <a:pt x="241" y="3240"/>
                  </a:cubicBezTo>
                  <a:lnTo>
                    <a:pt x="0" y="3394"/>
                  </a:lnTo>
                  <a:lnTo>
                    <a:pt x="0" y="3703"/>
                  </a:lnTo>
                  <a:lnTo>
                    <a:pt x="0" y="10800"/>
                  </a:lnTo>
                  <a:lnTo>
                    <a:pt x="0" y="21600"/>
                  </a:lnTo>
                  <a:lnTo>
                    <a:pt x="10981" y="21600"/>
                  </a:lnTo>
                  <a:lnTo>
                    <a:pt x="21600" y="21600"/>
                  </a:lnTo>
                  <a:lnTo>
                    <a:pt x="21600" y="10800"/>
                  </a:lnTo>
                  <a:lnTo>
                    <a:pt x="21600" y="5246"/>
                  </a:lnTo>
                  <a:lnTo>
                    <a:pt x="21600" y="4783"/>
                  </a:lnTo>
                  <a:cubicBezTo>
                    <a:pt x="21479" y="4320"/>
                    <a:pt x="21359" y="4011"/>
                    <a:pt x="21117" y="3703"/>
                  </a:cubicBezTo>
                  <a:cubicBezTo>
                    <a:pt x="20876" y="3549"/>
                    <a:pt x="20514" y="3394"/>
                    <a:pt x="20152" y="3240"/>
                  </a:cubicBezTo>
                  <a:close/>
                </a:path>
              </a:pathLst>
            </a:custGeom>
            <a:gradFill>
              <a:gsLst>
                <a:gs pos="0">
                  <a:schemeClr val="accent1">
                    <a:lumMod val="75000"/>
                  </a:schemeClr>
                </a:gs>
                <a:gs pos="35000">
                  <a:schemeClr val="accent1">
                    <a:lumMod val="75000"/>
                  </a:schemeClr>
                </a:gs>
                <a:gs pos="100000">
                  <a:schemeClr val="accent2">
                    <a:tint val="15000"/>
                    <a:satMod val="350000"/>
                  </a:schemeClr>
                </a:gs>
              </a:gsLst>
              <a:lin ang="16200000" scaled="1"/>
            </a:gradFill>
            <a:ln w="9525">
              <a:solidFill>
                <a:srgbClr val="000000">
                  <a:alpha val="50000"/>
                </a:srgbClr>
              </a:solidFill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808080"/>
                </a:solidFill>
                <a:latin typeface="Arial" pitchFamily="34" charset="0"/>
              </a:endParaRPr>
            </a:p>
          </p:txBody>
        </p:sp>
        <p:sp>
          <p:nvSpPr>
            <p:cNvPr id="17" name="File"/>
            <p:cNvSpPr>
              <a:spLocks noChangeAspect="1" noEditPoints="1" noChangeArrowheads="1"/>
            </p:cNvSpPr>
            <p:nvPr/>
          </p:nvSpPr>
          <p:spPr bwMode="auto">
            <a:xfrm>
              <a:off x="5743601" y="2826854"/>
              <a:ext cx="277978" cy="173736"/>
            </a:xfrm>
            <a:custGeom>
              <a:avLst/>
              <a:gdLst>
                <a:gd name="T0" fmla="*/ 10981 w 21600"/>
                <a:gd name="T1" fmla="*/ 3240 h 21600"/>
                <a:gd name="T2" fmla="*/ 0 w 21600"/>
                <a:gd name="T3" fmla="*/ 10800 h 21600"/>
                <a:gd name="T4" fmla="*/ 10800 w 21600"/>
                <a:gd name="T5" fmla="*/ 21600 h 21600"/>
                <a:gd name="T6" fmla="*/ 21600 w 21600"/>
                <a:gd name="T7" fmla="*/ 10800 h 21600"/>
                <a:gd name="T8" fmla="*/ 0 w 21600"/>
                <a:gd name="T9" fmla="*/ 21600 h 21600"/>
                <a:gd name="T10" fmla="*/ 21600 w 21600"/>
                <a:gd name="T11" fmla="*/ 21600 h 21600"/>
                <a:gd name="T12" fmla="*/ 1086 w 21600"/>
                <a:gd name="T13" fmla="*/ 4628 h 21600"/>
                <a:gd name="T14" fmla="*/ 20635 w 21600"/>
                <a:gd name="T15" fmla="*/ 20289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T12" t="T13" r="T14" b="T15"/>
              <a:pathLst>
                <a:path w="21600" h="21600">
                  <a:moveTo>
                    <a:pt x="19790" y="3240"/>
                  </a:moveTo>
                  <a:cubicBezTo>
                    <a:pt x="10981" y="3240"/>
                    <a:pt x="9171" y="3240"/>
                    <a:pt x="9050" y="3086"/>
                  </a:cubicBezTo>
                  <a:cubicBezTo>
                    <a:pt x="9050" y="2931"/>
                    <a:pt x="8930" y="2777"/>
                    <a:pt x="8930" y="2469"/>
                  </a:cubicBezTo>
                  <a:cubicBezTo>
                    <a:pt x="8930" y="2160"/>
                    <a:pt x="8809" y="1851"/>
                    <a:pt x="8688" y="1389"/>
                  </a:cubicBezTo>
                  <a:cubicBezTo>
                    <a:pt x="8568" y="1080"/>
                    <a:pt x="8326" y="771"/>
                    <a:pt x="8085" y="463"/>
                  </a:cubicBezTo>
                  <a:cubicBezTo>
                    <a:pt x="7723" y="154"/>
                    <a:pt x="7361" y="0"/>
                    <a:pt x="7361" y="0"/>
                  </a:cubicBezTo>
                  <a:cubicBezTo>
                    <a:pt x="7361" y="0"/>
                    <a:pt x="2293" y="0"/>
                    <a:pt x="2051" y="154"/>
                  </a:cubicBezTo>
                  <a:cubicBezTo>
                    <a:pt x="1689" y="309"/>
                    <a:pt x="1448" y="463"/>
                    <a:pt x="1327" y="771"/>
                  </a:cubicBezTo>
                  <a:cubicBezTo>
                    <a:pt x="1207" y="1080"/>
                    <a:pt x="1086" y="1389"/>
                    <a:pt x="965" y="1697"/>
                  </a:cubicBezTo>
                  <a:cubicBezTo>
                    <a:pt x="845" y="2160"/>
                    <a:pt x="724" y="2314"/>
                    <a:pt x="724" y="2469"/>
                  </a:cubicBezTo>
                  <a:cubicBezTo>
                    <a:pt x="603" y="2623"/>
                    <a:pt x="603" y="2777"/>
                    <a:pt x="483" y="2931"/>
                  </a:cubicBezTo>
                  <a:cubicBezTo>
                    <a:pt x="483" y="3086"/>
                    <a:pt x="362" y="3240"/>
                    <a:pt x="241" y="3240"/>
                  </a:cubicBezTo>
                  <a:lnTo>
                    <a:pt x="0" y="3394"/>
                  </a:lnTo>
                  <a:lnTo>
                    <a:pt x="0" y="3703"/>
                  </a:lnTo>
                  <a:lnTo>
                    <a:pt x="0" y="10800"/>
                  </a:lnTo>
                  <a:lnTo>
                    <a:pt x="0" y="21600"/>
                  </a:lnTo>
                  <a:lnTo>
                    <a:pt x="10981" y="21600"/>
                  </a:lnTo>
                  <a:lnTo>
                    <a:pt x="21600" y="21600"/>
                  </a:lnTo>
                  <a:lnTo>
                    <a:pt x="21600" y="10800"/>
                  </a:lnTo>
                  <a:lnTo>
                    <a:pt x="21600" y="5246"/>
                  </a:lnTo>
                  <a:lnTo>
                    <a:pt x="21600" y="4783"/>
                  </a:lnTo>
                  <a:cubicBezTo>
                    <a:pt x="21479" y="4320"/>
                    <a:pt x="21359" y="4011"/>
                    <a:pt x="21117" y="3703"/>
                  </a:cubicBezTo>
                  <a:cubicBezTo>
                    <a:pt x="20876" y="3549"/>
                    <a:pt x="20514" y="3394"/>
                    <a:pt x="20152" y="3240"/>
                  </a:cubicBezTo>
                  <a:close/>
                </a:path>
              </a:pathLst>
            </a:custGeom>
            <a:gradFill>
              <a:gsLst>
                <a:gs pos="0">
                  <a:schemeClr val="accent1">
                    <a:lumMod val="75000"/>
                  </a:schemeClr>
                </a:gs>
                <a:gs pos="35000">
                  <a:schemeClr val="accent1">
                    <a:lumMod val="75000"/>
                  </a:schemeClr>
                </a:gs>
                <a:gs pos="100000">
                  <a:schemeClr val="accent2">
                    <a:tint val="15000"/>
                    <a:satMod val="350000"/>
                  </a:schemeClr>
                </a:gs>
              </a:gsLst>
              <a:lin ang="16200000" scaled="1"/>
            </a:gradFill>
            <a:ln w="9525">
              <a:solidFill>
                <a:srgbClr val="000000">
                  <a:alpha val="50000"/>
                </a:srgbClr>
              </a:solidFill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808080"/>
                </a:solidFill>
                <a:latin typeface="Arial" pitchFamily="34" charset="0"/>
              </a:endParaRPr>
            </a:p>
          </p:txBody>
        </p:sp>
      </p:grpSp>
      <p:sp>
        <p:nvSpPr>
          <p:cNvPr id="69" name="Document"/>
          <p:cNvSpPr>
            <a:spLocks noChangeAspect="1" noEditPoints="1" noChangeArrowheads="1"/>
          </p:cNvSpPr>
          <p:nvPr/>
        </p:nvSpPr>
        <p:spPr bwMode="auto">
          <a:xfrm>
            <a:off x="4150481" y="1573372"/>
            <a:ext cx="129845" cy="173736"/>
          </a:xfrm>
          <a:custGeom>
            <a:avLst/>
            <a:gdLst>
              <a:gd name="T0" fmla="*/ 10757 w 21600"/>
              <a:gd name="T1" fmla="*/ 21632 h 21600"/>
              <a:gd name="T2" fmla="*/ 85 w 21600"/>
              <a:gd name="T3" fmla="*/ 10849 h 21600"/>
              <a:gd name="T4" fmla="*/ 10757 w 21600"/>
              <a:gd name="T5" fmla="*/ 81 h 21600"/>
              <a:gd name="T6" fmla="*/ 21706 w 21600"/>
              <a:gd name="T7" fmla="*/ 10652 h 21600"/>
              <a:gd name="T8" fmla="*/ 10757 w 21600"/>
              <a:gd name="T9" fmla="*/ 21632 h 21600"/>
              <a:gd name="T10" fmla="*/ 0 w 21600"/>
              <a:gd name="T11" fmla="*/ 0 h 21600"/>
              <a:gd name="T12" fmla="*/ 21600 w 21600"/>
              <a:gd name="T13" fmla="*/ 0 h 21600"/>
              <a:gd name="T14" fmla="*/ 21600 w 21600"/>
              <a:gd name="T15" fmla="*/ 21600 h 21600"/>
              <a:gd name="T16" fmla="*/ 977 w 21600"/>
              <a:gd name="T17" fmla="*/ 818 h 21600"/>
              <a:gd name="T18" fmla="*/ 20622 w 21600"/>
              <a:gd name="T19" fmla="*/ 16429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10757" y="21632"/>
                </a:moveTo>
                <a:lnTo>
                  <a:pt x="5187" y="21632"/>
                </a:lnTo>
                <a:lnTo>
                  <a:pt x="85" y="17509"/>
                </a:lnTo>
                <a:lnTo>
                  <a:pt x="85" y="10849"/>
                </a:lnTo>
                <a:lnTo>
                  <a:pt x="85" y="81"/>
                </a:lnTo>
                <a:lnTo>
                  <a:pt x="10757" y="81"/>
                </a:lnTo>
                <a:lnTo>
                  <a:pt x="21706" y="81"/>
                </a:lnTo>
                <a:lnTo>
                  <a:pt x="21706" y="10652"/>
                </a:lnTo>
                <a:lnTo>
                  <a:pt x="21706" y="21632"/>
                </a:lnTo>
                <a:lnTo>
                  <a:pt x="10757" y="21632"/>
                </a:lnTo>
                <a:close/>
              </a:path>
              <a:path w="21600" h="21600">
                <a:moveTo>
                  <a:pt x="85" y="17509"/>
                </a:moveTo>
                <a:lnTo>
                  <a:pt x="5187" y="17509"/>
                </a:lnTo>
                <a:lnTo>
                  <a:pt x="5187" y="21632"/>
                </a:lnTo>
                <a:lnTo>
                  <a:pt x="85" y="17509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75000"/>
                </a:schemeClr>
              </a:gs>
              <a:gs pos="35000">
                <a:schemeClr val="accent1">
                  <a:lumMod val="75000"/>
                </a:schemeClr>
              </a:gs>
              <a:gs pos="100000">
                <a:schemeClr val="accent2">
                  <a:tint val="15000"/>
                  <a:satMod val="350000"/>
                </a:schemeClr>
              </a:gs>
            </a:gsLst>
            <a:lin ang="16200000" scaled="1"/>
          </a:gradFill>
          <a:ln w="9525">
            <a:solidFill>
              <a:srgbClr val="000000">
                <a:alpha val="50000"/>
              </a:srgbClr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chemeClr val="accent6">
                  <a:lumMod val="75000"/>
                </a:schemeClr>
              </a:solidFill>
              <a:latin typeface="Arial" pitchFamily="34" charset="0"/>
            </a:endParaRPr>
          </a:p>
        </p:txBody>
      </p:sp>
      <p:sp>
        <p:nvSpPr>
          <p:cNvPr id="177" name="TextBox 176"/>
          <p:cNvSpPr txBox="1"/>
          <p:nvPr/>
        </p:nvSpPr>
        <p:spPr>
          <a:xfrm>
            <a:off x="3048000" y="3840710"/>
            <a:ext cx="914400" cy="2308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9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</a:rPr>
              <a:t>WAN</a:t>
            </a:r>
            <a:endParaRPr lang="en-US" sz="900" b="1" dirty="0">
              <a:solidFill>
                <a:schemeClr val="accent6">
                  <a:lumMod val="75000"/>
                </a:schemeClr>
              </a:solidFill>
              <a:latin typeface="Arial" pitchFamily="34" charset="0"/>
            </a:endParaRPr>
          </a:p>
        </p:txBody>
      </p:sp>
      <p:sp>
        <p:nvSpPr>
          <p:cNvPr id="178" name="TextBox 177"/>
          <p:cNvSpPr txBox="1"/>
          <p:nvPr/>
        </p:nvSpPr>
        <p:spPr>
          <a:xfrm>
            <a:off x="4503065" y="1241674"/>
            <a:ext cx="612492" cy="2308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9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</a:rPr>
              <a:t>WAN</a:t>
            </a:r>
            <a:endParaRPr lang="en-US" sz="900" b="1" dirty="0">
              <a:solidFill>
                <a:schemeClr val="accent6">
                  <a:lumMod val="75000"/>
                </a:schemeClr>
              </a:solidFill>
              <a:latin typeface="Arial" pitchFamily="34" charset="0"/>
            </a:endParaRPr>
          </a:p>
        </p:txBody>
      </p:sp>
      <p:sp>
        <p:nvSpPr>
          <p:cNvPr id="195" name="Rectangle 194"/>
          <p:cNvSpPr/>
          <p:nvPr/>
        </p:nvSpPr>
        <p:spPr>
          <a:xfrm>
            <a:off x="144625" y="1873102"/>
            <a:ext cx="1082349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900" b="1" dirty="0" smtClean="0">
                <a:solidFill>
                  <a:srgbClr val="808080"/>
                </a:solidFill>
                <a:latin typeface="Arial" pitchFamily="34" charset="0"/>
              </a:rPr>
              <a:t>SnapServer DX2</a:t>
            </a:r>
            <a:endParaRPr lang="en-US" sz="900" b="1" dirty="0">
              <a:solidFill>
                <a:srgbClr val="808080"/>
              </a:solidFill>
              <a:latin typeface="Arial" pitchFamily="34" charset="0"/>
            </a:endParaRPr>
          </a:p>
        </p:txBody>
      </p:sp>
      <p:sp>
        <p:nvSpPr>
          <p:cNvPr id="196" name="Rectangle 195"/>
          <p:cNvSpPr/>
          <p:nvPr/>
        </p:nvSpPr>
        <p:spPr>
          <a:xfrm>
            <a:off x="60655" y="4684386"/>
            <a:ext cx="1082349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900" b="1" dirty="0" smtClean="0">
                <a:solidFill>
                  <a:srgbClr val="808080"/>
                </a:solidFill>
                <a:latin typeface="Arial" pitchFamily="34" charset="0"/>
              </a:rPr>
              <a:t>SnapServer DX1</a:t>
            </a:r>
            <a:endParaRPr lang="en-US" sz="900" b="1" dirty="0">
              <a:solidFill>
                <a:srgbClr val="808080"/>
              </a:solidFill>
              <a:latin typeface="Arial" pitchFamily="34" charset="0"/>
            </a:endParaRPr>
          </a:p>
        </p:txBody>
      </p:sp>
      <p:sp>
        <p:nvSpPr>
          <p:cNvPr id="197" name="Rectangle 196"/>
          <p:cNvSpPr/>
          <p:nvPr/>
        </p:nvSpPr>
        <p:spPr>
          <a:xfrm>
            <a:off x="7907378" y="1202575"/>
            <a:ext cx="1082349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900" b="1" dirty="0" smtClean="0">
                <a:solidFill>
                  <a:srgbClr val="808080"/>
                </a:solidFill>
                <a:latin typeface="Arial" pitchFamily="34" charset="0"/>
              </a:rPr>
              <a:t>SnapServer DX2</a:t>
            </a:r>
            <a:endParaRPr lang="en-US" sz="900" b="1" dirty="0">
              <a:solidFill>
                <a:srgbClr val="808080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8786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>
          <a:xfrm>
            <a:off x="152400" y="1066800"/>
            <a:ext cx="6324600" cy="4800600"/>
          </a:xfrm>
        </p:spPr>
        <p:txBody>
          <a:bodyPr/>
          <a:lstStyle/>
          <a:p>
            <a:pPr marL="0" indent="177800">
              <a:buNone/>
            </a:pPr>
            <a:r>
              <a:rPr lang="en-US" b="1" dirty="0" smtClean="0"/>
              <a:t>With SnapServer you get…</a:t>
            </a:r>
            <a:endParaRPr lang="en-US" b="1" dirty="0" smtClean="0">
              <a:solidFill>
                <a:schemeClr val="accent4"/>
              </a:solidFill>
            </a:endParaRPr>
          </a:p>
          <a:p>
            <a:pPr marL="0" indent="0">
              <a:buNone/>
            </a:pPr>
            <a:endParaRPr lang="en-US" sz="1400" dirty="0"/>
          </a:p>
          <a:p>
            <a:pPr marL="463550" lvl="1">
              <a:buFont typeface="Arial" pitchFamily="34" charset="0"/>
              <a:buChar char="•"/>
            </a:pPr>
            <a:r>
              <a:rPr lang="en-US" sz="1800" b="1" dirty="0" smtClean="0">
                <a:solidFill>
                  <a:schemeClr val="accent4"/>
                </a:solidFill>
              </a:rPr>
              <a:t>Local Storage: </a:t>
            </a:r>
            <a:r>
              <a:rPr lang="en-US" sz="1800" dirty="0" smtClean="0"/>
              <a:t>Immediate access to shared storage</a:t>
            </a:r>
          </a:p>
          <a:p>
            <a:pPr marL="463550" lvl="1">
              <a:buFont typeface="Arial" pitchFamily="34" charset="0"/>
              <a:buChar char="•"/>
            </a:pPr>
            <a:r>
              <a:rPr lang="en-US" sz="1800" b="1" dirty="0" smtClean="0">
                <a:solidFill>
                  <a:schemeClr val="accent4"/>
                </a:solidFill>
              </a:rPr>
              <a:t>Performance: </a:t>
            </a:r>
            <a:r>
              <a:rPr lang="en-US" sz="1800" dirty="0" smtClean="0"/>
              <a:t>High performance storage ideal for file serving, virtualization, backup and database hosting</a:t>
            </a:r>
            <a:endParaRPr lang="en-US" sz="1800" dirty="0"/>
          </a:p>
          <a:p>
            <a:pPr marL="463550" lvl="1">
              <a:buFont typeface="Arial" pitchFamily="34" charset="0"/>
              <a:buChar char="•"/>
            </a:pPr>
            <a:r>
              <a:rPr lang="en-US" sz="1800" b="1" dirty="0" smtClean="0">
                <a:solidFill>
                  <a:schemeClr val="accent4"/>
                </a:solidFill>
              </a:rPr>
              <a:t>Flexibility</a:t>
            </a:r>
            <a:r>
              <a:rPr lang="en-US" sz="1800" b="1" dirty="0">
                <a:solidFill>
                  <a:schemeClr val="accent4"/>
                </a:solidFill>
              </a:rPr>
              <a:t>: </a:t>
            </a:r>
            <a:r>
              <a:rPr lang="en-US" sz="1800" dirty="0" smtClean="0"/>
              <a:t>Auto-provision volumes with DynamicRAID</a:t>
            </a:r>
            <a:endParaRPr lang="en-US" sz="1800" b="1" dirty="0">
              <a:solidFill>
                <a:schemeClr val="accent4"/>
              </a:solidFill>
            </a:endParaRPr>
          </a:p>
          <a:p>
            <a:pPr marL="463550" lvl="1">
              <a:buFont typeface="Arial" pitchFamily="34" charset="0"/>
              <a:buChar char="•"/>
            </a:pPr>
            <a:r>
              <a:rPr lang="en-US" sz="1800" b="1" dirty="0" smtClean="0">
                <a:solidFill>
                  <a:schemeClr val="accent4"/>
                </a:solidFill>
              </a:rPr>
              <a:t>Scalability: </a:t>
            </a:r>
            <a:r>
              <a:rPr lang="en-US" sz="1800" dirty="0" smtClean="0"/>
              <a:t>Capacity </a:t>
            </a:r>
            <a:r>
              <a:rPr lang="en-US" sz="1800" dirty="0"/>
              <a:t>expansion by adding </a:t>
            </a:r>
            <a:r>
              <a:rPr lang="en-US" sz="1800" dirty="0" smtClean="0"/>
              <a:t>shelves or drives </a:t>
            </a:r>
            <a:r>
              <a:rPr lang="en-US" sz="1800" dirty="0"/>
              <a:t>or replacing </a:t>
            </a:r>
            <a:r>
              <a:rPr lang="en-US" sz="1800" dirty="0" smtClean="0"/>
              <a:t>disks with </a:t>
            </a:r>
            <a:r>
              <a:rPr lang="en-US" sz="1800" dirty="0"/>
              <a:t>larger ones</a:t>
            </a:r>
            <a:endParaRPr lang="en-US" sz="1800" b="1" dirty="0">
              <a:solidFill>
                <a:schemeClr val="accent4"/>
              </a:solidFill>
            </a:endParaRPr>
          </a:p>
          <a:p>
            <a:pPr marL="463550" lvl="1">
              <a:buFont typeface="Arial" pitchFamily="34" charset="0"/>
              <a:buChar char="•"/>
            </a:pPr>
            <a:r>
              <a:rPr lang="en-US" sz="1800" b="1" dirty="0" smtClean="0">
                <a:solidFill>
                  <a:schemeClr val="accent4"/>
                </a:solidFill>
              </a:rPr>
              <a:t>Reliability</a:t>
            </a:r>
            <a:r>
              <a:rPr lang="en-US" sz="1800" b="1" dirty="0">
                <a:solidFill>
                  <a:schemeClr val="accent4"/>
                </a:solidFill>
              </a:rPr>
              <a:t>: </a:t>
            </a:r>
            <a:r>
              <a:rPr lang="en-US" sz="1800" dirty="0" smtClean="0"/>
              <a:t>Redundant power, proven Linux based GuardianOS </a:t>
            </a:r>
          </a:p>
          <a:p>
            <a:pPr marL="463550" lvl="1">
              <a:buFont typeface="Arial" pitchFamily="34" charset="0"/>
              <a:buChar char="•"/>
            </a:pPr>
            <a:r>
              <a:rPr lang="en-US" sz="1800" b="1" dirty="0" smtClean="0">
                <a:solidFill>
                  <a:schemeClr val="accent4"/>
                </a:solidFill>
              </a:rPr>
              <a:t>Compatibility: </a:t>
            </a:r>
            <a:r>
              <a:rPr lang="en-US" sz="1800" dirty="0" smtClean="0"/>
              <a:t>CIFS, NFS, AFP, iSCSI, FTP, HTTP</a:t>
            </a:r>
          </a:p>
          <a:p>
            <a:pPr marL="463550" lvl="1">
              <a:buFont typeface="Arial" pitchFamily="34" charset="0"/>
              <a:buChar char="•"/>
            </a:pPr>
            <a:r>
              <a:rPr lang="en-US" sz="1800" b="1" dirty="0" smtClean="0">
                <a:solidFill>
                  <a:schemeClr val="accent4"/>
                </a:solidFill>
              </a:rPr>
              <a:t>Disaster Recovery: </a:t>
            </a:r>
            <a:r>
              <a:rPr lang="en-US" sz="1800" dirty="0" smtClean="0"/>
              <a:t>Replicate locally or remotely with Snap Enterprise Data Replication software</a:t>
            </a:r>
          </a:p>
          <a:p>
            <a:pPr marL="463550" lvl="1">
              <a:buFont typeface="Arial" pitchFamily="34" charset="0"/>
              <a:buChar char="•"/>
            </a:pPr>
            <a:r>
              <a:rPr lang="en-US" sz="1800" b="1" dirty="0" smtClean="0">
                <a:solidFill>
                  <a:schemeClr val="accent4"/>
                </a:solidFill>
              </a:rPr>
              <a:t>Backup: </a:t>
            </a:r>
            <a:r>
              <a:rPr lang="en-US" sz="1800" dirty="0" smtClean="0"/>
              <a:t>Can be integrated into backup environments with various 3</a:t>
            </a:r>
            <a:r>
              <a:rPr lang="en-US" sz="1800" baseline="30000" dirty="0" smtClean="0"/>
              <a:t>rd</a:t>
            </a:r>
            <a:r>
              <a:rPr lang="en-US" sz="1800" dirty="0" smtClean="0"/>
              <a:t> party backup </a:t>
            </a:r>
            <a:r>
              <a:rPr lang="en-US" sz="1800" dirty="0" smtClean="0"/>
              <a:t>agents</a:t>
            </a:r>
            <a:endParaRPr lang="en-US" sz="1800" dirty="0" smtClean="0"/>
          </a:p>
          <a:p>
            <a:pPr marL="395288" lvl="1" indent="-217488">
              <a:buFont typeface="Wingdings" pitchFamily="2" charset="2"/>
              <a:buChar char="Ø"/>
            </a:pPr>
            <a:endParaRPr lang="en-US" dirty="0" smtClean="0"/>
          </a:p>
          <a:p>
            <a:pPr lvl="1"/>
            <a:endParaRPr lang="en-US" sz="1600" dirty="0"/>
          </a:p>
          <a:p>
            <a:pPr marL="742950" lvl="2" indent="-285750">
              <a:buFont typeface="Wingdings" charset="2"/>
              <a:buChar char="²"/>
            </a:pPr>
            <a:endParaRPr lang="en-US" dirty="0" smtClean="0"/>
          </a:p>
          <a:p>
            <a:pPr marL="685800" lvl="2">
              <a:buFont typeface="Arial"/>
              <a:buChar char="•"/>
            </a:pPr>
            <a:endParaRPr lang="en-US" dirty="0" smtClean="0"/>
          </a:p>
          <a:p>
            <a:pPr marL="685800" lvl="2">
              <a:buFont typeface="Arial"/>
              <a:buChar char="•"/>
            </a:pPr>
            <a:endParaRPr lang="en-US" dirty="0"/>
          </a:p>
          <a:p>
            <a:pPr lvl="1"/>
            <a:endParaRPr lang="en-US" sz="1600" dirty="0" smtClean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685800"/>
          </a:xfrm>
        </p:spPr>
        <p:txBody>
          <a:bodyPr/>
          <a:lstStyle/>
          <a:p>
            <a:r>
              <a:rPr lang="en-US" sz="2400" dirty="0" smtClean="0"/>
              <a:t>SnapServer </a:t>
            </a:r>
            <a:r>
              <a:rPr lang="en-US" sz="2400" dirty="0"/>
              <a:t>Advantages, Use Cases and Applications</a:t>
            </a:r>
          </a:p>
        </p:txBody>
      </p:sp>
      <p:pic>
        <p:nvPicPr>
          <p:cNvPr id="5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2689713"/>
            <a:ext cx="2201214" cy="7092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8" name="Picture 5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4061313"/>
            <a:ext cx="609600" cy="6355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9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4061312"/>
            <a:ext cx="609600" cy="6355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9469" y="4056270"/>
            <a:ext cx="609600" cy="6355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61" name="Curved Connector 60"/>
          <p:cNvCxnSpPr/>
          <p:nvPr/>
        </p:nvCxnSpPr>
        <p:spPr>
          <a:xfrm rot="16200000" flipH="1">
            <a:off x="8148790" y="3838425"/>
            <a:ext cx="466418" cy="152401"/>
          </a:xfrm>
          <a:prstGeom prst="curvedConnector3">
            <a:avLst>
              <a:gd name="adj1" fmla="val 50000"/>
            </a:avLst>
          </a:prstGeom>
          <a:ln>
            <a:solidFill>
              <a:schemeClr val="accent1">
                <a:lumMod val="75000"/>
              </a:schemeClr>
            </a:solidFill>
          </a:ln>
          <a:effec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62" name="Curved Connector 61"/>
          <p:cNvCxnSpPr/>
          <p:nvPr/>
        </p:nvCxnSpPr>
        <p:spPr>
          <a:xfrm rot="5400000">
            <a:off x="6439999" y="3806029"/>
            <a:ext cx="467519" cy="216090"/>
          </a:xfrm>
          <a:prstGeom prst="curvedConnector3">
            <a:avLst>
              <a:gd name="adj1" fmla="val 50000"/>
            </a:avLst>
          </a:prstGeom>
          <a:ln>
            <a:solidFill>
              <a:schemeClr val="accent1">
                <a:lumMod val="75000"/>
              </a:schemeClr>
            </a:solidFill>
          </a:ln>
          <a:effec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63" name="Curved Connector 62"/>
          <p:cNvCxnSpPr/>
          <p:nvPr/>
        </p:nvCxnSpPr>
        <p:spPr>
          <a:xfrm rot="16200000" flipH="1">
            <a:off x="7333134" y="3827161"/>
            <a:ext cx="466417" cy="174930"/>
          </a:xfrm>
          <a:prstGeom prst="curvedConnector3">
            <a:avLst>
              <a:gd name="adj1" fmla="val 50000"/>
            </a:avLst>
          </a:prstGeom>
          <a:ln>
            <a:solidFill>
              <a:schemeClr val="accent1">
                <a:lumMod val="75000"/>
              </a:schemeClr>
            </a:solidFill>
          </a:ln>
          <a:effec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64" name="Curved Connector 63"/>
          <p:cNvCxnSpPr/>
          <p:nvPr/>
        </p:nvCxnSpPr>
        <p:spPr>
          <a:xfrm rot="5400000">
            <a:off x="7227725" y="3373369"/>
            <a:ext cx="346249" cy="270510"/>
          </a:xfrm>
          <a:prstGeom prst="curvedConnector3">
            <a:avLst>
              <a:gd name="adj1" fmla="val 50000"/>
            </a:avLst>
          </a:prstGeom>
          <a:ln>
            <a:solidFill>
              <a:schemeClr val="accent1">
                <a:lumMod val="75000"/>
              </a:schemeClr>
            </a:solidFill>
          </a:ln>
          <a:effec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65" name="Document"/>
          <p:cNvSpPr>
            <a:spLocks noChangeAspect="1" noEditPoints="1" noChangeArrowheads="1"/>
          </p:cNvSpPr>
          <p:nvPr/>
        </p:nvSpPr>
        <p:spPr bwMode="auto">
          <a:xfrm>
            <a:off x="6400800" y="3882534"/>
            <a:ext cx="129845" cy="173736"/>
          </a:xfrm>
          <a:custGeom>
            <a:avLst/>
            <a:gdLst>
              <a:gd name="T0" fmla="*/ 10757 w 21600"/>
              <a:gd name="T1" fmla="*/ 21632 h 21600"/>
              <a:gd name="T2" fmla="*/ 85 w 21600"/>
              <a:gd name="T3" fmla="*/ 10849 h 21600"/>
              <a:gd name="T4" fmla="*/ 10757 w 21600"/>
              <a:gd name="T5" fmla="*/ 81 h 21600"/>
              <a:gd name="T6" fmla="*/ 21706 w 21600"/>
              <a:gd name="T7" fmla="*/ 10652 h 21600"/>
              <a:gd name="T8" fmla="*/ 10757 w 21600"/>
              <a:gd name="T9" fmla="*/ 21632 h 21600"/>
              <a:gd name="T10" fmla="*/ 0 w 21600"/>
              <a:gd name="T11" fmla="*/ 0 h 21600"/>
              <a:gd name="T12" fmla="*/ 21600 w 21600"/>
              <a:gd name="T13" fmla="*/ 0 h 21600"/>
              <a:gd name="T14" fmla="*/ 21600 w 21600"/>
              <a:gd name="T15" fmla="*/ 21600 h 21600"/>
              <a:gd name="T16" fmla="*/ 977 w 21600"/>
              <a:gd name="T17" fmla="*/ 818 h 21600"/>
              <a:gd name="T18" fmla="*/ 20622 w 21600"/>
              <a:gd name="T19" fmla="*/ 16429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10757" y="21632"/>
                </a:moveTo>
                <a:lnTo>
                  <a:pt x="5187" y="21632"/>
                </a:lnTo>
                <a:lnTo>
                  <a:pt x="85" y="17509"/>
                </a:lnTo>
                <a:lnTo>
                  <a:pt x="85" y="10849"/>
                </a:lnTo>
                <a:lnTo>
                  <a:pt x="85" y="81"/>
                </a:lnTo>
                <a:lnTo>
                  <a:pt x="10757" y="81"/>
                </a:lnTo>
                <a:lnTo>
                  <a:pt x="21706" y="81"/>
                </a:lnTo>
                <a:lnTo>
                  <a:pt x="21706" y="10652"/>
                </a:lnTo>
                <a:lnTo>
                  <a:pt x="21706" y="21632"/>
                </a:lnTo>
                <a:lnTo>
                  <a:pt x="10757" y="21632"/>
                </a:lnTo>
                <a:close/>
              </a:path>
              <a:path w="21600" h="21600">
                <a:moveTo>
                  <a:pt x="85" y="17509"/>
                </a:moveTo>
                <a:lnTo>
                  <a:pt x="5187" y="17509"/>
                </a:lnTo>
                <a:lnTo>
                  <a:pt x="5187" y="21632"/>
                </a:lnTo>
                <a:lnTo>
                  <a:pt x="85" y="17509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75000"/>
                </a:schemeClr>
              </a:gs>
              <a:gs pos="35000">
                <a:schemeClr val="accent1">
                  <a:lumMod val="75000"/>
                </a:schemeClr>
              </a:gs>
              <a:gs pos="100000">
                <a:schemeClr val="accent2">
                  <a:tint val="15000"/>
                  <a:satMod val="350000"/>
                </a:schemeClr>
              </a:gs>
            </a:gsLst>
            <a:lin ang="16200000" scaled="1"/>
          </a:gradFill>
          <a:ln w="9525">
            <a:solidFill>
              <a:srgbClr val="000000">
                <a:alpha val="50000"/>
              </a:srgbClr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808080"/>
              </a:solidFill>
              <a:latin typeface="Arial" pitchFamily="34" charset="0"/>
            </a:endParaRPr>
          </a:p>
        </p:txBody>
      </p:sp>
      <p:sp>
        <p:nvSpPr>
          <p:cNvPr id="66" name="Document"/>
          <p:cNvSpPr>
            <a:spLocks noChangeAspect="1" noEditPoints="1" noChangeArrowheads="1"/>
          </p:cNvSpPr>
          <p:nvPr/>
        </p:nvSpPr>
        <p:spPr bwMode="auto">
          <a:xfrm>
            <a:off x="8169646" y="3882534"/>
            <a:ext cx="129845" cy="173736"/>
          </a:xfrm>
          <a:custGeom>
            <a:avLst/>
            <a:gdLst>
              <a:gd name="T0" fmla="*/ 10757 w 21600"/>
              <a:gd name="T1" fmla="*/ 21632 h 21600"/>
              <a:gd name="T2" fmla="*/ 85 w 21600"/>
              <a:gd name="T3" fmla="*/ 10849 h 21600"/>
              <a:gd name="T4" fmla="*/ 10757 w 21600"/>
              <a:gd name="T5" fmla="*/ 81 h 21600"/>
              <a:gd name="T6" fmla="*/ 21706 w 21600"/>
              <a:gd name="T7" fmla="*/ 10652 h 21600"/>
              <a:gd name="T8" fmla="*/ 10757 w 21600"/>
              <a:gd name="T9" fmla="*/ 21632 h 21600"/>
              <a:gd name="T10" fmla="*/ 0 w 21600"/>
              <a:gd name="T11" fmla="*/ 0 h 21600"/>
              <a:gd name="T12" fmla="*/ 21600 w 21600"/>
              <a:gd name="T13" fmla="*/ 0 h 21600"/>
              <a:gd name="T14" fmla="*/ 21600 w 21600"/>
              <a:gd name="T15" fmla="*/ 21600 h 21600"/>
              <a:gd name="T16" fmla="*/ 977 w 21600"/>
              <a:gd name="T17" fmla="*/ 818 h 21600"/>
              <a:gd name="T18" fmla="*/ 20622 w 21600"/>
              <a:gd name="T19" fmla="*/ 16429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10757" y="21632"/>
                </a:moveTo>
                <a:lnTo>
                  <a:pt x="5187" y="21632"/>
                </a:lnTo>
                <a:lnTo>
                  <a:pt x="85" y="17509"/>
                </a:lnTo>
                <a:lnTo>
                  <a:pt x="85" y="10849"/>
                </a:lnTo>
                <a:lnTo>
                  <a:pt x="85" y="81"/>
                </a:lnTo>
                <a:lnTo>
                  <a:pt x="10757" y="81"/>
                </a:lnTo>
                <a:lnTo>
                  <a:pt x="21706" y="81"/>
                </a:lnTo>
                <a:lnTo>
                  <a:pt x="21706" y="10652"/>
                </a:lnTo>
                <a:lnTo>
                  <a:pt x="21706" y="21632"/>
                </a:lnTo>
                <a:lnTo>
                  <a:pt x="10757" y="21632"/>
                </a:lnTo>
                <a:close/>
              </a:path>
              <a:path w="21600" h="21600">
                <a:moveTo>
                  <a:pt x="85" y="17509"/>
                </a:moveTo>
                <a:lnTo>
                  <a:pt x="5187" y="17509"/>
                </a:lnTo>
                <a:lnTo>
                  <a:pt x="5187" y="21632"/>
                </a:lnTo>
                <a:lnTo>
                  <a:pt x="85" y="17509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75000"/>
                </a:schemeClr>
              </a:gs>
              <a:gs pos="35000">
                <a:schemeClr val="accent1">
                  <a:lumMod val="75000"/>
                </a:schemeClr>
              </a:gs>
              <a:gs pos="100000">
                <a:schemeClr val="accent2">
                  <a:tint val="15000"/>
                  <a:satMod val="350000"/>
                </a:schemeClr>
              </a:gs>
            </a:gsLst>
            <a:lin ang="16200000" scaled="1"/>
          </a:gradFill>
          <a:ln w="9525">
            <a:solidFill>
              <a:srgbClr val="000000">
                <a:alpha val="50000"/>
              </a:srgbClr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808080"/>
              </a:solidFill>
              <a:latin typeface="Arial" pitchFamily="34" charset="0"/>
            </a:endParaRPr>
          </a:p>
        </p:txBody>
      </p:sp>
      <p:sp>
        <p:nvSpPr>
          <p:cNvPr id="67" name="Document"/>
          <p:cNvSpPr>
            <a:spLocks noChangeAspect="1" noEditPoints="1" noChangeArrowheads="1"/>
          </p:cNvSpPr>
          <p:nvPr/>
        </p:nvSpPr>
        <p:spPr bwMode="auto">
          <a:xfrm>
            <a:off x="7349032" y="3891681"/>
            <a:ext cx="129845" cy="173736"/>
          </a:xfrm>
          <a:custGeom>
            <a:avLst/>
            <a:gdLst>
              <a:gd name="T0" fmla="*/ 10757 w 21600"/>
              <a:gd name="T1" fmla="*/ 21632 h 21600"/>
              <a:gd name="T2" fmla="*/ 85 w 21600"/>
              <a:gd name="T3" fmla="*/ 10849 h 21600"/>
              <a:gd name="T4" fmla="*/ 10757 w 21600"/>
              <a:gd name="T5" fmla="*/ 81 h 21600"/>
              <a:gd name="T6" fmla="*/ 21706 w 21600"/>
              <a:gd name="T7" fmla="*/ 10652 h 21600"/>
              <a:gd name="T8" fmla="*/ 10757 w 21600"/>
              <a:gd name="T9" fmla="*/ 21632 h 21600"/>
              <a:gd name="T10" fmla="*/ 0 w 21600"/>
              <a:gd name="T11" fmla="*/ 0 h 21600"/>
              <a:gd name="T12" fmla="*/ 21600 w 21600"/>
              <a:gd name="T13" fmla="*/ 0 h 21600"/>
              <a:gd name="T14" fmla="*/ 21600 w 21600"/>
              <a:gd name="T15" fmla="*/ 21600 h 21600"/>
              <a:gd name="T16" fmla="*/ 977 w 21600"/>
              <a:gd name="T17" fmla="*/ 818 h 21600"/>
              <a:gd name="T18" fmla="*/ 20622 w 21600"/>
              <a:gd name="T19" fmla="*/ 16429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10757" y="21632"/>
                </a:moveTo>
                <a:lnTo>
                  <a:pt x="5187" y="21632"/>
                </a:lnTo>
                <a:lnTo>
                  <a:pt x="85" y="17509"/>
                </a:lnTo>
                <a:lnTo>
                  <a:pt x="85" y="10849"/>
                </a:lnTo>
                <a:lnTo>
                  <a:pt x="85" y="81"/>
                </a:lnTo>
                <a:lnTo>
                  <a:pt x="10757" y="81"/>
                </a:lnTo>
                <a:lnTo>
                  <a:pt x="21706" y="81"/>
                </a:lnTo>
                <a:lnTo>
                  <a:pt x="21706" y="10652"/>
                </a:lnTo>
                <a:lnTo>
                  <a:pt x="21706" y="21632"/>
                </a:lnTo>
                <a:lnTo>
                  <a:pt x="10757" y="21632"/>
                </a:lnTo>
                <a:close/>
              </a:path>
              <a:path w="21600" h="21600">
                <a:moveTo>
                  <a:pt x="85" y="17509"/>
                </a:moveTo>
                <a:lnTo>
                  <a:pt x="5187" y="17509"/>
                </a:lnTo>
                <a:lnTo>
                  <a:pt x="5187" y="21632"/>
                </a:lnTo>
                <a:lnTo>
                  <a:pt x="85" y="17509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75000"/>
                </a:schemeClr>
              </a:gs>
              <a:gs pos="35000">
                <a:schemeClr val="accent1">
                  <a:lumMod val="75000"/>
                </a:schemeClr>
              </a:gs>
              <a:gs pos="100000">
                <a:schemeClr val="accent2">
                  <a:tint val="15000"/>
                  <a:satMod val="350000"/>
                </a:schemeClr>
              </a:gs>
            </a:gsLst>
            <a:lin ang="16200000" scaled="1"/>
          </a:gradFill>
          <a:ln w="9525">
            <a:solidFill>
              <a:srgbClr val="000000">
                <a:alpha val="50000"/>
              </a:srgbClr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808080"/>
              </a:solidFill>
              <a:latin typeface="Arial" pitchFamily="34" charset="0"/>
            </a:endParaRPr>
          </a:p>
        </p:txBody>
      </p:sp>
      <p:grpSp>
        <p:nvGrpSpPr>
          <p:cNvPr id="68" name="Group 67"/>
          <p:cNvGrpSpPr/>
          <p:nvPr/>
        </p:nvGrpSpPr>
        <p:grpSpPr>
          <a:xfrm>
            <a:off x="6324599" y="3604114"/>
            <a:ext cx="2438400" cy="152400"/>
            <a:chOff x="4419600" y="2590800"/>
            <a:chExt cx="2438400" cy="152400"/>
          </a:xfrm>
          <a:effectLst/>
        </p:grpSpPr>
        <p:cxnSp>
          <p:nvCxnSpPr>
            <p:cNvPr id="69" name="Straight Connector 68"/>
            <p:cNvCxnSpPr/>
            <p:nvPr/>
          </p:nvCxnSpPr>
          <p:spPr>
            <a:xfrm>
              <a:off x="4419600" y="2665898"/>
              <a:ext cx="2438400" cy="2204"/>
            </a:xfrm>
            <a:prstGeom prst="line">
              <a:avLst/>
            </a:prstGeom>
            <a:ln>
              <a:solidFill>
                <a:schemeClr val="accent1">
                  <a:lumMod val="75000"/>
                </a:schemeClr>
              </a:solidFill>
              <a:headEnd type="none"/>
              <a:tailEnd type="none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 flipV="1">
              <a:off x="4419600" y="2590800"/>
              <a:ext cx="0" cy="152400"/>
            </a:xfrm>
            <a:prstGeom prst="line">
              <a:avLst/>
            </a:prstGeom>
            <a:ln>
              <a:solidFill>
                <a:schemeClr val="accent1">
                  <a:lumMod val="75000"/>
                </a:schemeClr>
              </a:solidFill>
              <a:headEnd type="none"/>
              <a:tailEnd type="none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 flipV="1">
              <a:off x="6858000" y="2590800"/>
              <a:ext cx="0" cy="152400"/>
            </a:xfrm>
            <a:prstGeom prst="line">
              <a:avLst/>
            </a:prstGeom>
            <a:ln>
              <a:solidFill>
                <a:schemeClr val="accent1">
                  <a:lumMod val="75000"/>
                </a:schemeClr>
              </a:solidFill>
              <a:headEnd type="none"/>
              <a:tailEnd type="none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</p:grpSp>
      <p:sp>
        <p:nvSpPr>
          <p:cNvPr id="72" name="File"/>
          <p:cNvSpPr>
            <a:spLocks noChangeAspect="1" noEditPoints="1" noChangeArrowheads="1"/>
          </p:cNvSpPr>
          <p:nvPr/>
        </p:nvSpPr>
        <p:spPr bwMode="auto">
          <a:xfrm>
            <a:off x="7261957" y="2613515"/>
            <a:ext cx="277978" cy="173736"/>
          </a:xfrm>
          <a:custGeom>
            <a:avLst/>
            <a:gdLst>
              <a:gd name="T0" fmla="*/ 10981 w 21600"/>
              <a:gd name="T1" fmla="*/ 3240 h 21600"/>
              <a:gd name="T2" fmla="*/ 0 w 21600"/>
              <a:gd name="T3" fmla="*/ 10800 h 21600"/>
              <a:gd name="T4" fmla="*/ 10800 w 21600"/>
              <a:gd name="T5" fmla="*/ 21600 h 21600"/>
              <a:gd name="T6" fmla="*/ 21600 w 21600"/>
              <a:gd name="T7" fmla="*/ 10800 h 21600"/>
              <a:gd name="T8" fmla="*/ 0 w 21600"/>
              <a:gd name="T9" fmla="*/ 21600 h 21600"/>
              <a:gd name="T10" fmla="*/ 21600 w 21600"/>
              <a:gd name="T11" fmla="*/ 21600 h 21600"/>
              <a:gd name="T12" fmla="*/ 1086 w 21600"/>
              <a:gd name="T13" fmla="*/ 4628 h 21600"/>
              <a:gd name="T14" fmla="*/ 20635 w 21600"/>
              <a:gd name="T15" fmla="*/ 20289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T12" t="T13" r="T14" b="T15"/>
            <a:pathLst>
              <a:path w="21600" h="21600">
                <a:moveTo>
                  <a:pt x="19790" y="3240"/>
                </a:moveTo>
                <a:cubicBezTo>
                  <a:pt x="10981" y="3240"/>
                  <a:pt x="9171" y="3240"/>
                  <a:pt x="9050" y="3086"/>
                </a:cubicBezTo>
                <a:cubicBezTo>
                  <a:pt x="9050" y="2931"/>
                  <a:pt x="8930" y="2777"/>
                  <a:pt x="8930" y="2469"/>
                </a:cubicBezTo>
                <a:cubicBezTo>
                  <a:pt x="8930" y="2160"/>
                  <a:pt x="8809" y="1851"/>
                  <a:pt x="8688" y="1389"/>
                </a:cubicBezTo>
                <a:cubicBezTo>
                  <a:pt x="8568" y="1080"/>
                  <a:pt x="8326" y="771"/>
                  <a:pt x="8085" y="463"/>
                </a:cubicBezTo>
                <a:cubicBezTo>
                  <a:pt x="7723" y="154"/>
                  <a:pt x="7361" y="0"/>
                  <a:pt x="7361" y="0"/>
                </a:cubicBezTo>
                <a:cubicBezTo>
                  <a:pt x="7361" y="0"/>
                  <a:pt x="2293" y="0"/>
                  <a:pt x="2051" y="154"/>
                </a:cubicBezTo>
                <a:cubicBezTo>
                  <a:pt x="1689" y="309"/>
                  <a:pt x="1448" y="463"/>
                  <a:pt x="1327" y="771"/>
                </a:cubicBezTo>
                <a:cubicBezTo>
                  <a:pt x="1207" y="1080"/>
                  <a:pt x="1086" y="1389"/>
                  <a:pt x="965" y="1697"/>
                </a:cubicBezTo>
                <a:cubicBezTo>
                  <a:pt x="845" y="2160"/>
                  <a:pt x="724" y="2314"/>
                  <a:pt x="724" y="2469"/>
                </a:cubicBezTo>
                <a:cubicBezTo>
                  <a:pt x="603" y="2623"/>
                  <a:pt x="603" y="2777"/>
                  <a:pt x="483" y="2931"/>
                </a:cubicBezTo>
                <a:cubicBezTo>
                  <a:pt x="483" y="3086"/>
                  <a:pt x="362" y="3240"/>
                  <a:pt x="241" y="3240"/>
                </a:cubicBezTo>
                <a:lnTo>
                  <a:pt x="0" y="3394"/>
                </a:lnTo>
                <a:lnTo>
                  <a:pt x="0" y="3703"/>
                </a:lnTo>
                <a:lnTo>
                  <a:pt x="0" y="10800"/>
                </a:lnTo>
                <a:lnTo>
                  <a:pt x="0" y="21600"/>
                </a:lnTo>
                <a:lnTo>
                  <a:pt x="10981" y="21600"/>
                </a:lnTo>
                <a:lnTo>
                  <a:pt x="21600" y="21600"/>
                </a:lnTo>
                <a:lnTo>
                  <a:pt x="21600" y="10800"/>
                </a:lnTo>
                <a:lnTo>
                  <a:pt x="21600" y="5246"/>
                </a:lnTo>
                <a:lnTo>
                  <a:pt x="21600" y="4783"/>
                </a:lnTo>
                <a:cubicBezTo>
                  <a:pt x="21479" y="4320"/>
                  <a:pt x="21359" y="4011"/>
                  <a:pt x="21117" y="3703"/>
                </a:cubicBezTo>
                <a:cubicBezTo>
                  <a:pt x="20876" y="3549"/>
                  <a:pt x="20514" y="3394"/>
                  <a:pt x="20152" y="3240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75000"/>
                </a:schemeClr>
              </a:gs>
              <a:gs pos="35000">
                <a:schemeClr val="accent1">
                  <a:lumMod val="75000"/>
                </a:schemeClr>
              </a:gs>
              <a:gs pos="100000">
                <a:schemeClr val="accent2">
                  <a:tint val="15000"/>
                  <a:satMod val="350000"/>
                </a:schemeClr>
              </a:gs>
            </a:gsLst>
            <a:lin ang="16200000" scaled="1"/>
          </a:gradFill>
          <a:ln w="9525">
            <a:solidFill>
              <a:srgbClr val="000000">
                <a:alpha val="50000"/>
              </a:srgbClr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808080"/>
              </a:solidFill>
              <a:latin typeface="Arial" pitchFamily="34" charset="0"/>
            </a:endParaRPr>
          </a:p>
        </p:txBody>
      </p:sp>
      <p:sp>
        <p:nvSpPr>
          <p:cNvPr id="73" name="File"/>
          <p:cNvSpPr>
            <a:spLocks noChangeAspect="1" noEditPoints="1" noChangeArrowheads="1"/>
          </p:cNvSpPr>
          <p:nvPr/>
        </p:nvSpPr>
        <p:spPr bwMode="auto">
          <a:xfrm>
            <a:off x="7316821" y="2689714"/>
            <a:ext cx="277978" cy="173736"/>
          </a:xfrm>
          <a:custGeom>
            <a:avLst/>
            <a:gdLst>
              <a:gd name="T0" fmla="*/ 10981 w 21600"/>
              <a:gd name="T1" fmla="*/ 3240 h 21600"/>
              <a:gd name="T2" fmla="*/ 0 w 21600"/>
              <a:gd name="T3" fmla="*/ 10800 h 21600"/>
              <a:gd name="T4" fmla="*/ 10800 w 21600"/>
              <a:gd name="T5" fmla="*/ 21600 h 21600"/>
              <a:gd name="T6" fmla="*/ 21600 w 21600"/>
              <a:gd name="T7" fmla="*/ 10800 h 21600"/>
              <a:gd name="T8" fmla="*/ 0 w 21600"/>
              <a:gd name="T9" fmla="*/ 21600 h 21600"/>
              <a:gd name="T10" fmla="*/ 21600 w 21600"/>
              <a:gd name="T11" fmla="*/ 21600 h 21600"/>
              <a:gd name="T12" fmla="*/ 1086 w 21600"/>
              <a:gd name="T13" fmla="*/ 4628 h 21600"/>
              <a:gd name="T14" fmla="*/ 20635 w 21600"/>
              <a:gd name="T15" fmla="*/ 20289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T12" t="T13" r="T14" b="T15"/>
            <a:pathLst>
              <a:path w="21600" h="21600">
                <a:moveTo>
                  <a:pt x="19790" y="3240"/>
                </a:moveTo>
                <a:cubicBezTo>
                  <a:pt x="10981" y="3240"/>
                  <a:pt x="9171" y="3240"/>
                  <a:pt x="9050" y="3086"/>
                </a:cubicBezTo>
                <a:cubicBezTo>
                  <a:pt x="9050" y="2931"/>
                  <a:pt x="8930" y="2777"/>
                  <a:pt x="8930" y="2469"/>
                </a:cubicBezTo>
                <a:cubicBezTo>
                  <a:pt x="8930" y="2160"/>
                  <a:pt x="8809" y="1851"/>
                  <a:pt x="8688" y="1389"/>
                </a:cubicBezTo>
                <a:cubicBezTo>
                  <a:pt x="8568" y="1080"/>
                  <a:pt x="8326" y="771"/>
                  <a:pt x="8085" y="463"/>
                </a:cubicBezTo>
                <a:cubicBezTo>
                  <a:pt x="7723" y="154"/>
                  <a:pt x="7361" y="0"/>
                  <a:pt x="7361" y="0"/>
                </a:cubicBezTo>
                <a:cubicBezTo>
                  <a:pt x="7361" y="0"/>
                  <a:pt x="2293" y="0"/>
                  <a:pt x="2051" y="154"/>
                </a:cubicBezTo>
                <a:cubicBezTo>
                  <a:pt x="1689" y="309"/>
                  <a:pt x="1448" y="463"/>
                  <a:pt x="1327" y="771"/>
                </a:cubicBezTo>
                <a:cubicBezTo>
                  <a:pt x="1207" y="1080"/>
                  <a:pt x="1086" y="1389"/>
                  <a:pt x="965" y="1697"/>
                </a:cubicBezTo>
                <a:cubicBezTo>
                  <a:pt x="845" y="2160"/>
                  <a:pt x="724" y="2314"/>
                  <a:pt x="724" y="2469"/>
                </a:cubicBezTo>
                <a:cubicBezTo>
                  <a:pt x="603" y="2623"/>
                  <a:pt x="603" y="2777"/>
                  <a:pt x="483" y="2931"/>
                </a:cubicBezTo>
                <a:cubicBezTo>
                  <a:pt x="483" y="3086"/>
                  <a:pt x="362" y="3240"/>
                  <a:pt x="241" y="3240"/>
                </a:cubicBezTo>
                <a:lnTo>
                  <a:pt x="0" y="3394"/>
                </a:lnTo>
                <a:lnTo>
                  <a:pt x="0" y="3703"/>
                </a:lnTo>
                <a:lnTo>
                  <a:pt x="0" y="10800"/>
                </a:lnTo>
                <a:lnTo>
                  <a:pt x="0" y="21600"/>
                </a:lnTo>
                <a:lnTo>
                  <a:pt x="10981" y="21600"/>
                </a:lnTo>
                <a:lnTo>
                  <a:pt x="21600" y="21600"/>
                </a:lnTo>
                <a:lnTo>
                  <a:pt x="21600" y="10800"/>
                </a:lnTo>
                <a:lnTo>
                  <a:pt x="21600" y="5246"/>
                </a:lnTo>
                <a:lnTo>
                  <a:pt x="21600" y="4783"/>
                </a:lnTo>
                <a:cubicBezTo>
                  <a:pt x="21479" y="4320"/>
                  <a:pt x="21359" y="4011"/>
                  <a:pt x="21117" y="3703"/>
                </a:cubicBezTo>
                <a:cubicBezTo>
                  <a:pt x="20876" y="3549"/>
                  <a:pt x="20514" y="3394"/>
                  <a:pt x="20152" y="3240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75000"/>
                </a:schemeClr>
              </a:gs>
              <a:gs pos="35000">
                <a:schemeClr val="accent1">
                  <a:lumMod val="75000"/>
                </a:schemeClr>
              </a:gs>
              <a:gs pos="100000">
                <a:schemeClr val="accent2">
                  <a:tint val="15000"/>
                  <a:satMod val="350000"/>
                </a:schemeClr>
              </a:gs>
            </a:gsLst>
            <a:lin ang="16200000" scaled="1"/>
          </a:gradFill>
          <a:ln w="9525">
            <a:solidFill>
              <a:srgbClr val="000000">
                <a:alpha val="50000"/>
              </a:srgbClr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808080"/>
              </a:solidFill>
              <a:latin typeface="Arial" pitchFamily="34" charset="0"/>
            </a:endParaRPr>
          </a:p>
        </p:txBody>
      </p:sp>
      <p:sp>
        <p:nvSpPr>
          <p:cNvPr id="74" name="File"/>
          <p:cNvSpPr>
            <a:spLocks noChangeAspect="1" noEditPoints="1" noChangeArrowheads="1"/>
          </p:cNvSpPr>
          <p:nvPr/>
        </p:nvSpPr>
        <p:spPr bwMode="auto">
          <a:xfrm>
            <a:off x="7371685" y="2765913"/>
            <a:ext cx="277978" cy="173736"/>
          </a:xfrm>
          <a:custGeom>
            <a:avLst/>
            <a:gdLst>
              <a:gd name="T0" fmla="*/ 10981 w 21600"/>
              <a:gd name="T1" fmla="*/ 3240 h 21600"/>
              <a:gd name="T2" fmla="*/ 0 w 21600"/>
              <a:gd name="T3" fmla="*/ 10800 h 21600"/>
              <a:gd name="T4" fmla="*/ 10800 w 21600"/>
              <a:gd name="T5" fmla="*/ 21600 h 21600"/>
              <a:gd name="T6" fmla="*/ 21600 w 21600"/>
              <a:gd name="T7" fmla="*/ 10800 h 21600"/>
              <a:gd name="T8" fmla="*/ 0 w 21600"/>
              <a:gd name="T9" fmla="*/ 21600 h 21600"/>
              <a:gd name="T10" fmla="*/ 21600 w 21600"/>
              <a:gd name="T11" fmla="*/ 21600 h 21600"/>
              <a:gd name="T12" fmla="*/ 1086 w 21600"/>
              <a:gd name="T13" fmla="*/ 4628 h 21600"/>
              <a:gd name="T14" fmla="*/ 20635 w 21600"/>
              <a:gd name="T15" fmla="*/ 20289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T12" t="T13" r="T14" b="T15"/>
            <a:pathLst>
              <a:path w="21600" h="21600">
                <a:moveTo>
                  <a:pt x="19790" y="3240"/>
                </a:moveTo>
                <a:cubicBezTo>
                  <a:pt x="10981" y="3240"/>
                  <a:pt x="9171" y="3240"/>
                  <a:pt x="9050" y="3086"/>
                </a:cubicBezTo>
                <a:cubicBezTo>
                  <a:pt x="9050" y="2931"/>
                  <a:pt x="8930" y="2777"/>
                  <a:pt x="8930" y="2469"/>
                </a:cubicBezTo>
                <a:cubicBezTo>
                  <a:pt x="8930" y="2160"/>
                  <a:pt x="8809" y="1851"/>
                  <a:pt x="8688" y="1389"/>
                </a:cubicBezTo>
                <a:cubicBezTo>
                  <a:pt x="8568" y="1080"/>
                  <a:pt x="8326" y="771"/>
                  <a:pt x="8085" y="463"/>
                </a:cubicBezTo>
                <a:cubicBezTo>
                  <a:pt x="7723" y="154"/>
                  <a:pt x="7361" y="0"/>
                  <a:pt x="7361" y="0"/>
                </a:cubicBezTo>
                <a:cubicBezTo>
                  <a:pt x="7361" y="0"/>
                  <a:pt x="2293" y="0"/>
                  <a:pt x="2051" y="154"/>
                </a:cubicBezTo>
                <a:cubicBezTo>
                  <a:pt x="1689" y="309"/>
                  <a:pt x="1448" y="463"/>
                  <a:pt x="1327" y="771"/>
                </a:cubicBezTo>
                <a:cubicBezTo>
                  <a:pt x="1207" y="1080"/>
                  <a:pt x="1086" y="1389"/>
                  <a:pt x="965" y="1697"/>
                </a:cubicBezTo>
                <a:cubicBezTo>
                  <a:pt x="845" y="2160"/>
                  <a:pt x="724" y="2314"/>
                  <a:pt x="724" y="2469"/>
                </a:cubicBezTo>
                <a:cubicBezTo>
                  <a:pt x="603" y="2623"/>
                  <a:pt x="603" y="2777"/>
                  <a:pt x="483" y="2931"/>
                </a:cubicBezTo>
                <a:cubicBezTo>
                  <a:pt x="483" y="3086"/>
                  <a:pt x="362" y="3240"/>
                  <a:pt x="241" y="3240"/>
                </a:cubicBezTo>
                <a:lnTo>
                  <a:pt x="0" y="3394"/>
                </a:lnTo>
                <a:lnTo>
                  <a:pt x="0" y="3703"/>
                </a:lnTo>
                <a:lnTo>
                  <a:pt x="0" y="10800"/>
                </a:lnTo>
                <a:lnTo>
                  <a:pt x="0" y="21600"/>
                </a:lnTo>
                <a:lnTo>
                  <a:pt x="10981" y="21600"/>
                </a:lnTo>
                <a:lnTo>
                  <a:pt x="21600" y="21600"/>
                </a:lnTo>
                <a:lnTo>
                  <a:pt x="21600" y="10800"/>
                </a:lnTo>
                <a:lnTo>
                  <a:pt x="21600" y="5246"/>
                </a:lnTo>
                <a:lnTo>
                  <a:pt x="21600" y="4783"/>
                </a:lnTo>
                <a:cubicBezTo>
                  <a:pt x="21479" y="4320"/>
                  <a:pt x="21359" y="4011"/>
                  <a:pt x="21117" y="3703"/>
                </a:cubicBezTo>
                <a:cubicBezTo>
                  <a:pt x="20876" y="3549"/>
                  <a:pt x="20514" y="3394"/>
                  <a:pt x="20152" y="3240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75000"/>
                </a:schemeClr>
              </a:gs>
              <a:gs pos="35000">
                <a:schemeClr val="accent1">
                  <a:lumMod val="75000"/>
                </a:schemeClr>
              </a:gs>
              <a:gs pos="100000">
                <a:schemeClr val="accent2">
                  <a:tint val="15000"/>
                  <a:satMod val="350000"/>
                </a:schemeClr>
              </a:gs>
            </a:gsLst>
            <a:lin ang="16200000" scaled="1"/>
          </a:gradFill>
          <a:ln w="9525">
            <a:solidFill>
              <a:srgbClr val="000000">
                <a:alpha val="50000"/>
              </a:srgbClr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808080"/>
              </a:solidFill>
              <a:latin typeface="Arial" pitchFamily="34" charset="0"/>
            </a:endParaRPr>
          </a:p>
        </p:txBody>
      </p:sp>
      <p:sp>
        <p:nvSpPr>
          <p:cNvPr id="75" name="Documents"/>
          <p:cNvSpPr>
            <a:spLocks noChangeAspect="1" noEditPoints="1" noChangeArrowheads="1"/>
          </p:cNvSpPr>
          <p:nvPr/>
        </p:nvSpPr>
        <p:spPr bwMode="auto">
          <a:xfrm>
            <a:off x="6964394" y="2650951"/>
            <a:ext cx="182594" cy="244316"/>
          </a:xfrm>
          <a:custGeom>
            <a:avLst/>
            <a:gdLst>
              <a:gd name="T0" fmla="*/ 0 w 21600"/>
              <a:gd name="T1" fmla="*/ 2800 h 21600"/>
              <a:gd name="T2" fmla="*/ 3468 w 21600"/>
              <a:gd name="T3" fmla="*/ 0 h 21600"/>
              <a:gd name="T4" fmla="*/ 21653 w 21600"/>
              <a:gd name="T5" fmla="*/ 18828 h 21600"/>
              <a:gd name="T6" fmla="*/ 19954 w 21600"/>
              <a:gd name="T7" fmla="*/ 20214 h 21600"/>
              <a:gd name="T8" fmla="*/ 18256 w 21600"/>
              <a:gd name="T9" fmla="*/ 21628 h 21600"/>
              <a:gd name="T10" fmla="*/ 19954 w 21600"/>
              <a:gd name="T11" fmla="*/ 1428 h 21600"/>
              <a:gd name="T12" fmla="*/ 18256 w 21600"/>
              <a:gd name="T13" fmla="*/ 2800 h 21600"/>
              <a:gd name="T14" fmla="*/ 1645 w 21600"/>
              <a:gd name="T15" fmla="*/ 1428 h 21600"/>
              <a:gd name="T16" fmla="*/ 21600 w 21600"/>
              <a:gd name="T17" fmla="*/ 0 h 21600"/>
              <a:gd name="T18" fmla="*/ 10800 w 21600"/>
              <a:gd name="T19" fmla="*/ 0 h 21600"/>
              <a:gd name="T20" fmla="*/ 0 w 21600"/>
              <a:gd name="T21" fmla="*/ 10800 h 21600"/>
              <a:gd name="T22" fmla="*/ 21600 w 21600"/>
              <a:gd name="T23" fmla="*/ 10800 h 21600"/>
              <a:gd name="T24" fmla="*/ 1645 w 21600"/>
              <a:gd name="T25" fmla="*/ 4171 h 21600"/>
              <a:gd name="T26" fmla="*/ 16522 w 21600"/>
              <a:gd name="T27" fmla="*/ 17314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T24" t="T25" r="T26" b="T27"/>
            <a:pathLst>
              <a:path w="21600" h="21600" extrusionOk="0">
                <a:moveTo>
                  <a:pt x="0" y="18014"/>
                </a:moveTo>
                <a:lnTo>
                  <a:pt x="0" y="2800"/>
                </a:lnTo>
                <a:lnTo>
                  <a:pt x="1645" y="2800"/>
                </a:lnTo>
                <a:lnTo>
                  <a:pt x="1645" y="1428"/>
                </a:lnTo>
                <a:lnTo>
                  <a:pt x="3468" y="1428"/>
                </a:lnTo>
                <a:lnTo>
                  <a:pt x="3468" y="0"/>
                </a:lnTo>
                <a:lnTo>
                  <a:pt x="21653" y="0"/>
                </a:lnTo>
                <a:lnTo>
                  <a:pt x="21653" y="18828"/>
                </a:lnTo>
                <a:lnTo>
                  <a:pt x="19954" y="18828"/>
                </a:lnTo>
                <a:lnTo>
                  <a:pt x="19954" y="20214"/>
                </a:lnTo>
                <a:lnTo>
                  <a:pt x="18256" y="20214"/>
                </a:lnTo>
                <a:lnTo>
                  <a:pt x="18256" y="21600"/>
                </a:lnTo>
                <a:lnTo>
                  <a:pt x="4434" y="21600"/>
                </a:lnTo>
                <a:lnTo>
                  <a:pt x="0" y="18014"/>
                </a:lnTo>
                <a:close/>
              </a:path>
              <a:path w="21600" h="21600" extrusionOk="0">
                <a:moveTo>
                  <a:pt x="3486" y="1428"/>
                </a:moveTo>
                <a:lnTo>
                  <a:pt x="19954" y="1428"/>
                </a:lnTo>
                <a:lnTo>
                  <a:pt x="19954" y="20214"/>
                </a:lnTo>
                <a:lnTo>
                  <a:pt x="18256" y="20214"/>
                </a:lnTo>
                <a:lnTo>
                  <a:pt x="18256" y="2800"/>
                </a:lnTo>
                <a:lnTo>
                  <a:pt x="1645" y="2800"/>
                </a:lnTo>
                <a:lnTo>
                  <a:pt x="1645" y="1428"/>
                </a:lnTo>
                <a:lnTo>
                  <a:pt x="3486" y="1428"/>
                </a:lnTo>
                <a:close/>
              </a:path>
              <a:path w="21600" h="21600" extrusionOk="0">
                <a:moveTo>
                  <a:pt x="0" y="18014"/>
                </a:moveTo>
                <a:lnTo>
                  <a:pt x="4434" y="18000"/>
                </a:lnTo>
                <a:lnTo>
                  <a:pt x="4434" y="21600"/>
                </a:lnTo>
                <a:lnTo>
                  <a:pt x="0" y="18014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75000"/>
                </a:schemeClr>
              </a:gs>
              <a:gs pos="35000">
                <a:schemeClr val="accent1">
                  <a:lumMod val="75000"/>
                </a:schemeClr>
              </a:gs>
              <a:gs pos="100000">
                <a:schemeClr val="accent2">
                  <a:tint val="15000"/>
                  <a:satMod val="350000"/>
                </a:schemeClr>
              </a:gs>
            </a:gsLst>
            <a:lin ang="16200000" scaled="1"/>
          </a:gradFill>
          <a:ln w="9525">
            <a:solidFill>
              <a:srgbClr val="000000">
                <a:alpha val="50000"/>
              </a:srgbClr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808080"/>
              </a:solidFill>
              <a:latin typeface="Arial" pitchFamily="34" charset="0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7706000" y="3440127"/>
            <a:ext cx="914400" cy="2308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900" b="1" dirty="0" smtClean="0">
                <a:solidFill>
                  <a:srgbClr val="99CC00">
                    <a:lumMod val="75000"/>
                  </a:srgbClr>
                </a:solidFill>
                <a:latin typeface="Arial" pitchFamily="34" charset="0"/>
              </a:rPr>
              <a:t>LAN</a:t>
            </a:r>
            <a:endParaRPr lang="en-US" sz="900" b="1" dirty="0">
              <a:solidFill>
                <a:srgbClr val="99CC00">
                  <a:lumMod val="75000"/>
                </a:srgbClr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1012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8350" y="2849519"/>
            <a:ext cx="609600" cy="6355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Local Backup and Archiving with REO and NEO</a:t>
            </a:r>
            <a:endParaRPr lang="en-US" sz="2400" dirty="0"/>
          </a:p>
        </p:txBody>
      </p:sp>
      <p:pic>
        <p:nvPicPr>
          <p:cNvPr id="6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1305629"/>
            <a:ext cx="2201214" cy="7092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Documents"/>
          <p:cNvSpPr>
            <a:spLocks noChangeAspect="1" noEditPoints="1" noChangeArrowheads="1"/>
          </p:cNvSpPr>
          <p:nvPr/>
        </p:nvSpPr>
        <p:spPr bwMode="auto">
          <a:xfrm>
            <a:off x="6523006" y="1265551"/>
            <a:ext cx="182594" cy="244316"/>
          </a:xfrm>
          <a:custGeom>
            <a:avLst/>
            <a:gdLst>
              <a:gd name="T0" fmla="*/ 0 w 21600"/>
              <a:gd name="T1" fmla="*/ 2800 h 21600"/>
              <a:gd name="T2" fmla="*/ 3468 w 21600"/>
              <a:gd name="T3" fmla="*/ 0 h 21600"/>
              <a:gd name="T4" fmla="*/ 21653 w 21600"/>
              <a:gd name="T5" fmla="*/ 18828 h 21600"/>
              <a:gd name="T6" fmla="*/ 19954 w 21600"/>
              <a:gd name="T7" fmla="*/ 20214 h 21600"/>
              <a:gd name="T8" fmla="*/ 18256 w 21600"/>
              <a:gd name="T9" fmla="*/ 21628 h 21600"/>
              <a:gd name="T10" fmla="*/ 19954 w 21600"/>
              <a:gd name="T11" fmla="*/ 1428 h 21600"/>
              <a:gd name="T12" fmla="*/ 18256 w 21600"/>
              <a:gd name="T13" fmla="*/ 2800 h 21600"/>
              <a:gd name="T14" fmla="*/ 1645 w 21600"/>
              <a:gd name="T15" fmla="*/ 1428 h 21600"/>
              <a:gd name="T16" fmla="*/ 21600 w 21600"/>
              <a:gd name="T17" fmla="*/ 0 h 21600"/>
              <a:gd name="T18" fmla="*/ 10800 w 21600"/>
              <a:gd name="T19" fmla="*/ 0 h 21600"/>
              <a:gd name="T20" fmla="*/ 0 w 21600"/>
              <a:gd name="T21" fmla="*/ 10800 h 21600"/>
              <a:gd name="T22" fmla="*/ 21600 w 21600"/>
              <a:gd name="T23" fmla="*/ 10800 h 21600"/>
              <a:gd name="T24" fmla="*/ 1645 w 21600"/>
              <a:gd name="T25" fmla="*/ 4171 h 21600"/>
              <a:gd name="T26" fmla="*/ 16522 w 21600"/>
              <a:gd name="T27" fmla="*/ 17314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T24" t="T25" r="T26" b="T27"/>
            <a:pathLst>
              <a:path w="21600" h="21600" extrusionOk="0">
                <a:moveTo>
                  <a:pt x="0" y="18014"/>
                </a:moveTo>
                <a:lnTo>
                  <a:pt x="0" y="2800"/>
                </a:lnTo>
                <a:lnTo>
                  <a:pt x="1645" y="2800"/>
                </a:lnTo>
                <a:lnTo>
                  <a:pt x="1645" y="1428"/>
                </a:lnTo>
                <a:lnTo>
                  <a:pt x="3468" y="1428"/>
                </a:lnTo>
                <a:lnTo>
                  <a:pt x="3468" y="0"/>
                </a:lnTo>
                <a:lnTo>
                  <a:pt x="21653" y="0"/>
                </a:lnTo>
                <a:lnTo>
                  <a:pt x="21653" y="18828"/>
                </a:lnTo>
                <a:lnTo>
                  <a:pt x="19954" y="18828"/>
                </a:lnTo>
                <a:lnTo>
                  <a:pt x="19954" y="20214"/>
                </a:lnTo>
                <a:lnTo>
                  <a:pt x="18256" y="20214"/>
                </a:lnTo>
                <a:lnTo>
                  <a:pt x="18256" y="21600"/>
                </a:lnTo>
                <a:lnTo>
                  <a:pt x="4434" y="21600"/>
                </a:lnTo>
                <a:lnTo>
                  <a:pt x="0" y="18014"/>
                </a:lnTo>
                <a:close/>
              </a:path>
              <a:path w="21600" h="21600" extrusionOk="0">
                <a:moveTo>
                  <a:pt x="3486" y="1428"/>
                </a:moveTo>
                <a:lnTo>
                  <a:pt x="19954" y="1428"/>
                </a:lnTo>
                <a:lnTo>
                  <a:pt x="19954" y="20214"/>
                </a:lnTo>
                <a:lnTo>
                  <a:pt x="18256" y="20214"/>
                </a:lnTo>
                <a:lnTo>
                  <a:pt x="18256" y="2800"/>
                </a:lnTo>
                <a:lnTo>
                  <a:pt x="1645" y="2800"/>
                </a:lnTo>
                <a:lnTo>
                  <a:pt x="1645" y="1428"/>
                </a:lnTo>
                <a:lnTo>
                  <a:pt x="3486" y="1428"/>
                </a:lnTo>
                <a:close/>
              </a:path>
              <a:path w="21600" h="21600" extrusionOk="0">
                <a:moveTo>
                  <a:pt x="0" y="18014"/>
                </a:moveTo>
                <a:lnTo>
                  <a:pt x="4434" y="18000"/>
                </a:lnTo>
                <a:lnTo>
                  <a:pt x="4434" y="21600"/>
                </a:lnTo>
                <a:lnTo>
                  <a:pt x="0" y="18014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75000"/>
                </a:schemeClr>
              </a:gs>
              <a:gs pos="35000">
                <a:schemeClr val="accent1">
                  <a:lumMod val="75000"/>
                </a:schemeClr>
              </a:gs>
              <a:gs pos="100000">
                <a:schemeClr val="accent2">
                  <a:tint val="15000"/>
                  <a:satMod val="350000"/>
                </a:schemeClr>
              </a:gs>
            </a:gsLst>
            <a:lin ang="16200000" scaled="1"/>
          </a:gradFill>
          <a:ln w="9525">
            <a:solidFill>
              <a:srgbClr val="000000">
                <a:alpha val="50000"/>
              </a:srgbClr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808080"/>
              </a:solidFill>
              <a:latin typeface="Arial" pitchFamily="34" charset="0"/>
            </a:endParaRPr>
          </a:p>
        </p:txBody>
      </p:sp>
      <p:grpSp>
        <p:nvGrpSpPr>
          <p:cNvPr id="68" name="Group 67"/>
          <p:cNvGrpSpPr/>
          <p:nvPr/>
        </p:nvGrpSpPr>
        <p:grpSpPr>
          <a:xfrm>
            <a:off x="6784482" y="1183472"/>
            <a:ext cx="387706" cy="326134"/>
            <a:chOff x="5633873" y="2674456"/>
            <a:chExt cx="387706" cy="326134"/>
          </a:xfrm>
        </p:grpSpPr>
        <p:sp>
          <p:nvSpPr>
            <p:cNvPr id="15" name="File"/>
            <p:cNvSpPr>
              <a:spLocks noChangeAspect="1" noEditPoints="1" noChangeArrowheads="1"/>
            </p:cNvSpPr>
            <p:nvPr/>
          </p:nvSpPr>
          <p:spPr bwMode="auto">
            <a:xfrm>
              <a:off x="5633873" y="2674456"/>
              <a:ext cx="277978" cy="173736"/>
            </a:xfrm>
            <a:custGeom>
              <a:avLst/>
              <a:gdLst>
                <a:gd name="T0" fmla="*/ 10981 w 21600"/>
                <a:gd name="T1" fmla="*/ 3240 h 21600"/>
                <a:gd name="T2" fmla="*/ 0 w 21600"/>
                <a:gd name="T3" fmla="*/ 10800 h 21600"/>
                <a:gd name="T4" fmla="*/ 10800 w 21600"/>
                <a:gd name="T5" fmla="*/ 21600 h 21600"/>
                <a:gd name="T6" fmla="*/ 21600 w 21600"/>
                <a:gd name="T7" fmla="*/ 10800 h 21600"/>
                <a:gd name="T8" fmla="*/ 0 w 21600"/>
                <a:gd name="T9" fmla="*/ 21600 h 21600"/>
                <a:gd name="T10" fmla="*/ 21600 w 21600"/>
                <a:gd name="T11" fmla="*/ 21600 h 21600"/>
                <a:gd name="T12" fmla="*/ 1086 w 21600"/>
                <a:gd name="T13" fmla="*/ 4628 h 21600"/>
                <a:gd name="T14" fmla="*/ 20635 w 21600"/>
                <a:gd name="T15" fmla="*/ 20289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T12" t="T13" r="T14" b="T15"/>
              <a:pathLst>
                <a:path w="21600" h="21600">
                  <a:moveTo>
                    <a:pt x="19790" y="3240"/>
                  </a:moveTo>
                  <a:cubicBezTo>
                    <a:pt x="10981" y="3240"/>
                    <a:pt x="9171" y="3240"/>
                    <a:pt x="9050" y="3086"/>
                  </a:cubicBezTo>
                  <a:cubicBezTo>
                    <a:pt x="9050" y="2931"/>
                    <a:pt x="8930" y="2777"/>
                    <a:pt x="8930" y="2469"/>
                  </a:cubicBezTo>
                  <a:cubicBezTo>
                    <a:pt x="8930" y="2160"/>
                    <a:pt x="8809" y="1851"/>
                    <a:pt x="8688" y="1389"/>
                  </a:cubicBezTo>
                  <a:cubicBezTo>
                    <a:pt x="8568" y="1080"/>
                    <a:pt x="8326" y="771"/>
                    <a:pt x="8085" y="463"/>
                  </a:cubicBezTo>
                  <a:cubicBezTo>
                    <a:pt x="7723" y="154"/>
                    <a:pt x="7361" y="0"/>
                    <a:pt x="7361" y="0"/>
                  </a:cubicBezTo>
                  <a:cubicBezTo>
                    <a:pt x="7361" y="0"/>
                    <a:pt x="2293" y="0"/>
                    <a:pt x="2051" y="154"/>
                  </a:cubicBezTo>
                  <a:cubicBezTo>
                    <a:pt x="1689" y="309"/>
                    <a:pt x="1448" y="463"/>
                    <a:pt x="1327" y="771"/>
                  </a:cubicBezTo>
                  <a:cubicBezTo>
                    <a:pt x="1207" y="1080"/>
                    <a:pt x="1086" y="1389"/>
                    <a:pt x="965" y="1697"/>
                  </a:cubicBezTo>
                  <a:cubicBezTo>
                    <a:pt x="845" y="2160"/>
                    <a:pt x="724" y="2314"/>
                    <a:pt x="724" y="2469"/>
                  </a:cubicBezTo>
                  <a:cubicBezTo>
                    <a:pt x="603" y="2623"/>
                    <a:pt x="603" y="2777"/>
                    <a:pt x="483" y="2931"/>
                  </a:cubicBezTo>
                  <a:cubicBezTo>
                    <a:pt x="483" y="3086"/>
                    <a:pt x="362" y="3240"/>
                    <a:pt x="241" y="3240"/>
                  </a:cubicBezTo>
                  <a:lnTo>
                    <a:pt x="0" y="3394"/>
                  </a:lnTo>
                  <a:lnTo>
                    <a:pt x="0" y="3703"/>
                  </a:lnTo>
                  <a:lnTo>
                    <a:pt x="0" y="10800"/>
                  </a:lnTo>
                  <a:lnTo>
                    <a:pt x="0" y="21600"/>
                  </a:lnTo>
                  <a:lnTo>
                    <a:pt x="10981" y="21600"/>
                  </a:lnTo>
                  <a:lnTo>
                    <a:pt x="21600" y="21600"/>
                  </a:lnTo>
                  <a:lnTo>
                    <a:pt x="21600" y="10800"/>
                  </a:lnTo>
                  <a:lnTo>
                    <a:pt x="21600" y="5246"/>
                  </a:lnTo>
                  <a:lnTo>
                    <a:pt x="21600" y="4783"/>
                  </a:lnTo>
                  <a:cubicBezTo>
                    <a:pt x="21479" y="4320"/>
                    <a:pt x="21359" y="4011"/>
                    <a:pt x="21117" y="3703"/>
                  </a:cubicBezTo>
                  <a:cubicBezTo>
                    <a:pt x="20876" y="3549"/>
                    <a:pt x="20514" y="3394"/>
                    <a:pt x="20152" y="3240"/>
                  </a:cubicBezTo>
                  <a:close/>
                </a:path>
              </a:pathLst>
            </a:custGeom>
            <a:gradFill>
              <a:gsLst>
                <a:gs pos="0">
                  <a:schemeClr val="accent1">
                    <a:lumMod val="75000"/>
                  </a:schemeClr>
                </a:gs>
                <a:gs pos="35000">
                  <a:schemeClr val="accent1">
                    <a:lumMod val="75000"/>
                  </a:schemeClr>
                </a:gs>
                <a:gs pos="100000">
                  <a:schemeClr val="accent2">
                    <a:tint val="15000"/>
                    <a:satMod val="350000"/>
                  </a:schemeClr>
                </a:gs>
              </a:gsLst>
              <a:lin ang="16200000" scaled="1"/>
            </a:gradFill>
            <a:ln w="9525">
              <a:solidFill>
                <a:srgbClr val="000000">
                  <a:alpha val="50000"/>
                </a:srgbClr>
              </a:solidFill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808080"/>
                </a:solidFill>
                <a:latin typeface="Arial" pitchFamily="34" charset="0"/>
              </a:endParaRPr>
            </a:p>
          </p:txBody>
        </p:sp>
        <p:sp>
          <p:nvSpPr>
            <p:cNvPr id="16" name="File"/>
            <p:cNvSpPr>
              <a:spLocks noChangeAspect="1" noEditPoints="1" noChangeArrowheads="1"/>
            </p:cNvSpPr>
            <p:nvPr/>
          </p:nvSpPr>
          <p:spPr bwMode="auto">
            <a:xfrm>
              <a:off x="5688737" y="2750655"/>
              <a:ext cx="277978" cy="173736"/>
            </a:xfrm>
            <a:custGeom>
              <a:avLst/>
              <a:gdLst>
                <a:gd name="T0" fmla="*/ 10981 w 21600"/>
                <a:gd name="T1" fmla="*/ 3240 h 21600"/>
                <a:gd name="T2" fmla="*/ 0 w 21600"/>
                <a:gd name="T3" fmla="*/ 10800 h 21600"/>
                <a:gd name="T4" fmla="*/ 10800 w 21600"/>
                <a:gd name="T5" fmla="*/ 21600 h 21600"/>
                <a:gd name="T6" fmla="*/ 21600 w 21600"/>
                <a:gd name="T7" fmla="*/ 10800 h 21600"/>
                <a:gd name="T8" fmla="*/ 0 w 21600"/>
                <a:gd name="T9" fmla="*/ 21600 h 21600"/>
                <a:gd name="T10" fmla="*/ 21600 w 21600"/>
                <a:gd name="T11" fmla="*/ 21600 h 21600"/>
                <a:gd name="T12" fmla="*/ 1086 w 21600"/>
                <a:gd name="T13" fmla="*/ 4628 h 21600"/>
                <a:gd name="T14" fmla="*/ 20635 w 21600"/>
                <a:gd name="T15" fmla="*/ 20289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T12" t="T13" r="T14" b="T15"/>
              <a:pathLst>
                <a:path w="21600" h="21600">
                  <a:moveTo>
                    <a:pt x="19790" y="3240"/>
                  </a:moveTo>
                  <a:cubicBezTo>
                    <a:pt x="10981" y="3240"/>
                    <a:pt x="9171" y="3240"/>
                    <a:pt x="9050" y="3086"/>
                  </a:cubicBezTo>
                  <a:cubicBezTo>
                    <a:pt x="9050" y="2931"/>
                    <a:pt x="8930" y="2777"/>
                    <a:pt x="8930" y="2469"/>
                  </a:cubicBezTo>
                  <a:cubicBezTo>
                    <a:pt x="8930" y="2160"/>
                    <a:pt x="8809" y="1851"/>
                    <a:pt x="8688" y="1389"/>
                  </a:cubicBezTo>
                  <a:cubicBezTo>
                    <a:pt x="8568" y="1080"/>
                    <a:pt x="8326" y="771"/>
                    <a:pt x="8085" y="463"/>
                  </a:cubicBezTo>
                  <a:cubicBezTo>
                    <a:pt x="7723" y="154"/>
                    <a:pt x="7361" y="0"/>
                    <a:pt x="7361" y="0"/>
                  </a:cubicBezTo>
                  <a:cubicBezTo>
                    <a:pt x="7361" y="0"/>
                    <a:pt x="2293" y="0"/>
                    <a:pt x="2051" y="154"/>
                  </a:cubicBezTo>
                  <a:cubicBezTo>
                    <a:pt x="1689" y="309"/>
                    <a:pt x="1448" y="463"/>
                    <a:pt x="1327" y="771"/>
                  </a:cubicBezTo>
                  <a:cubicBezTo>
                    <a:pt x="1207" y="1080"/>
                    <a:pt x="1086" y="1389"/>
                    <a:pt x="965" y="1697"/>
                  </a:cubicBezTo>
                  <a:cubicBezTo>
                    <a:pt x="845" y="2160"/>
                    <a:pt x="724" y="2314"/>
                    <a:pt x="724" y="2469"/>
                  </a:cubicBezTo>
                  <a:cubicBezTo>
                    <a:pt x="603" y="2623"/>
                    <a:pt x="603" y="2777"/>
                    <a:pt x="483" y="2931"/>
                  </a:cubicBezTo>
                  <a:cubicBezTo>
                    <a:pt x="483" y="3086"/>
                    <a:pt x="362" y="3240"/>
                    <a:pt x="241" y="3240"/>
                  </a:cubicBezTo>
                  <a:lnTo>
                    <a:pt x="0" y="3394"/>
                  </a:lnTo>
                  <a:lnTo>
                    <a:pt x="0" y="3703"/>
                  </a:lnTo>
                  <a:lnTo>
                    <a:pt x="0" y="10800"/>
                  </a:lnTo>
                  <a:lnTo>
                    <a:pt x="0" y="21600"/>
                  </a:lnTo>
                  <a:lnTo>
                    <a:pt x="10981" y="21600"/>
                  </a:lnTo>
                  <a:lnTo>
                    <a:pt x="21600" y="21600"/>
                  </a:lnTo>
                  <a:lnTo>
                    <a:pt x="21600" y="10800"/>
                  </a:lnTo>
                  <a:lnTo>
                    <a:pt x="21600" y="5246"/>
                  </a:lnTo>
                  <a:lnTo>
                    <a:pt x="21600" y="4783"/>
                  </a:lnTo>
                  <a:cubicBezTo>
                    <a:pt x="21479" y="4320"/>
                    <a:pt x="21359" y="4011"/>
                    <a:pt x="21117" y="3703"/>
                  </a:cubicBezTo>
                  <a:cubicBezTo>
                    <a:pt x="20876" y="3549"/>
                    <a:pt x="20514" y="3394"/>
                    <a:pt x="20152" y="3240"/>
                  </a:cubicBezTo>
                  <a:close/>
                </a:path>
              </a:pathLst>
            </a:custGeom>
            <a:gradFill>
              <a:gsLst>
                <a:gs pos="0">
                  <a:schemeClr val="accent1">
                    <a:lumMod val="75000"/>
                  </a:schemeClr>
                </a:gs>
                <a:gs pos="35000">
                  <a:schemeClr val="accent1">
                    <a:lumMod val="75000"/>
                  </a:schemeClr>
                </a:gs>
                <a:gs pos="100000">
                  <a:schemeClr val="accent2">
                    <a:tint val="15000"/>
                    <a:satMod val="350000"/>
                  </a:schemeClr>
                </a:gs>
              </a:gsLst>
              <a:lin ang="16200000" scaled="1"/>
            </a:gradFill>
            <a:ln w="9525">
              <a:solidFill>
                <a:srgbClr val="000000">
                  <a:alpha val="50000"/>
                </a:srgbClr>
              </a:solidFill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808080"/>
                </a:solidFill>
                <a:latin typeface="Arial" pitchFamily="34" charset="0"/>
              </a:endParaRPr>
            </a:p>
          </p:txBody>
        </p:sp>
        <p:sp>
          <p:nvSpPr>
            <p:cNvPr id="17" name="File"/>
            <p:cNvSpPr>
              <a:spLocks noChangeAspect="1" noEditPoints="1" noChangeArrowheads="1"/>
            </p:cNvSpPr>
            <p:nvPr/>
          </p:nvSpPr>
          <p:spPr bwMode="auto">
            <a:xfrm>
              <a:off x="5743601" y="2826854"/>
              <a:ext cx="277978" cy="173736"/>
            </a:xfrm>
            <a:custGeom>
              <a:avLst/>
              <a:gdLst>
                <a:gd name="T0" fmla="*/ 10981 w 21600"/>
                <a:gd name="T1" fmla="*/ 3240 h 21600"/>
                <a:gd name="T2" fmla="*/ 0 w 21600"/>
                <a:gd name="T3" fmla="*/ 10800 h 21600"/>
                <a:gd name="T4" fmla="*/ 10800 w 21600"/>
                <a:gd name="T5" fmla="*/ 21600 h 21600"/>
                <a:gd name="T6" fmla="*/ 21600 w 21600"/>
                <a:gd name="T7" fmla="*/ 10800 h 21600"/>
                <a:gd name="T8" fmla="*/ 0 w 21600"/>
                <a:gd name="T9" fmla="*/ 21600 h 21600"/>
                <a:gd name="T10" fmla="*/ 21600 w 21600"/>
                <a:gd name="T11" fmla="*/ 21600 h 21600"/>
                <a:gd name="T12" fmla="*/ 1086 w 21600"/>
                <a:gd name="T13" fmla="*/ 4628 h 21600"/>
                <a:gd name="T14" fmla="*/ 20635 w 21600"/>
                <a:gd name="T15" fmla="*/ 20289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T12" t="T13" r="T14" b="T15"/>
              <a:pathLst>
                <a:path w="21600" h="21600">
                  <a:moveTo>
                    <a:pt x="19790" y="3240"/>
                  </a:moveTo>
                  <a:cubicBezTo>
                    <a:pt x="10981" y="3240"/>
                    <a:pt x="9171" y="3240"/>
                    <a:pt x="9050" y="3086"/>
                  </a:cubicBezTo>
                  <a:cubicBezTo>
                    <a:pt x="9050" y="2931"/>
                    <a:pt x="8930" y="2777"/>
                    <a:pt x="8930" y="2469"/>
                  </a:cubicBezTo>
                  <a:cubicBezTo>
                    <a:pt x="8930" y="2160"/>
                    <a:pt x="8809" y="1851"/>
                    <a:pt x="8688" y="1389"/>
                  </a:cubicBezTo>
                  <a:cubicBezTo>
                    <a:pt x="8568" y="1080"/>
                    <a:pt x="8326" y="771"/>
                    <a:pt x="8085" y="463"/>
                  </a:cubicBezTo>
                  <a:cubicBezTo>
                    <a:pt x="7723" y="154"/>
                    <a:pt x="7361" y="0"/>
                    <a:pt x="7361" y="0"/>
                  </a:cubicBezTo>
                  <a:cubicBezTo>
                    <a:pt x="7361" y="0"/>
                    <a:pt x="2293" y="0"/>
                    <a:pt x="2051" y="154"/>
                  </a:cubicBezTo>
                  <a:cubicBezTo>
                    <a:pt x="1689" y="309"/>
                    <a:pt x="1448" y="463"/>
                    <a:pt x="1327" y="771"/>
                  </a:cubicBezTo>
                  <a:cubicBezTo>
                    <a:pt x="1207" y="1080"/>
                    <a:pt x="1086" y="1389"/>
                    <a:pt x="965" y="1697"/>
                  </a:cubicBezTo>
                  <a:cubicBezTo>
                    <a:pt x="845" y="2160"/>
                    <a:pt x="724" y="2314"/>
                    <a:pt x="724" y="2469"/>
                  </a:cubicBezTo>
                  <a:cubicBezTo>
                    <a:pt x="603" y="2623"/>
                    <a:pt x="603" y="2777"/>
                    <a:pt x="483" y="2931"/>
                  </a:cubicBezTo>
                  <a:cubicBezTo>
                    <a:pt x="483" y="3086"/>
                    <a:pt x="362" y="3240"/>
                    <a:pt x="241" y="3240"/>
                  </a:cubicBezTo>
                  <a:lnTo>
                    <a:pt x="0" y="3394"/>
                  </a:lnTo>
                  <a:lnTo>
                    <a:pt x="0" y="3703"/>
                  </a:lnTo>
                  <a:lnTo>
                    <a:pt x="0" y="10800"/>
                  </a:lnTo>
                  <a:lnTo>
                    <a:pt x="0" y="21600"/>
                  </a:lnTo>
                  <a:lnTo>
                    <a:pt x="10981" y="21600"/>
                  </a:lnTo>
                  <a:lnTo>
                    <a:pt x="21600" y="21600"/>
                  </a:lnTo>
                  <a:lnTo>
                    <a:pt x="21600" y="10800"/>
                  </a:lnTo>
                  <a:lnTo>
                    <a:pt x="21600" y="5246"/>
                  </a:lnTo>
                  <a:lnTo>
                    <a:pt x="21600" y="4783"/>
                  </a:lnTo>
                  <a:cubicBezTo>
                    <a:pt x="21479" y="4320"/>
                    <a:pt x="21359" y="4011"/>
                    <a:pt x="21117" y="3703"/>
                  </a:cubicBezTo>
                  <a:cubicBezTo>
                    <a:pt x="20876" y="3549"/>
                    <a:pt x="20514" y="3394"/>
                    <a:pt x="20152" y="3240"/>
                  </a:cubicBezTo>
                  <a:close/>
                </a:path>
              </a:pathLst>
            </a:custGeom>
            <a:gradFill>
              <a:gsLst>
                <a:gs pos="0">
                  <a:schemeClr val="accent1">
                    <a:lumMod val="75000"/>
                  </a:schemeClr>
                </a:gs>
                <a:gs pos="35000">
                  <a:schemeClr val="accent1">
                    <a:lumMod val="75000"/>
                  </a:schemeClr>
                </a:gs>
                <a:gs pos="100000">
                  <a:schemeClr val="accent2">
                    <a:tint val="15000"/>
                    <a:satMod val="350000"/>
                  </a:schemeClr>
                </a:gs>
              </a:gsLst>
              <a:lin ang="16200000" scaled="1"/>
            </a:gradFill>
            <a:ln w="9525">
              <a:solidFill>
                <a:srgbClr val="000000">
                  <a:alpha val="50000"/>
                </a:srgbClr>
              </a:solidFill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808080"/>
                </a:solidFill>
                <a:latin typeface="Arial" pitchFamily="34" charset="0"/>
              </a:endParaRPr>
            </a:p>
          </p:txBody>
        </p:sp>
      </p:grpSp>
      <p:grpSp>
        <p:nvGrpSpPr>
          <p:cNvPr id="99" name="Group 98"/>
          <p:cNvGrpSpPr/>
          <p:nvPr/>
        </p:nvGrpSpPr>
        <p:grpSpPr>
          <a:xfrm>
            <a:off x="6740769" y="4878089"/>
            <a:ext cx="2272829" cy="1162609"/>
            <a:chOff x="5105400" y="5257800"/>
            <a:chExt cx="1537970" cy="884301"/>
          </a:xfrm>
        </p:grpSpPr>
        <p:pic>
          <p:nvPicPr>
            <p:cNvPr id="100" name="Picture 99"/>
            <p:cNvPicPr>
              <a:picLocks noChangeAspect="1"/>
            </p:cNvPicPr>
            <p:nvPr/>
          </p:nvPicPr>
          <p:blipFill rotWithShape="1">
            <a:blip r:embed="rId5"/>
            <a:srcRect t="7356"/>
            <a:stretch/>
          </p:blipFill>
          <p:spPr>
            <a:xfrm>
              <a:off x="5105400" y="5257800"/>
              <a:ext cx="1537970" cy="634176"/>
            </a:xfrm>
            <a:prstGeom prst="rect">
              <a:avLst/>
            </a:prstGeom>
          </p:spPr>
        </p:pic>
        <p:sp>
          <p:nvSpPr>
            <p:cNvPr id="101" name="TextBox 100"/>
            <p:cNvSpPr txBox="1"/>
            <p:nvPr/>
          </p:nvSpPr>
          <p:spPr>
            <a:xfrm>
              <a:off x="5225066" y="5911269"/>
              <a:ext cx="1298639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900" b="1" dirty="0" smtClean="0">
                  <a:solidFill>
                    <a:srgbClr val="808080"/>
                  </a:solidFill>
                  <a:latin typeface="Arial" pitchFamily="34" charset="0"/>
                </a:rPr>
                <a:t>REO VTL Appliance</a:t>
              </a:r>
              <a:endParaRPr lang="en-US" sz="900" b="1" dirty="0">
                <a:solidFill>
                  <a:srgbClr val="808080"/>
                </a:solidFill>
                <a:latin typeface="Arial" pitchFamily="34" charset="0"/>
              </a:endParaRPr>
            </a:p>
          </p:txBody>
        </p:sp>
      </p:grpSp>
      <p:cxnSp>
        <p:nvCxnSpPr>
          <p:cNvPr id="106" name="Curved Connector 105"/>
          <p:cNvCxnSpPr>
            <a:stCxn id="87" idx="3"/>
            <a:endCxn id="65" idx="1"/>
          </p:cNvCxnSpPr>
          <p:nvPr/>
        </p:nvCxnSpPr>
        <p:spPr>
          <a:xfrm flipV="1">
            <a:off x="4355660" y="1660240"/>
            <a:ext cx="1587940" cy="147610"/>
          </a:xfrm>
          <a:prstGeom prst="curvedConnector3">
            <a:avLst>
              <a:gd name="adj1" fmla="val 50000"/>
            </a:avLst>
          </a:prstGeom>
          <a:effec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grpSp>
        <p:nvGrpSpPr>
          <p:cNvPr id="128" name="Group 127"/>
          <p:cNvGrpSpPr/>
          <p:nvPr/>
        </p:nvGrpSpPr>
        <p:grpSpPr>
          <a:xfrm>
            <a:off x="5943600" y="2300930"/>
            <a:ext cx="2743200" cy="293535"/>
            <a:chOff x="4419600" y="2590800"/>
            <a:chExt cx="2438400" cy="152400"/>
          </a:xfrm>
          <a:effectLst/>
        </p:grpSpPr>
        <p:cxnSp>
          <p:nvCxnSpPr>
            <p:cNvPr id="129" name="Straight Connector 128"/>
            <p:cNvCxnSpPr/>
            <p:nvPr/>
          </p:nvCxnSpPr>
          <p:spPr>
            <a:xfrm>
              <a:off x="4419600" y="2665898"/>
              <a:ext cx="2438400" cy="2204"/>
            </a:xfrm>
            <a:prstGeom prst="line">
              <a:avLst/>
            </a:prstGeom>
            <a:ln>
              <a:solidFill>
                <a:schemeClr val="accent1">
                  <a:lumMod val="75000"/>
                </a:schemeClr>
              </a:solidFill>
              <a:headEnd type="none"/>
              <a:tailEnd type="none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30" name="Straight Connector 129"/>
            <p:cNvCxnSpPr/>
            <p:nvPr/>
          </p:nvCxnSpPr>
          <p:spPr>
            <a:xfrm flipV="1">
              <a:off x="4419600" y="2590800"/>
              <a:ext cx="0" cy="152400"/>
            </a:xfrm>
            <a:prstGeom prst="line">
              <a:avLst/>
            </a:prstGeom>
            <a:ln>
              <a:solidFill>
                <a:schemeClr val="accent1">
                  <a:lumMod val="75000"/>
                </a:schemeClr>
              </a:solidFill>
              <a:headEnd type="none"/>
              <a:tailEnd type="none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31" name="Straight Connector 130"/>
            <p:cNvCxnSpPr/>
            <p:nvPr/>
          </p:nvCxnSpPr>
          <p:spPr>
            <a:xfrm flipV="1">
              <a:off x="6858000" y="2590800"/>
              <a:ext cx="0" cy="152400"/>
            </a:xfrm>
            <a:prstGeom prst="line">
              <a:avLst/>
            </a:prstGeom>
            <a:ln>
              <a:solidFill>
                <a:schemeClr val="accent1">
                  <a:lumMod val="75000"/>
                </a:schemeClr>
              </a:solidFill>
              <a:headEnd type="none"/>
              <a:tailEnd type="none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</p:grpSp>
      <p:cxnSp>
        <p:nvCxnSpPr>
          <p:cNvPr id="133" name="Curved Connector 132"/>
          <p:cNvCxnSpPr/>
          <p:nvPr/>
        </p:nvCxnSpPr>
        <p:spPr>
          <a:xfrm rot="16200000" flipH="1">
            <a:off x="6875530" y="1999355"/>
            <a:ext cx="490255" cy="394373"/>
          </a:xfrm>
          <a:prstGeom prst="curvedConnector3">
            <a:avLst>
              <a:gd name="adj1" fmla="val 50000"/>
            </a:avLst>
          </a:prstGeom>
          <a:ln>
            <a:solidFill>
              <a:schemeClr val="accent1">
                <a:lumMod val="75000"/>
              </a:schemeClr>
            </a:solidFill>
          </a:ln>
          <a:effec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55" name="TextBox 154"/>
          <p:cNvSpPr txBox="1"/>
          <p:nvPr/>
        </p:nvSpPr>
        <p:spPr>
          <a:xfrm>
            <a:off x="7620000" y="2207568"/>
            <a:ext cx="914400" cy="2308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900" b="1" dirty="0" smtClean="0">
                <a:solidFill>
                  <a:srgbClr val="99CC00">
                    <a:lumMod val="75000"/>
                  </a:srgbClr>
                </a:solidFill>
                <a:latin typeface="Arial" pitchFamily="34" charset="0"/>
              </a:rPr>
              <a:t>Ethernet LAN</a:t>
            </a:r>
            <a:endParaRPr lang="en-US" sz="900" b="1" dirty="0">
              <a:solidFill>
                <a:srgbClr val="99CC00">
                  <a:lumMod val="75000"/>
                </a:srgbClr>
              </a:solidFill>
              <a:latin typeface="Arial" pitchFamily="34" charset="0"/>
            </a:endParaRPr>
          </a:p>
        </p:txBody>
      </p:sp>
      <p:sp>
        <p:nvSpPr>
          <p:cNvPr id="160" name="TextBox 159"/>
          <p:cNvSpPr txBox="1"/>
          <p:nvPr/>
        </p:nvSpPr>
        <p:spPr>
          <a:xfrm>
            <a:off x="4877115" y="1445568"/>
            <a:ext cx="43815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900" b="1" dirty="0" smtClean="0">
                <a:solidFill>
                  <a:srgbClr val="0070C0"/>
                </a:solidFill>
                <a:latin typeface="Arial" pitchFamily="34" charset="0"/>
              </a:rPr>
              <a:t>SAS</a:t>
            </a:r>
            <a:endParaRPr lang="en-US" sz="900" b="1" dirty="0">
              <a:solidFill>
                <a:srgbClr val="0070C0"/>
              </a:solidFill>
              <a:latin typeface="Arial" pitchFamily="34" charset="0"/>
            </a:endParaRPr>
          </a:p>
        </p:txBody>
      </p:sp>
      <p:cxnSp>
        <p:nvCxnSpPr>
          <p:cNvPr id="164" name="Curved Connector 163"/>
          <p:cNvCxnSpPr>
            <a:stCxn id="90" idx="3"/>
            <a:endCxn id="100" idx="1"/>
          </p:cNvCxnSpPr>
          <p:nvPr/>
        </p:nvCxnSpPr>
        <p:spPr>
          <a:xfrm>
            <a:off x="5212068" y="3068527"/>
            <a:ext cx="1528701" cy="2226444"/>
          </a:xfrm>
          <a:prstGeom prst="curvedConnector3">
            <a:avLst>
              <a:gd name="adj1" fmla="val 50000"/>
            </a:avLst>
          </a:prstGeom>
          <a:ln>
            <a:solidFill>
              <a:schemeClr val="accent1">
                <a:lumMod val="75000"/>
              </a:schemeClr>
            </a:solidFill>
          </a:ln>
          <a:effec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79" name="Document"/>
          <p:cNvSpPr>
            <a:spLocks noChangeAspect="1" noEditPoints="1" noChangeArrowheads="1"/>
          </p:cNvSpPr>
          <p:nvPr/>
        </p:nvSpPr>
        <p:spPr bwMode="auto">
          <a:xfrm>
            <a:off x="4371584" y="1538956"/>
            <a:ext cx="129845" cy="173736"/>
          </a:xfrm>
          <a:custGeom>
            <a:avLst/>
            <a:gdLst>
              <a:gd name="T0" fmla="*/ 10757 w 21600"/>
              <a:gd name="T1" fmla="*/ 21632 h 21600"/>
              <a:gd name="T2" fmla="*/ 85 w 21600"/>
              <a:gd name="T3" fmla="*/ 10849 h 21600"/>
              <a:gd name="T4" fmla="*/ 10757 w 21600"/>
              <a:gd name="T5" fmla="*/ 81 h 21600"/>
              <a:gd name="T6" fmla="*/ 21706 w 21600"/>
              <a:gd name="T7" fmla="*/ 10652 h 21600"/>
              <a:gd name="T8" fmla="*/ 10757 w 21600"/>
              <a:gd name="T9" fmla="*/ 21632 h 21600"/>
              <a:gd name="T10" fmla="*/ 0 w 21600"/>
              <a:gd name="T11" fmla="*/ 0 h 21600"/>
              <a:gd name="T12" fmla="*/ 21600 w 21600"/>
              <a:gd name="T13" fmla="*/ 0 h 21600"/>
              <a:gd name="T14" fmla="*/ 21600 w 21600"/>
              <a:gd name="T15" fmla="*/ 21600 h 21600"/>
              <a:gd name="T16" fmla="*/ 977 w 21600"/>
              <a:gd name="T17" fmla="*/ 818 h 21600"/>
              <a:gd name="T18" fmla="*/ 20622 w 21600"/>
              <a:gd name="T19" fmla="*/ 16429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10757" y="21632"/>
                </a:moveTo>
                <a:lnTo>
                  <a:pt x="5187" y="21632"/>
                </a:lnTo>
                <a:lnTo>
                  <a:pt x="85" y="17509"/>
                </a:lnTo>
                <a:lnTo>
                  <a:pt x="85" y="10849"/>
                </a:lnTo>
                <a:lnTo>
                  <a:pt x="85" y="81"/>
                </a:lnTo>
                <a:lnTo>
                  <a:pt x="10757" y="81"/>
                </a:lnTo>
                <a:lnTo>
                  <a:pt x="21706" y="81"/>
                </a:lnTo>
                <a:lnTo>
                  <a:pt x="21706" y="10652"/>
                </a:lnTo>
                <a:lnTo>
                  <a:pt x="21706" y="21632"/>
                </a:lnTo>
                <a:lnTo>
                  <a:pt x="10757" y="21632"/>
                </a:lnTo>
                <a:close/>
              </a:path>
              <a:path w="21600" h="21600">
                <a:moveTo>
                  <a:pt x="85" y="17509"/>
                </a:moveTo>
                <a:lnTo>
                  <a:pt x="5187" y="17509"/>
                </a:lnTo>
                <a:lnTo>
                  <a:pt x="5187" y="21632"/>
                </a:lnTo>
                <a:lnTo>
                  <a:pt x="85" y="17509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75000"/>
                </a:schemeClr>
              </a:gs>
              <a:gs pos="35000">
                <a:schemeClr val="accent1">
                  <a:lumMod val="75000"/>
                </a:schemeClr>
              </a:gs>
              <a:gs pos="100000">
                <a:schemeClr val="accent2">
                  <a:tint val="15000"/>
                  <a:satMod val="350000"/>
                </a:schemeClr>
              </a:gs>
            </a:gsLst>
            <a:lin ang="16200000" scaled="1"/>
          </a:gradFill>
          <a:ln w="9525">
            <a:solidFill>
              <a:srgbClr val="000000">
                <a:alpha val="50000"/>
              </a:srgbClr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chemeClr val="accent6">
                  <a:lumMod val="75000"/>
                </a:schemeClr>
              </a:solidFill>
              <a:latin typeface="Arial" pitchFamily="34" charset="0"/>
            </a:endParaRPr>
          </a:p>
        </p:txBody>
      </p:sp>
      <p:sp>
        <p:nvSpPr>
          <p:cNvPr id="181" name="Documents"/>
          <p:cNvSpPr>
            <a:spLocks noChangeAspect="1" noEditPoints="1" noChangeArrowheads="1"/>
          </p:cNvSpPr>
          <p:nvPr/>
        </p:nvSpPr>
        <p:spPr bwMode="auto">
          <a:xfrm>
            <a:off x="7437406" y="5012378"/>
            <a:ext cx="182594" cy="244316"/>
          </a:xfrm>
          <a:custGeom>
            <a:avLst/>
            <a:gdLst>
              <a:gd name="T0" fmla="*/ 0 w 21600"/>
              <a:gd name="T1" fmla="*/ 2800 h 21600"/>
              <a:gd name="T2" fmla="*/ 3468 w 21600"/>
              <a:gd name="T3" fmla="*/ 0 h 21600"/>
              <a:gd name="T4" fmla="*/ 21653 w 21600"/>
              <a:gd name="T5" fmla="*/ 18828 h 21600"/>
              <a:gd name="T6" fmla="*/ 19954 w 21600"/>
              <a:gd name="T7" fmla="*/ 20214 h 21600"/>
              <a:gd name="T8" fmla="*/ 18256 w 21600"/>
              <a:gd name="T9" fmla="*/ 21628 h 21600"/>
              <a:gd name="T10" fmla="*/ 19954 w 21600"/>
              <a:gd name="T11" fmla="*/ 1428 h 21600"/>
              <a:gd name="T12" fmla="*/ 18256 w 21600"/>
              <a:gd name="T13" fmla="*/ 2800 h 21600"/>
              <a:gd name="T14" fmla="*/ 1645 w 21600"/>
              <a:gd name="T15" fmla="*/ 1428 h 21600"/>
              <a:gd name="T16" fmla="*/ 21600 w 21600"/>
              <a:gd name="T17" fmla="*/ 0 h 21600"/>
              <a:gd name="T18" fmla="*/ 10800 w 21600"/>
              <a:gd name="T19" fmla="*/ 0 h 21600"/>
              <a:gd name="T20" fmla="*/ 0 w 21600"/>
              <a:gd name="T21" fmla="*/ 10800 h 21600"/>
              <a:gd name="T22" fmla="*/ 21600 w 21600"/>
              <a:gd name="T23" fmla="*/ 10800 h 21600"/>
              <a:gd name="T24" fmla="*/ 1645 w 21600"/>
              <a:gd name="T25" fmla="*/ 4171 h 21600"/>
              <a:gd name="T26" fmla="*/ 16522 w 21600"/>
              <a:gd name="T27" fmla="*/ 17314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T24" t="T25" r="T26" b="T27"/>
            <a:pathLst>
              <a:path w="21600" h="21600" extrusionOk="0">
                <a:moveTo>
                  <a:pt x="0" y="18014"/>
                </a:moveTo>
                <a:lnTo>
                  <a:pt x="0" y="2800"/>
                </a:lnTo>
                <a:lnTo>
                  <a:pt x="1645" y="2800"/>
                </a:lnTo>
                <a:lnTo>
                  <a:pt x="1645" y="1428"/>
                </a:lnTo>
                <a:lnTo>
                  <a:pt x="3468" y="1428"/>
                </a:lnTo>
                <a:lnTo>
                  <a:pt x="3468" y="0"/>
                </a:lnTo>
                <a:lnTo>
                  <a:pt x="21653" y="0"/>
                </a:lnTo>
                <a:lnTo>
                  <a:pt x="21653" y="18828"/>
                </a:lnTo>
                <a:lnTo>
                  <a:pt x="19954" y="18828"/>
                </a:lnTo>
                <a:lnTo>
                  <a:pt x="19954" y="20214"/>
                </a:lnTo>
                <a:lnTo>
                  <a:pt x="18256" y="20214"/>
                </a:lnTo>
                <a:lnTo>
                  <a:pt x="18256" y="21600"/>
                </a:lnTo>
                <a:lnTo>
                  <a:pt x="4434" y="21600"/>
                </a:lnTo>
                <a:lnTo>
                  <a:pt x="0" y="18014"/>
                </a:lnTo>
                <a:close/>
              </a:path>
              <a:path w="21600" h="21600" extrusionOk="0">
                <a:moveTo>
                  <a:pt x="3486" y="1428"/>
                </a:moveTo>
                <a:lnTo>
                  <a:pt x="19954" y="1428"/>
                </a:lnTo>
                <a:lnTo>
                  <a:pt x="19954" y="20214"/>
                </a:lnTo>
                <a:lnTo>
                  <a:pt x="18256" y="20214"/>
                </a:lnTo>
                <a:lnTo>
                  <a:pt x="18256" y="2800"/>
                </a:lnTo>
                <a:lnTo>
                  <a:pt x="1645" y="2800"/>
                </a:lnTo>
                <a:lnTo>
                  <a:pt x="1645" y="1428"/>
                </a:lnTo>
                <a:lnTo>
                  <a:pt x="3486" y="1428"/>
                </a:lnTo>
                <a:close/>
              </a:path>
              <a:path w="21600" h="21600" extrusionOk="0">
                <a:moveTo>
                  <a:pt x="0" y="18014"/>
                </a:moveTo>
                <a:lnTo>
                  <a:pt x="4434" y="18000"/>
                </a:lnTo>
                <a:lnTo>
                  <a:pt x="4434" y="21600"/>
                </a:lnTo>
                <a:lnTo>
                  <a:pt x="0" y="18014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75000"/>
                </a:schemeClr>
              </a:gs>
              <a:gs pos="35000">
                <a:schemeClr val="accent1">
                  <a:lumMod val="75000"/>
                </a:schemeClr>
              </a:gs>
              <a:gs pos="100000">
                <a:schemeClr val="accent2">
                  <a:tint val="15000"/>
                  <a:satMod val="350000"/>
                </a:schemeClr>
              </a:gs>
            </a:gsLst>
            <a:lin ang="16200000" scaled="1"/>
          </a:gradFill>
          <a:ln w="9525">
            <a:solidFill>
              <a:srgbClr val="000000">
                <a:alpha val="50000"/>
              </a:srgbClr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808080"/>
              </a:solidFill>
              <a:latin typeface="Arial" pitchFamily="34" charset="0"/>
            </a:endParaRPr>
          </a:p>
        </p:txBody>
      </p:sp>
      <p:grpSp>
        <p:nvGrpSpPr>
          <p:cNvPr id="182" name="Group 181"/>
          <p:cNvGrpSpPr/>
          <p:nvPr/>
        </p:nvGrpSpPr>
        <p:grpSpPr>
          <a:xfrm>
            <a:off x="7781837" y="4851910"/>
            <a:ext cx="387706" cy="326134"/>
            <a:chOff x="5633873" y="2674456"/>
            <a:chExt cx="387706" cy="326134"/>
          </a:xfrm>
        </p:grpSpPr>
        <p:sp>
          <p:nvSpPr>
            <p:cNvPr id="183" name="File"/>
            <p:cNvSpPr>
              <a:spLocks noChangeAspect="1" noEditPoints="1" noChangeArrowheads="1"/>
            </p:cNvSpPr>
            <p:nvPr/>
          </p:nvSpPr>
          <p:spPr bwMode="auto">
            <a:xfrm>
              <a:off x="5633873" y="2674456"/>
              <a:ext cx="277978" cy="173736"/>
            </a:xfrm>
            <a:custGeom>
              <a:avLst/>
              <a:gdLst>
                <a:gd name="T0" fmla="*/ 10981 w 21600"/>
                <a:gd name="T1" fmla="*/ 3240 h 21600"/>
                <a:gd name="T2" fmla="*/ 0 w 21600"/>
                <a:gd name="T3" fmla="*/ 10800 h 21600"/>
                <a:gd name="T4" fmla="*/ 10800 w 21600"/>
                <a:gd name="T5" fmla="*/ 21600 h 21600"/>
                <a:gd name="T6" fmla="*/ 21600 w 21600"/>
                <a:gd name="T7" fmla="*/ 10800 h 21600"/>
                <a:gd name="T8" fmla="*/ 0 w 21600"/>
                <a:gd name="T9" fmla="*/ 21600 h 21600"/>
                <a:gd name="T10" fmla="*/ 21600 w 21600"/>
                <a:gd name="T11" fmla="*/ 21600 h 21600"/>
                <a:gd name="T12" fmla="*/ 1086 w 21600"/>
                <a:gd name="T13" fmla="*/ 4628 h 21600"/>
                <a:gd name="T14" fmla="*/ 20635 w 21600"/>
                <a:gd name="T15" fmla="*/ 20289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T12" t="T13" r="T14" b="T15"/>
              <a:pathLst>
                <a:path w="21600" h="21600">
                  <a:moveTo>
                    <a:pt x="19790" y="3240"/>
                  </a:moveTo>
                  <a:cubicBezTo>
                    <a:pt x="10981" y="3240"/>
                    <a:pt x="9171" y="3240"/>
                    <a:pt x="9050" y="3086"/>
                  </a:cubicBezTo>
                  <a:cubicBezTo>
                    <a:pt x="9050" y="2931"/>
                    <a:pt x="8930" y="2777"/>
                    <a:pt x="8930" y="2469"/>
                  </a:cubicBezTo>
                  <a:cubicBezTo>
                    <a:pt x="8930" y="2160"/>
                    <a:pt x="8809" y="1851"/>
                    <a:pt x="8688" y="1389"/>
                  </a:cubicBezTo>
                  <a:cubicBezTo>
                    <a:pt x="8568" y="1080"/>
                    <a:pt x="8326" y="771"/>
                    <a:pt x="8085" y="463"/>
                  </a:cubicBezTo>
                  <a:cubicBezTo>
                    <a:pt x="7723" y="154"/>
                    <a:pt x="7361" y="0"/>
                    <a:pt x="7361" y="0"/>
                  </a:cubicBezTo>
                  <a:cubicBezTo>
                    <a:pt x="7361" y="0"/>
                    <a:pt x="2293" y="0"/>
                    <a:pt x="2051" y="154"/>
                  </a:cubicBezTo>
                  <a:cubicBezTo>
                    <a:pt x="1689" y="309"/>
                    <a:pt x="1448" y="463"/>
                    <a:pt x="1327" y="771"/>
                  </a:cubicBezTo>
                  <a:cubicBezTo>
                    <a:pt x="1207" y="1080"/>
                    <a:pt x="1086" y="1389"/>
                    <a:pt x="965" y="1697"/>
                  </a:cubicBezTo>
                  <a:cubicBezTo>
                    <a:pt x="845" y="2160"/>
                    <a:pt x="724" y="2314"/>
                    <a:pt x="724" y="2469"/>
                  </a:cubicBezTo>
                  <a:cubicBezTo>
                    <a:pt x="603" y="2623"/>
                    <a:pt x="603" y="2777"/>
                    <a:pt x="483" y="2931"/>
                  </a:cubicBezTo>
                  <a:cubicBezTo>
                    <a:pt x="483" y="3086"/>
                    <a:pt x="362" y="3240"/>
                    <a:pt x="241" y="3240"/>
                  </a:cubicBezTo>
                  <a:lnTo>
                    <a:pt x="0" y="3394"/>
                  </a:lnTo>
                  <a:lnTo>
                    <a:pt x="0" y="3703"/>
                  </a:lnTo>
                  <a:lnTo>
                    <a:pt x="0" y="10800"/>
                  </a:lnTo>
                  <a:lnTo>
                    <a:pt x="0" y="21600"/>
                  </a:lnTo>
                  <a:lnTo>
                    <a:pt x="10981" y="21600"/>
                  </a:lnTo>
                  <a:lnTo>
                    <a:pt x="21600" y="21600"/>
                  </a:lnTo>
                  <a:lnTo>
                    <a:pt x="21600" y="10800"/>
                  </a:lnTo>
                  <a:lnTo>
                    <a:pt x="21600" y="5246"/>
                  </a:lnTo>
                  <a:lnTo>
                    <a:pt x="21600" y="4783"/>
                  </a:lnTo>
                  <a:cubicBezTo>
                    <a:pt x="21479" y="4320"/>
                    <a:pt x="21359" y="4011"/>
                    <a:pt x="21117" y="3703"/>
                  </a:cubicBezTo>
                  <a:cubicBezTo>
                    <a:pt x="20876" y="3549"/>
                    <a:pt x="20514" y="3394"/>
                    <a:pt x="20152" y="3240"/>
                  </a:cubicBezTo>
                  <a:close/>
                </a:path>
              </a:pathLst>
            </a:custGeom>
            <a:gradFill>
              <a:gsLst>
                <a:gs pos="0">
                  <a:schemeClr val="accent1">
                    <a:lumMod val="75000"/>
                  </a:schemeClr>
                </a:gs>
                <a:gs pos="35000">
                  <a:schemeClr val="accent1">
                    <a:lumMod val="75000"/>
                  </a:schemeClr>
                </a:gs>
                <a:gs pos="100000">
                  <a:schemeClr val="accent2">
                    <a:tint val="15000"/>
                    <a:satMod val="350000"/>
                  </a:schemeClr>
                </a:gs>
              </a:gsLst>
              <a:lin ang="16200000" scaled="1"/>
            </a:gradFill>
            <a:ln w="9525">
              <a:solidFill>
                <a:srgbClr val="000000">
                  <a:alpha val="50000"/>
                </a:srgbClr>
              </a:solidFill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808080"/>
                </a:solidFill>
                <a:latin typeface="Arial" pitchFamily="34" charset="0"/>
              </a:endParaRPr>
            </a:p>
          </p:txBody>
        </p:sp>
        <p:sp>
          <p:nvSpPr>
            <p:cNvPr id="184" name="File"/>
            <p:cNvSpPr>
              <a:spLocks noChangeAspect="1" noEditPoints="1" noChangeArrowheads="1"/>
            </p:cNvSpPr>
            <p:nvPr/>
          </p:nvSpPr>
          <p:spPr bwMode="auto">
            <a:xfrm>
              <a:off x="5688737" y="2750655"/>
              <a:ext cx="277978" cy="173736"/>
            </a:xfrm>
            <a:custGeom>
              <a:avLst/>
              <a:gdLst>
                <a:gd name="T0" fmla="*/ 10981 w 21600"/>
                <a:gd name="T1" fmla="*/ 3240 h 21600"/>
                <a:gd name="T2" fmla="*/ 0 w 21600"/>
                <a:gd name="T3" fmla="*/ 10800 h 21600"/>
                <a:gd name="T4" fmla="*/ 10800 w 21600"/>
                <a:gd name="T5" fmla="*/ 21600 h 21600"/>
                <a:gd name="T6" fmla="*/ 21600 w 21600"/>
                <a:gd name="T7" fmla="*/ 10800 h 21600"/>
                <a:gd name="T8" fmla="*/ 0 w 21600"/>
                <a:gd name="T9" fmla="*/ 21600 h 21600"/>
                <a:gd name="T10" fmla="*/ 21600 w 21600"/>
                <a:gd name="T11" fmla="*/ 21600 h 21600"/>
                <a:gd name="T12" fmla="*/ 1086 w 21600"/>
                <a:gd name="T13" fmla="*/ 4628 h 21600"/>
                <a:gd name="T14" fmla="*/ 20635 w 21600"/>
                <a:gd name="T15" fmla="*/ 20289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T12" t="T13" r="T14" b="T15"/>
              <a:pathLst>
                <a:path w="21600" h="21600">
                  <a:moveTo>
                    <a:pt x="19790" y="3240"/>
                  </a:moveTo>
                  <a:cubicBezTo>
                    <a:pt x="10981" y="3240"/>
                    <a:pt x="9171" y="3240"/>
                    <a:pt x="9050" y="3086"/>
                  </a:cubicBezTo>
                  <a:cubicBezTo>
                    <a:pt x="9050" y="2931"/>
                    <a:pt x="8930" y="2777"/>
                    <a:pt x="8930" y="2469"/>
                  </a:cubicBezTo>
                  <a:cubicBezTo>
                    <a:pt x="8930" y="2160"/>
                    <a:pt x="8809" y="1851"/>
                    <a:pt x="8688" y="1389"/>
                  </a:cubicBezTo>
                  <a:cubicBezTo>
                    <a:pt x="8568" y="1080"/>
                    <a:pt x="8326" y="771"/>
                    <a:pt x="8085" y="463"/>
                  </a:cubicBezTo>
                  <a:cubicBezTo>
                    <a:pt x="7723" y="154"/>
                    <a:pt x="7361" y="0"/>
                    <a:pt x="7361" y="0"/>
                  </a:cubicBezTo>
                  <a:cubicBezTo>
                    <a:pt x="7361" y="0"/>
                    <a:pt x="2293" y="0"/>
                    <a:pt x="2051" y="154"/>
                  </a:cubicBezTo>
                  <a:cubicBezTo>
                    <a:pt x="1689" y="309"/>
                    <a:pt x="1448" y="463"/>
                    <a:pt x="1327" y="771"/>
                  </a:cubicBezTo>
                  <a:cubicBezTo>
                    <a:pt x="1207" y="1080"/>
                    <a:pt x="1086" y="1389"/>
                    <a:pt x="965" y="1697"/>
                  </a:cubicBezTo>
                  <a:cubicBezTo>
                    <a:pt x="845" y="2160"/>
                    <a:pt x="724" y="2314"/>
                    <a:pt x="724" y="2469"/>
                  </a:cubicBezTo>
                  <a:cubicBezTo>
                    <a:pt x="603" y="2623"/>
                    <a:pt x="603" y="2777"/>
                    <a:pt x="483" y="2931"/>
                  </a:cubicBezTo>
                  <a:cubicBezTo>
                    <a:pt x="483" y="3086"/>
                    <a:pt x="362" y="3240"/>
                    <a:pt x="241" y="3240"/>
                  </a:cubicBezTo>
                  <a:lnTo>
                    <a:pt x="0" y="3394"/>
                  </a:lnTo>
                  <a:lnTo>
                    <a:pt x="0" y="3703"/>
                  </a:lnTo>
                  <a:lnTo>
                    <a:pt x="0" y="10800"/>
                  </a:lnTo>
                  <a:lnTo>
                    <a:pt x="0" y="21600"/>
                  </a:lnTo>
                  <a:lnTo>
                    <a:pt x="10981" y="21600"/>
                  </a:lnTo>
                  <a:lnTo>
                    <a:pt x="21600" y="21600"/>
                  </a:lnTo>
                  <a:lnTo>
                    <a:pt x="21600" y="10800"/>
                  </a:lnTo>
                  <a:lnTo>
                    <a:pt x="21600" y="5246"/>
                  </a:lnTo>
                  <a:lnTo>
                    <a:pt x="21600" y="4783"/>
                  </a:lnTo>
                  <a:cubicBezTo>
                    <a:pt x="21479" y="4320"/>
                    <a:pt x="21359" y="4011"/>
                    <a:pt x="21117" y="3703"/>
                  </a:cubicBezTo>
                  <a:cubicBezTo>
                    <a:pt x="20876" y="3549"/>
                    <a:pt x="20514" y="3394"/>
                    <a:pt x="20152" y="3240"/>
                  </a:cubicBezTo>
                  <a:close/>
                </a:path>
              </a:pathLst>
            </a:custGeom>
            <a:gradFill>
              <a:gsLst>
                <a:gs pos="0">
                  <a:schemeClr val="accent1">
                    <a:lumMod val="75000"/>
                  </a:schemeClr>
                </a:gs>
                <a:gs pos="35000">
                  <a:schemeClr val="accent1">
                    <a:lumMod val="75000"/>
                  </a:schemeClr>
                </a:gs>
                <a:gs pos="100000">
                  <a:schemeClr val="accent2">
                    <a:tint val="15000"/>
                    <a:satMod val="350000"/>
                  </a:schemeClr>
                </a:gs>
              </a:gsLst>
              <a:lin ang="16200000" scaled="1"/>
            </a:gradFill>
            <a:ln w="9525">
              <a:solidFill>
                <a:srgbClr val="000000">
                  <a:alpha val="50000"/>
                </a:srgbClr>
              </a:solidFill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808080"/>
                </a:solidFill>
                <a:latin typeface="Arial" pitchFamily="34" charset="0"/>
              </a:endParaRPr>
            </a:p>
          </p:txBody>
        </p:sp>
        <p:sp>
          <p:nvSpPr>
            <p:cNvPr id="185" name="File"/>
            <p:cNvSpPr>
              <a:spLocks noChangeAspect="1" noEditPoints="1" noChangeArrowheads="1"/>
            </p:cNvSpPr>
            <p:nvPr/>
          </p:nvSpPr>
          <p:spPr bwMode="auto">
            <a:xfrm>
              <a:off x="5743601" y="2826854"/>
              <a:ext cx="277978" cy="173736"/>
            </a:xfrm>
            <a:custGeom>
              <a:avLst/>
              <a:gdLst>
                <a:gd name="T0" fmla="*/ 10981 w 21600"/>
                <a:gd name="T1" fmla="*/ 3240 h 21600"/>
                <a:gd name="T2" fmla="*/ 0 w 21600"/>
                <a:gd name="T3" fmla="*/ 10800 h 21600"/>
                <a:gd name="T4" fmla="*/ 10800 w 21600"/>
                <a:gd name="T5" fmla="*/ 21600 h 21600"/>
                <a:gd name="T6" fmla="*/ 21600 w 21600"/>
                <a:gd name="T7" fmla="*/ 10800 h 21600"/>
                <a:gd name="T8" fmla="*/ 0 w 21600"/>
                <a:gd name="T9" fmla="*/ 21600 h 21600"/>
                <a:gd name="T10" fmla="*/ 21600 w 21600"/>
                <a:gd name="T11" fmla="*/ 21600 h 21600"/>
                <a:gd name="T12" fmla="*/ 1086 w 21600"/>
                <a:gd name="T13" fmla="*/ 4628 h 21600"/>
                <a:gd name="T14" fmla="*/ 20635 w 21600"/>
                <a:gd name="T15" fmla="*/ 20289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T12" t="T13" r="T14" b="T15"/>
              <a:pathLst>
                <a:path w="21600" h="21600">
                  <a:moveTo>
                    <a:pt x="19790" y="3240"/>
                  </a:moveTo>
                  <a:cubicBezTo>
                    <a:pt x="10981" y="3240"/>
                    <a:pt x="9171" y="3240"/>
                    <a:pt x="9050" y="3086"/>
                  </a:cubicBezTo>
                  <a:cubicBezTo>
                    <a:pt x="9050" y="2931"/>
                    <a:pt x="8930" y="2777"/>
                    <a:pt x="8930" y="2469"/>
                  </a:cubicBezTo>
                  <a:cubicBezTo>
                    <a:pt x="8930" y="2160"/>
                    <a:pt x="8809" y="1851"/>
                    <a:pt x="8688" y="1389"/>
                  </a:cubicBezTo>
                  <a:cubicBezTo>
                    <a:pt x="8568" y="1080"/>
                    <a:pt x="8326" y="771"/>
                    <a:pt x="8085" y="463"/>
                  </a:cubicBezTo>
                  <a:cubicBezTo>
                    <a:pt x="7723" y="154"/>
                    <a:pt x="7361" y="0"/>
                    <a:pt x="7361" y="0"/>
                  </a:cubicBezTo>
                  <a:cubicBezTo>
                    <a:pt x="7361" y="0"/>
                    <a:pt x="2293" y="0"/>
                    <a:pt x="2051" y="154"/>
                  </a:cubicBezTo>
                  <a:cubicBezTo>
                    <a:pt x="1689" y="309"/>
                    <a:pt x="1448" y="463"/>
                    <a:pt x="1327" y="771"/>
                  </a:cubicBezTo>
                  <a:cubicBezTo>
                    <a:pt x="1207" y="1080"/>
                    <a:pt x="1086" y="1389"/>
                    <a:pt x="965" y="1697"/>
                  </a:cubicBezTo>
                  <a:cubicBezTo>
                    <a:pt x="845" y="2160"/>
                    <a:pt x="724" y="2314"/>
                    <a:pt x="724" y="2469"/>
                  </a:cubicBezTo>
                  <a:cubicBezTo>
                    <a:pt x="603" y="2623"/>
                    <a:pt x="603" y="2777"/>
                    <a:pt x="483" y="2931"/>
                  </a:cubicBezTo>
                  <a:cubicBezTo>
                    <a:pt x="483" y="3086"/>
                    <a:pt x="362" y="3240"/>
                    <a:pt x="241" y="3240"/>
                  </a:cubicBezTo>
                  <a:lnTo>
                    <a:pt x="0" y="3394"/>
                  </a:lnTo>
                  <a:lnTo>
                    <a:pt x="0" y="3703"/>
                  </a:lnTo>
                  <a:lnTo>
                    <a:pt x="0" y="10800"/>
                  </a:lnTo>
                  <a:lnTo>
                    <a:pt x="0" y="21600"/>
                  </a:lnTo>
                  <a:lnTo>
                    <a:pt x="10981" y="21600"/>
                  </a:lnTo>
                  <a:lnTo>
                    <a:pt x="21600" y="21600"/>
                  </a:lnTo>
                  <a:lnTo>
                    <a:pt x="21600" y="10800"/>
                  </a:lnTo>
                  <a:lnTo>
                    <a:pt x="21600" y="5246"/>
                  </a:lnTo>
                  <a:lnTo>
                    <a:pt x="21600" y="4783"/>
                  </a:lnTo>
                  <a:cubicBezTo>
                    <a:pt x="21479" y="4320"/>
                    <a:pt x="21359" y="4011"/>
                    <a:pt x="21117" y="3703"/>
                  </a:cubicBezTo>
                  <a:cubicBezTo>
                    <a:pt x="20876" y="3549"/>
                    <a:pt x="20514" y="3394"/>
                    <a:pt x="20152" y="3240"/>
                  </a:cubicBezTo>
                  <a:close/>
                </a:path>
              </a:pathLst>
            </a:custGeom>
            <a:gradFill>
              <a:gsLst>
                <a:gs pos="0">
                  <a:schemeClr val="accent1">
                    <a:lumMod val="75000"/>
                  </a:schemeClr>
                </a:gs>
                <a:gs pos="35000">
                  <a:schemeClr val="accent1">
                    <a:lumMod val="75000"/>
                  </a:schemeClr>
                </a:gs>
                <a:gs pos="100000">
                  <a:schemeClr val="accent2">
                    <a:tint val="15000"/>
                    <a:satMod val="350000"/>
                  </a:schemeClr>
                </a:gs>
              </a:gsLst>
              <a:lin ang="16200000" scaled="1"/>
            </a:gradFill>
            <a:ln w="9525">
              <a:solidFill>
                <a:srgbClr val="000000">
                  <a:alpha val="50000"/>
                </a:srgbClr>
              </a:solidFill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808080"/>
                </a:solidFill>
                <a:latin typeface="Arial" pitchFamily="34" charset="0"/>
              </a:endParaRPr>
            </a:p>
          </p:txBody>
        </p:sp>
      </p:grpSp>
      <p:cxnSp>
        <p:nvCxnSpPr>
          <p:cNvPr id="190" name="Curved Connector 189"/>
          <p:cNvCxnSpPr/>
          <p:nvPr/>
        </p:nvCxnSpPr>
        <p:spPr>
          <a:xfrm rot="16200000" flipH="1">
            <a:off x="5947671" y="2631674"/>
            <a:ext cx="466418" cy="152401"/>
          </a:xfrm>
          <a:prstGeom prst="curvedConnector3">
            <a:avLst>
              <a:gd name="adj1" fmla="val 50000"/>
            </a:avLst>
          </a:prstGeom>
          <a:ln>
            <a:solidFill>
              <a:schemeClr val="accent1">
                <a:lumMod val="75000"/>
              </a:schemeClr>
            </a:solidFill>
          </a:ln>
          <a:effec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91" name="Document"/>
          <p:cNvSpPr>
            <a:spLocks noChangeAspect="1" noEditPoints="1" noChangeArrowheads="1"/>
          </p:cNvSpPr>
          <p:nvPr/>
        </p:nvSpPr>
        <p:spPr bwMode="auto">
          <a:xfrm>
            <a:off x="5968527" y="2675783"/>
            <a:ext cx="129845" cy="173736"/>
          </a:xfrm>
          <a:custGeom>
            <a:avLst/>
            <a:gdLst>
              <a:gd name="T0" fmla="*/ 10757 w 21600"/>
              <a:gd name="T1" fmla="*/ 21632 h 21600"/>
              <a:gd name="T2" fmla="*/ 85 w 21600"/>
              <a:gd name="T3" fmla="*/ 10849 h 21600"/>
              <a:gd name="T4" fmla="*/ 10757 w 21600"/>
              <a:gd name="T5" fmla="*/ 81 h 21600"/>
              <a:gd name="T6" fmla="*/ 21706 w 21600"/>
              <a:gd name="T7" fmla="*/ 10652 h 21600"/>
              <a:gd name="T8" fmla="*/ 10757 w 21600"/>
              <a:gd name="T9" fmla="*/ 21632 h 21600"/>
              <a:gd name="T10" fmla="*/ 0 w 21600"/>
              <a:gd name="T11" fmla="*/ 0 h 21600"/>
              <a:gd name="T12" fmla="*/ 21600 w 21600"/>
              <a:gd name="T13" fmla="*/ 0 h 21600"/>
              <a:gd name="T14" fmla="*/ 21600 w 21600"/>
              <a:gd name="T15" fmla="*/ 21600 h 21600"/>
              <a:gd name="T16" fmla="*/ 977 w 21600"/>
              <a:gd name="T17" fmla="*/ 818 h 21600"/>
              <a:gd name="T18" fmla="*/ 20622 w 21600"/>
              <a:gd name="T19" fmla="*/ 16429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10757" y="21632"/>
                </a:moveTo>
                <a:lnTo>
                  <a:pt x="5187" y="21632"/>
                </a:lnTo>
                <a:lnTo>
                  <a:pt x="85" y="17509"/>
                </a:lnTo>
                <a:lnTo>
                  <a:pt x="85" y="10849"/>
                </a:lnTo>
                <a:lnTo>
                  <a:pt x="85" y="81"/>
                </a:lnTo>
                <a:lnTo>
                  <a:pt x="10757" y="81"/>
                </a:lnTo>
                <a:lnTo>
                  <a:pt x="21706" y="81"/>
                </a:lnTo>
                <a:lnTo>
                  <a:pt x="21706" y="10652"/>
                </a:lnTo>
                <a:lnTo>
                  <a:pt x="21706" y="21632"/>
                </a:lnTo>
                <a:lnTo>
                  <a:pt x="10757" y="21632"/>
                </a:lnTo>
                <a:close/>
              </a:path>
              <a:path w="21600" h="21600">
                <a:moveTo>
                  <a:pt x="85" y="17509"/>
                </a:moveTo>
                <a:lnTo>
                  <a:pt x="5187" y="17509"/>
                </a:lnTo>
                <a:lnTo>
                  <a:pt x="5187" y="21632"/>
                </a:lnTo>
                <a:lnTo>
                  <a:pt x="85" y="17509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75000"/>
                </a:schemeClr>
              </a:gs>
              <a:gs pos="35000">
                <a:schemeClr val="accent1">
                  <a:lumMod val="75000"/>
                </a:schemeClr>
              </a:gs>
              <a:gs pos="100000">
                <a:schemeClr val="accent2">
                  <a:tint val="15000"/>
                  <a:satMod val="350000"/>
                </a:schemeClr>
              </a:gs>
            </a:gsLst>
            <a:lin ang="16200000" scaled="1"/>
          </a:gradFill>
          <a:ln w="9525">
            <a:solidFill>
              <a:srgbClr val="000000">
                <a:alpha val="50000"/>
              </a:srgbClr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808080"/>
              </a:solidFill>
              <a:latin typeface="Arial" pitchFamily="34" charset="0"/>
            </a:endParaRPr>
          </a:p>
        </p:txBody>
      </p:sp>
      <p:pic>
        <p:nvPicPr>
          <p:cNvPr id="19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5569" y="2856314"/>
            <a:ext cx="609600" cy="6355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93" name="Curved Connector 192"/>
          <p:cNvCxnSpPr/>
          <p:nvPr/>
        </p:nvCxnSpPr>
        <p:spPr>
          <a:xfrm rot="16200000" flipH="1">
            <a:off x="6974890" y="2638469"/>
            <a:ext cx="466418" cy="152401"/>
          </a:xfrm>
          <a:prstGeom prst="curvedConnector3">
            <a:avLst>
              <a:gd name="adj1" fmla="val 50000"/>
            </a:avLst>
          </a:prstGeom>
          <a:ln>
            <a:solidFill>
              <a:schemeClr val="accent1">
                <a:lumMod val="75000"/>
              </a:schemeClr>
            </a:solidFill>
          </a:ln>
          <a:effec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94" name="Document"/>
          <p:cNvSpPr>
            <a:spLocks noChangeAspect="1" noEditPoints="1" noChangeArrowheads="1"/>
          </p:cNvSpPr>
          <p:nvPr/>
        </p:nvSpPr>
        <p:spPr bwMode="auto">
          <a:xfrm>
            <a:off x="6995746" y="2682578"/>
            <a:ext cx="129845" cy="173736"/>
          </a:xfrm>
          <a:custGeom>
            <a:avLst/>
            <a:gdLst>
              <a:gd name="T0" fmla="*/ 10757 w 21600"/>
              <a:gd name="T1" fmla="*/ 21632 h 21600"/>
              <a:gd name="T2" fmla="*/ 85 w 21600"/>
              <a:gd name="T3" fmla="*/ 10849 h 21600"/>
              <a:gd name="T4" fmla="*/ 10757 w 21600"/>
              <a:gd name="T5" fmla="*/ 81 h 21600"/>
              <a:gd name="T6" fmla="*/ 21706 w 21600"/>
              <a:gd name="T7" fmla="*/ 10652 h 21600"/>
              <a:gd name="T8" fmla="*/ 10757 w 21600"/>
              <a:gd name="T9" fmla="*/ 21632 h 21600"/>
              <a:gd name="T10" fmla="*/ 0 w 21600"/>
              <a:gd name="T11" fmla="*/ 0 h 21600"/>
              <a:gd name="T12" fmla="*/ 21600 w 21600"/>
              <a:gd name="T13" fmla="*/ 0 h 21600"/>
              <a:gd name="T14" fmla="*/ 21600 w 21600"/>
              <a:gd name="T15" fmla="*/ 21600 h 21600"/>
              <a:gd name="T16" fmla="*/ 977 w 21600"/>
              <a:gd name="T17" fmla="*/ 818 h 21600"/>
              <a:gd name="T18" fmla="*/ 20622 w 21600"/>
              <a:gd name="T19" fmla="*/ 16429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10757" y="21632"/>
                </a:moveTo>
                <a:lnTo>
                  <a:pt x="5187" y="21632"/>
                </a:lnTo>
                <a:lnTo>
                  <a:pt x="85" y="17509"/>
                </a:lnTo>
                <a:lnTo>
                  <a:pt x="85" y="10849"/>
                </a:lnTo>
                <a:lnTo>
                  <a:pt x="85" y="81"/>
                </a:lnTo>
                <a:lnTo>
                  <a:pt x="10757" y="81"/>
                </a:lnTo>
                <a:lnTo>
                  <a:pt x="21706" y="81"/>
                </a:lnTo>
                <a:lnTo>
                  <a:pt x="21706" y="10652"/>
                </a:lnTo>
                <a:lnTo>
                  <a:pt x="21706" y="21632"/>
                </a:lnTo>
                <a:lnTo>
                  <a:pt x="10757" y="21632"/>
                </a:lnTo>
                <a:close/>
              </a:path>
              <a:path w="21600" h="21600">
                <a:moveTo>
                  <a:pt x="85" y="17509"/>
                </a:moveTo>
                <a:lnTo>
                  <a:pt x="5187" y="17509"/>
                </a:lnTo>
                <a:lnTo>
                  <a:pt x="5187" y="21632"/>
                </a:lnTo>
                <a:lnTo>
                  <a:pt x="85" y="17509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75000"/>
                </a:schemeClr>
              </a:gs>
              <a:gs pos="35000">
                <a:schemeClr val="accent1">
                  <a:lumMod val="75000"/>
                </a:schemeClr>
              </a:gs>
              <a:gs pos="100000">
                <a:schemeClr val="accent2">
                  <a:tint val="15000"/>
                  <a:satMod val="350000"/>
                </a:schemeClr>
              </a:gs>
            </a:gsLst>
            <a:lin ang="16200000" scaled="1"/>
          </a:gradFill>
          <a:ln w="9525">
            <a:solidFill>
              <a:srgbClr val="000000">
                <a:alpha val="50000"/>
              </a:srgbClr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808080"/>
              </a:solidFill>
              <a:latin typeface="Arial" pitchFamily="34" charset="0"/>
            </a:endParaRPr>
          </a:p>
        </p:txBody>
      </p:sp>
      <p:sp>
        <p:nvSpPr>
          <p:cNvPr id="197" name="Rectangle 196"/>
          <p:cNvSpPr/>
          <p:nvPr/>
        </p:nvSpPr>
        <p:spPr>
          <a:xfrm>
            <a:off x="7907378" y="1202575"/>
            <a:ext cx="1082349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900" b="1" dirty="0" smtClean="0">
                <a:solidFill>
                  <a:srgbClr val="808080"/>
                </a:solidFill>
                <a:latin typeface="Arial" pitchFamily="34" charset="0"/>
              </a:rPr>
              <a:t>SnapServer DX2</a:t>
            </a:r>
            <a:endParaRPr lang="en-US" sz="900" b="1" dirty="0">
              <a:solidFill>
                <a:srgbClr val="808080"/>
              </a:solidFill>
              <a:latin typeface="Arial" pitchFamily="34" charset="0"/>
            </a:endParaRPr>
          </a:p>
        </p:txBody>
      </p:sp>
      <p:pic>
        <p:nvPicPr>
          <p:cNvPr id="87" name="Picture 86" descr="neo-400s-1_large.jpg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20233" b="20232"/>
          <a:stretch>
            <a:fillRect/>
          </a:stretch>
        </p:blipFill>
        <p:spPr>
          <a:xfrm>
            <a:off x="2362200" y="1447800"/>
            <a:ext cx="1993460" cy="720100"/>
          </a:xfrm>
          <a:prstGeom prst="rect">
            <a:avLst/>
          </a:prstGeom>
          <a:effectLst>
            <a:outerShdw blurRad="101600" dist="38100" dir="5400000" sx="98000" sy="98000" algn="t" rotWithShape="0">
              <a:prstClr val="black">
                <a:alpha val="40000"/>
              </a:prstClr>
            </a:outerShdw>
          </a:effectLst>
        </p:spPr>
      </p:pic>
      <p:sp>
        <p:nvSpPr>
          <p:cNvPr id="88" name="TextBox 87"/>
          <p:cNvSpPr txBox="1"/>
          <p:nvPr/>
        </p:nvSpPr>
        <p:spPr>
          <a:xfrm>
            <a:off x="2450660" y="2209800"/>
            <a:ext cx="191914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900" b="1" dirty="0" smtClean="0">
                <a:solidFill>
                  <a:srgbClr val="808080"/>
                </a:solidFill>
                <a:latin typeface="Arial" pitchFamily="34" charset="0"/>
              </a:rPr>
              <a:t>NEO Tape Library</a:t>
            </a:r>
            <a:endParaRPr lang="en-US" sz="900" b="1" dirty="0">
              <a:solidFill>
                <a:srgbClr val="808080"/>
              </a:solidFill>
              <a:latin typeface="Arial" pitchFamily="34" charset="0"/>
            </a:endParaRPr>
          </a:p>
        </p:txBody>
      </p:sp>
      <p:grpSp>
        <p:nvGrpSpPr>
          <p:cNvPr id="89" name="Group 88"/>
          <p:cNvGrpSpPr/>
          <p:nvPr/>
        </p:nvGrpSpPr>
        <p:grpSpPr>
          <a:xfrm>
            <a:off x="4383392" y="2666466"/>
            <a:ext cx="987446" cy="1067336"/>
            <a:chOff x="1781174" y="4339892"/>
            <a:chExt cx="987446" cy="869784"/>
          </a:xfrm>
        </p:grpSpPr>
        <p:pic>
          <p:nvPicPr>
            <p:cNvPr id="90" name="Picture 2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81200" y="4339892"/>
              <a:ext cx="628650" cy="655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91" name="TextBox 90"/>
            <p:cNvSpPr txBox="1"/>
            <p:nvPr/>
          </p:nvSpPr>
          <p:spPr>
            <a:xfrm>
              <a:off x="1781174" y="4978844"/>
              <a:ext cx="987446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900" b="1" dirty="0" smtClean="0">
                  <a:solidFill>
                    <a:srgbClr val="808080"/>
                  </a:solidFill>
                  <a:latin typeface="Arial" pitchFamily="34" charset="0"/>
                </a:rPr>
                <a:t>Backup Server</a:t>
              </a:r>
              <a:endParaRPr lang="en-US" sz="900" b="1" dirty="0">
                <a:solidFill>
                  <a:srgbClr val="808080"/>
                </a:solidFill>
                <a:latin typeface="Arial" pitchFamily="34" charset="0"/>
              </a:endParaRPr>
            </a:p>
          </p:txBody>
        </p:sp>
      </p:grpSp>
      <p:cxnSp>
        <p:nvCxnSpPr>
          <p:cNvPr id="94" name="Curved Connector 93"/>
          <p:cNvCxnSpPr>
            <a:stCxn id="90" idx="0"/>
          </p:cNvCxnSpPr>
          <p:nvPr/>
        </p:nvCxnSpPr>
        <p:spPr>
          <a:xfrm rot="5400000" flipH="1" flipV="1">
            <a:off x="5312350" y="2035215"/>
            <a:ext cx="216643" cy="1045856"/>
          </a:xfrm>
          <a:prstGeom prst="curvedConnector2">
            <a:avLst/>
          </a:prstGeom>
          <a:ln>
            <a:solidFill>
              <a:schemeClr val="accent1">
                <a:lumMod val="75000"/>
              </a:schemeClr>
            </a:solidFill>
          </a:ln>
          <a:effec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03" name="TextBox 102"/>
          <p:cNvSpPr txBox="1"/>
          <p:nvPr/>
        </p:nvSpPr>
        <p:spPr>
          <a:xfrm>
            <a:off x="2603060" y="4724400"/>
            <a:ext cx="191914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900" b="1" dirty="0" smtClean="0">
                <a:solidFill>
                  <a:srgbClr val="808080"/>
                </a:solidFill>
                <a:latin typeface="Arial" pitchFamily="34" charset="0"/>
              </a:rPr>
              <a:t>NEO Tape Library</a:t>
            </a:r>
            <a:endParaRPr lang="en-US" sz="900" b="1" dirty="0">
              <a:solidFill>
                <a:srgbClr val="808080"/>
              </a:solidFill>
              <a:latin typeface="Arial" pitchFamily="34" charset="0"/>
            </a:endParaRPr>
          </a:p>
        </p:txBody>
      </p:sp>
      <p:cxnSp>
        <p:nvCxnSpPr>
          <p:cNvPr id="104" name="Curved Connector 103"/>
          <p:cNvCxnSpPr>
            <a:endCxn id="90" idx="1"/>
          </p:cNvCxnSpPr>
          <p:nvPr/>
        </p:nvCxnSpPr>
        <p:spPr>
          <a:xfrm rot="5400000" flipH="1" flipV="1">
            <a:off x="3525353" y="3054503"/>
            <a:ext cx="1044043" cy="1072088"/>
          </a:xfrm>
          <a:prstGeom prst="curvedConnector2">
            <a:avLst/>
          </a:prstGeom>
          <a:effec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07" name="TextBox 106"/>
          <p:cNvSpPr txBox="1"/>
          <p:nvPr/>
        </p:nvSpPr>
        <p:spPr>
          <a:xfrm>
            <a:off x="5413354" y="1066800"/>
            <a:ext cx="98744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900" b="1" dirty="0" smtClean="0">
                <a:solidFill>
                  <a:srgbClr val="808080"/>
                </a:solidFill>
                <a:latin typeface="Arial" pitchFamily="34" charset="0"/>
              </a:rPr>
              <a:t>Backup </a:t>
            </a:r>
            <a:r>
              <a:rPr lang="en-US" sz="900" b="1" dirty="0" smtClean="0">
                <a:solidFill>
                  <a:srgbClr val="808080"/>
                </a:solidFill>
                <a:latin typeface="Arial" pitchFamily="34" charset="0"/>
              </a:rPr>
              <a:t>Agent</a:t>
            </a:r>
            <a:endParaRPr lang="en-US" sz="900" b="1" dirty="0">
              <a:solidFill>
                <a:srgbClr val="808080"/>
              </a:solidFill>
              <a:latin typeface="Arial" pitchFamily="34" charset="0"/>
            </a:endParaRPr>
          </a:p>
        </p:txBody>
      </p:sp>
      <p:sp>
        <p:nvSpPr>
          <p:cNvPr id="113" name="TextBox 112"/>
          <p:cNvSpPr txBox="1"/>
          <p:nvPr/>
        </p:nvSpPr>
        <p:spPr>
          <a:xfrm>
            <a:off x="3810000" y="3350568"/>
            <a:ext cx="43815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900" b="1" dirty="0" smtClean="0">
                <a:solidFill>
                  <a:srgbClr val="0070C0"/>
                </a:solidFill>
                <a:latin typeface="Arial" pitchFamily="34" charset="0"/>
              </a:rPr>
              <a:t>SAS</a:t>
            </a:r>
            <a:endParaRPr lang="en-US" sz="900" b="1" dirty="0">
              <a:solidFill>
                <a:srgbClr val="0070C0"/>
              </a:solidFill>
              <a:latin typeface="Arial" pitchFamily="34" charset="0"/>
            </a:endParaRPr>
          </a:p>
        </p:txBody>
      </p:sp>
      <p:pic>
        <p:nvPicPr>
          <p:cNvPr id="114" name="Picture 113" descr="neo-200s-1_large.jpg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31395" b="31395"/>
          <a:stretch>
            <a:fillRect/>
          </a:stretch>
        </p:blipFill>
        <p:spPr>
          <a:xfrm>
            <a:off x="2495263" y="4166135"/>
            <a:ext cx="1989345" cy="558265"/>
          </a:xfrm>
          <a:prstGeom prst="rect">
            <a:avLst/>
          </a:prstGeom>
          <a:effectLst>
            <a:outerShdw blurRad="101600" dist="38100" dir="5400000" sx="98000" sy="98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5063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>
          <a:xfrm>
            <a:off x="152400" y="1066800"/>
            <a:ext cx="6324600" cy="4800600"/>
          </a:xfrm>
        </p:spPr>
        <p:txBody>
          <a:bodyPr/>
          <a:lstStyle/>
          <a:p>
            <a:pPr marL="0" indent="177800">
              <a:buNone/>
            </a:pPr>
            <a:r>
              <a:rPr lang="en-US" b="1" dirty="0" smtClean="0"/>
              <a:t>With VTL you get…</a:t>
            </a:r>
            <a:endParaRPr lang="en-US" b="1" dirty="0" smtClean="0">
              <a:solidFill>
                <a:schemeClr val="accent4"/>
              </a:solidFill>
            </a:endParaRPr>
          </a:p>
          <a:p>
            <a:pPr marL="0" indent="0">
              <a:buNone/>
            </a:pPr>
            <a:endParaRPr lang="en-US" sz="1400" dirty="0"/>
          </a:p>
          <a:p>
            <a:pPr marL="463550" lvl="1">
              <a:buFont typeface="Arial" pitchFamily="34" charset="0"/>
              <a:buChar char="•"/>
            </a:pPr>
            <a:r>
              <a:rPr lang="en-US" sz="1800" b="1" dirty="0" smtClean="0">
                <a:solidFill>
                  <a:schemeClr val="accent4"/>
                </a:solidFill>
              </a:rPr>
              <a:t>Recovery Time: </a:t>
            </a:r>
            <a:r>
              <a:rPr lang="en-US" sz="1800" dirty="0" smtClean="0"/>
              <a:t>Immediate access to backed-up data</a:t>
            </a:r>
          </a:p>
          <a:p>
            <a:pPr marL="463550" lvl="1">
              <a:buFont typeface="Arial" pitchFamily="34" charset="0"/>
              <a:buChar char="•"/>
            </a:pPr>
            <a:r>
              <a:rPr lang="en-US" sz="1800" b="1" dirty="0" smtClean="0">
                <a:solidFill>
                  <a:schemeClr val="accent4"/>
                </a:solidFill>
              </a:rPr>
              <a:t>Performance: </a:t>
            </a:r>
            <a:r>
              <a:rPr lang="en-US" sz="1800" dirty="0" smtClean="0"/>
              <a:t>High performance storage ideal for a small backup window</a:t>
            </a:r>
            <a:endParaRPr lang="en-US" sz="1800" dirty="0"/>
          </a:p>
          <a:p>
            <a:pPr marL="463550" lvl="1">
              <a:buFont typeface="Arial" pitchFamily="34" charset="0"/>
              <a:buChar char="•"/>
            </a:pPr>
            <a:r>
              <a:rPr lang="en-US" sz="1800" b="1" dirty="0" smtClean="0">
                <a:solidFill>
                  <a:schemeClr val="accent4"/>
                </a:solidFill>
              </a:rPr>
              <a:t>Scalability: </a:t>
            </a:r>
            <a:r>
              <a:rPr lang="en-US" sz="1800" dirty="0" smtClean="0"/>
              <a:t>Easily add capacity with additional drives</a:t>
            </a:r>
          </a:p>
          <a:p>
            <a:pPr marL="463550" lvl="1">
              <a:buFont typeface="Arial" pitchFamily="34" charset="0"/>
              <a:buChar char="•"/>
            </a:pPr>
            <a:r>
              <a:rPr lang="en-US" sz="1800" b="1" dirty="0" smtClean="0">
                <a:solidFill>
                  <a:schemeClr val="accent4"/>
                </a:solidFill>
              </a:rPr>
              <a:t>Reliability</a:t>
            </a:r>
            <a:r>
              <a:rPr lang="en-US" sz="1800" b="1" dirty="0">
                <a:solidFill>
                  <a:schemeClr val="accent4"/>
                </a:solidFill>
              </a:rPr>
              <a:t>: </a:t>
            </a:r>
            <a:r>
              <a:rPr lang="en-US" sz="1800" dirty="0" smtClean="0"/>
              <a:t>Redundant </a:t>
            </a:r>
            <a:r>
              <a:rPr lang="en-US" sz="1800" dirty="0"/>
              <a:t>connections, resilient networks and RAID protection</a:t>
            </a:r>
          </a:p>
          <a:p>
            <a:pPr marL="463550" lvl="1">
              <a:buFont typeface="Arial" pitchFamily="34" charset="0"/>
              <a:buChar char="•"/>
            </a:pPr>
            <a:r>
              <a:rPr lang="en-US" sz="1800" b="1" dirty="0" smtClean="0">
                <a:solidFill>
                  <a:schemeClr val="accent4"/>
                </a:solidFill>
              </a:rPr>
              <a:t>Availability: </a:t>
            </a:r>
            <a:r>
              <a:rPr lang="en-US" sz="1800" dirty="0" smtClean="0"/>
              <a:t>Access the online backup repository at anytime</a:t>
            </a:r>
          </a:p>
          <a:p>
            <a:pPr marL="463550" lvl="1">
              <a:buFont typeface="Arial" pitchFamily="34" charset="0"/>
              <a:buChar char="•"/>
            </a:pPr>
            <a:r>
              <a:rPr lang="en-US" sz="1800" b="1" dirty="0" smtClean="0">
                <a:solidFill>
                  <a:schemeClr val="accent4"/>
                </a:solidFill>
              </a:rPr>
              <a:t>Streaming: </a:t>
            </a:r>
            <a:r>
              <a:rPr lang="en-US" sz="1800" dirty="0" smtClean="0"/>
              <a:t>Easily run multiple jobs simultaneously</a:t>
            </a:r>
          </a:p>
          <a:p>
            <a:pPr marL="463550" lvl="1">
              <a:buFont typeface="Arial" pitchFamily="34" charset="0"/>
              <a:buChar char="•"/>
            </a:pPr>
            <a:r>
              <a:rPr lang="en-US" sz="1800" b="1" dirty="0" smtClean="0">
                <a:solidFill>
                  <a:schemeClr val="accent4"/>
                </a:solidFill>
              </a:rPr>
              <a:t>Staging: </a:t>
            </a:r>
            <a:r>
              <a:rPr lang="en-US" sz="1800" dirty="0" smtClean="0"/>
              <a:t>Create a </a:t>
            </a:r>
            <a:r>
              <a:rPr lang="en-US" sz="1800" b="1" dirty="0" smtClean="0"/>
              <a:t>tiered DR strategy </a:t>
            </a:r>
            <a:r>
              <a:rPr lang="en-US" sz="1800" dirty="0" smtClean="0"/>
              <a:t>with an integrated tape solution</a:t>
            </a:r>
          </a:p>
          <a:p>
            <a:pPr marL="463550" lvl="1">
              <a:buFont typeface="Arial" pitchFamily="34" charset="0"/>
              <a:buChar char="•"/>
            </a:pPr>
            <a:r>
              <a:rPr lang="en-US" sz="1800" b="1" dirty="0" smtClean="0">
                <a:solidFill>
                  <a:schemeClr val="accent4"/>
                </a:solidFill>
              </a:rPr>
              <a:t>Integration: </a:t>
            </a:r>
            <a:r>
              <a:rPr lang="en-US" sz="1800" dirty="0" smtClean="0"/>
              <a:t>Support </a:t>
            </a:r>
            <a:r>
              <a:rPr lang="en-US" sz="1800" dirty="0"/>
              <a:t>all backup software packages leveraging ISV </a:t>
            </a:r>
            <a:r>
              <a:rPr lang="en-US" sz="1800" dirty="0" err="1"/>
              <a:t>Dedup</a:t>
            </a:r>
            <a:endParaRPr lang="en-US" sz="1800" dirty="0"/>
          </a:p>
          <a:p>
            <a:pPr marL="395288" lvl="1" indent="-217488">
              <a:buFont typeface="Wingdings" pitchFamily="2" charset="2"/>
              <a:buChar char="Ø"/>
            </a:pPr>
            <a:endParaRPr lang="en-US" sz="1800" dirty="0" smtClean="0"/>
          </a:p>
          <a:p>
            <a:pPr marL="395288" lvl="1" indent="-217488">
              <a:buFont typeface="Wingdings" pitchFamily="2" charset="2"/>
              <a:buChar char="Ø"/>
            </a:pPr>
            <a:endParaRPr lang="en-US" dirty="0" smtClean="0"/>
          </a:p>
          <a:p>
            <a:pPr lvl="1"/>
            <a:endParaRPr lang="en-US" sz="1600" dirty="0"/>
          </a:p>
          <a:p>
            <a:pPr marL="742950" lvl="2" indent="-285750">
              <a:buFont typeface="Wingdings" charset="2"/>
              <a:buChar char="²"/>
            </a:pPr>
            <a:endParaRPr lang="en-US" dirty="0" smtClean="0"/>
          </a:p>
          <a:p>
            <a:pPr marL="685800" lvl="2">
              <a:buFont typeface="Arial"/>
              <a:buChar char="•"/>
            </a:pPr>
            <a:endParaRPr lang="en-US" dirty="0" smtClean="0"/>
          </a:p>
          <a:p>
            <a:pPr marL="685800" lvl="2">
              <a:buFont typeface="Arial"/>
              <a:buChar char="•"/>
            </a:pPr>
            <a:endParaRPr lang="en-US" dirty="0"/>
          </a:p>
          <a:p>
            <a:pPr lvl="1"/>
            <a:endParaRPr lang="en-US" sz="1600" dirty="0" smtClean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81000" y="76200"/>
            <a:ext cx="8229600" cy="685800"/>
          </a:xfrm>
        </p:spPr>
        <p:txBody>
          <a:bodyPr/>
          <a:lstStyle/>
          <a:p>
            <a:r>
              <a:rPr lang="en-US" sz="2400" dirty="0"/>
              <a:t>VTL Advantages, Use Cases and Applications</a:t>
            </a:r>
          </a:p>
        </p:txBody>
      </p:sp>
      <p:grpSp>
        <p:nvGrpSpPr>
          <p:cNvPr id="25" name="Group 24"/>
          <p:cNvGrpSpPr/>
          <p:nvPr/>
        </p:nvGrpSpPr>
        <p:grpSpPr>
          <a:xfrm>
            <a:off x="7239679" y="3768342"/>
            <a:ext cx="1537970" cy="934655"/>
            <a:chOff x="7315200" y="5105400"/>
            <a:chExt cx="1537970" cy="934655"/>
          </a:xfrm>
        </p:grpSpPr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315200" y="5105400"/>
              <a:ext cx="1537970" cy="684530"/>
            </a:xfrm>
            <a:prstGeom prst="rect">
              <a:avLst/>
            </a:prstGeom>
          </p:spPr>
        </p:pic>
        <p:sp>
          <p:nvSpPr>
            <p:cNvPr id="31" name="TextBox 30"/>
            <p:cNvSpPr txBox="1"/>
            <p:nvPr/>
          </p:nvSpPr>
          <p:spPr>
            <a:xfrm>
              <a:off x="7464361" y="5809223"/>
              <a:ext cx="121920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900" b="1" dirty="0" smtClean="0">
                  <a:solidFill>
                    <a:srgbClr val="808080"/>
                  </a:solidFill>
                  <a:latin typeface="Arial" pitchFamily="34" charset="0"/>
                </a:rPr>
                <a:t>VTL Appliance</a:t>
              </a:r>
              <a:endParaRPr lang="en-US" sz="900" b="1" dirty="0">
                <a:solidFill>
                  <a:srgbClr val="808080"/>
                </a:solidFill>
                <a:latin typeface="Arial" pitchFamily="34" charset="0"/>
              </a:endParaRP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7620679" y="3441411"/>
            <a:ext cx="1219200" cy="152400"/>
            <a:chOff x="4419600" y="2590800"/>
            <a:chExt cx="2438400" cy="152400"/>
          </a:xfrm>
          <a:effectLst/>
        </p:grpSpPr>
        <p:cxnSp>
          <p:nvCxnSpPr>
            <p:cNvPr id="33" name="Straight Connector 32"/>
            <p:cNvCxnSpPr/>
            <p:nvPr/>
          </p:nvCxnSpPr>
          <p:spPr>
            <a:xfrm>
              <a:off x="4419600" y="2665898"/>
              <a:ext cx="2438400" cy="2204"/>
            </a:xfrm>
            <a:prstGeom prst="line">
              <a:avLst/>
            </a:prstGeom>
            <a:ln>
              <a:solidFill>
                <a:schemeClr val="accent1">
                  <a:lumMod val="75000"/>
                </a:schemeClr>
              </a:solidFill>
              <a:headEnd type="none"/>
              <a:tailEnd type="none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flipV="1">
              <a:off x="4419600" y="2590800"/>
              <a:ext cx="0" cy="152400"/>
            </a:xfrm>
            <a:prstGeom prst="line">
              <a:avLst/>
            </a:prstGeom>
            <a:ln>
              <a:solidFill>
                <a:schemeClr val="accent1">
                  <a:lumMod val="75000"/>
                </a:schemeClr>
              </a:solidFill>
              <a:headEnd type="none"/>
              <a:tailEnd type="none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flipV="1">
              <a:off x="6858000" y="2590800"/>
              <a:ext cx="0" cy="152400"/>
            </a:xfrm>
            <a:prstGeom prst="line">
              <a:avLst/>
            </a:prstGeom>
            <a:ln>
              <a:solidFill>
                <a:schemeClr val="accent1">
                  <a:lumMod val="75000"/>
                </a:schemeClr>
              </a:solidFill>
              <a:headEnd type="none"/>
              <a:tailEnd type="none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</p:grpSp>
      <p:sp>
        <p:nvSpPr>
          <p:cNvPr id="36" name="Oval 35"/>
          <p:cNvSpPr/>
          <p:nvPr/>
        </p:nvSpPr>
        <p:spPr>
          <a:xfrm>
            <a:off x="6753904" y="3540249"/>
            <a:ext cx="561975" cy="510762"/>
          </a:xfrm>
          <a:prstGeom prst="ellipse">
            <a:avLst/>
          </a:prstGeom>
          <a:effec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808080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6815816" y="3680214"/>
            <a:ext cx="43815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900" b="1" dirty="0" smtClean="0">
                <a:solidFill>
                  <a:srgbClr val="0070C0"/>
                </a:solidFill>
                <a:latin typeface="Arial" pitchFamily="34" charset="0"/>
              </a:rPr>
              <a:t>SAN</a:t>
            </a:r>
            <a:endParaRPr lang="en-US" sz="900" b="1" dirty="0">
              <a:solidFill>
                <a:srgbClr val="0070C0"/>
              </a:solidFill>
              <a:latin typeface="Arial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8363629" y="3565295"/>
            <a:ext cx="552450" cy="2308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900" b="1" dirty="0" smtClean="0">
                <a:solidFill>
                  <a:srgbClr val="99CC00">
                    <a:lumMod val="75000"/>
                  </a:srgbClr>
                </a:solidFill>
                <a:latin typeface="Arial" pitchFamily="34" charset="0"/>
              </a:rPr>
              <a:t>LAN</a:t>
            </a:r>
            <a:endParaRPr lang="en-US" sz="900" b="1" dirty="0">
              <a:solidFill>
                <a:srgbClr val="99CC00">
                  <a:lumMod val="75000"/>
                </a:srgbClr>
              </a:solidFill>
              <a:latin typeface="Arial" pitchFamily="34" charset="0"/>
            </a:endParaRPr>
          </a:p>
        </p:txBody>
      </p:sp>
      <p:cxnSp>
        <p:nvCxnSpPr>
          <p:cNvPr id="39" name="Curved Connector 38"/>
          <p:cNvCxnSpPr/>
          <p:nvPr/>
        </p:nvCxnSpPr>
        <p:spPr>
          <a:xfrm rot="5400000">
            <a:off x="7813748" y="3554247"/>
            <a:ext cx="342945" cy="271880"/>
          </a:xfrm>
          <a:prstGeom prst="curvedConnector3">
            <a:avLst>
              <a:gd name="adj1" fmla="val 50000"/>
            </a:avLst>
          </a:prstGeom>
          <a:ln>
            <a:solidFill>
              <a:schemeClr val="accent1">
                <a:lumMod val="75000"/>
              </a:schemeClr>
            </a:solidFill>
          </a:ln>
          <a:effec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43" name="Curved Connector 42"/>
          <p:cNvCxnSpPr>
            <a:stCxn id="41" idx="1"/>
          </p:cNvCxnSpPr>
          <p:nvPr/>
        </p:nvCxnSpPr>
        <p:spPr>
          <a:xfrm rot="10800000" flipV="1">
            <a:off x="7791368" y="2982471"/>
            <a:ext cx="296037" cy="522564"/>
          </a:xfrm>
          <a:prstGeom prst="curvedConnector2">
            <a:avLst/>
          </a:prstGeom>
          <a:ln>
            <a:solidFill>
              <a:schemeClr val="accent1">
                <a:lumMod val="75000"/>
              </a:schemeClr>
            </a:solidFill>
          </a:ln>
          <a:effec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grpSp>
        <p:nvGrpSpPr>
          <p:cNvPr id="44" name="Group 43"/>
          <p:cNvGrpSpPr/>
          <p:nvPr/>
        </p:nvGrpSpPr>
        <p:grpSpPr>
          <a:xfrm>
            <a:off x="6553878" y="2676109"/>
            <a:ext cx="987446" cy="807688"/>
            <a:chOff x="1781174" y="4339892"/>
            <a:chExt cx="987446" cy="807688"/>
          </a:xfrm>
        </p:grpSpPr>
        <p:pic>
          <p:nvPicPr>
            <p:cNvPr id="45" name="Picture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81200" y="4339892"/>
              <a:ext cx="628650" cy="655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6" name="TextBox 45"/>
            <p:cNvSpPr txBox="1"/>
            <p:nvPr/>
          </p:nvSpPr>
          <p:spPr>
            <a:xfrm>
              <a:off x="1781174" y="4916748"/>
              <a:ext cx="987446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900" b="1" dirty="0" smtClean="0">
                  <a:solidFill>
                    <a:srgbClr val="808080"/>
                  </a:solidFill>
                  <a:latin typeface="Arial" pitchFamily="34" charset="0"/>
                </a:rPr>
                <a:t>Backup Server</a:t>
              </a:r>
              <a:endParaRPr lang="en-US" sz="900" b="1" dirty="0">
                <a:solidFill>
                  <a:srgbClr val="808080"/>
                </a:solidFill>
                <a:latin typeface="Arial" pitchFamily="34" charset="0"/>
              </a:endParaRPr>
            </a:p>
          </p:txBody>
        </p:sp>
      </p:grpSp>
      <p:cxnSp>
        <p:nvCxnSpPr>
          <p:cNvPr id="47" name="Curved Connector 46"/>
          <p:cNvCxnSpPr>
            <a:stCxn id="36" idx="1"/>
            <a:endCxn id="45" idx="1"/>
          </p:cNvCxnSpPr>
          <p:nvPr/>
        </p:nvCxnSpPr>
        <p:spPr>
          <a:xfrm rot="16200000" flipV="1">
            <a:off x="6489407" y="3268251"/>
            <a:ext cx="611295" cy="82299"/>
          </a:xfrm>
          <a:prstGeom prst="curvedConnector4">
            <a:avLst>
              <a:gd name="adj1" fmla="val 17083"/>
              <a:gd name="adj2" fmla="val 377768"/>
            </a:avLst>
          </a:prstGeom>
          <a:effec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48" name="Curved Connector 47"/>
          <p:cNvCxnSpPr>
            <a:endCxn id="36" idx="7"/>
          </p:cNvCxnSpPr>
          <p:nvPr/>
        </p:nvCxnSpPr>
        <p:spPr>
          <a:xfrm rot="10800000">
            <a:off x="7233581" y="3615049"/>
            <a:ext cx="463301" cy="271895"/>
          </a:xfrm>
          <a:prstGeom prst="curvedConnector4">
            <a:avLst>
              <a:gd name="adj1" fmla="val 41118"/>
              <a:gd name="adj2" fmla="val 140211"/>
            </a:avLst>
          </a:prstGeom>
          <a:effec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49" name="Picture 11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7797" y="2819825"/>
            <a:ext cx="225202" cy="1626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" name="Picture 11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879" y="3897379"/>
            <a:ext cx="225202" cy="1626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2" name="Picture 11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5038" y="3944212"/>
            <a:ext cx="225202" cy="1626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3" name="Picture 11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8066" y="3986554"/>
            <a:ext cx="225202" cy="1626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4" name="Picture 11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5109" y="3844542"/>
            <a:ext cx="225202" cy="1626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5" name="Picture 11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3268" y="3891375"/>
            <a:ext cx="225202" cy="1626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6" name="Picture 11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6296" y="3933717"/>
            <a:ext cx="225202" cy="1626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7" name="Picture 4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8797" b="93233" l="5473" r="9925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675" t="16889" b="8155"/>
          <a:stretch/>
        </p:blipFill>
        <p:spPr bwMode="auto">
          <a:xfrm>
            <a:off x="7556747" y="2627668"/>
            <a:ext cx="1461770" cy="3843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0" name="Picture 11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6566" y="2676109"/>
            <a:ext cx="225202" cy="1626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8" name="TextBox 57"/>
          <p:cNvSpPr txBox="1"/>
          <p:nvPr/>
        </p:nvSpPr>
        <p:spPr>
          <a:xfrm>
            <a:off x="7985220" y="2947001"/>
            <a:ext cx="9874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900" b="1" dirty="0" smtClean="0">
                <a:solidFill>
                  <a:srgbClr val="808080"/>
                </a:solidFill>
                <a:latin typeface="Arial" pitchFamily="34" charset="0"/>
              </a:rPr>
              <a:t>SnapServer DX1</a:t>
            </a:r>
            <a:endParaRPr lang="en-US" sz="900" b="1" dirty="0">
              <a:solidFill>
                <a:srgbClr val="808080"/>
              </a:solidFill>
              <a:latin typeface="Arial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088770" y="2064782"/>
            <a:ext cx="14414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DF7A1C"/>
                </a:solidFill>
                <a:latin typeface="Eurostile"/>
                <a:cs typeface="Eurostile"/>
              </a:rPr>
              <a:t>Disk-2-Disk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7373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Top Drivers for Continuing Need of Tape</a:t>
            </a:r>
            <a:endParaRPr lang="en-US" sz="2400" dirty="0"/>
          </a:p>
        </p:txBody>
      </p:sp>
      <p:sp>
        <p:nvSpPr>
          <p:cNvPr id="4" name="Content Placeholder 2"/>
          <p:cNvSpPr>
            <a:spLocks noGrp="1"/>
          </p:cNvSpPr>
          <p:nvPr>
            <p:ph idx="4294967295"/>
          </p:nvPr>
        </p:nvSpPr>
        <p:spPr>
          <a:xfrm>
            <a:off x="609600" y="1207376"/>
            <a:ext cx="5384800" cy="4660024"/>
          </a:xfrm>
        </p:spPr>
        <p:txBody>
          <a:bodyPr rtlCol="0">
            <a:noAutofit/>
          </a:bodyPr>
          <a:lstStyle/>
          <a:p>
            <a:pPr marL="228600" indent="-228600" eaLnBrk="1" fontAlgn="auto" hangingPunct="1">
              <a:spcAft>
                <a:spcPts val="0"/>
              </a:spcAft>
              <a:buClr>
                <a:schemeClr val="accent4"/>
              </a:buClr>
              <a:buFont typeface="+mj-lt"/>
              <a:buAutoNum type="arabicPeriod"/>
              <a:defRPr/>
            </a:pPr>
            <a:r>
              <a:rPr lang="en-US" sz="1600" b="1" dirty="0" smtClean="0">
                <a:solidFill>
                  <a:schemeClr val="tx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Extreme Data Growth </a:t>
            </a:r>
          </a:p>
          <a:p>
            <a:pPr marL="228600" indent="1588" eaLnBrk="1" fontAlgn="auto" hangingPunct="1">
              <a:spcAft>
                <a:spcPts val="800"/>
              </a:spcAft>
              <a:buFont typeface="Arial" pitchFamily="34" charset="0"/>
              <a:buNone/>
              <a:defRPr/>
            </a:pPr>
            <a:r>
              <a:rPr lang="en-US" sz="1400" dirty="0" smtClean="0">
                <a:solidFill>
                  <a:schemeClr val="tx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IDC predicts by 2020 data could grow by </a:t>
            </a:r>
            <a:r>
              <a:rPr lang="en-US" sz="1400" b="1" dirty="0" smtClean="0">
                <a:solidFill>
                  <a:schemeClr val="accent4"/>
                </a:solidFill>
                <a:latin typeface="Arial" pitchFamily="34" charset="0"/>
                <a:cs typeface="Arial" pitchFamily="34" charset="0"/>
              </a:rPr>
              <a:t>50x volume</a:t>
            </a:r>
            <a:endParaRPr lang="en-US" sz="1400" dirty="0" smtClean="0">
              <a:solidFill>
                <a:schemeClr val="tx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228600" indent="-228600" eaLnBrk="1" fontAlgn="auto" hangingPunct="1">
              <a:spcAft>
                <a:spcPts val="0"/>
              </a:spcAft>
              <a:buClr>
                <a:schemeClr val="accent4"/>
              </a:buClr>
              <a:buFont typeface="+mj-lt"/>
              <a:buAutoNum type="arabicPeriod" startAt="2"/>
              <a:defRPr/>
            </a:pPr>
            <a:r>
              <a:rPr lang="en-US" sz="1600" b="1" dirty="0" smtClean="0">
                <a:solidFill>
                  <a:schemeClr val="tx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Economics</a:t>
            </a:r>
          </a:p>
          <a:p>
            <a:pPr marL="236538" indent="0" fontAlgn="auto">
              <a:spcAft>
                <a:spcPts val="0"/>
              </a:spcAft>
              <a:buNone/>
              <a:defRPr/>
            </a:pPr>
            <a:r>
              <a:rPr lang="en-US" sz="1400" dirty="0" smtClean="0">
                <a:solidFill>
                  <a:schemeClr val="tx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Tape has the </a:t>
            </a:r>
            <a:r>
              <a:rPr lang="en-US" sz="1400" b="1" dirty="0" smtClean="0">
                <a:solidFill>
                  <a:schemeClr val="accent4"/>
                </a:solidFill>
                <a:latin typeface="Arial" pitchFamily="34" charset="0"/>
                <a:cs typeface="Arial" pitchFamily="34" charset="0"/>
              </a:rPr>
              <a:t>lowest cost per gigabyte </a:t>
            </a:r>
            <a:r>
              <a:rPr lang="en-US" sz="1400" dirty="0" smtClean="0">
                <a:solidFill>
                  <a:schemeClr val="tx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and the </a:t>
            </a:r>
            <a:r>
              <a:rPr lang="en-US" sz="1400" b="1" dirty="0" smtClean="0">
                <a:solidFill>
                  <a:srgbClr val="E58E1A"/>
                </a:solidFill>
                <a:latin typeface="Arial" pitchFamily="34" charset="0"/>
                <a:cs typeface="Arial" pitchFamily="34" charset="0"/>
              </a:rPr>
              <a:t>lowest power consumption </a:t>
            </a:r>
            <a:r>
              <a:rPr lang="en-US" sz="1400" dirty="0" smtClean="0">
                <a:solidFill>
                  <a:schemeClr val="tx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and space requirements</a:t>
            </a:r>
            <a:br>
              <a:rPr lang="en-US" sz="1400" dirty="0" smtClean="0">
                <a:solidFill>
                  <a:schemeClr val="tx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</a:br>
            <a:endParaRPr lang="en-US" sz="1400" b="1" dirty="0" smtClean="0">
              <a:solidFill>
                <a:schemeClr val="tx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236538" indent="-236538" eaLnBrk="1" fontAlgn="auto" hangingPunct="1">
              <a:spcAft>
                <a:spcPts val="0"/>
              </a:spcAft>
              <a:buClr>
                <a:schemeClr val="accent4"/>
              </a:buClr>
              <a:buFont typeface="+mj-lt"/>
              <a:buAutoNum type="arabicPeriod" startAt="3"/>
              <a:defRPr/>
            </a:pPr>
            <a:r>
              <a:rPr lang="en-US" sz="1600" b="1" dirty="0" smtClean="0">
                <a:solidFill>
                  <a:schemeClr val="tx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High Cost of Data Loss</a:t>
            </a:r>
          </a:p>
          <a:p>
            <a:pPr marL="228600" indent="0" eaLnBrk="1" fontAlgn="auto" hangingPunct="1">
              <a:spcAft>
                <a:spcPts val="800"/>
              </a:spcAft>
              <a:buNone/>
              <a:defRPr/>
            </a:pPr>
            <a:r>
              <a:rPr lang="en-US" sz="1400" dirty="0" smtClean="0">
                <a:solidFill>
                  <a:schemeClr val="tx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Average cost per incident = </a:t>
            </a:r>
            <a:r>
              <a:rPr lang="en-US" sz="1400" b="1" dirty="0" smtClean="0">
                <a:solidFill>
                  <a:schemeClr val="accent4"/>
                </a:solidFill>
                <a:latin typeface="Arial" pitchFamily="34" charset="0"/>
                <a:cs typeface="Arial" pitchFamily="34" charset="0"/>
              </a:rPr>
              <a:t>$6.5million</a:t>
            </a:r>
            <a:r>
              <a:rPr lang="en-US" sz="1400" dirty="0" smtClean="0">
                <a:solidFill>
                  <a:schemeClr val="accent4"/>
                </a:solidFill>
                <a:latin typeface="Arial" pitchFamily="34" charset="0"/>
                <a:cs typeface="Arial" pitchFamily="34" charset="0"/>
              </a:rPr>
              <a:t>*</a:t>
            </a:r>
          </a:p>
          <a:p>
            <a:pPr marL="236538" indent="-236538" eaLnBrk="1" fontAlgn="auto" hangingPunct="1">
              <a:spcAft>
                <a:spcPts val="0"/>
              </a:spcAft>
              <a:buClr>
                <a:schemeClr val="accent4"/>
              </a:buClr>
              <a:buFont typeface="+mj-lt"/>
              <a:buAutoNum type="arabicPeriod" startAt="4"/>
              <a:defRPr/>
            </a:pPr>
            <a:r>
              <a:rPr lang="en-US" sz="1600" b="1" dirty="0" smtClean="0">
                <a:solidFill>
                  <a:schemeClr val="tx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Organizational Mandates </a:t>
            </a:r>
          </a:p>
          <a:p>
            <a:pPr marL="228600" indent="0" eaLnBrk="1" fontAlgn="auto" hangingPunct="1">
              <a:spcAft>
                <a:spcPts val="800"/>
              </a:spcAft>
              <a:buNone/>
              <a:defRPr/>
            </a:pPr>
            <a:r>
              <a:rPr lang="en-US" sz="1400" dirty="0" smtClean="0">
                <a:solidFill>
                  <a:schemeClr val="tx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IT managers tasked with </a:t>
            </a:r>
            <a:r>
              <a:rPr lang="en-US" sz="1400" b="1" dirty="0" smtClean="0">
                <a:solidFill>
                  <a:schemeClr val="accent4"/>
                </a:solidFill>
                <a:latin typeface="Arial" pitchFamily="34" charset="0"/>
                <a:cs typeface="Arial" pitchFamily="34" charset="0"/>
              </a:rPr>
              <a:t>continually improving efficiency </a:t>
            </a:r>
            <a:r>
              <a:rPr lang="en-US" sz="1400" dirty="0" smtClean="0">
                <a:solidFill>
                  <a:schemeClr val="tx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of backup/archive process </a:t>
            </a:r>
          </a:p>
          <a:p>
            <a:pPr marL="236538" indent="-236538" eaLnBrk="1" fontAlgn="auto" hangingPunct="1">
              <a:spcAft>
                <a:spcPts val="0"/>
              </a:spcAft>
              <a:buClr>
                <a:schemeClr val="accent4"/>
              </a:buClr>
              <a:buFont typeface="+mj-lt"/>
              <a:buAutoNum type="arabicPeriod" startAt="5"/>
              <a:defRPr/>
            </a:pPr>
            <a:r>
              <a:rPr lang="en-US" sz="1600" b="1" dirty="0" smtClean="0">
                <a:solidFill>
                  <a:schemeClr val="tx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Regulatory Compliance </a:t>
            </a:r>
          </a:p>
          <a:p>
            <a:pPr marL="228600" indent="0" eaLnBrk="1" fontAlgn="auto" hangingPunct="1">
              <a:spcAft>
                <a:spcPts val="800"/>
              </a:spcAft>
              <a:buNone/>
              <a:defRPr/>
            </a:pPr>
            <a:r>
              <a:rPr lang="en-US" sz="1400" dirty="0" smtClean="0">
                <a:solidFill>
                  <a:schemeClr val="tx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Worldwide legislation regarding </a:t>
            </a:r>
            <a:r>
              <a:rPr lang="en-US" sz="1400" b="1" dirty="0" smtClean="0">
                <a:solidFill>
                  <a:schemeClr val="accent4"/>
                </a:solidFill>
                <a:latin typeface="Arial" pitchFamily="34" charset="0"/>
                <a:cs typeface="Arial" pitchFamily="34" charset="0"/>
              </a:rPr>
              <a:t>data retention </a:t>
            </a:r>
            <a:r>
              <a:rPr lang="en-US" sz="1400" dirty="0" smtClean="0">
                <a:solidFill>
                  <a:schemeClr val="tx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is on the rise</a:t>
            </a:r>
          </a:p>
          <a:p>
            <a:pPr marL="236538" indent="-236538" eaLnBrk="1" fontAlgn="auto" hangingPunct="1">
              <a:spcAft>
                <a:spcPts val="0"/>
              </a:spcAft>
              <a:buClr>
                <a:schemeClr val="accent4"/>
              </a:buClr>
              <a:buFont typeface="+mj-lt"/>
              <a:buAutoNum type="arabicPeriod" startAt="6"/>
              <a:defRPr/>
            </a:pPr>
            <a:r>
              <a:rPr lang="en-US" sz="1600" b="1" dirty="0" smtClean="0">
                <a:solidFill>
                  <a:schemeClr val="tx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Budget Constraints </a:t>
            </a:r>
          </a:p>
          <a:p>
            <a:pPr marL="228600" indent="0" eaLnBrk="1" fontAlgn="auto" hangingPunct="1">
              <a:spcAft>
                <a:spcPts val="500"/>
              </a:spcAft>
              <a:buNone/>
              <a:defRPr/>
            </a:pPr>
            <a:r>
              <a:rPr lang="en-US" sz="1400" dirty="0" smtClean="0">
                <a:solidFill>
                  <a:schemeClr val="tx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Forcing IT managers to </a:t>
            </a:r>
            <a:r>
              <a:rPr lang="en-US" sz="1400" b="1" dirty="0" smtClean="0">
                <a:solidFill>
                  <a:schemeClr val="accent4"/>
                </a:solidFill>
                <a:latin typeface="Arial" pitchFamily="34" charset="0"/>
                <a:cs typeface="Arial" pitchFamily="34" charset="0"/>
              </a:rPr>
              <a:t>reduce storage cost of ownership</a:t>
            </a:r>
          </a:p>
          <a:p>
            <a:pPr marL="228600" indent="1588" eaLnBrk="1" fontAlgn="auto" hangingPunct="1">
              <a:spcAft>
                <a:spcPts val="500"/>
              </a:spcAft>
              <a:buFont typeface="Arial" pitchFamily="34" charset="0"/>
              <a:buNone/>
              <a:defRPr/>
            </a:pPr>
            <a:endParaRPr lang="en-US" sz="1400" b="1" dirty="0" smtClean="0">
              <a:solidFill>
                <a:schemeClr val="accent4"/>
              </a:solidFill>
              <a:latin typeface="Arial" pitchFamily="34" charset="0"/>
              <a:cs typeface="Arial" pitchFamily="34" charset="0"/>
            </a:endParaRPr>
          </a:p>
          <a:p>
            <a:pPr marL="228600" indent="1588" eaLnBrk="1" fontAlgn="auto" hangingPunct="1">
              <a:spcAft>
                <a:spcPts val="500"/>
              </a:spcAft>
              <a:buFont typeface="Arial" pitchFamily="34" charset="0"/>
              <a:buNone/>
              <a:defRPr/>
            </a:pPr>
            <a:r>
              <a:rPr lang="en-US" sz="1400" dirty="0" smtClean="0">
                <a:solidFill>
                  <a:srgbClr val="606468"/>
                </a:solidFill>
                <a:latin typeface="Arial" pitchFamily="34" charset="0"/>
                <a:cs typeface="Arial" pitchFamily="34" charset="0"/>
              </a:rPr>
              <a:t>*</a:t>
            </a:r>
            <a:r>
              <a:rPr lang="en-US" sz="1100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Ponemon Institute – Annual Cost of Data Breach Study</a:t>
            </a:r>
            <a:endParaRPr lang="en-US" sz="1100" b="1" dirty="0" smtClean="0">
              <a:solidFill>
                <a:schemeClr val="bg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4" descr="https://www.fnbmusc.com/business_solutions/business_deposit_saving/p_dollar_sign_silver.jpg"/>
          <p:cNvPicPr>
            <a:picLocks noChangeAspect="1" noChangeArrowheads="1"/>
          </p:cNvPicPr>
          <p:nvPr/>
        </p:nvPicPr>
        <p:blipFill>
          <a:blip r:embed="rId3" cstate="print"/>
          <a:srcRect l="19987" r="14854"/>
          <a:stretch>
            <a:fillRect/>
          </a:stretch>
        </p:blipFill>
        <p:spPr bwMode="auto">
          <a:xfrm>
            <a:off x="6894513" y="3352800"/>
            <a:ext cx="1639887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1829051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Solutions for End-to-End Data Protection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Overland Storage offers all of the pieces for end-to-end storage, backup, and disaster recovery</a:t>
            </a:r>
          </a:p>
          <a:p>
            <a:pPr marL="0" indent="0">
              <a:buNone/>
            </a:pPr>
            <a:endParaRPr lang="en-US" dirty="0" smtClean="0"/>
          </a:p>
          <a:p>
            <a:pPr lvl="1"/>
            <a:r>
              <a:rPr lang="en-US" dirty="0" smtClean="0"/>
              <a:t>SnapServer NAS with remote replication for DR</a:t>
            </a:r>
          </a:p>
          <a:p>
            <a:pPr marL="457200" lvl="1" indent="0">
              <a:buNone/>
            </a:pPr>
            <a:endParaRPr lang="en-US" dirty="0" smtClean="0"/>
          </a:p>
          <a:p>
            <a:pPr lvl="1"/>
            <a:r>
              <a:rPr lang="en-US" dirty="0" smtClean="0"/>
              <a:t>Virtual Tape for efficient backups and fast restores</a:t>
            </a:r>
          </a:p>
          <a:p>
            <a:pPr marL="457200" lvl="1" indent="0">
              <a:buNone/>
            </a:pPr>
            <a:endParaRPr lang="en-US" dirty="0" smtClean="0"/>
          </a:p>
          <a:p>
            <a:pPr lvl="1"/>
            <a:r>
              <a:rPr lang="en-US" dirty="0" smtClean="0"/>
              <a:t>Tape Libraries for data archiving</a:t>
            </a: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1447800" y="4827270"/>
            <a:ext cx="6176451" cy="960120"/>
            <a:chOff x="1143000" y="4827270"/>
            <a:chExt cx="6176451" cy="960120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3"/>
            <a:srcRect t="7356"/>
            <a:stretch/>
          </p:blipFill>
          <p:spPr>
            <a:xfrm>
              <a:off x="3199268" y="4990242"/>
              <a:ext cx="1537970" cy="634176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 rotWithShape="1">
            <a:blip r:embed="rId4"/>
            <a:srcRect l="5093" r="4711"/>
            <a:stretch/>
          </p:blipFill>
          <p:spPr>
            <a:xfrm>
              <a:off x="1143000" y="4827270"/>
              <a:ext cx="1002307" cy="960120"/>
            </a:xfrm>
            <a:prstGeom prst="rect">
              <a:avLst/>
            </a:prstGeom>
          </p:spPr>
        </p:pic>
        <p:pic>
          <p:nvPicPr>
            <p:cNvPr id="10" name="Picture 3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91200" y="5061132"/>
              <a:ext cx="1528251" cy="4923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281192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Office Theme">
  <a:themeElements>
    <a:clrScheme name="Custom 4">
      <a:dk1>
        <a:srgbClr val="808080"/>
      </a:dk1>
      <a:lt1>
        <a:sysClr val="window" lastClr="FFFFFF"/>
      </a:lt1>
      <a:dk2>
        <a:srgbClr val="164165"/>
      </a:dk2>
      <a:lt2>
        <a:srgbClr val="C6C8CA"/>
      </a:lt2>
      <a:accent1>
        <a:srgbClr val="99CC00"/>
      </a:accent1>
      <a:accent2>
        <a:srgbClr val="0070C0"/>
      </a:accent2>
      <a:accent3>
        <a:srgbClr val="FFC000"/>
      </a:accent3>
      <a:accent4>
        <a:srgbClr val="DF7A1C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Custom 4">
      <a:dk1>
        <a:srgbClr val="808080"/>
      </a:dk1>
      <a:lt1>
        <a:sysClr val="window" lastClr="FFFFFF"/>
      </a:lt1>
      <a:dk2>
        <a:srgbClr val="164165"/>
      </a:dk2>
      <a:lt2>
        <a:srgbClr val="C6C8CA"/>
      </a:lt2>
      <a:accent1>
        <a:srgbClr val="99CC00"/>
      </a:accent1>
      <a:accent2>
        <a:srgbClr val="0070C0"/>
      </a:accent2>
      <a:accent3>
        <a:srgbClr val="FFC000"/>
      </a:accent3>
      <a:accent4>
        <a:srgbClr val="DF7A1C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_Office Theme">
  <a:themeElements>
    <a:clrScheme name="Custom 4">
      <a:dk1>
        <a:srgbClr val="808080"/>
      </a:dk1>
      <a:lt1>
        <a:sysClr val="window" lastClr="FFFFFF"/>
      </a:lt1>
      <a:dk2>
        <a:srgbClr val="164165"/>
      </a:dk2>
      <a:lt2>
        <a:srgbClr val="C6C8CA"/>
      </a:lt2>
      <a:accent1>
        <a:srgbClr val="99CC00"/>
      </a:accent1>
      <a:accent2>
        <a:srgbClr val="0070C0"/>
      </a:accent2>
      <a:accent3>
        <a:srgbClr val="FFC000"/>
      </a:accent3>
      <a:accent4>
        <a:srgbClr val="DF7A1C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4_Office Theme">
  <a:themeElements>
    <a:clrScheme name="Custom 4">
      <a:dk1>
        <a:srgbClr val="808080"/>
      </a:dk1>
      <a:lt1>
        <a:sysClr val="window" lastClr="FFFFFF"/>
      </a:lt1>
      <a:dk2>
        <a:srgbClr val="164165"/>
      </a:dk2>
      <a:lt2>
        <a:srgbClr val="C6C8CA"/>
      </a:lt2>
      <a:accent1>
        <a:srgbClr val="99CC00"/>
      </a:accent1>
      <a:accent2>
        <a:srgbClr val="0070C0"/>
      </a:accent2>
      <a:accent3>
        <a:srgbClr val="FFC000"/>
      </a:accent3>
      <a:accent4>
        <a:srgbClr val="DF7A1C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10437</TotalTime>
  <Words>593</Words>
  <Application>Microsoft Office PowerPoint</Application>
  <PresentationFormat>On-screen Show (4:3)</PresentationFormat>
  <Paragraphs>168</Paragraphs>
  <Slides>11</Slides>
  <Notes>10</Notes>
  <HiddenSlides>1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2_Office Theme</vt:lpstr>
      <vt:lpstr>Office Theme</vt:lpstr>
      <vt:lpstr>3_Office Theme</vt:lpstr>
      <vt:lpstr>4_Office Theme</vt:lpstr>
      <vt:lpstr>PowerPoint Presentation</vt:lpstr>
      <vt:lpstr>Storage Issues Today</vt:lpstr>
      <vt:lpstr>Overland Storage Solutions</vt:lpstr>
      <vt:lpstr>End-to-End Solutions for Storage, Backup and DR</vt:lpstr>
      <vt:lpstr>      = Improved Storage Utilization</vt:lpstr>
      <vt:lpstr>Remote Replication with SnapServer NAS</vt:lpstr>
      <vt:lpstr>SnapServer Advantages, Use Cases and Applications</vt:lpstr>
      <vt:lpstr>Local Backup and Archiving with REO and NEO</vt:lpstr>
      <vt:lpstr>VTL Advantages, Use Cases and Applications</vt:lpstr>
      <vt:lpstr>Top Drivers for Continuing Need of Tape</vt:lpstr>
      <vt:lpstr>Solutions for End-to-End Data Protection</vt:lpstr>
    </vt:vector>
  </TitlesOfParts>
  <Company>Overland Storage, Inc.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Q3 Summary: REO Virtual Tape Libraries</dc:title>
  <dc:creator>Neil Cogger</dc:creator>
  <cp:lastModifiedBy>Neil Cogger</cp:lastModifiedBy>
  <cp:revision>69</cp:revision>
  <dcterms:created xsi:type="dcterms:W3CDTF">2012-04-11T22:05:01Z</dcterms:created>
  <dcterms:modified xsi:type="dcterms:W3CDTF">2012-07-11T11:24:13Z</dcterms:modified>
</cp:coreProperties>
</file>