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6.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2" r:id="rId4"/>
    <p:sldMasterId id="2147483756" r:id="rId5"/>
    <p:sldMasterId id="2147483774" r:id="rId6"/>
    <p:sldMasterId id="2147483783" r:id="rId7"/>
    <p:sldMasterId id="2147483792" r:id="rId8"/>
    <p:sldMasterId id="2147483802" r:id="rId9"/>
    <p:sldMasterId id="2147483814" r:id="rId10"/>
  </p:sldMasterIdLst>
  <p:notesMasterIdLst>
    <p:notesMasterId r:id="rId22"/>
  </p:notesMasterIdLst>
  <p:handoutMasterIdLst>
    <p:handoutMasterId r:id="rId23"/>
  </p:handoutMasterIdLst>
  <p:sldIdLst>
    <p:sldId id="551" r:id="rId11"/>
    <p:sldId id="472" r:id="rId12"/>
    <p:sldId id="531" r:id="rId13"/>
    <p:sldId id="508" r:id="rId14"/>
    <p:sldId id="554" r:id="rId15"/>
    <p:sldId id="513" r:id="rId16"/>
    <p:sldId id="494" r:id="rId17"/>
    <p:sldId id="553" r:id="rId18"/>
    <p:sldId id="550" r:id="rId19"/>
    <p:sldId id="556" r:id="rId20"/>
    <p:sldId id="552" r:id="rId21"/>
  </p:sldIdLst>
  <p:sldSz cx="12188825" cy="6858000"/>
  <p:notesSz cx="7010400" cy="9236075"/>
  <p:defaultTex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Slide" id="{44008CE7-4650-416C-ACBD-B9B1038E76EB}">
          <p14:sldIdLst>
            <p14:sldId id="551"/>
          </p14:sldIdLst>
        </p14:section>
        <p14:section name="Body" id="{E7EB364F-0BAD-4C24-B900-39AC1D97A9D3}">
          <p14:sldIdLst>
            <p14:sldId id="472"/>
            <p14:sldId id="531"/>
            <p14:sldId id="508"/>
            <p14:sldId id="554"/>
            <p14:sldId id="513"/>
            <p14:sldId id="494"/>
            <p14:sldId id="553"/>
            <p14:sldId id="550"/>
            <p14:sldId id="556"/>
          </p14:sldIdLst>
        </p14:section>
        <p14:section name="Exit Slide" id="{DAC9DF6A-5741-4666-B9A3-31772B7E9A9F}">
          <p14:sldIdLst>
            <p14:sldId id="552"/>
          </p14:sldIdLst>
        </p14:section>
      </p14:sectionLst>
    </p:ext>
    <p:ext uri="{EFAFB233-063F-42B5-8137-9DF3F51BA10A}">
      <p15:sldGuideLst xmlns:p15="http://schemas.microsoft.com/office/powerpoint/2012/main">
        <p15:guide id="1" orient="horz" pos="147">
          <p15:clr>
            <a:srgbClr val="A4A3A4"/>
          </p15:clr>
        </p15:guide>
        <p15:guide id="2" orient="horz" pos="4171">
          <p15:clr>
            <a:srgbClr val="A4A3A4"/>
          </p15:clr>
        </p15:guide>
        <p15:guide id="3" orient="horz" pos="2471">
          <p15:clr>
            <a:srgbClr val="A4A3A4"/>
          </p15:clr>
        </p15:guide>
        <p15:guide id="4" orient="horz" pos="3191">
          <p15:clr>
            <a:srgbClr val="A4A3A4"/>
          </p15:clr>
        </p15:guide>
        <p15:guide id="5" orient="horz" pos="3279">
          <p15:clr>
            <a:srgbClr val="A4A3A4"/>
          </p15:clr>
        </p15:guide>
        <p15:guide id="6" orient="horz" pos="837">
          <p15:clr>
            <a:srgbClr val="A4A3A4"/>
          </p15:clr>
        </p15:guide>
        <p15:guide id="7" orient="horz" pos="1648">
          <p15:clr>
            <a:srgbClr val="A4A3A4"/>
          </p15:clr>
        </p15:guide>
        <p15:guide id="8" orient="horz" pos="2375">
          <p15:clr>
            <a:srgbClr val="A4A3A4"/>
          </p15:clr>
        </p15:guide>
        <p15:guide id="9" orient="horz" pos="1563">
          <p15:clr>
            <a:srgbClr val="A4A3A4"/>
          </p15:clr>
        </p15:guide>
        <p15:guide id="10" orient="horz" pos="2007">
          <p15:clr>
            <a:srgbClr val="A4A3A4"/>
          </p15:clr>
        </p15:guide>
        <p15:guide id="11" orient="horz" pos="3993">
          <p15:clr>
            <a:srgbClr val="A4A3A4"/>
          </p15:clr>
        </p15:guide>
        <p15:guide id="12" pos="2945">
          <p15:clr>
            <a:srgbClr val="A4A3A4"/>
          </p15:clr>
        </p15:guide>
        <p15:guide id="13" pos="2124">
          <p15:clr>
            <a:srgbClr val="A4A3A4"/>
          </p15:clr>
        </p15:guide>
        <p15:guide id="14" pos="128">
          <p15:clr>
            <a:srgbClr val="A4A3A4"/>
          </p15:clr>
        </p15:guide>
        <p15:guide id="15" pos="4588">
          <p15:clr>
            <a:srgbClr val="A4A3A4"/>
          </p15:clr>
        </p15:guide>
        <p15:guide id="16" pos="1305">
          <p15:clr>
            <a:srgbClr val="A4A3A4"/>
          </p15:clr>
        </p15:guide>
        <p15:guide id="17" pos="4502">
          <p15:clr>
            <a:srgbClr val="A4A3A4"/>
          </p15:clr>
        </p15:guide>
        <p15:guide id="18" pos="2038">
          <p15:clr>
            <a:srgbClr val="A4A3A4"/>
          </p15:clr>
        </p15:guide>
        <p15:guide id="19" pos="2858">
          <p15:clr>
            <a:srgbClr val="A4A3A4"/>
          </p15:clr>
        </p15:guide>
        <p15:guide id="20" pos="3680">
          <p15:clr>
            <a:srgbClr val="A4A3A4"/>
          </p15:clr>
        </p15:guide>
        <p15:guide id="21" pos="3769">
          <p15:clr>
            <a:srgbClr val="A4A3A4"/>
          </p15:clr>
        </p15:guide>
        <p15:guide id="22" pos="6368">
          <p15:clr>
            <a:srgbClr val="A4A3A4"/>
          </p15:clr>
        </p15:guide>
        <p15:guide id="23" pos="7548">
          <p15:clr>
            <a:srgbClr val="A4A3A4"/>
          </p15:clr>
        </p15:guide>
        <p15:guide id="24" pos="328">
          <p15:clr>
            <a:srgbClr val="A4A3A4"/>
          </p15:clr>
        </p15:guide>
        <p15:guide id="25" pos="7187">
          <p15:clr>
            <a:srgbClr val="A4A3A4"/>
          </p15:clr>
        </p15:guide>
      </p15:sldGuideLst>
    </p:ext>
    <p:ext uri="{2D200454-40CA-4A62-9FC3-DE9A4176ACB9}">
      <p15:notesGuideLst xmlns:p15="http://schemas.microsoft.com/office/powerpoint/2012/main">
        <p15:guide id="1" orient="horz" pos="2909">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 id="3" name="Jerry Honeycutt" initials="JH" lastIdx="8"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CF2"/>
    <a:srgbClr val="83B800"/>
    <a:srgbClr val="00188F"/>
    <a:srgbClr val="E81123"/>
    <a:srgbClr val="00D8CC"/>
    <a:srgbClr val="EE8200"/>
    <a:srgbClr val="F28500"/>
    <a:srgbClr val="FBFBFB"/>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72" autoAdjust="0"/>
    <p:restoredTop sz="87550" autoAdjust="0"/>
  </p:normalViewPr>
  <p:slideViewPr>
    <p:cSldViewPr snapToGrid="0" snapToObjects="1">
      <p:cViewPr varScale="1">
        <p:scale>
          <a:sx n="116" d="100"/>
          <a:sy n="116" d="100"/>
        </p:scale>
        <p:origin x="408" y="102"/>
      </p:cViewPr>
      <p:guideLst>
        <p:guide orient="horz" pos="147"/>
        <p:guide orient="horz" pos="4171"/>
        <p:guide orient="horz" pos="2471"/>
        <p:guide orient="horz" pos="3191"/>
        <p:guide orient="horz" pos="3279"/>
        <p:guide orient="horz" pos="837"/>
        <p:guide orient="horz" pos="1648"/>
        <p:guide orient="horz" pos="2375"/>
        <p:guide orient="horz" pos="1563"/>
        <p:guide orient="horz" pos="2007"/>
        <p:guide orient="horz" pos="3993"/>
        <p:guide pos="2945"/>
        <p:guide pos="2124"/>
        <p:guide pos="128"/>
        <p:guide pos="4588"/>
        <p:guide pos="1305"/>
        <p:guide pos="4502"/>
        <p:guide pos="2038"/>
        <p:guide pos="2858"/>
        <p:guide pos="3680"/>
        <p:guide pos="3769"/>
        <p:guide pos="6368"/>
        <p:guide pos="7548"/>
        <p:guide pos="328"/>
        <p:guide pos="7187"/>
      </p:guideLst>
    </p:cSldViewPr>
  </p:slideViewPr>
  <p:outlineViewPr>
    <p:cViewPr>
      <p:scale>
        <a:sx n="33" d="100"/>
        <a:sy n="33" d="100"/>
      </p:scale>
      <p:origin x="0" y="10182"/>
    </p:cViewPr>
  </p:outlineViewPr>
  <p:notesTextViewPr>
    <p:cViewPr>
      <p:scale>
        <a:sx n="100" d="100"/>
        <a:sy n="100" d="100"/>
      </p:scale>
      <p:origin x="0" y="0"/>
    </p:cViewPr>
  </p:notesTextViewPr>
  <p:sorterViewPr>
    <p:cViewPr>
      <p:scale>
        <a:sx n="60" d="100"/>
        <a:sy n="60" d="100"/>
      </p:scale>
      <p:origin x="0" y="924"/>
    </p:cViewPr>
  </p:sorterViewPr>
  <p:notesViewPr>
    <p:cSldViewPr snapToGrid="0" snapToObjects="1" showGuides="1">
      <p:cViewPr varScale="1">
        <p:scale>
          <a:sx n="101" d="100"/>
          <a:sy n="101" d="100"/>
        </p:scale>
        <p:origin x="-3484" y="-88"/>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vl1pPr>
          </a:lstStyle>
          <a:p>
            <a:r>
              <a:rPr lang="en-US" dirty="0" smtClean="0">
                <a:latin typeface="Segoe UI" pitchFamily="34" charset="0"/>
              </a:rPr>
              <a:t>Windows 8 Camp</a:t>
            </a:r>
            <a:endParaRPr lang="en-US" dirty="0">
              <a:latin typeface="Segoe UI" pitchFamily="34" charset="0"/>
            </a:endParaRPr>
          </a:p>
        </p:txBody>
      </p:sp>
      <p:sp>
        <p:nvSpPr>
          <p:cNvPr id="3" name="Date Placeholder 2"/>
          <p:cNvSpPr>
            <a:spLocks noGrp="1"/>
          </p:cNvSpPr>
          <p:nvPr>
            <p:ph type="dt" sz="quarter" idx="1"/>
          </p:nvPr>
        </p:nvSpPr>
        <p:spPr>
          <a:xfrm>
            <a:off x="3970938" y="0"/>
            <a:ext cx="3037840" cy="461804"/>
          </a:xfrm>
          <a:prstGeom prst="rect">
            <a:avLst/>
          </a:prstGeom>
        </p:spPr>
        <p:txBody>
          <a:bodyPr vert="horz" lIns="92830" tIns="46415" rIns="92830" bIns="46415" rtlCol="0"/>
          <a:lstStyle>
            <a:lvl1pPr algn="r">
              <a:defRPr sz="1200"/>
            </a:lvl1pPr>
          </a:lstStyle>
          <a:p>
            <a:fld id="{1C3F5198-D814-4F07-A84F-942E63C84983}" type="datetimeFigureOut">
              <a:rPr lang="en-US" smtClean="0">
                <a:latin typeface="Segoe UI" pitchFamily="34" charset="0"/>
              </a:rPr>
              <a:pPr/>
              <a:t>1/4/2013</a:t>
            </a:fld>
            <a:endParaRPr lang="en-US" dirty="0">
              <a:latin typeface="Segoe UI" pitchFamily="34" charset="0"/>
            </a:endParaRPr>
          </a:p>
        </p:txBody>
      </p:sp>
      <p:sp>
        <p:nvSpPr>
          <p:cNvPr id="4" name="Footer Placeholder 3"/>
          <p:cNvSpPr>
            <a:spLocks noGrp="1"/>
          </p:cNvSpPr>
          <p:nvPr>
            <p:ph type="ftr" sz="quarter" idx="2"/>
          </p:nvPr>
        </p:nvSpPr>
        <p:spPr>
          <a:xfrm>
            <a:off x="0" y="8772668"/>
            <a:ext cx="6387253" cy="461804"/>
          </a:xfrm>
          <a:prstGeom prst="rect">
            <a:avLst/>
          </a:prstGeom>
        </p:spPr>
        <p:txBody>
          <a:bodyPr vert="horz" lIns="92830" tIns="46415" rIns="92830" bIns="46415" rtlCol="0" anchor="b"/>
          <a:lstStyle>
            <a:lvl1pPr algn="l">
              <a:defRPr sz="1200"/>
            </a:lvl1pPr>
          </a:lstStyle>
          <a:p>
            <a:r>
              <a:rPr lang="en-US" sz="500" dirty="0">
                <a:solidFill>
                  <a:srgbClr val="000000"/>
                </a:solidFill>
                <a:latin typeface="Segoe UI" pitchFamily="34" charset="0"/>
              </a:rPr>
              <a:t>© 2012 Microsoft Corporation. All rights reserved. Microsoft, Windows, Windows Vista and other product names are or may be registered trademarks and/or trademarks in the U.S. and/or other countries.</a:t>
            </a:r>
          </a:p>
          <a:p>
            <a:r>
              <a:rPr lang="en-US" sz="500" dirty="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latin typeface="Segoe UI" pitchFamily="34" charset="0"/>
              </a:rPr>
            </a:br>
            <a:r>
              <a:rPr lang="en-US" sz="500" dirty="0">
                <a:solidFill>
                  <a:srgbClr val="000000"/>
                </a:solidFill>
                <a:latin typeface="Segoe UI" pitchFamily="34" charset="0"/>
              </a:rPr>
              <a:t>MICROSOFT MAKES NO WARRANTIES, EXPRESS, IMPLIED OR STATUTORY, AS TO THE INFORMATION IN THIS PRESENTATION.</a:t>
            </a:r>
          </a:p>
        </p:txBody>
      </p:sp>
      <p:sp>
        <p:nvSpPr>
          <p:cNvPr id="5" name="Slide Number Placeholder 4"/>
          <p:cNvSpPr>
            <a:spLocks noGrp="1"/>
          </p:cNvSpPr>
          <p:nvPr>
            <p:ph type="sldNum" sz="quarter" idx="3"/>
          </p:nvPr>
        </p:nvSpPr>
        <p:spPr>
          <a:xfrm>
            <a:off x="6387253" y="8772668"/>
            <a:ext cx="621524" cy="461804"/>
          </a:xfrm>
          <a:prstGeom prst="rect">
            <a:avLst/>
          </a:prstGeom>
        </p:spPr>
        <p:txBody>
          <a:bodyPr vert="horz" lIns="92830" tIns="46415" rIns="92830" bIns="46415" rtlCol="0" anchor="b"/>
          <a:lstStyle>
            <a:lvl1pPr algn="r">
              <a:defRPr sz="1200"/>
            </a:lvl1pPr>
          </a:lstStyle>
          <a:p>
            <a:fld id="{8980CB99-47E3-46F4-AAEB-3919FBEFC014}" type="slidenum">
              <a:rPr lang="en-US" smtClean="0">
                <a:latin typeface="Segoe UI" pitchFamily="34" charset="0"/>
              </a:rPr>
              <a:p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atin typeface="Segoe UI" pitchFamily="34" charset="0"/>
              </a:defRPr>
            </a:lvl1pPr>
          </a:lstStyle>
          <a:p>
            <a:r>
              <a:rPr lang="en-US" dirty="0" smtClean="0"/>
              <a:t>Windows 8 Camp</a:t>
            </a:r>
            <a:endParaRPr lang="en-US" dirty="0"/>
          </a:p>
        </p:txBody>
      </p:sp>
      <p:sp>
        <p:nvSpPr>
          <p:cNvPr id="3" name="Date Placeholder 2"/>
          <p:cNvSpPr>
            <a:spLocks noGrp="1"/>
          </p:cNvSpPr>
          <p:nvPr>
            <p:ph type="dt" idx="1"/>
          </p:nvPr>
        </p:nvSpPr>
        <p:spPr>
          <a:xfrm>
            <a:off x="3970938" y="0"/>
            <a:ext cx="3037840" cy="461804"/>
          </a:xfrm>
          <a:prstGeom prst="rect">
            <a:avLst/>
          </a:prstGeom>
        </p:spPr>
        <p:txBody>
          <a:bodyPr vert="horz" lIns="92830" tIns="46415" rIns="92830" bIns="46415" rtlCol="0"/>
          <a:lstStyle>
            <a:lvl1pPr algn="r">
              <a:defRPr sz="1200">
                <a:latin typeface="Segoe UI" pitchFamily="34" charset="0"/>
              </a:defRPr>
            </a:lvl1pPr>
          </a:lstStyle>
          <a:p>
            <a:fld id="{7C3FBCD4-166E-446F-AF18-7D4A0CF9AEF6}" type="datetimeFigureOut">
              <a:rPr lang="en-US" smtClean="0"/>
              <a:pPr/>
              <a:t>1/4/2013</a:t>
            </a:fld>
            <a:endParaRPr lang="en-US" dirty="0"/>
          </a:p>
        </p:txBody>
      </p:sp>
      <p:sp>
        <p:nvSpPr>
          <p:cNvPr id="4" name="Slide Image Placeholder 3"/>
          <p:cNvSpPr>
            <a:spLocks noGrp="1" noRot="1" noChangeAspect="1"/>
          </p:cNvSpPr>
          <p:nvPr>
            <p:ph type="sldImg" idx="2"/>
          </p:nvPr>
        </p:nvSpPr>
        <p:spPr>
          <a:xfrm>
            <a:off x="427038" y="692150"/>
            <a:ext cx="6156325" cy="3463925"/>
          </a:xfrm>
          <a:prstGeom prst="rect">
            <a:avLst/>
          </a:prstGeom>
          <a:noFill/>
          <a:ln w="12700">
            <a:solidFill>
              <a:prstClr val="black"/>
            </a:solidFill>
          </a:ln>
        </p:spPr>
        <p:txBody>
          <a:bodyPr vert="horz" lIns="92830" tIns="46415" rIns="92830" bIns="46415" rtlCol="0" anchor="ctr"/>
          <a:lstStyle/>
          <a:p>
            <a:endParaRPr lang="en-US" dirty="0"/>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2830" tIns="46415" rIns="92830" bIns="46415"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772668"/>
            <a:ext cx="6309360" cy="461804"/>
          </a:xfrm>
          <a:prstGeom prst="rect">
            <a:avLst/>
          </a:prstGeom>
        </p:spPr>
        <p:txBody>
          <a:bodyPr vert="horz" lIns="92830" tIns="46415" rIns="92830" bIns="46415" rtlCol="0" anchor="b"/>
          <a:lstStyle>
            <a:lvl1pPr algn="l">
              <a:defRPr sz="500">
                <a:latin typeface="Segoe" pitchFamily="34" charset="0"/>
              </a:defRPr>
            </a:lvl1pPr>
          </a:lstStyle>
          <a:p>
            <a:r>
              <a:rPr lang="en-US" dirty="0" smtClean="0">
                <a:solidFill>
                  <a:srgbClr val="000000"/>
                </a:solidFill>
                <a:latin typeface="Segoe UI" pitchFamily="34" charset="0"/>
              </a:rPr>
              <a:t>© 2012 Microsoft Corporation. All rights reserved. Microsoft, Windows, Windows Vista and other product names are or may be registered trademarks and/or trademarks in the U.S. and/or other countries.</a:t>
            </a:r>
          </a:p>
          <a:p>
            <a:r>
              <a:rPr lang="en-US"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latin typeface="Segoe UI" pitchFamily="34" charset="0"/>
              </a:rPr>
            </a:br>
            <a:r>
              <a:rPr lang="en-US" dirty="0" smtClean="0">
                <a:solidFill>
                  <a:srgbClr val="000000"/>
                </a:solidFill>
                <a:latin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5"/>
          </p:nvPr>
        </p:nvSpPr>
        <p:spPr>
          <a:xfrm>
            <a:off x="6309359" y="8772668"/>
            <a:ext cx="699418" cy="461804"/>
          </a:xfrm>
          <a:prstGeom prst="rect">
            <a:avLst/>
          </a:prstGeom>
        </p:spPr>
        <p:txBody>
          <a:bodyPr vert="horz" lIns="92830" tIns="46415" rIns="92830" bIns="46415" rtlCol="0" anchor="b"/>
          <a:lstStyle>
            <a:lvl1pPr algn="r">
              <a:defRPr sz="1200">
                <a:latin typeface="Segoe UI" pitchFamily="34" charset="0"/>
              </a:defRPr>
            </a:lvl1pPr>
          </a:lstStyle>
          <a:p>
            <a:fld id="{8B263312-38AA-4E1E-B2B5-0F8F122B24FE}"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notesStyle>
    <a:lvl1pPr marL="0" algn="l" defTabSz="914363" rtl="0" eaLnBrk="1" latinLnBrk="0" hangingPunct="1">
      <a:lnSpc>
        <a:spcPct val="90000"/>
      </a:lnSpc>
      <a:spcAft>
        <a:spcPts val="333"/>
      </a:spcAft>
      <a:defRPr sz="900" kern="1200">
        <a:solidFill>
          <a:schemeClr val="tx1"/>
        </a:solidFill>
        <a:latin typeface="Segoe UI" pitchFamily="34" charset="0"/>
        <a:ea typeface="+mn-ea"/>
        <a:cs typeface="+mn-cs"/>
      </a:defRPr>
    </a:lvl1pPr>
    <a:lvl2pPr marL="212981" indent="-105829"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2pPr>
    <a:lvl3pPr marL="328070"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3pPr>
    <a:lvl4pPr marL="482846" indent="-146838"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4pPr>
    <a:lvl5pPr marL="615132"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5pPr>
    <a:lvl6pPr marL="2285909" algn="l" defTabSz="914363" rtl="0" eaLnBrk="1" latinLnBrk="0" hangingPunct="1">
      <a:defRPr sz="1200" kern="1200">
        <a:solidFill>
          <a:schemeClr val="tx1"/>
        </a:solidFill>
        <a:latin typeface="+mn-lt"/>
        <a:ea typeface="+mn-ea"/>
        <a:cs typeface="+mn-cs"/>
      </a:defRPr>
    </a:lvl6pPr>
    <a:lvl7pPr marL="2743090" algn="l" defTabSz="914363" rtl="0" eaLnBrk="1" latinLnBrk="0" hangingPunct="1">
      <a:defRPr sz="1200" kern="1200">
        <a:solidFill>
          <a:schemeClr val="tx1"/>
        </a:solidFill>
        <a:latin typeface="+mn-lt"/>
        <a:ea typeface="+mn-ea"/>
        <a:cs typeface="+mn-cs"/>
      </a:defRPr>
    </a:lvl7pPr>
    <a:lvl8pPr marL="3200272" algn="l" defTabSz="914363" rtl="0" eaLnBrk="1" latinLnBrk="0" hangingPunct="1">
      <a:defRPr sz="1200" kern="1200">
        <a:solidFill>
          <a:schemeClr val="tx1"/>
        </a:solidFill>
        <a:latin typeface="+mn-lt"/>
        <a:ea typeface="+mn-ea"/>
        <a:cs typeface="+mn-cs"/>
      </a:defRPr>
    </a:lvl8pPr>
    <a:lvl9pPr marL="3657454" algn="l" defTabSz="9143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1</a:t>
            </a:fld>
            <a:endParaRPr lang="en-US" dirty="0"/>
          </a:p>
        </p:txBody>
      </p:sp>
    </p:spTree>
    <p:extLst>
      <p:ext uri="{BB962C8B-B14F-4D97-AF65-F5344CB8AC3E}">
        <p14:creationId xmlns:p14="http://schemas.microsoft.com/office/powerpoint/2010/main" val="1328188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900" b="1" kern="1200" dirty="0" smtClean="0">
                <a:solidFill>
                  <a:schemeClr val="tx1"/>
                </a:solidFill>
                <a:effectLst/>
                <a:latin typeface="Segoe UI" pitchFamily="34" charset="0"/>
                <a:ea typeface="+mn-ea"/>
                <a:cs typeface="+mn-cs"/>
              </a:rPr>
              <a:t>Consumerization of IT</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Users have broad access to consumer devices (e.g., laptop PCs, tablet PCs, and mobile phones using modern technology) at home, and this device proliferation leads to higher user expectations of technology at work.</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According to a recent IDC study, affluent users ($98K or more annual income) around the world own an average 4.8 devices, while affluent users in the U.S. own 6.6 devices. Overall, there exists an estimated 700M personal computing devices worldwide in 2010, and this figure is expected to double by 2014 to 1.47B personal computing devices.</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 digital generation entering the work place raises these expectations to a whole new level. This is a generation that has grown up completely fluent in the language of digital technology—from texting, instant messaging, and blogs to Facebook, YouTube, and Twitter. They have dramatically different beliefs about the tools they should be able to use at work.</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These tech-savvy users are also increasingly mobile and operate in a fast-paced environment. The dynamic environment, along with ubiquitous connectivity, blurs the lines between people’s life and work. As the line blurs, people’s personalities and individual workstyles impact how they get their work done and what technology they prefer to use. As a result, users increasingly want a say in which technologies they use to get job done. This is the trend called “Consumerization of IT.”</a:t>
            </a:r>
          </a:p>
          <a:p>
            <a:r>
              <a:rPr lang="en-US" sz="900" kern="1200" dirty="0" smtClean="0">
                <a:solidFill>
                  <a:schemeClr val="tx1"/>
                </a:solidFill>
                <a:effectLst/>
                <a:latin typeface="Segoe UI" pitchFamily="34" charset="0"/>
                <a:ea typeface="+mn-ea"/>
                <a:cs typeface="+mn-cs"/>
              </a:rPr>
              <a:t>Examples of Consumerization of IT include:</a:t>
            </a:r>
          </a:p>
          <a:p>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Bring Your Own Device (BYOD), in which users bring and use their own laptop PC, tablet PC, or smartphone to work.</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Using social networking at work and for work.</a:t>
            </a:r>
          </a:p>
          <a:p>
            <a:pPr marL="171450" lvl="0" indent="-171450">
              <a:buFont typeface="Arial" pitchFamily="34" charset="0"/>
              <a:buChar char="•"/>
            </a:pP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 recent Forrester Research study showed that 35 percent of workers in the U.S. buy their own smartphone for work, use unsanctioned Web sites, or download unapproved applications on a work computer. Why?</a:t>
            </a:r>
          </a:p>
          <a:p>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24 percent of workers say the technology that they work with in their personal lives is better than what their job provides.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36 percent say they need the unapproved technology, and their employer won’t provide an alternative.</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Nearly 40 percent say they use the technology at home and, well, they want it at work, too.</a:t>
            </a:r>
          </a:p>
          <a:p>
            <a:pPr marL="171450" lvl="0" indent="-171450">
              <a:buFont typeface="Arial" pitchFamily="34" charset="0"/>
              <a:buChar char="•"/>
            </a:pP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Consumerization of IT is great, as it unleashes people’s productivity and passion, innovation, and competitive advantage. We believe in the power of saying “Yes” to users and their technology requests in a responsible way. Our goal at Microsoft is to partner with you in IT to enable you to embrace these trends but also ensure the environment remains secure and well-managed.</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But embracing Consumerization of IT is not easy for companies, and it represents some key challenges.</a:t>
            </a:r>
          </a:p>
          <a:p>
            <a:endParaRPr lang="en-US" dirty="0"/>
          </a:p>
        </p:txBody>
      </p:sp>
      <p:sp>
        <p:nvSpPr>
          <p:cNvPr id="5" name="Slide Number Placeholder 4"/>
          <p:cNvSpPr>
            <a:spLocks noGrp="1"/>
          </p:cNvSpPr>
          <p:nvPr>
            <p:ph type="sldNum" sz="quarter" idx="11"/>
          </p:nvPr>
        </p:nvSpPr>
        <p:spPr/>
        <p:txBody>
          <a:bodyPr/>
          <a:lstStyle/>
          <a:p>
            <a:fld id="{8B263312-38AA-4E1E-B2B5-0F8F122B24FE}" type="slidenum">
              <a:rPr lang="en-US" smtClean="0"/>
              <a:pPr/>
              <a:t>2</a:t>
            </a:fld>
            <a:endParaRPr lang="en-US" dirty="0"/>
          </a:p>
        </p:txBody>
      </p:sp>
    </p:spTree>
    <p:extLst>
      <p:ext uri="{BB962C8B-B14F-4D97-AF65-F5344CB8AC3E}">
        <p14:creationId xmlns:p14="http://schemas.microsoft.com/office/powerpoint/2010/main" val="3867379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Windows 8 for the Enterprise #1</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Our strategy is to provide:</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The experiences and devices that your users love and expect.</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While delivering enterprise-grade solutions for your company.</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This is where Microsoft and Windows provide unique value. No other company in today’s market has such deep experience with consumer </a:t>
            </a:r>
            <a:r>
              <a:rPr lang="en-US" sz="900" i="1" kern="1200" dirty="0" smtClean="0">
                <a:solidFill>
                  <a:schemeClr val="tx1"/>
                </a:solidFill>
                <a:effectLst/>
                <a:latin typeface="Segoe UI" pitchFamily="34" charset="0"/>
                <a:ea typeface="+mn-ea"/>
                <a:cs typeface="+mn-cs"/>
              </a:rPr>
              <a:t>and</a:t>
            </a:r>
            <a:r>
              <a:rPr lang="en-US" sz="900" kern="1200" dirty="0" smtClean="0">
                <a:solidFill>
                  <a:schemeClr val="tx1"/>
                </a:solidFill>
                <a:effectLst/>
                <a:latin typeface="Segoe UI" pitchFamily="34" charset="0"/>
                <a:ea typeface="+mn-ea"/>
                <a:cs typeface="+mn-cs"/>
              </a:rPr>
              <a:t> enterprise technologies—as well as an understanding of what consumers want and what enterprises need. We’re committed to providing you with highly secure and manageable technologies that offer the best possible experiences on Windows.</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This is our long-term strategy, and with Windows 8, we are taking it to a new level.</a:t>
            </a:r>
          </a:p>
          <a:p>
            <a:pPr defTabSz="928261">
              <a:spcAft>
                <a:spcPts val="338"/>
              </a:spcAft>
              <a:defRPr/>
            </a:pPr>
            <a:endParaRPr lang="en-US" dirty="0">
              <a:solidFill>
                <a:prstClr val="black"/>
              </a:solidFill>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7062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Windows 8 for the Enterprise #2</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First, Windows 8 offers devices and experiences that users will love:</a:t>
            </a:r>
          </a:p>
          <a:p>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No compromise business tablet.</a:t>
            </a:r>
            <a:r>
              <a:rPr lang="en-US" sz="900" kern="1200" dirty="0" smtClean="0">
                <a:solidFill>
                  <a:schemeClr val="tx1"/>
                </a:solidFill>
                <a:effectLst/>
                <a:latin typeface="Segoe UI" pitchFamily="34" charset="0"/>
                <a:ea typeface="+mn-ea"/>
                <a:cs typeface="+mn-cs"/>
              </a:rPr>
              <a:t> We hear from business users today that they have to choose between convenience and productivity. With Windows 8 tablets (specifically x86 tablets), users can have a “no compromise” experience. Windows 8 delivers a touch-first experience along with full support for mouse and keyboard. It’s a no-compromise experience, in which users can have the convenience and mobility of a tablet combined with the power and familiarity of a full PC. This allows them to also move effortlessly between work and personal activities. Not only that, but users can have a connected experience with apps from the Windows Store while continuing to use the same desktop line of business (LOB) and productivity apps they currently use on Windows 7.</a:t>
            </a:r>
          </a:p>
          <a:p>
            <a:pPr marL="171450" lvl="0" indent="-171450">
              <a:buFont typeface="Arial" pitchFamily="34" charset="0"/>
              <a:buChar char="•"/>
            </a:pPr>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New possibilities in mobile productivity.</a:t>
            </a:r>
            <a:r>
              <a:rPr lang="en-US" sz="900" kern="1200" dirty="0" smtClean="0">
                <a:solidFill>
                  <a:schemeClr val="tx1"/>
                </a:solidFill>
                <a:effectLst/>
                <a:latin typeface="Segoe UI" pitchFamily="34" charset="0"/>
                <a:ea typeface="+mn-ea"/>
                <a:cs typeface="+mn-cs"/>
              </a:rPr>
              <a:t> Windows 8 delivers other technologies that help people stay productive, particularly as they are increasingly mobile.</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Second, Windows 8 offers enterprise-grade solutions:</a:t>
            </a:r>
          </a:p>
          <a:p>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Enhanced end-to-end security.</a:t>
            </a:r>
            <a:r>
              <a:rPr lang="en-US" sz="900" kern="1200" dirty="0" smtClean="0">
                <a:solidFill>
                  <a:schemeClr val="tx1"/>
                </a:solidFill>
                <a:effectLst/>
                <a:latin typeface="Segoe UI" pitchFamily="34" charset="0"/>
                <a:ea typeface="+mn-ea"/>
                <a:cs typeface="+mn-cs"/>
              </a:rPr>
              <a:t> From the client device, to the network, and to back-end infrastructure—Windows 8 offers features that improve the security and reliability of the systems in your organization. From power-on to power-off, Windows 8 can provide a more secure foundation to help keep your businesses running.</a:t>
            </a:r>
          </a:p>
          <a:p>
            <a:pPr marL="171450" lvl="0" indent="-171450">
              <a:buFont typeface="Arial" pitchFamily="34" charset="0"/>
              <a:buChar char="•"/>
            </a:pPr>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Management and virtualization advancements.</a:t>
            </a:r>
            <a:r>
              <a:rPr lang="en-US" sz="900" kern="1200" dirty="0" smtClean="0">
                <a:solidFill>
                  <a:schemeClr val="tx1"/>
                </a:solidFill>
                <a:effectLst/>
                <a:latin typeface="Segoe UI" pitchFamily="34" charset="0"/>
                <a:ea typeface="+mn-ea"/>
                <a:cs typeface="+mn-cs"/>
              </a:rPr>
              <a:t> Windows 8 includes enhancements to manageability and virtualization features to help IT administrators manage their client PCs.</a:t>
            </a:r>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4</a:t>
            </a:fld>
            <a:endParaRPr lang="en-US" dirty="0"/>
          </a:p>
        </p:txBody>
      </p:sp>
    </p:spTree>
    <p:extLst>
      <p:ext uri="{BB962C8B-B14F-4D97-AF65-F5344CB8AC3E}">
        <p14:creationId xmlns:p14="http://schemas.microsoft.com/office/powerpoint/2010/main" val="2616768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Introducing Windows 8</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With Windows 8, we reimagined Windows to focus on users’ lives. The</a:t>
            </a:r>
          </a:p>
          <a:p>
            <a:pPr lvl="0"/>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Beautiful</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Fast</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Fluid design</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It’s smooth. It’s intuitive. And it gives users instant access to their contacts, apps, and information. They can spend less time searching and more time doing.</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They’ll love browsing through the Windows Store and downloading apps to help them work more efficiently. Apps work together too, so they can share photos, maps, contacts, links, and whatever else they want.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No matter what they want to do, users can get it done quickly in Windows 8. Whether they’re completing a project, reading the news, or checking their email—they can use touch, mouse, and keyboard together—seamlessly—to do what they want, the way they want. They no longer need to choose one or the other. Windows 8 starts up quickly and is cloud-connected so users can access their photos, documents, and settings on any Windows 8 PC.</a:t>
            </a:r>
          </a:p>
        </p:txBody>
      </p:sp>
      <p:sp>
        <p:nvSpPr>
          <p:cNvPr id="4" name="Slide Number Placeholder 3"/>
          <p:cNvSpPr>
            <a:spLocks noGrp="1"/>
          </p:cNvSpPr>
          <p:nvPr>
            <p:ph type="sldNum" sz="quarter" idx="10"/>
          </p:nvPr>
        </p:nvSpPr>
        <p:spPr/>
        <p:txBody>
          <a:bodyPr/>
          <a:lstStyle/>
          <a:p>
            <a:fld id="{8B263312-38AA-4E1E-B2B5-0F8F122B24FE}" type="slidenum">
              <a:rPr lang="en-US" smtClean="0"/>
              <a:pPr/>
              <a:t>5</a:t>
            </a:fld>
            <a:endParaRPr lang="en-US" dirty="0"/>
          </a:p>
        </p:txBody>
      </p:sp>
    </p:spTree>
    <p:extLst>
      <p:ext uri="{BB962C8B-B14F-4D97-AF65-F5344CB8AC3E}">
        <p14:creationId xmlns:p14="http://schemas.microsoft.com/office/powerpoint/2010/main" val="2766503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900" b="1" kern="1200" dirty="0" smtClean="0">
                <a:solidFill>
                  <a:schemeClr val="tx1"/>
                </a:solidFill>
                <a:effectLst/>
                <a:latin typeface="Segoe UI" pitchFamily="34" charset="0"/>
                <a:ea typeface="+mn-ea"/>
                <a:cs typeface="+mn-cs"/>
              </a:rPr>
              <a:t>Great Experiences Across Hardware …</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Windows 8 is perfect for a range</a:t>
            </a:r>
            <a:r>
              <a:rPr lang="en-US" sz="900" kern="1200" baseline="0" dirty="0" smtClean="0">
                <a:solidFill>
                  <a:schemeClr val="tx1"/>
                </a:solidFill>
                <a:effectLst/>
                <a:latin typeface="Segoe UI" pitchFamily="34" charset="0"/>
                <a:ea typeface="+mn-ea"/>
                <a:cs typeface="+mn-cs"/>
              </a:rPr>
              <a:t> of devices. Because hardware innovation is broad in Windows 8, I’d like to explore a few key areas where we have worked with our partners.</a:t>
            </a:r>
            <a:endParaRPr lang="en-US" sz="900" kern="1200" dirty="0" smtClean="0">
              <a:solidFill>
                <a:schemeClr val="tx1"/>
              </a:solidFill>
              <a:effectLst/>
              <a:latin typeface="Segoe UI" pitchFamily="34" charset="0"/>
              <a:ea typeface="+mn-ea"/>
              <a:cs typeface="+mn-cs"/>
            </a:endParaRPr>
          </a:p>
          <a:p>
            <a:endParaRPr lang="en-US" sz="900" b="1"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a:t>
            </a:r>
            <a:endParaRPr lang="en-US" sz="900" kern="1200" dirty="0" smtClean="0">
              <a:solidFill>
                <a:schemeClr val="tx1"/>
              </a:solidFill>
              <a:effectLst/>
              <a:latin typeface="Segoe UI" pitchFamily="34" charset="0"/>
              <a:ea typeface="+mn-ea"/>
              <a:cs typeface="+mn-cs"/>
            </a:endParaRP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These are some of the things that you and your users will notice about Windows 8 PCs, either in the workplace or at a retail store:</a:t>
            </a:r>
          </a:p>
          <a:p>
            <a:endParaRPr lang="en-US" sz="900" b="1"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Touch</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Touch is clearly front-and-center for us. We’re requiring a minimum of five-finger touch displays, and we’re working with our partners to deliver touch-optimized devices. To ensure a great user experience with touch we’ve done extensive research into:</a:t>
            </a:r>
          </a:p>
          <a:p>
            <a:pPr marL="384431" lvl="1" indent="-171450">
              <a:buFont typeface="Arial" pitchFamily="34" charset="0"/>
              <a:buChar char="•"/>
            </a:pPr>
            <a:r>
              <a:rPr lang="en-US" sz="900" kern="1200" dirty="0" smtClean="0">
                <a:solidFill>
                  <a:schemeClr val="tx1"/>
                </a:solidFill>
                <a:effectLst/>
                <a:latin typeface="Segoe UI" pitchFamily="34" charset="0"/>
                <a:ea typeface="+mn-ea"/>
                <a:cs typeface="+mn-cs"/>
              </a:rPr>
              <a:t>Response times required for touch</a:t>
            </a:r>
          </a:p>
          <a:p>
            <a:pPr marL="384431" lvl="1" indent="-171450">
              <a:buFont typeface="Arial" pitchFamily="34" charset="0"/>
              <a:buChar char="•"/>
            </a:pPr>
            <a:r>
              <a:rPr lang="en-US" sz="900" kern="1200" dirty="0" smtClean="0">
                <a:solidFill>
                  <a:schemeClr val="tx1"/>
                </a:solidFill>
                <a:effectLst/>
                <a:latin typeface="Segoe UI" pitchFamily="34" charset="0"/>
                <a:ea typeface="+mn-ea"/>
                <a:cs typeface="+mn-cs"/>
              </a:rPr>
              <a:t>The sensitivity and precision required of a digitizer</a:t>
            </a:r>
          </a:p>
          <a:p>
            <a:pPr marL="384431" lvl="1" indent="-171450">
              <a:buFont typeface="Arial" pitchFamily="34" charset="0"/>
              <a:buChar char="•"/>
            </a:pPr>
            <a:r>
              <a:rPr lang="en-US" sz="900" kern="1200" dirty="0" smtClean="0">
                <a:solidFill>
                  <a:schemeClr val="tx1"/>
                </a:solidFill>
                <a:effectLst/>
                <a:latin typeface="Segoe UI" pitchFamily="34" charset="0"/>
                <a:ea typeface="+mn-ea"/>
                <a:cs typeface="+mn-cs"/>
              </a:rPr>
              <a:t>The user experience of a flush bezel</a:t>
            </a:r>
          </a:p>
          <a:p>
            <a:pPr marL="384431" lvl="1" indent="-171450">
              <a:buFont typeface="Arial" pitchFamily="34" charset="0"/>
              <a:buChar char="•"/>
            </a:pPr>
            <a:r>
              <a:rPr lang="en-US" sz="900" kern="1200" dirty="0" smtClean="0">
                <a:solidFill>
                  <a:schemeClr val="tx1"/>
                </a:solidFill>
                <a:effectLst/>
                <a:latin typeface="Segoe UI" pitchFamily="34" charset="0"/>
                <a:ea typeface="+mn-ea"/>
                <a:cs typeface="+mn-cs"/>
              </a:rPr>
              <a:t>Many other aspects of the user experience</a:t>
            </a:r>
          </a:p>
          <a:p>
            <a:pPr marL="212981" lvl="1" indent="0">
              <a:buFont typeface="Arial" pitchFamily="34" charset="0"/>
              <a:buNone/>
            </a:pP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These requirements are enforced with logo requirements.</a:t>
            </a:r>
          </a:p>
          <a:p>
            <a:endParaRPr lang="en-US" sz="900"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Long Battery Life</a:t>
            </a: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One of the key design tenets of Windows 8 is to enable long battery life. With Windows 8, a new class of ultrathin PCs and tablets can turn on instantly, can run all day on a single charge, and stay connected to the Internet—so users’ PCs are ready when they’re ready.</a:t>
            </a:r>
          </a:p>
          <a:p>
            <a:endParaRPr lang="en-US" sz="900"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Thinner, Lighter, Faster</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As you have seen with today’s </a:t>
            </a:r>
            <a:r>
              <a:rPr lang="en-US" sz="900" kern="1200" dirty="0" err="1" smtClean="0">
                <a:solidFill>
                  <a:schemeClr val="tx1"/>
                </a:solidFill>
                <a:effectLst/>
                <a:latin typeface="Segoe UI" pitchFamily="34" charset="0"/>
                <a:ea typeface="+mn-ea"/>
                <a:cs typeface="+mn-cs"/>
              </a:rPr>
              <a:t>ultrabooks</a:t>
            </a:r>
            <a:r>
              <a:rPr lang="en-US" sz="900" kern="1200" dirty="0" smtClean="0">
                <a:solidFill>
                  <a:schemeClr val="tx1"/>
                </a:solidFill>
                <a:effectLst/>
                <a:latin typeface="Segoe UI" pitchFamily="34" charset="0"/>
                <a:ea typeface="+mn-ea"/>
                <a:cs typeface="+mn-cs"/>
              </a:rPr>
              <a:t>, PCs are already thinner and lighter than ever before. This will only continue with Windows 8. There will be thin and light tablets and ultra-portables that start and run faster than today’s PCs. Even installing Windows 8 on an existing PC will improve its performance because of the improvements we’ve made in the core operating system.</a:t>
            </a:r>
          </a:p>
          <a:p>
            <a:endParaRPr lang="en-US" sz="900"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Sensors and Security</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With Windows 8 we enable developers to take advantage of hardware innovation such as:</a:t>
            </a:r>
          </a:p>
          <a:p>
            <a:pPr marL="384431" lvl="1" indent="-171450">
              <a:buFont typeface="Arial" pitchFamily="34" charset="0"/>
              <a:buChar char="•"/>
            </a:pPr>
            <a:r>
              <a:rPr lang="en-US" sz="900" kern="1200" dirty="0" smtClean="0">
                <a:solidFill>
                  <a:schemeClr val="tx1"/>
                </a:solidFill>
                <a:effectLst/>
                <a:latin typeface="Segoe UI" pitchFamily="34" charset="0"/>
                <a:ea typeface="+mn-ea"/>
                <a:cs typeface="+mn-cs"/>
              </a:rPr>
              <a:t>Low-power Bluetooth</a:t>
            </a:r>
          </a:p>
          <a:p>
            <a:pPr marL="384431" lvl="1" indent="-171450">
              <a:buFont typeface="Arial" pitchFamily="34" charset="0"/>
              <a:buChar char="•"/>
            </a:pPr>
            <a:r>
              <a:rPr lang="en-US" sz="900" kern="1200" dirty="0" smtClean="0">
                <a:solidFill>
                  <a:schemeClr val="tx1"/>
                </a:solidFill>
                <a:effectLst/>
                <a:latin typeface="Segoe UI" pitchFamily="34" charset="0"/>
                <a:ea typeface="+mn-ea"/>
                <a:cs typeface="+mn-cs"/>
              </a:rPr>
              <a:t>GPS</a:t>
            </a:r>
          </a:p>
          <a:p>
            <a:pPr marL="384431" lvl="1" indent="-171450">
              <a:buFont typeface="Arial" pitchFamily="34" charset="0"/>
              <a:buChar char="•"/>
            </a:pPr>
            <a:r>
              <a:rPr lang="en-US" sz="900" kern="1200" dirty="0" smtClean="0">
                <a:solidFill>
                  <a:schemeClr val="tx1"/>
                </a:solidFill>
                <a:effectLst/>
                <a:latin typeface="Segoe UI" pitchFamily="34" charset="0"/>
                <a:ea typeface="+mn-ea"/>
                <a:cs typeface="+mn-cs"/>
              </a:rPr>
              <a:t>Gyroscopes</a:t>
            </a:r>
          </a:p>
          <a:p>
            <a:pPr marL="384431" lvl="1" indent="-171450">
              <a:buFont typeface="Arial" pitchFamily="34" charset="0"/>
              <a:buChar char="•"/>
            </a:pPr>
            <a:r>
              <a:rPr lang="en-US" sz="900" kern="1200" dirty="0" smtClean="0">
                <a:solidFill>
                  <a:schemeClr val="tx1"/>
                </a:solidFill>
                <a:effectLst/>
                <a:latin typeface="Segoe UI" pitchFamily="34" charset="0"/>
                <a:ea typeface="+mn-ea"/>
                <a:cs typeface="+mn-cs"/>
              </a:rPr>
              <a:t>Accelerometer</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As well as security hardware technologies such as Trusted Platform Module (TPM) and Unified Extensible Firmware Interface (UEFI) boot.</a:t>
            </a:r>
          </a:p>
          <a:p>
            <a:endParaRPr lang="en-US" sz="900" b="1"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New Form Factors</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We believe users should have a choice.</a:t>
            </a:r>
          </a:p>
          <a:p>
            <a:pPr lvl="0"/>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6</a:t>
            </a:fld>
            <a:endParaRPr lang="en-US" dirty="0"/>
          </a:p>
        </p:txBody>
      </p:sp>
    </p:spTree>
    <p:extLst>
      <p:ext uri="{BB962C8B-B14F-4D97-AF65-F5344CB8AC3E}">
        <p14:creationId xmlns:p14="http://schemas.microsoft.com/office/powerpoint/2010/main" val="29208593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900" b="1" kern="1200" dirty="0" smtClean="0">
                <a:solidFill>
                  <a:schemeClr val="tx1"/>
                </a:solidFill>
                <a:effectLst/>
                <a:latin typeface="Segoe UI" pitchFamily="34" charset="0"/>
                <a:ea typeface="+mn-ea"/>
                <a:cs typeface="+mn-cs"/>
              </a:rPr>
              <a:t>Form Factor Variety</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PCs will come in a variety of form factors, from tablets, to convertibles, to ultra-portables, to all-in-ones—there may even be some designs that you would not have thought possible. Together with our OEM partners, we provide great devices for every </a:t>
            </a:r>
            <a:r>
              <a:rPr lang="en-US" sz="900" kern="1200" dirty="0" err="1" smtClean="0">
                <a:solidFill>
                  <a:schemeClr val="tx1"/>
                </a:solidFill>
                <a:effectLst/>
                <a:latin typeface="Segoe UI" pitchFamily="34" charset="0"/>
                <a:ea typeface="+mn-ea"/>
                <a:cs typeface="+mn-cs"/>
              </a:rPr>
              <a:t>workstyle</a:t>
            </a:r>
            <a:r>
              <a:rPr lang="en-US" sz="900" kern="1200" dirty="0" smtClean="0">
                <a:solidFill>
                  <a:schemeClr val="tx1"/>
                </a:solidFill>
                <a:effectLst/>
                <a:latin typeface="Segoe UI" pitchFamily="34" charset="0"/>
                <a:ea typeface="+mn-ea"/>
                <a:cs typeface="+mn-cs"/>
              </a:rPr>
              <a:t>:</a:t>
            </a:r>
          </a:p>
          <a:p>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[CLICK]</a:t>
            </a:r>
            <a:r>
              <a:rPr lang="en-US" sz="900" kern="1200" dirty="0" smtClean="0">
                <a:solidFill>
                  <a:schemeClr val="tx1"/>
                </a:solidFill>
                <a:effectLst/>
                <a:latin typeface="Segoe UI" pitchFamily="34" charset="0"/>
                <a:ea typeface="+mn-ea"/>
                <a:cs typeface="+mn-cs"/>
              </a:rPr>
              <a:t> From devices for executives that are innovative, portable, powerful</a:t>
            </a: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[CLICK]</a:t>
            </a:r>
            <a:r>
              <a:rPr lang="en-US" sz="900" kern="1200" dirty="0" smtClean="0">
                <a:solidFill>
                  <a:schemeClr val="tx1"/>
                </a:solidFill>
                <a:effectLst/>
                <a:latin typeface="Segoe UI" pitchFamily="34" charset="0"/>
                <a:ea typeface="+mn-ea"/>
                <a:cs typeface="+mn-cs"/>
              </a:rPr>
              <a:t> To devices optimized for enterprise knowledge workers and everyday business tasks</a:t>
            </a: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[CLICK]</a:t>
            </a:r>
            <a:r>
              <a:rPr lang="en-US" sz="900" kern="1200" dirty="0" smtClean="0">
                <a:solidFill>
                  <a:schemeClr val="tx1"/>
                </a:solidFill>
                <a:effectLst/>
                <a:latin typeface="Segoe UI" pitchFamily="34" charset="0"/>
                <a:ea typeface="+mn-ea"/>
                <a:cs typeface="+mn-cs"/>
              </a:rPr>
              <a:t> And devices that are specialized and unique for specific tasks</a:t>
            </a: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[CLICK]</a:t>
            </a:r>
            <a:r>
              <a:rPr lang="en-US" sz="900" kern="1200" dirty="0" smtClean="0">
                <a:solidFill>
                  <a:schemeClr val="tx1"/>
                </a:solidFill>
                <a:effectLst/>
                <a:latin typeface="Segoe UI" pitchFamily="34" charset="0"/>
                <a:ea typeface="+mn-ea"/>
                <a:cs typeface="+mn-cs"/>
              </a:rPr>
              <a:t> To industrial devices like ruggedized machines in oil rigs and manufacturing lines</a:t>
            </a: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[CLICK]</a:t>
            </a:r>
            <a:r>
              <a:rPr lang="en-US" sz="900" kern="1200" dirty="0" smtClean="0">
                <a:solidFill>
                  <a:schemeClr val="tx1"/>
                </a:solidFill>
                <a:effectLst/>
                <a:latin typeface="Segoe UI" pitchFamily="34" charset="0"/>
                <a:ea typeface="+mn-ea"/>
                <a:cs typeface="+mn-cs"/>
              </a:rPr>
              <a:t> And of course a variety of companion devices that present new and fun possibilities</a:t>
            </a:r>
          </a:p>
          <a:p>
            <a:pPr marL="171450" indent="-171450">
              <a:buFont typeface="Arial" pitchFamily="34" charset="0"/>
              <a:buChar char="•"/>
            </a:pP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Windows-based devices are about CHOICES. Because we believe the device has to fit the job. We and our ecosystem are committed to providing choices to our customers.</a:t>
            </a:r>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7</a:t>
            </a:fld>
            <a:endParaRPr lang="en-US" dirty="0"/>
          </a:p>
        </p:txBody>
      </p:sp>
    </p:spTree>
    <p:extLst>
      <p:ext uri="{BB962C8B-B14F-4D97-AF65-F5344CB8AC3E}">
        <p14:creationId xmlns:p14="http://schemas.microsoft.com/office/powerpoint/2010/main" val="2481952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900" b="1" kern="1200" dirty="0" smtClean="0">
                <a:solidFill>
                  <a:schemeClr val="tx1"/>
                </a:solidFill>
                <a:effectLst/>
                <a:latin typeface="Segoe UI" pitchFamily="34" charset="0"/>
                <a:ea typeface="+mn-ea"/>
                <a:cs typeface="+mn-cs"/>
              </a:rPr>
              <a:t>Windows 8 Editions</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Before we move on to our sessions today, we should introduce the Windows 8 editions that are available. There is an edition of Windows 8 and Windows RT Devices designed to meet the needs of every organization from small, growing businesses to multi-national enterprises.</a:t>
            </a:r>
          </a:p>
          <a:p>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[CLICK]</a:t>
            </a:r>
            <a:r>
              <a:rPr lang="en-US" sz="900" kern="1200" dirty="0" smtClean="0">
                <a:solidFill>
                  <a:schemeClr val="tx1"/>
                </a:solidFill>
                <a:effectLst/>
                <a:latin typeface="Segoe UI" pitchFamily="34" charset="0"/>
                <a:ea typeface="+mn-ea"/>
                <a:cs typeface="+mn-cs"/>
              </a:rPr>
              <a:t> Windows 8 is the basic SKU for home users. It includes the core feature set that home users require but does not include key business features, such as support for the ability to join domains, process Group Policy, and so on.</a:t>
            </a:r>
          </a:p>
          <a:p>
            <a:pPr marL="171450" lvl="0" indent="-171450">
              <a:buFont typeface="Arial" pitchFamily="34" charset="0"/>
              <a:buChar char="•"/>
            </a:pPr>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[CLICK]</a:t>
            </a:r>
            <a:r>
              <a:rPr lang="en-US" sz="900" kern="1200" dirty="0" smtClean="0">
                <a:solidFill>
                  <a:schemeClr val="tx1"/>
                </a:solidFill>
                <a:effectLst/>
                <a:latin typeface="Segoe UI" pitchFamily="34" charset="0"/>
                <a:ea typeface="+mn-ea"/>
                <a:cs typeface="+mn-cs"/>
              </a:rPr>
              <a:t> Windows 8 Pro is for small- and medium-sized businesses. It delivers new levels of productivity, security, and mobility—without sacrificing performance or choice. It provides enhanced features that help to easily connect to company networks, access files on the go, encrypt data, and more. Windows 8 Pro is ready for business.</a:t>
            </a:r>
          </a:p>
          <a:p>
            <a:pPr marL="171450" lvl="0" indent="-171450">
              <a:buFont typeface="Arial" pitchFamily="34" charset="0"/>
              <a:buChar char="•"/>
            </a:pPr>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[CLICK]</a:t>
            </a:r>
            <a:r>
              <a:rPr lang="en-US" sz="900" kern="1200" dirty="0" smtClean="0">
                <a:solidFill>
                  <a:schemeClr val="tx1"/>
                </a:solidFill>
                <a:effectLst/>
                <a:latin typeface="Segoe UI" pitchFamily="34" charset="0"/>
                <a:ea typeface="+mn-ea"/>
                <a:cs typeface="+mn-cs"/>
              </a:rPr>
              <a:t> Windows 8 Enterprise edition is available through Windows Software Assurance. It includes all the capabilities of Windows 8 Pro, plus premium features designed to meet the mobility, productivity, security and manageability, and virtualization needs of today’s large businesses. Key examples are Windows To Go, </a:t>
            </a:r>
            <a:r>
              <a:rPr lang="en-US" sz="900" kern="1200" dirty="0" err="1" smtClean="0">
                <a:solidFill>
                  <a:schemeClr val="tx1"/>
                </a:solidFill>
                <a:effectLst/>
                <a:latin typeface="Segoe UI" pitchFamily="34" charset="0"/>
                <a:ea typeface="+mn-ea"/>
                <a:cs typeface="+mn-cs"/>
              </a:rPr>
              <a:t>DirectAccess</a:t>
            </a:r>
            <a:r>
              <a:rPr lang="en-US" sz="900" kern="1200" dirty="0" smtClean="0">
                <a:solidFill>
                  <a:schemeClr val="tx1"/>
                </a:solidFill>
                <a:effectLst/>
                <a:latin typeface="Segoe UI" pitchFamily="34" charset="0"/>
                <a:ea typeface="+mn-ea"/>
                <a:cs typeface="+mn-cs"/>
              </a:rPr>
              <a:t>, </a:t>
            </a:r>
            <a:r>
              <a:rPr lang="en-US" sz="900" kern="1200" dirty="0" err="1" smtClean="0">
                <a:solidFill>
                  <a:schemeClr val="tx1"/>
                </a:solidFill>
                <a:effectLst/>
                <a:latin typeface="Segoe UI" pitchFamily="34" charset="0"/>
                <a:ea typeface="+mn-ea"/>
                <a:cs typeface="+mn-cs"/>
              </a:rPr>
              <a:t>BranchCache</a:t>
            </a:r>
            <a:r>
              <a:rPr lang="en-US" sz="900" kern="1200" dirty="0" smtClean="0">
                <a:solidFill>
                  <a:schemeClr val="tx1"/>
                </a:solidFill>
                <a:effectLst/>
                <a:latin typeface="Segoe UI" pitchFamily="34" charset="0"/>
                <a:ea typeface="+mn-ea"/>
                <a:cs typeface="+mn-cs"/>
              </a:rPr>
              <a:t>, </a:t>
            </a:r>
            <a:r>
              <a:rPr lang="en-US" sz="900" kern="1200" dirty="0" err="1" smtClean="0">
                <a:solidFill>
                  <a:schemeClr val="tx1"/>
                </a:solidFill>
                <a:effectLst/>
                <a:latin typeface="Segoe UI" pitchFamily="34" charset="0"/>
                <a:ea typeface="+mn-ea"/>
                <a:cs typeface="+mn-cs"/>
              </a:rPr>
              <a:t>AppLocker</a:t>
            </a:r>
            <a:r>
              <a:rPr lang="en-US" sz="900" kern="1200" dirty="0" smtClean="0">
                <a:solidFill>
                  <a:schemeClr val="tx1"/>
                </a:solidFill>
                <a:effectLst/>
                <a:latin typeface="Segoe UI" pitchFamily="34" charset="0"/>
                <a:ea typeface="+mn-ea"/>
                <a:cs typeface="+mn-cs"/>
              </a:rPr>
              <a:t>, Virtual Desktop Infrastructure (VDI), and Windows 8 app deployment. Of course, you will learn about all of these features today.</a:t>
            </a:r>
          </a:p>
          <a:p>
            <a:pPr marL="171450" lvl="0" indent="-171450">
              <a:buFont typeface="Arial" pitchFamily="34" charset="0"/>
              <a:buChar char="•"/>
            </a:pPr>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[CLICK]</a:t>
            </a:r>
            <a:r>
              <a:rPr lang="en-US" sz="900" kern="1200" dirty="0" smtClean="0">
                <a:solidFill>
                  <a:schemeClr val="tx1"/>
                </a:solidFill>
                <a:effectLst/>
                <a:latin typeface="Segoe UI" pitchFamily="34" charset="0"/>
                <a:ea typeface="+mn-ea"/>
                <a:cs typeface="+mn-cs"/>
              </a:rPr>
              <a:t> Last are Windows RT Devices. Windows RT Devices run low-powered ARM processors, which helps OEMs build devices with long battery lives and new form factors (thin, light, and sleek devices). Also, Windows RT Devices are built on a new paradigm (preconfigured system on certified hardware), which helps ensure that users have high-quality and predictable experiences over time. While Windows RT Devices offer the great benefits I just mentioned, they have commonality and shared code with Windows 8, offering a consistent, great Windows experience. For example, Windows RT Devices support the new UI (including desktop). Both Windows RT Devices and Windows 8 can run apps from the Windows Store. Windows RT Devices are compatible with most peripherals, since they include class drivers for most peripherals, and the majority of mice, keyboards, printers, and USB storages are supported out of the box.</a:t>
            </a:r>
          </a:p>
          <a:p>
            <a:pPr marL="457200" lvl="0" indent="-457200">
              <a:buFont typeface="Arial" pitchFamily="34" charset="0"/>
              <a:buChar char="•"/>
            </a:pPr>
            <a:endParaRPr lang="en-US" sz="2800" dirty="0">
              <a:solidFill>
                <a:schemeClr val="bg2">
                  <a:lumMod val="25000"/>
                </a:schemeClr>
              </a:solidFill>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2894292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900" b="1" kern="1200" dirty="0" smtClean="0">
                <a:solidFill>
                  <a:schemeClr val="tx1"/>
                </a:solidFill>
                <a:effectLst/>
                <a:latin typeface="Segoe UI" pitchFamily="34" charset="0"/>
                <a:ea typeface="+mn-ea"/>
                <a:cs typeface="+mn-cs"/>
              </a:rPr>
              <a:t>Today’s Sessions</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We’re just about ready to start our first session:</a:t>
            </a:r>
          </a:p>
          <a:p>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[CLICK] Windows 8 Overview.</a:t>
            </a:r>
            <a:r>
              <a:rPr lang="en-US" sz="900" kern="1200" dirty="0" smtClean="0">
                <a:solidFill>
                  <a:schemeClr val="tx1"/>
                </a:solidFill>
                <a:effectLst/>
                <a:latin typeface="Segoe UI" pitchFamily="34" charset="0"/>
                <a:ea typeface="+mn-ea"/>
                <a:cs typeface="+mn-cs"/>
              </a:rPr>
              <a:t> You’ll be given an overview of Windows 8 and its core features. Not only will I explore the enhanced UI, but I’ll also look at improvements we made to key tools such as File Explorer, which is Windows Explorer with some great enhancements, and Task Manager. By the time we’re finished with the first session, you will have a good feel for Windows 8. Of course you’ll be impressed by the new design, but I also want you to take away from this session that it’s just like Windows 7—only a lot better!</a:t>
            </a:r>
          </a:p>
          <a:p>
            <a:pPr marL="0" lvl="0" indent="0">
              <a:buFont typeface="Arial" pitchFamily="34" charset="0"/>
              <a:buNone/>
            </a:pPr>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[CLICK] Windows 8 Deployment.</a:t>
            </a:r>
            <a:r>
              <a:rPr lang="en-US" sz="900" kern="1200" dirty="0" smtClean="0">
                <a:solidFill>
                  <a:schemeClr val="tx1"/>
                </a:solidFill>
                <a:effectLst/>
                <a:latin typeface="Segoe UI" pitchFamily="34" charset="0"/>
                <a:ea typeface="+mn-ea"/>
                <a:cs typeface="+mn-cs"/>
              </a:rPr>
              <a:t> Once I’ve shown you around Windows 8 and the core tools, we’ll spend some time learning how to deploy it. This next hour is a deep dive into using System Center 2012 Configuration Manager and the Microsoft Deployment Toolkit (MDT) 2012 to deploy Windows 8. I’ll demonstrate both zero-touch and lite-touch installation.</a:t>
            </a:r>
          </a:p>
          <a:p>
            <a:pPr marL="0" lvl="0" indent="0">
              <a:buFont typeface="Arial" pitchFamily="34" charset="0"/>
              <a:buNone/>
            </a:pPr>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[CLICK] Flexible </a:t>
            </a:r>
            <a:r>
              <a:rPr lang="en-US" sz="900" b="1" kern="1200" dirty="0" err="1" smtClean="0">
                <a:solidFill>
                  <a:schemeClr val="tx1"/>
                </a:solidFill>
                <a:effectLst/>
                <a:latin typeface="Segoe UI" pitchFamily="34" charset="0"/>
                <a:ea typeface="+mn-ea"/>
                <a:cs typeface="+mn-cs"/>
              </a:rPr>
              <a:t>Workstyles</a:t>
            </a:r>
            <a:r>
              <a:rPr lang="en-US" sz="900" b="1" kern="1200" dirty="0" smtClean="0">
                <a:solidFill>
                  <a:schemeClr val="tx1"/>
                </a:solidFill>
                <a:effectLst/>
                <a:latin typeface="Segoe UI" pitchFamily="34" charset="0"/>
                <a:ea typeface="+mn-ea"/>
                <a:cs typeface="+mn-cs"/>
              </a:rPr>
              <a:t>: Access to Windows.</a:t>
            </a:r>
            <a:r>
              <a:rPr lang="en-US" sz="900" kern="1200" dirty="0" smtClean="0">
                <a:solidFill>
                  <a:schemeClr val="tx1"/>
                </a:solidFill>
                <a:effectLst/>
                <a:latin typeface="Segoe UI" pitchFamily="34" charset="0"/>
                <a:ea typeface="+mn-ea"/>
                <a:cs typeface="+mn-cs"/>
              </a:rPr>
              <a:t> Next up, we’ll spend some time learning how Windows 8 enables you to provide flexible access to desktop environments running Windows 8. Of course you can expect to learn something about virtual desktop infrastructure (VDI), but you’re also going to see a new Windows 8 Enterprise feature called Windows To Go. This is a terrific way to deploy a portable workspace on a USB drive that users can boot on any compatible PC.</a:t>
            </a:r>
          </a:p>
          <a:p>
            <a:pPr marL="0" lvl="0" indent="0">
              <a:buFont typeface="Arial" pitchFamily="34" charset="0"/>
              <a:buNone/>
            </a:pPr>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[CLICK] Flexible </a:t>
            </a:r>
            <a:r>
              <a:rPr lang="en-US" sz="900" b="1" kern="1200" dirty="0" err="1" smtClean="0">
                <a:solidFill>
                  <a:schemeClr val="tx1"/>
                </a:solidFill>
                <a:effectLst/>
                <a:latin typeface="Segoe UI" pitchFamily="34" charset="0"/>
                <a:ea typeface="+mn-ea"/>
                <a:cs typeface="+mn-cs"/>
              </a:rPr>
              <a:t>Workstyles</a:t>
            </a:r>
            <a:r>
              <a:rPr lang="en-US" sz="900" b="1" kern="1200" dirty="0" smtClean="0">
                <a:solidFill>
                  <a:schemeClr val="tx1"/>
                </a:solidFill>
                <a:effectLst/>
                <a:latin typeface="Segoe UI" pitchFamily="34" charset="0"/>
                <a:ea typeface="+mn-ea"/>
                <a:cs typeface="+mn-cs"/>
              </a:rPr>
              <a:t>: Anywhere Productivity. </a:t>
            </a:r>
            <a:r>
              <a:rPr lang="en-US" sz="900" kern="1200" dirty="0" smtClean="0">
                <a:solidFill>
                  <a:schemeClr val="tx1"/>
                </a:solidFill>
                <a:effectLst/>
                <a:latin typeface="Segoe UI" pitchFamily="34" charset="0"/>
                <a:ea typeface="+mn-ea"/>
                <a:cs typeface="+mn-cs"/>
              </a:rPr>
              <a:t>Following our session about providing flexible access to Windows, we’ll spend an hour talking about providing flexible access to users’ data, settings, and applications. This is a combination of User State Virtualization (USV), Folder Redirection and User Experience Virtualization (UE-V) in this case, and Microsoft Application Virtualization 5.0 (App-V). I’ll demonstrate UE-V and App-V during this session.</a:t>
            </a:r>
          </a:p>
          <a:p>
            <a:pPr marL="0" lvl="0" indent="0">
              <a:buFont typeface="Arial" pitchFamily="34" charset="0"/>
              <a:buNone/>
            </a:pPr>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[CLICK] Windows 8 Apps.</a:t>
            </a:r>
            <a:r>
              <a:rPr lang="en-US" sz="900" kern="1200" dirty="0" smtClean="0">
                <a:solidFill>
                  <a:schemeClr val="tx1"/>
                </a:solidFill>
                <a:effectLst/>
                <a:latin typeface="Segoe UI" pitchFamily="34" charset="0"/>
                <a:ea typeface="+mn-ea"/>
                <a:cs typeface="+mn-cs"/>
              </a:rPr>
              <a:t> Delivering Windows 8 apps is another topic that many of you are keenly interested in learning about, and we’ll look at it in detail here. I’ll spend just a few minutes talking about what makes a Windows 8 app unique before we learn how to </a:t>
            </a:r>
            <a:r>
              <a:rPr lang="en-US" sz="900" kern="1200" dirty="0" err="1" smtClean="0">
                <a:solidFill>
                  <a:schemeClr val="tx1"/>
                </a:solidFill>
                <a:effectLst/>
                <a:latin typeface="Segoe UI" pitchFamily="34" charset="0"/>
                <a:ea typeface="+mn-ea"/>
                <a:cs typeface="+mn-cs"/>
              </a:rPr>
              <a:t>sideload</a:t>
            </a:r>
            <a:r>
              <a:rPr lang="en-US" sz="900" kern="1200" dirty="0" smtClean="0">
                <a:solidFill>
                  <a:schemeClr val="tx1"/>
                </a:solidFill>
                <a:effectLst/>
                <a:latin typeface="Segoe UI" pitchFamily="34" charset="0"/>
                <a:ea typeface="+mn-ea"/>
                <a:cs typeface="+mn-cs"/>
              </a:rPr>
              <a:t> LOB Windows 8 apps and how to manage them.</a:t>
            </a:r>
          </a:p>
          <a:p>
            <a:pPr marL="0" lvl="0" indent="0">
              <a:buFont typeface="Arial" pitchFamily="34" charset="0"/>
              <a:buNone/>
            </a:pPr>
            <a:r>
              <a:rPr lang="en-US" sz="900" kern="1200" dirty="0" smtClean="0">
                <a:solidFill>
                  <a:schemeClr val="tx1"/>
                </a:solidFill>
                <a:effectLst/>
                <a:latin typeface="Segoe UI" pitchFamily="34" charset="0"/>
                <a:ea typeface="+mn-ea"/>
                <a:cs typeface="+mn-cs"/>
              </a:rPr>
              <a:t> </a:t>
            </a: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[CLICK] Recovery and Security.</a:t>
            </a:r>
            <a:r>
              <a:rPr lang="en-US" sz="900" kern="1200" dirty="0" smtClean="0">
                <a:solidFill>
                  <a:schemeClr val="tx1"/>
                </a:solidFill>
                <a:effectLst/>
                <a:latin typeface="Segoe UI" pitchFamily="34" charset="0"/>
                <a:ea typeface="+mn-ea"/>
                <a:cs typeface="+mn-cs"/>
              </a:rPr>
              <a:t> Our last session for the day will be about recovery and security. Windows 8 has some built-in capabilities for system recovery — push-button reset and refresh come to mind —but we’ll also learn about using the Microsoft Diagnostics and Recovery Toolset (</a:t>
            </a: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to troubleshoot and repair Windows 8 installations. And of course, I’m going to talk about many Windows 8 security improvements, including Secure Boot, virtual smart cards, and much more.</a:t>
            </a:r>
          </a:p>
          <a:p>
            <a:pPr marL="0" lvl="0" indent="0">
              <a:buFont typeface="Arial" pitchFamily="34" charset="0"/>
              <a:buNone/>
            </a:pPr>
            <a:endParaRPr lang="en-US" sz="900" kern="1200" dirty="0" smtClean="0">
              <a:solidFill>
                <a:schemeClr val="tx1"/>
              </a:solidFill>
              <a:effectLst/>
              <a:latin typeface="Segoe UI" pitchFamily="34" charset="0"/>
              <a:ea typeface="+mn-ea"/>
              <a:cs typeface="+mn-cs"/>
            </a:endParaRPr>
          </a:p>
          <a:p>
            <a:pPr marL="0" indent="0">
              <a:buFont typeface="Arial" pitchFamily="34" charset="0"/>
              <a:buNone/>
            </a:pPr>
            <a:r>
              <a:rPr lang="en-US" sz="900" kern="1200" dirty="0" smtClean="0">
                <a:solidFill>
                  <a:schemeClr val="tx1"/>
                </a:solidFill>
                <a:effectLst/>
                <a:latin typeface="Segoe UI" pitchFamily="34" charset="0"/>
                <a:ea typeface="+mn-ea"/>
                <a:cs typeface="+mn-cs"/>
              </a:rPr>
              <a:t>So, let’s get started with our first session: Windows 8 overview and some of its tools.</a:t>
            </a:r>
          </a:p>
          <a:p>
            <a:pPr lvl="0"/>
            <a:endParaRPr lang="en-US" dirty="0">
              <a:solidFill>
                <a:prstClr val="black"/>
              </a:solidFill>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22548345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normAutofit/>
          </a:bodyPr>
          <a:lstStyle/>
          <a:p>
            <a:endParaRPr lang="en-US"/>
          </a:p>
        </p:txBody>
      </p:sp>
      <p:sp>
        <p:nvSpPr>
          <p:cNvPr id="7" name="Slide Number Placeholder 6"/>
          <p:cNvSpPr>
            <a:spLocks noGrp="1"/>
          </p:cNvSpPr>
          <p:nvPr>
            <p:ph type="sldNum" sz="quarter" idx="13"/>
          </p:nvPr>
        </p:nvSpPr>
        <p:spPr/>
        <p:txBody>
          <a:bodyPr/>
          <a:lstStyle/>
          <a:p>
            <a:fld id="{EC87E0CF-87F6-4B58-B8B8-DCAB2DAAF3CA}" type="slidenum">
              <a:rPr lang="en-US" smtClean="0">
                <a:solidFill>
                  <a:prstClr val="black"/>
                </a:solidFill>
              </a:rPr>
              <a:pPr/>
              <a:t>11</a:t>
            </a:fld>
            <a:endParaRPr lang="en-US" dirty="0">
              <a:solidFill>
                <a:prstClr val="black"/>
              </a:solidFill>
            </a:endParaRPr>
          </a:p>
        </p:txBody>
      </p:sp>
      <p:sp>
        <p:nvSpPr>
          <p:cNvPr id="8" name="Footer Placeholder 3"/>
          <p:cNvSpPr>
            <a:spLocks noGrp="1"/>
          </p:cNvSpPr>
          <p:nvPr>
            <p:ph type="ftr" sz="quarter" idx="4"/>
          </p:nvPr>
        </p:nvSpPr>
        <p:spPr>
          <a:xfrm>
            <a:off x="0" y="8772668"/>
            <a:ext cx="6387253" cy="461804"/>
          </a:xfrm>
          <a:prstGeom prst="rect">
            <a:avLst/>
          </a:prstGeom>
        </p:spPr>
        <p:txBody>
          <a:bodyPr vert="horz" lIns="92830" tIns="46415" rIns="92830" bIns="46415" rtlCol="0" anchor="b"/>
          <a:lstStyle>
            <a:lvl1pPr algn="l">
              <a:defRPr sz="1200"/>
            </a:lvl1pPr>
          </a:lstStyle>
          <a:p>
            <a:r>
              <a:rPr lang="en-US" sz="500" dirty="0">
                <a:solidFill>
                  <a:srgbClr val="000000"/>
                </a:solidFill>
                <a:latin typeface="Segoe UI" pitchFamily="34" charset="0"/>
              </a:rPr>
              <a:t>© 2010 Microsoft Corporation. All rights reserved. Microsoft, Windows, Windows Vista and other product names are or may be registered trademarks and/or trademarks in the U.S. and/or other countries.</a:t>
            </a:r>
          </a:p>
          <a:p>
            <a:r>
              <a:rPr lang="en-US" sz="500" dirty="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latin typeface="Segoe UI" pitchFamily="34" charset="0"/>
              </a:rPr>
            </a:br>
            <a:r>
              <a:rPr lang="en-US" sz="500" dirty="0">
                <a:solidFill>
                  <a:srgbClr val="000000"/>
                </a:solidFill>
                <a:latin typeface="Segoe UI" pitchFamily="34" charset="0"/>
              </a:rPr>
              <a:t>MICROSOFT MAKES NO WARRANTIES, EXPRESS, IMPLIED OR STATUTORY, AS TO THE INFORMATION IN THIS PRESENTATION.</a:t>
            </a:r>
          </a:p>
        </p:txBody>
      </p:sp>
    </p:spTree>
    <p:extLst>
      <p:ext uri="{BB962C8B-B14F-4D97-AF65-F5344CB8AC3E}">
        <p14:creationId xmlns:p14="http://schemas.microsoft.com/office/powerpoint/2010/main" val="2077865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411715367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2937342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50241686"/>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21738452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006434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4641056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262939304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Subtitle with Content">
    <p:spTree>
      <p:nvGrpSpPr>
        <p:cNvPr id="1" name=""/>
        <p:cNvGrpSpPr/>
        <p:nvPr/>
      </p:nvGrpSpPr>
      <p:grpSpPr>
        <a:xfrm>
          <a:off x="0" y="0"/>
          <a:ext cx="0" cy="0"/>
          <a:chOff x="0" y="0"/>
          <a:chExt cx="0" cy="0"/>
        </a:xfrm>
      </p:grpSpPr>
      <p:sp>
        <p:nvSpPr>
          <p:cNvPr id="2" name="Title 1"/>
          <p:cNvSpPr>
            <a:spLocks noGrp="1"/>
          </p:cNvSpPr>
          <p:nvPr>
            <p:ph type="title"/>
          </p:nvPr>
        </p:nvSpPr>
        <p:spPr>
          <a:xfrm>
            <a:off x="524285" y="264224"/>
            <a:ext cx="11149013" cy="1131364"/>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05176" y="193190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4" name="Text Placeholder 3"/>
          <p:cNvSpPr>
            <a:spLocks noGrp="1"/>
          </p:cNvSpPr>
          <p:nvPr>
            <p:ph type="body" sz="quarter" idx="11"/>
          </p:nvPr>
        </p:nvSpPr>
        <p:spPr>
          <a:xfrm>
            <a:off x="553215" y="1465608"/>
            <a:ext cx="11059457" cy="269725"/>
          </a:xfrm>
        </p:spPr>
        <p:txBody>
          <a:bodyPr/>
          <a:lstStyle>
            <a:lvl1pPr marL="0" indent="0">
              <a:buNone/>
              <a:defRPr sz="1600" b="1" cap="all" baseline="0"/>
            </a:lvl1pPr>
          </a:lstStyle>
          <a:p>
            <a:pPr lvl="0"/>
            <a:r>
              <a:rPr lang="en-US" smtClean="0"/>
              <a:t>Click to edit Master text styles</a:t>
            </a:r>
          </a:p>
        </p:txBody>
      </p:sp>
      <p:sp>
        <p:nvSpPr>
          <p:cNvPr id="8" name="Text Placeholder 8"/>
          <p:cNvSpPr>
            <a:spLocks noGrp="1"/>
          </p:cNvSpPr>
          <p:nvPr>
            <p:ph type="body" sz="quarter" idx="12"/>
          </p:nvPr>
        </p:nvSpPr>
        <p:spPr>
          <a:xfrm>
            <a:off x="601678" y="6078214"/>
            <a:ext cx="5670027" cy="193899"/>
          </a:xfrm>
        </p:spPr>
        <p:txBody>
          <a:bodyPr/>
          <a:lstStyle>
            <a:lvl1pPr marL="0" indent="0">
              <a:buNone/>
              <a:defRPr sz="1400"/>
            </a:lvl1pPr>
          </a:lstStyle>
          <a:p>
            <a:pPr lvl="0"/>
            <a:r>
              <a:rPr lang="en-US" smtClean="0"/>
              <a:t>Click to edit Master text styles</a:t>
            </a:r>
          </a:p>
        </p:txBody>
      </p:sp>
    </p:spTree>
    <p:extLst>
      <p:ext uri="{BB962C8B-B14F-4D97-AF65-F5344CB8AC3E}">
        <p14:creationId xmlns:p14="http://schemas.microsoft.com/office/powerpoint/2010/main" val="2287014585"/>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Color 1 Layout">
    <p:bg>
      <p:bgPr>
        <a:solidFill>
          <a:schemeClr val="accent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9" name="Text Placeholder 8"/>
          <p:cNvSpPr>
            <a:spLocks noGrp="1"/>
          </p:cNvSpPr>
          <p:nvPr>
            <p:ph type="body" sz="quarter" idx="11" hasCustomPrompt="1"/>
          </p:nvPr>
        </p:nvSpPr>
        <p:spPr>
          <a:xfrm>
            <a:off x="512763" y="3219165"/>
            <a:ext cx="7513637" cy="443198"/>
          </a:xfrm>
        </p:spPr>
        <p:txBody>
          <a:bodyPr/>
          <a:lstStyle>
            <a:lvl1pPr marL="0" indent="0">
              <a:buNone/>
              <a:defRPr spc="-100" baseline="0">
                <a:gradFill>
                  <a:gsLst>
                    <a:gs pos="0">
                      <a:schemeClr val="tx1"/>
                    </a:gs>
                    <a:gs pos="100000">
                      <a:schemeClr val="tx1"/>
                    </a:gs>
                  </a:gsLst>
                  <a:lin ang="5400000" scaled="0"/>
                </a:gradFill>
                <a:latin typeface="Segoe UI Light" pitchFamily="34" charset="0"/>
              </a:defRPr>
            </a:lvl1pPr>
          </a:lstStyle>
          <a:p>
            <a:pPr lvl="0"/>
            <a:r>
              <a:rPr lang="en-US" dirty="0" smtClean="0"/>
              <a:t>Speaker Title</a:t>
            </a:r>
            <a:endParaRPr lang="en-US" dirty="0"/>
          </a:p>
        </p:txBody>
      </p:sp>
      <p:pic>
        <p:nvPicPr>
          <p:cNvPr id="5" name="Picture 3"/>
          <p:cNvPicPr>
            <a:picLocks noChangeAspect="1" noChangeArrowheads="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5687508"/>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Blank Color 1 Layout">
    <p:bg>
      <p:bgPr>
        <a:solidFill>
          <a:schemeClr val="accent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175552859"/>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Blank Color 1 Layout">
    <p:bg>
      <p:bgPr>
        <a:solidFill>
          <a:schemeClr val="accent3"/>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1810415580"/>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Blank Color 1 Layout">
    <p:bg>
      <p:bgPr>
        <a:solidFill>
          <a:schemeClr val="accent6"/>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91624867"/>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Blank Color 1 Layout">
    <p:bg>
      <p:bgPr>
        <a:solidFill>
          <a:schemeClr val="accent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215778041"/>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Blank Color 1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5233938"/>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Color 2 Layout">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9930350"/>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Color 3 Layout">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012069"/>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Color Layout 4">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085763"/>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Color Layout 5">
    <p:bg>
      <p:bgPr>
        <a:solidFill>
          <a:schemeClr val="accent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4810701"/>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130982467"/>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lang="en-US" sz="5400" kern="1200" spc="-100" baseline="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405097338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26221195"/>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18213321"/>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823119935"/>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302292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8013355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684551047"/>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lang="en-US" sz="5400" kern="1200" spc="-100" baseline="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2231833243"/>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35648723"/>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8871252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791406943"/>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732482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06864398"/>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66301005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lang="en-US" sz="5400" kern="1200" spc="-100" baseline="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641993257"/>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43985079"/>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42680882"/>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655567469"/>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5195550"/>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64725695"/>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954964329"/>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Color 1 Layout">
    <p:bg>
      <p:bgPr>
        <a:solidFill>
          <a:schemeClr val="accent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9" name="Text Placeholder 8"/>
          <p:cNvSpPr>
            <a:spLocks noGrp="1"/>
          </p:cNvSpPr>
          <p:nvPr>
            <p:ph type="body" sz="quarter" idx="11" hasCustomPrompt="1"/>
          </p:nvPr>
        </p:nvSpPr>
        <p:spPr>
          <a:xfrm>
            <a:off x="512763" y="3219165"/>
            <a:ext cx="7513637" cy="443198"/>
          </a:xfrm>
        </p:spPr>
        <p:txBody>
          <a:bodyPr/>
          <a:lstStyle>
            <a:lvl1pPr marL="0" indent="0">
              <a:buNone/>
              <a:defRPr spc="-100" baseline="0">
                <a:gradFill>
                  <a:gsLst>
                    <a:gs pos="0">
                      <a:schemeClr val="tx1"/>
                    </a:gs>
                    <a:gs pos="100000">
                      <a:schemeClr val="tx1"/>
                    </a:gs>
                  </a:gsLst>
                  <a:lin ang="5400000" scaled="0"/>
                </a:gradFill>
                <a:latin typeface="Segoe UI Light" pitchFamily="34" charset="0"/>
              </a:defRPr>
            </a:lvl1pPr>
          </a:lstStyle>
          <a:p>
            <a:pPr lvl="0"/>
            <a:r>
              <a:rPr lang="en-US" dirty="0" smtClean="0"/>
              <a:t>Speaker Title</a:t>
            </a:r>
            <a:endParaRPr lang="en-US" dirty="0"/>
          </a:p>
        </p:txBody>
      </p:sp>
      <p:pic>
        <p:nvPicPr>
          <p:cNvPr id="5" name="Picture 3"/>
          <p:cNvPicPr>
            <a:picLocks noChangeAspect="1" noChangeArrowheads="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5368457"/>
      </p:ext>
    </p:extLst>
  </p:cSld>
  <p:clrMapOvr>
    <a:masterClrMapping/>
  </p:clrMapOvr>
  <p:transition>
    <p:fade/>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Blank Color 1 Layout">
    <p:bg>
      <p:bgPr>
        <a:solidFill>
          <a:schemeClr val="accent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219386319"/>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Blank Color 1 Layout">
    <p:bg>
      <p:bgPr>
        <a:solidFill>
          <a:schemeClr val="accent3"/>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581653110"/>
      </p:ext>
    </p:extLst>
  </p:cSld>
  <p:clrMapOvr>
    <a:masterClrMapping/>
  </p:clrMapOvr>
  <p:transition>
    <p:fade/>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Blank Color 1 Layout">
    <p:bg>
      <p:bgPr>
        <a:solidFill>
          <a:schemeClr val="accent6"/>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1382112216"/>
      </p:ext>
    </p:extLst>
  </p:cSld>
  <p:clrMapOvr>
    <a:masterClrMapping/>
  </p:clrMapOvr>
  <p:transition>
    <p:fade/>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Blank Color 1 Layout">
    <p:bg>
      <p:bgPr>
        <a:solidFill>
          <a:schemeClr val="accent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2582425328"/>
      </p:ext>
    </p:extLst>
  </p:cSld>
  <p:clrMapOvr>
    <a:masterClrMapping/>
  </p:clrMapOvr>
  <p:transition>
    <p:fade/>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5_Blank Color 1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757550732"/>
      </p:ext>
    </p:extLst>
  </p:cSld>
  <p:clrMapOvr>
    <a:masterClrMapping/>
  </p:clrMapOvr>
  <p:transition>
    <p:fade/>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nk Color 2 Layout">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0009835"/>
      </p:ext>
    </p:extLst>
  </p:cSld>
  <p:clrMapOvr>
    <a:masterClrMapping/>
  </p:clrMapOvr>
  <p:transition>
    <p:fade/>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Color 3 Layout">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5931918"/>
      </p:ext>
    </p:extLst>
  </p:cSld>
  <p:clrMapOvr>
    <a:masterClrMapping/>
  </p:clrMapOvr>
  <p:transition>
    <p:fade/>
  </p:transition>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lank Color Layout 4">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2219556"/>
      </p:ext>
    </p:extLst>
  </p:cSld>
  <p:clrMapOvr>
    <a:masterClrMapping/>
  </p:clrMapOvr>
  <p:transition>
    <p:fade/>
  </p:transition>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nk Color Layout 5">
    <p:bg>
      <p:bgPr>
        <a:solidFill>
          <a:schemeClr val="accent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7132638"/>
      </p:ext>
    </p:extLst>
  </p:cSld>
  <p:clrMapOvr>
    <a:masterClrMapping/>
  </p:clrMapOvr>
  <p:transition>
    <p:fade/>
  </p:transition>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7917137"/>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lank Color 1 Layout">
    <p:bg>
      <p:bgPr>
        <a:solidFill>
          <a:schemeClr val="accent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9" name="Text Placeholder 8"/>
          <p:cNvSpPr>
            <a:spLocks noGrp="1"/>
          </p:cNvSpPr>
          <p:nvPr>
            <p:ph type="body" sz="quarter" idx="11" hasCustomPrompt="1"/>
          </p:nvPr>
        </p:nvSpPr>
        <p:spPr>
          <a:xfrm>
            <a:off x="512763" y="3219165"/>
            <a:ext cx="7513637" cy="443198"/>
          </a:xfrm>
        </p:spPr>
        <p:txBody>
          <a:bodyPr/>
          <a:lstStyle>
            <a:lvl1pPr marL="0" indent="0">
              <a:buNone/>
              <a:defRPr spc="-100" baseline="0">
                <a:gradFill>
                  <a:gsLst>
                    <a:gs pos="0">
                      <a:schemeClr val="tx1"/>
                    </a:gs>
                    <a:gs pos="100000">
                      <a:schemeClr val="tx1"/>
                    </a:gs>
                  </a:gsLst>
                  <a:lin ang="5400000" scaled="0"/>
                </a:gradFill>
                <a:latin typeface="Segoe UI Light" pitchFamily="34" charset="0"/>
              </a:defRPr>
            </a:lvl1pPr>
          </a:lstStyle>
          <a:p>
            <a:pPr lvl="0"/>
            <a:r>
              <a:rPr lang="en-US" dirty="0" smtClean="0"/>
              <a:t>Speaker Title</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8"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13851"/>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Blank Color 1 Layout">
    <p:bg>
      <p:bgPr>
        <a:solidFill>
          <a:schemeClr val="accent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7"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505280"/>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Blank Color 1 Layout">
    <p:bg>
      <p:bgPr>
        <a:solidFill>
          <a:srgbClr val="68217A"/>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1809702"/>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Blank Color 1 Layout">
    <p:bg>
      <p:bgPr>
        <a:solidFill>
          <a:srgbClr val="9B4F96"/>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3555887"/>
      </p:ext>
    </p:extLst>
  </p:cSld>
  <p:clrMapOvr>
    <a:masterClrMapping/>
  </p:clrMapOvr>
  <p:transition>
    <p:fade/>
  </p:transition>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Blank Color 1 Layout">
    <p:bg>
      <p:bgPr>
        <a:solidFill>
          <a:schemeClr val="bg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8712217"/>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_Blank Color 1 Layout">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0215849"/>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Blank Color 1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2498561"/>
      </p:ext>
    </p:extLst>
  </p:cSld>
  <p:clrMapOvr>
    <a:masterClrMapping/>
  </p:clrMapOvr>
  <p:transition>
    <p:fade/>
  </p:transition>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Color Layout 5">
    <p:bg>
      <p:bgPr>
        <a:solidFill>
          <a:srgbClr val="00188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2419360"/>
      </p:ext>
    </p:extLst>
  </p:cSld>
  <p:clrMapOvr>
    <a:masterClrMapping/>
  </p:clrMapOvr>
  <p:transition>
    <p:fade/>
  </p:transition>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nk Color 3 Layout">
    <p:bg>
      <p:bgPr>
        <a:solidFill>
          <a:srgbClr val="68217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2651111"/>
      </p:ext>
    </p:extLst>
  </p:cSld>
  <p:clrMapOvr>
    <a:masterClrMapping/>
  </p:clrMapOvr>
  <p:transition>
    <p:fade/>
  </p:transition>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lank Color 2 Layout">
    <p:bg>
      <p:bgPr>
        <a:solidFill>
          <a:srgbClr val="9B4F9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6101181"/>
      </p:ext>
    </p:extLst>
  </p:cSld>
  <p:clrMapOvr>
    <a:masterClrMapping/>
  </p:clrMapOvr>
  <p:transition>
    <p:fade/>
  </p:transition>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ank Color Layout 4">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6503579"/>
      </p:ext>
    </p:extLst>
  </p:cSld>
  <p:clrMapOvr>
    <a:masterClrMapping/>
  </p:clrMapOvr>
  <p:transition>
    <p:fade/>
  </p:transition>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Blank Color Layout 4">
    <p:bg>
      <p:bgPr>
        <a:solidFill>
          <a:schemeClr val="bg2">
            <a:lumMod val="60000"/>
            <a:lumOff val="4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3101193"/>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6.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theme" Target="../theme/theme7.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69786927"/>
      </p:ext>
    </p:extLst>
  </p:cSld>
  <p:clrMap bg1="lt1" tx1="dk1" bg2="lt2" tx2="dk2" accent1="accent1" accent2="accent2" accent3="accent3" accent4="accent4" accent5="accent5" accent6="accent6" hlink="hlink" folHlink="folHlink"/>
  <p:sldLayoutIdLst>
    <p:sldLayoutId id="2147483744" r:id="rId1"/>
    <p:sldLayoutId id="2147483735" r:id="rId2"/>
    <p:sldLayoutId id="2147483736" r:id="rId3"/>
    <p:sldLayoutId id="2147483739" r:id="rId4"/>
    <p:sldLayoutId id="2147483740" r:id="rId5"/>
    <p:sldLayoutId id="2147483742" r:id="rId6"/>
    <p:sldLayoutId id="2147483743" r:id="rId7"/>
    <p:sldLayoutId id="2147483773" r:id="rId8"/>
  </p:sldLayoutIdLst>
  <p:transition>
    <p:fade/>
  </p:transition>
  <p:timing>
    <p:tnLst>
      <p:par>
        <p:cTn id="1" dur="indefinite" restart="never" nodeType="tmRoot"/>
      </p:par>
    </p:tnLst>
  </p:timing>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225013393"/>
      </p:ext>
    </p:extLst>
  </p:cSld>
  <p:clrMap bg1="dk1" tx1="lt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801" r:id="rId11"/>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75000"/>
                  <a:lumOff val="25000"/>
                </a:schemeClr>
              </a:gs>
              <a:gs pos="86000">
                <a:schemeClr val="tx1">
                  <a:lumMod val="75000"/>
                  <a:lumOff val="2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8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24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pPr lvl="0"/>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20943621"/>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Lst>
  <p:transition>
    <p:fade/>
  </p:transition>
  <p:txStyles>
    <p:title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effectLst/>
          <a:latin typeface="Segoe UI Light" pitchFamily="34" charset="0"/>
          <a:ea typeface="+mn-ea"/>
          <a:cs typeface="+mn-cs"/>
        </a:defRPr>
      </a:lvl1pPr>
    </p:titleStyle>
    <p:bodyStyle>
      <a:lvl1pPr marL="346075" indent="-346075" algn="l" defTabSz="914363" rtl="0" eaLnBrk="1" latinLnBrk="0" hangingPunct="1">
        <a:lnSpc>
          <a:spcPct val="90000"/>
        </a:lnSpc>
        <a:spcBef>
          <a:spcPct val="20000"/>
        </a:spcBef>
        <a:buClrTx/>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ClrTx/>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ClrTx/>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ClrTx/>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ClrTx/>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pPr lvl="0"/>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342079442"/>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Lst>
  <p:transition>
    <p:fade/>
  </p:transition>
  <p:hf hdr="0" ftr="0" dt="0"/>
  <p:txStyles>
    <p:title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effectLst/>
          <a:latin typeface="Segoe UI Light" pitchFamily="34" charset="0"/>
          <a:ea typeface="+mn-ea"/>
          <a:cs typeface="+mn-cs"/>
        </a:defRPr>
      </a:lvl1pPr>
    </p:titleStyle>
    <p:bodyStyle>
      <a:lvl1pPr marL="346075" indent="-346075" algn="l" defTabSz="914363" rtl="0" eaLnBrk="1" latinLnBrk="0" hangingPunct="1">
        <a:lnSpc>
          <a:spcPct val="90000"/>
        </a:lnSpc>
        <a:spcBef>
          <a:spcPct val="20000"/>
        </a:spcBef>
        <a:buClrTx/>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ClrTx/>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ClrTx/>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ClrTx/>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ClrTx/>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pPr lvl="0"/>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15606614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Lst>
  <p:transition>
    <p:fade/>
  </p:transition>
  <p:txStyles>
    <p:title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effectLst/>
          <a:latin typeface="Segoe UI Light" pitchFamily="34" charset="0"/>
          <a:ea typeface="+mn-ea"/>
          <a:cs typeface="+mn-cs"/>
        </a:defRPr>
      </a:lvl1pPr>
    </p:titleStyle>
    <p:bodyStyle>
      <a:lvl1pPr marL="346075" indent="-346075" algn="l" defTabSz="914363" rtl="0" eaLnBrk="1" latinLnBrk="0" hangingPunct="1">
        <a:lnSpc>
          <a:spcPct val="90000"/>
        </a:lnSpc>
        <a:spcBef>
          <a:spcPct val="20000"/>
        </a:spcBef>
        <a:buClrTx/>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ClrTx/>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ClrTx/>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ClrTx/>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ClrTx/>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114484755"/>
      </p:ext>
    </p:extLst>
  </p:cSld>
  <p:clrMap bg1="dk1" tx1="lt1" bg2="dk2" tx2="lt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75000"/>
                  <a:lumOff val="25000"/>
                </a:schemeClr>
              </a:gs>
              <a:gs pos="86000">
                <a:schemeClr val="tx1">
                  <a:lumMod val="75000"/>
                  <a:lumOff val="2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8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24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1086451"/>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93797771"/>
      </p:ext>
    </p:extLst>
  </p:cSld>
  <p:clrMap bg1="dk1" tx1="lt1" bg2="dk2" tx2="lt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75000"/>
                  <a:lumOff val="25000"/>
                </a:schemeClr>
              </a:gs>
              <a:gs pos="86000">
                <a:schemeClr val="tx1">
                  <a:lumMod val="75000"/>
                  <a:lumOff val="2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a:gsLst>
              <a:gs pos="0">
                <a:schemeClr val="tx1">
                  <a:lumMod val="75000"/>
                  <a:lumOff val="25000"/>
                </a:schemeClr>
              </a:gs>
              <a:gs pos="86000">
                <a:schemeClr val="tx1">
                  <a:lumMod val="75000"/>
                  <a:lumOff val="25000"/>
                </a:schemeClr>
              </a:gs>
            </a:gsLst>
            <a:lin ang="5400000" scaled="0"/>
          </a:gradFill>
          <a:latin typeface="+mj-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18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2.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hyperlink" Target="http://www.gettyimages.com/detail/photo/designer-using-tablet-computer-royalty-free-image/134429246" TargetMode="External"/><Relationship Id="rId7"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7.jpeg"/><Relationship Id="rId5" Type="http://schemas.openxmlformats.org/officeDocument/2006/relationships/image" Target="../media/image16.jpeg"/><Relationship Id="rId10" Type="http://schemas.microsoft.com/office/2007/relationships/hdphoto" Target="../media/hdphoto2.wdp"/><Relationship Id="rId4" Type="http://schemas.openxmlformats.org/officeDocument/2006/relationships/image" Target="../media/image15.jpeg"/><Relationship Id="rId9" Type="http://schemas.microsoft.com/office/2007/relationships/hdphoto" Target="../media/hdphoto3.wdp"/></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26.jpg"/><Relationship Id="rId13" Type="http://schemas.openxmlformats.org/officeDocument/2006/relationships/image" Target="../media/image31.jp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jpg"/><Relationship Id="rId17" Type="http://schemas.openxmlformats.org/officeDocument/2006/relationships/image" Target="../media/image35.jpg"/><Relationship Id="rId2" Type="http://schemas.openxmlformats.org/officeDocument/2006/relationships/notesSlide" Target="../notesSlides/notesSlide7.xml"/><Relationship Id="rId16" Type="http://schemas.openxmlformats.org/officeDocument/2006/relationships/image" Target="../media/image34.jpg"/><Relationship Id="rId1" Type="http://schemas.openxmlformats.org/officeDocument/2006/relationships/slideLayout" Target="../slideLayouts/slideLayout4.xml"/><Relationship Id="rId6" Type="http://schemas.openxmlformats.org/officeDocument/2006/relationships/image" Target="../media/image24.png"/><Relationship Id="rId11" Type="http://schemas.openxmlformats.org/officeDocument/2006/relationships/image" Target="../media/image29.jpg"/><Relationship Id="rId5" Type="http://schemas.openxmlformats.org/officeDocument/2006/relationships/image" Target="../media/image23.png"/><Relationship Id="rId15" Type="http://schemas.openxmlformats.org/officeDocument/2006/relationships/image" Target="../media/image33.jpg"/><Relationship Id="rId10" Type="http://schemas.openxmlformats.org/officeDocument/2006/relationships/image" Target="../media/image28.jpg"/><Relationship Id="rId4" Type="http://schemas.openxmlformats.org/officeDocument/2006/relationships/image" Target="../media/image22.png"/><Relationship Id="rId9" Type="http://schemas.openxmlformats.org/officeDocument/2006/relationships/image" Target="../media/image27.jpg"/><Relationship Id="rId14" Type="http://schemas.openxmlformats.org/officeDocument/2006/relationships/image" Target="../media/image32.jpg"/></Relationships>
</file>

<file path=ppt/slides/_rels/slide8.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png"/><Relationship Id="rId17" Type="http://schemas.openxmlformats.org/officeDocument/2006/relationships/image" Target="../media/image50.png"/><Relationship Id="rId2" Type="http://schemas.openxmlformats.org/officeDocument/2006/relationships/notesSlide" Target="../notesSlides/notesSlide8.xml"/><Relationship Id="rId16" Type="http://schemas.openxmlformats.org/officeDocument/2006/relationships/image" Target="../media/image49.png"/><Relationship Id="rId1" Type="http://schemas.openxmlformats.org/officeDocument/2006/relationships/slideLayout" Target="../slideLayouts/slideLayout51.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5" Type="http://schemas.openxmlformats.org/officeDocument/2006/relationships/image" Target="../media/image4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 Id="rId14" Type="http://schemas.openxmlformats.org/officeDocument/2006/relationships/image" Target="../media/image47.png"/></Relationships>
</file>

<file path=ppt/slides/_rels/slide9.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58.png"/><Relationship Id="rId3" Type="http://schemas.openxmlformats.org/officeDocument/2006/relationships/hyperlink" Target="http://www.gettyimages.com/detail/photo/designer-using-tablet-computer-royalty-free-image/134429246" TargetMode="External"/><Relationship Id="rId7" Type="http://schemas.openxmlformats.org/officeDocument/2006/relationships/image" Target="../media/image54.jpg"/><Relationship Id="rId12" Type="http://schemas.openxmlformats.org/officeDocument/2006/relationships/image" Target="../media/image57.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53.png"/><Relationship Id="rId11" Type="http://schemas.openxmlformats.org/officeDocument/2006/relationships/image" Target="../media/image56.png"/><Relationship Id="rId5" Type="http://schemas.openxmlformats.org/officeDocument/2006/relationships/image" Target="../media/image52.png"/><Relationship Id="rId10" Type="http://schemas.openxmlformats.org/officeDocument/2006/relationships/image" Target="../media/image41.png"/><Relationship Id="rId4" Type="http://schemas.openxmlformats.org/officeDocument/2006/relationships/image" Target="../media/image51.png"/><Relationship Id="rId9" Type="http://schemas.microsoft.com/office/2007/relationships/hdphoto" Target="../media/hdphoto4.wdp"/><Relationship Id="rId1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hyperlink" Target="microsoftvirtualacademy.com" TargetMode="External"/><Relationship Id="rId2" Type="http://schemas.openxmlformats.org/officeDocument/2006/relationships/hyperlink" Target="technet.microsoft.com%5Cevalcenter" TargetMode="External"/><Relationship Id="rId1" Type="http://schemas.openxmlformats.org/officeDocument/2006/relationships/slideLayout" Target="../slideLayouts/slideLayout4.xml"/><Relationship Id="rId5" Type="http://schemas.openxmlformats.org/officeDocument/2006/relationships/hyperlink" Target="http://aka.ms/certifications" TargetMode="External"/><Relationship Id="rId4" Type="http://schemas.openxmlformats.org/officeDocument/2006/relationships/hyperlink" Target="technet.microsoft.com%5Cglobalitcamp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0.xml"/><Relationship Id="rId1" Type="http://schemas.openxmlformats.org/officeDocument/2006/relationships/slideLayout" Target="../slideLayouts/slideLayout58.xml"/><Relationship Id="rId6" Type="http://schemas.openxmlformats.org/officeDocument/2006/relationships/image" Target="../media/image61.png"/><Relationship Id="rId5" Type="http://schemas.microsoft.com/office/2007/relationships/hdphoto" Target="../media/hdphoto5.wdp"/><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CF2"/>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12764" y="1768475"/>
            <a:ext cx="11228440" cy="1329595"/>
          </a:xfrm>
        </p:spPr>
        <p:txBody>
          <a:bodyPr/>
          <a:lstStyle/>
          <a:p>
            <a:r>
              <a:rPr lang="en-US" sz="9600" dirty="0"/>
              <a:t>Windows 8 Camp</a:t>
            </a:r>
          </a:p>
        </p:txBody>
      </p:sp>
    </p:spTree>
    <p:extLst>
      <p:ext uri="{BB962C8B-B14F-4D97-AF65-F5344CB8AC3E}">
        <p14:creationId xmlns:p14="http://schemas.microsoft.com/office/powerpoint/2010/main" val="869436082"/>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p:cNvGrpSpPr/>
        <p:nvPr/>
      </p:nvGrpSpPr>
      <p:grpSpPr>
        <a:xfrm>
          <a:off x="0" y="0"/>
          <a:ext cx="0" cy="0"/>
          <a:chOff x="0" y="0"/>
          <a:chExt cx="0" cy="0"/>
        </a:xfrm>
      </p:grpSpPr>
      <p:pic>
        <p:nvPicPr>
          <p:cNvPr id="17"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6593"/>
          <a:stretch/>
        </p:blipFill>
        <p:spPr bwMode="auto">
          <a:xfrm>
            <a:off x="5042849" y="4583608"/>
            <a:ext cx="2103124" cy="2103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r="25153"/>
          <a:stretch/>
        </p:blipFill>
        <p:spPr bwMode="auto">
          <a:xfrm>
            <a:off x="2829390" y="4583608"/>
            <a:ext cx="2103119" cy="2103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r="6419"/>
          <a:stretch/>
        </p:blipFill>
        <p:spPr bwMode="auto">
          <a:xfrm>
            <a:off x="5042849" y="171273"/>
            <a:ext cx="2103120" cy="2103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14129"/>
          <a:stretch/>
        </p:blipFill>
        <p:spPr bwMode="auto">
          <a:xfrm>
            <a:off x="2834412" y="171273"/>
            <a:ext cx="2098097" cy="2103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t="1" b="2648"/>
          <a:stretch/>
        </p:blipFill>
        <p:spPr bwMode="auto">
          <a:xfrm>
            <a:off x="625973" y="2377439"/>
            <a:ext cx="2103120" cy="2103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6"/>
          <p:cNvPicPr>
            <a:picLocks noChangeAspect="1" noChangeArrowheads="1"/>
          </p:cNvPicPr>
          <p:nvPr/>
        </p:nvPicPr>
        <p:blipFill rotWithShape="1">
          <a:blip r:embed="rId8">
            <a:extLst>
              <a:ext uri="{28A0092B-C50C-407E-A947-70E740481C1C}">
                <a14:useLocalDpi xmlns:a14="http://schemas.microsoft.com/office/drawing/2010/main" val="0"/>
              </a:ext>
            </a:extLst>
          </a:blip>
          <a:srcRect l="2283"/>
          <a:stretch/>
        </p:blipFill>
        <p:spPr bwMode="auto">
          <a:xfrm>
            <a:off x="7251293" y="171273"/>
            <a:ext cx="2103120" cy="2103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7"/>
          <p:cNvPicPr>
            <a:picLocks noChangeAspect="1" noChangeArrowheads="1"/>
          </p:cNvPicPr>
          <p:nvPr/>
        </p:nvPicPr>
        <p:blipFill rotWithShape="1">
          <a:blip r:embed="rId9">
            <a:extLst>
              <a:ext uri="{28A0092B-C50C-407E-A947-70E740481C1C}">
                <a14:useLocalDpi xmlns:a14="http://schemas.microsoft.com/office/drawing/2010/main" val="0"/>
              </a:ext>
            </a:extLst>
          </a:blip>
          <a:srcRect r="9836"/>
          <a:stretch/>
        </p:blipFill>
        <p:spPr bwMode="auto">
          <a:xfrm>
            <a:off x="7251293" y="4583608"/>
            <a:ext cx="2103120" cy="2103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8"/>
          <p:cNvPicPr>
            <a:picLocks noChangeAspect="1" noChangeArrowheads="1"/>
          </p:cNvPicPr>
          <p:nvPr/>
        </p:nvPicPr>
        <p:blipFill rotWithShape="1">
          <a:blip r:embed="rId10">
            <a:extLst>
              <a:ext uri="{28A0092B-C50C-407E-A947-70E740481C1C}">
                <a14:useLocalDpi xmlns:a14="http://schemas.microsoft.com/office/drawing/2010/main" val="0"/>
              </a:ext>
            </a:extLst>
          </a:blip>
          <a:srcRect b="5172"/>
          <a:stretch/>
        </p:blipFill>
        <p:spPr bwMode="auto">
          <a:xfrm>
            <a:off x="9459732" y="2377442"/>
            <a:ext cx="2103120" cy="21031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9"/>
          <p:cNvPicPr>
            <a:picLocks noChangeAspect="1" noChangeArrowheads="1"/>
          </p:cNvPicPr>
          <p:nvPr/>
        </p:nvPicPr>
        <p:blipFill rotWithShape="1">
          <a:blip r:embed="rId11">
            <a:extLst>
              <a:ext uri="{28A0092B-C50C-407E-A947-70E740481C1C}">
                <a14:useLocalDpi xmlns:a14="http://schemas.microsoft.com/office/drawing/2010/main" val="0"/>
              </a:ext>
            </a:extLst>
          </a:blip>
          <a:srcRect r="16988"/>
          <a:stretch/>
        </p:blipFill>
        <p:spPr bwMode="auto">
          <a:xfrm>
            <a:off x="5042849" y="2377441"/>
            <a:ext cx="2103124" cy="2103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Box 25"/>
          <p:cNvSpPr txBox="1"/>
          <p:nvPr/>
        </p:nvSpPr>
        <p:spPr>
          <a:xfrm>
            <a:off x="625973" y="684230"/>
            <a:ext cx="2103120" cy="1077206"/>
          </a:xfrm>
          <a:prstGeom prst="rect">
            <a:avLst/>
          </a:prstGeom>
          <a:noFill/>
        </p:spPr>
        <p:txBody>
          <a:bodyPr wrap="square" lIns="91428" tIns="45714" rIns="91428" bIns="45714" rtlCol="0">
            <a:spAutoFit/>
          </a:bodyPr>
          <a:lstStyle/>
          <a:p>
            <a:pPr algn="ctr"/>
            <a:r>
              <a:rPr lang="en-US" sz="3200" spc="-100" dirty="0" smtClean="0">
                <a:solidFill>
                  <a:schemeClr val="accent1"/>
                </a:solidFill>
                <a:latin typeface="+mj-lt"/>
              </a:rPr>
              <a:t>work/life</a:t>
            </a:r>
            <a:endParaRPr lang="en-US" sz="3200" spc="-100" dirty="0">
              <a:solidFill>
                <a:schemeClr val="accent1"/>
              </a:solidFill>
              <a:latin typeface="+mj-lt"/>
            </a:endParaRPr>
          </a:p>
          <a:p>
            <a:pPr algn="ctr"/>
            <a:r>
              <a:rPr lang="en-US" sz="3200" spc="-100" dirty="0">
                <a:solidFill>
                  <a:schemeClr val="accent1"/>
                </a:solidFill>
                <a:latin typeface="+mj-lt"/>
              </a:rPr>
              <a:t>blur</a:t>
            </a:r>
          </a:p>
        </p:txBody>
      </p:sp>
      <p:sp>
        <p:nvSpPr>
          <p:cNvPr id="27" name="TextBox 26"/>
          <p:cNvSpPr txBox="1"/>
          <p:nvPr/>
        </p:nvSpPr>
        <p:spPr>
          <a:xfrm>
            <a:off x="9459733" y="684230"/>
            <a:ext cx="2103119" cy="1077206"/>
          </a:xfrm>
          <a:prstGeom prst="rect">
            <a:avLst/>
          </a:prstGeom>
          <a:noFill/>
        </p:spPr>
        <p:txBody>
          <a:bodyPr wrap="square" lIns="91428" tIns="45714" rIns="91428" bIns="45714" rtlCol="0">
            <a:spAutoFit/>
          </a:bodyPr>
          <a:lstStyle/>
          <a:p>
            <a:pPr algn="ctr"/>
            <a:r>
              <a:rPr lang="en-US" sz="3200" spc="-100" dirty="0">
                <a:solidFill>
                  <a:schemeClr val="accent1"/>
                </a:solidFill>
                <a:latin typeface="+mj-lt"/>
              </a:rPr>
              <a:t>more mobile</a:t>
            </a:r>
          </a:p>
        </p:txBody>
      </p:sp>
      <p:sp>
        <p:nvSpPr>
          <p:cNvPr id="28" name="TextBox 27"/>
          <p:cNvSpPr txBox="1"/>
          <p:nvPr/>
        </p:nvSpPr>
        <p:spPr>
          <a:xfrm>
            <a:off x="662717" y="5096565"/>
            <a:ext cx="2066376" cy="1077206"/>
          </a:xfrm>
          <a:prstGeom prst="rect">
            <a:avLst/>
          </a:prstGeom>
          <a:noFill/>
        </p:spPr>
        <p:txBody>
          <a:bodyPr wrap="square" lIns="91428" tIns="45714" rIns="91428" bIns="45714" rtlCol="0">
            <a:spAutoFit/>
          </a:bodyPr>
          <a:lstStyle/>
          <a:p>
            <a:pPr algn="ctr"/>
            <a:r>
              <a:rPr lang="en-US" sz="3200" spc="-100" dirty="0">
                <a:solidFill>
                  <a:schemeClr val="accent1"/>
                </a:solidFill>
                <a:latin typeface="+mj-lt"/>
              </a:rPr>
              <a:t>tech</a:t>
            </a:r>
          </a:p>
          <a:p>
            <a:pPr algn="ctr"/>
            <a:r>
              <a:rPr lang="en-US" sz="3200" spc="-100" dirty="0">
                <a:solidFill>
                  <a:schemeClr val="accent1"/>
                </a:solidFill>
                <a:latin typeface="+mj-lt"/>
              </a:rPr>
              <a:t>savvy</a:t>
            </a:r>
          </a:p>
        </p:txBody>
      </p:sp>
      <p:sp>
        <p:nvSpPr>
          <p:cNvPr id="29" name="TextBox 28"/>
          <p:cNvSpPr txBox="1"/>
          <p:nvPr/>
        </p:nvSpPr>
        <p:spPr>
          <a:xfrm>
            <a:off x="7251293" y="2890399"/>
            <a:ext cx="2103120" cy="1077206"/>
          </a:xfrm>
          <a:prstGeom prst="rect">
            <a:avLst/>
          </a:prstGeom>
          <a:noFill/>
        </p:spPr>
        <p:txBody>
          <a:bodyPr wrap="square" lIns="91428" tIns="45714" rIns="91428" bIns="45714" rtlCol="0">
            <a:spAutoFit/>
          </a:bodyPr>
          <a:lstStyle/>
          <a:p>
            <a:pPr algn="ctr"/>
            <a:r>
              <a:rPr lang="en-US" sz="3200" spc="-100" dirty="0">
                <a:solidFill>
                  <a:schemeClr val="accent1"/>
                </a:solidFill>
                <a:latin typeface="+mj-lt"/>
              </a:rPr>
              <a:t>multiple devices</a:t>
            </a:r>
          </a:p>
        </p:txBody>
      </p:sp>
      <p:sp>
        <p:nvSpPr>
          <p:cNvPr id="30" name="TextBox 29"/>
          <p:cNvSpPr txBox="1"/>
          <p:nvPr/>
        </p:nvSpPr>
        <p:spPr>
          <a:xfrm>
            <a:off x="2836925" y="2890397"/>
            <a:ext cx="2098096" cy="1077206"/>
          </a:xfrm>
          <a:prstGeom prst="rect">
            <a:avLst/>
          </a:prstGeom>
          <a:noFill/>
        </p:spPr>
        <p:txBody>
          <a:bodyPr wrap="square" lIns="91428" tIns="45714" rIns="91428" bIns="45714" rtlCol="0">
            <a:spAutoFit/>
          </a:bodyPr>
          <a:lstStyle/>
          <a:p>
            <a:pPr algn="ctr"/>
            <a:r>
              <a:rPr lang="en-US" sz="3200" spc="-100" dirty="0">
                <a:solidFill>
                  <a:schemeClr val="accent1"/>
                </a:solidFill>
                <a:latin typeface="+mj-lt"/>
              </a:rPr>
              <a:t>digital generation</a:t>
            </a:r>
          </a:p>
        </p:txBody>
      </p:sp>
      <p:sp>
        <p:nvSpPr>
          <p:cNvPr id="31" name="TextBox 30"/>
          <p:cNvSpPr txBox="1"/>
          <p:nvPr/>
        </p:nvSpPr>
        <p:spPr>
          <a:xfrm>
            <a:off x="9459733" y="5096565"/>
            <a:ext cx="2103119" cy="1077206"/>
          </a:xfrm>
          <a:prstGeom prst="rect">
            <a:avLst/>
          </a:prstGeom>
          <a:noFill/>
        </p:spPr>
        <p:txBody>
          <a:bodyPr wrap="square" lIns="91428" tIns="45714" rIns="91428" bIns="45714" rtlCol="0">
            <a:spAutoFit/>
          </a:bodyPr>
          <a:lstStyle/>
          <a:p>
            <a:pPr algn="ctr"/>
            <a:r>
              <a:rPr lang="en-US" sz="3200" spc="-100" dirty="0">
                <a:solidFill>
                  <a:schemeClr val="accent1"/>
                </a:solidFill>
                <a:latin typeface="+mj-lt"/>
              </a:rPr>
              <a:t>fast</a:t>
            </a:r>
            <a:br>
              <a:rPr lang="en-US" sz="3200" spc="-100" dirty="0">
                <a:solidFill>
                  <a:schemeClr val="accent1"/>
                </a:solidFill>
                <a:latin typeface="+mj-lt"/>
              </a:rPr>
            </a:br>
            <a:r>
              <a:rPr lang="en-US" sz="3200" spc="-100" dirty="0">
                <a:solidFill>
                  <a:schemeClr val="accent1"/>
                </a:solidFill>
                <a:latin typeface="+mj-lt"/>
              </a:rPr>
              <a:t>paced</a:t>
            </a:r>
          </a:p>
        </p:txBody>
      </p:sp>
    </p:spTree>
    <p:extLst>
      <p:ext uri="{BB962C8B-B14F-4D97-AF65-F5344CB8AC3E}">
        <p14:creationId xmlns:p14="http://schemas.microsoft.com/office/powerpoint/2010/main" val="233452017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50"/>
                                        <p:tgtEl>
                                          <p:spTgt spid="20"/>
                                        </p:tgtEl>
                                      </p:cBhvr>
                                    </p:animEffect>
                                  </p:childTnLst>
                                </p:cTn>
                              </p:par>
                            </p:childTnLst>
                          </p:cTn>
                        </p:par>
                        <p:par>
                          <p:cTn id="8" fill="hold">
                            <p:stCondLst>
                              <p:cond delay="250"/>
                            </p:stCondLst>
                            <p:childTnLst>
                              <p:par>
                                <p:cTn id="9" presetID="10"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250"/>
                                        <p:tgtEl>
                                          <p:spTgt spid="24"/>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250"/>
                                        <p:tgtEl>
                                          <p:spTgt spid="22"/>
                                        </p:tgtEl>
                                      </p:cBhvr>
                                    </p:animEffect>
                                  </p:childTnLst>
                                </p:cTn>
                              </p:par>
                            </p:childTnLst>
                          </p:cTn>
                        </p:par>
                        <p:par>
                          <p:cTn id="16" fill="hold">
                            <p:stCondLst>
                              <p:cond delay="750"/>
                            </p:stCondLst>
                            <p:childTnLst>
                              <p:par>
                                <p:cTn id="17" presetID="10" presetClass="entr" presetSubtype="0"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250"/>
                                        <p:tgtEl>
                                          <p:spTgt spid="27"/>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250"/>
                                        <p:tgtEl>
                                          <p:spTgt spid="18"/>
                                        </p:tgtEl>
                                      </p:cBhvr>
                                    </p:animEffect>
                                  </p:childTnLst>
                                </p:cTn>
                              </p:par>
                            </p:childTnLst>
                          </p:cTn>
                        </p:par>
                        <p:par>
                          <p:cTn id="24" fill="hold">
                            <p:stCondLst>
                              <p:cond delay="1250"/>
                            </p:stCondLst>
                            <p:childTnLst>
                              <p:par>
                                <p:cTn id="25" presetID="10" presetClass="entr" presetSubtype="0"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250"/>
                                        <p:tgtEl>
                                          <p:spTgt spid="30"/>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250"/>
                                        <p:tgtEl>
                                          <p:spTgt spid="21"/>
                                        </p:tgtEl>
                                      </p:cBhvr>
                                    </p:animEffect>
                                  </p:childTnLst>
                                </p:cTn>
                              </p:par>
                            </p:childTnLst>
                          </p:cTn>
                        </p:par>
                        <p:par>
                          <p:cTn id="32" fill="hold">
                            <p:stCondLst>
                              <p:cond delay="1750"/>
                            </p:stCondLst>
                            <p:childTnLst>
                              <p:par>
                                <p:cTn id="33" presetID="10" presetClass="entr" presetSubtype="0"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250"/>
                                        <p:tgtEl>
                                          <p:spTgt spid="23"/>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250"/>
                                        <p:tgtEl>
                                          <p:spTgt spid="31"/>
                                        </p:tgtEl>
                                      </p:cBhvr>
                                    </p:animEffect>
                                  </p:childTnLst>
                                </p:cTn>
                              </p:par>
                            </p:childTnLst>
                          </p:cTn>
                        </p:par>
                        <p:par>
                          <p:cTn id="40" fill="hold">
                            <p:stCondLst>
                              <p:cond delay="2250"/>
                            </p:stCondLst>
                            <p:childTnLst>
                              <p:par>
                                <p:cTn id="41" presetID="10" presetClass="entr" presetSubtype="0"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250"/>
                                        <p:tgtEl>
                                          <p:spTgt spid="28"/>
                                        </p:tgtEl>
                                      </p:cBhvr>
                                    </p:animEffect>
                                  </p:childTnLst>
                                </p:cTn>
                              </p:par>
                            </p:childTnLst>
                          </p:cTn>
                        </p:par>
                        <p:par>
                          <p:cTn id="44" fill="hold">
                            <p:stCondLst>
                              <p:cond delay="2500"/>
                            </p:stCondLst>
                            <p:childTnLst>
                              <p:par>
                                <p:cTn id="45" presetID="10" presetClass="entr" presetSubtype="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250"/>
                                        <p:tgtEl>
                                          <p:spTgt spid="29"/>
                                        </p:tgtEl>
                                      </p:cBhvr>
                                    </p:animEffect>
                                  </p:childTnLst>
                                </p:cTn>
                              </p:par>
                            </p:childTnLst>
                          </p:cTn>
                        </p:par>
                        <p:par>
                          <p:cTn id="48" fill="hold">
                            <p:stCondLst>
                              <p:cond delay="2750"/>
                            </p:stCondLst>
                            <p:childTnLst>
                              <p:par>
                                <p:cTn id="49" presetID="10" presetClass="entr" presetSubtype="0" fill="hold"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250"/>
                                        <p:tgtEl>
                                          <p:spTgt spid="25"/>
                                        </p:tgtEl>
                                      </p:cBhvr>
                                    </p:animEffect>
                                  </p:childTnLst>
                                </p:cTn>
                              </p:par>
                            </p:childTnLst>
                          </p:cTn>
                        </p:par>
                        <p:par>
                          <p:cTn id="52" fill="hold">
                            <p:stCondLst>
                              <p:cond delay="3000"/>
                            </p:stCondLst>
                            <p:childTnLst>
                              <p:par>
                                <p:cTn id="53" presetID="10" presetClass="entr" presetSubtype="0"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250"/>
                                        <p:tgtEl>
                                          <p:spTgt spid="26"/>
                                        </p:tgtEl>
                                      </p:cBhvr>
                                    </p:animEffect>
                                  </p:childTnLst>
                                </p:cTn>
                              </p:par>
                            </p:childTnLst>
                          </p:cTn>
                        </p:par>
                        <p:par>
                          <p:cTn id="56" fill="hold">
                            <p:stCondLst>
                              <p:cond delay="3250"/>
                            </p:stCondLst>
                            <p:childTnLst>
                              <p:par>
                                <p:cTn id="57" presetID="10" presetClass="entr" presetSubtype="0" fill="hold"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250"/>
                                        <p:tgtEl>
                                          <p:spTgt spid="19"/>
                                        </p:tgtEl>
                                      </p:cBhvr>
                                    </p:animEffect>
                                  </p:childTnLst>
                                </p:cTn>
                              </p:par>
                            </p:childTnLst>
                          </p:cTn>
                        </p:par>
                        <p:par>
                          <p:cTn id="60" fill="hold">
                            <p:stCondLst>
                              <p:cond delay="3500"/>
                            </p:stCondLst>
                            <p:childTnLst>
                              <p:par>
                                <p:cTn id="61" presetID="10" presetClass="entr" presetSubtype="0" fill="hold"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dirty="0"/>
              <a:t>Windows 8 for Enterprise</a:t>
            </a:r>
            <a:endParaRPr lang="en-US" sz="4000" dirty="0">
              <a:solidFill>
                <a:srgbClr val="83B800"/>
              </a:solidFill>
            </a:endParaRPr>
          </a:p>
        </p:txBody>
      </p:sp>
      <p:grpSp>
        <p:nvGrpSpPr>
          <p:cNvPr id="3" name="Group 25"/>
          <p:cNvGrpSpPr/>
          <p:nvPr/>
        </p:nvGrpSpPr>
        <p:grpSpPr>
          <a:xfrm>
            <a:off x="5933220" y="2126455"/>
            <a:ext cx="5826433" cy="4023361"/>
            <a:chOff x="5933220" y="1749905"/>
            <a:chExt cx="5826433" cy="4023361"/>
          </a:xfrm>
        </p:grpSpPr>
        <p:grpSp>
          <p:nvGrpSpPr>
            <p:cNvPr id="4" name="Group 26"/>
            <p:cNvGrpSpPr/>
            <p:nvPr/>
          </p:nvGrpSpPr>
          <p:grpSpPr>
            <a:xfrm>
              <a:off x="5933220" y="1749905"/>
              <a:ext cx="5800707" cy="4023361"/>
              <a:chOff x="812909" y="1677987"/>
              <a:chExt cx="5800707" cy="4023361"/>
            </a:xfrm>
          </p:grpSpPr>
          <p:sp>
            <p:nvSpPr>
              <p:cNvPr id="14" name="Rectangle 13"/>
              <p:cNvSpPr/>
              <p:nvPr/>
            </p:nvSpPr>
            <p:spPr bwMode="auto">
              <a:xfrm>
                <a:off x="1127216" y="1677987"/>
                <a:ext cx="5486400" cy="4023361"/>
              </a:xfrm>
              <a:prstGeom prst="rect">
                <a:avLst/>
              </a:prstGeom>
              <a:solidFill>
                <a:srgbClr val="00BCF2"/>
              </a:solidFill>
              <a:ln>
                <a:noFill/>
                <a:headEnd type="none" w="med" len="med"/>
                <a:tailEnd type="none" w="med" len="med"/>
              </a:ln>
              <a:effectLst/>
              <a:scene3d>
                <a:camera prst="orthographicFront" fov="0">
                  <a:rot lat="0" lon="0" rev="0"/>
                </a:camera>
                <a:lightRig rig="glow" dir="t">
                  <a:rot lat="0" lon="0" rev="6360000"/>
                </a:lightRig>
              </a:scene3d>
              <a:sp3d prstMaterial="flat">
                <a:contourClr>
                  <a:srgbClr val="8CC600">
                    <a:satMod val="300000"/>
                  </a:srgbClr>
                </a:contourClr>
              </a:sp3d>
            </p:spPr>
            <p:txBody>
              <a:bodyPr vert="horz" wrap="square" lIns="274320" tIns="45718" rIns="91436" bIns="45718" numCol="1" rtlCol="0" anchor="ctr" anchorCtr="0" compatLnSpc="1">
                <a:prstTxWarp prst="textNoShape">
                  <a:avLst/>
                </a:prstTxWarp>
                <a:noAutofit/>
              </a:bodyPr>
              <a:lstStyle/>
              <a:p>
                <a:pPr defTabSz="914099" fontAlgn="base">
                  <a:lnSpc>
                    <a:spcPct val="80000"/>
                  </a:lnSpc>
                  <a:defRPr/>
                </a:pPr>
                <a:endParaRPr lang="en-US" sz="4800" kern="0" spc="-70" dirty="0">
                  <a:solidFill>
                    <a:srgbClr val="000000">
                      <a:alpha val="99000"/>
                    </a:srgbClr>
                  </a:solidFill>
                  <a:latin typeface="Segoe UI Light" pitchFamily="34" charset="0"/>
                  <a:ea typeface="Segoe UI" pitchFamily="34" charset="0"/>
                  <a:cs typeface="Segoe UI" pitchFamily="34" charset="0"/>
                </a:endParaRPr>
              </a:p>
            </p:txBody>
          </p:sp>
          <p:sp>
            <p:nvSpPr>
              <p:cNvPr id="15" name="Right Triangle 14"/>
              <p:cNvSpPr/>
              <p:nvPr/>
            </p:nvSpPr>
            <p:spPr bwMode="auto">
              <a:xfrm rot="18900000" flipH="1">
                <a:off x="812909" y="3405782"/>
                <a:ext cx="567771" cy="567771"/>
              </a:xfrm>
              <a:prstGeom prst="rtTriangl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gradFill>
                    <a:gsLst>
                      <a:gs pos="0">
                        <a:srgbClr val="FFFFFF"/>
                      </a:gs>
                      <a:gs pos="100000">
                        <a:srgbClr val="FFFFFF"/>
                      </a:gs>
                    </a:gsLst>
                    <a:lin ang="5400000" scaled="0"/>
                  </a:gradFill>
                  <a:ea typeface="Segoe UI" pitchFamily="34" charset="0"/>
                  <a:cs typeface="Segoe UI" pitchFamily="34" charset="0"/>
                </a:endParaRPr>
              </a:p>
            </p:txBody>
          </p:sp>
        </p:grpSp>
        <p:sp>
          <p:nvSpPr>
            <p:cNvPr id="5" name="Text Placeholder 12"/>
            <p:cNvSpPr txBox="1">
              <a:spLocks/>
            </p:cNvSpPr>
            <p:nvPr/>
          </p:nvSpPr>
          <p:spPr>
            <a:xfrm>
              <a:off x="6599677" y="2148972"/>
              <a:ext cx="5159976" cy="891013"/>
            </a:xfrm>
            <a:prstGeom prst="rect">
              <a:avLst/>
            </a:prstGeom>
          </p:spPr>
          <p:txBody>
            <a:bodyPr vert="horz" wrap="square" lIns="0" tIns="0" rIns="0" bIns="0" rtlCol="0">
              <a:spAutoFit/>
            </a:bodyPr>
            <a:lstStyle>
              <a:lvl1pPr marL="0" indent="0" algn="l" defTabSz="914363" rtl="0" eaLnBrk="1" latinLnBrk="0" hangingPunct="1">
                <a:lnSpc>
                  <a:spcPct val="90000"/>
                </a:lnSpc>
                <a:spcBef>
                  <a:spcPts val="0"/>
                </a:spcBef>
                <a:spcAft>
                  <a:spcPts val="900"/>
                </a:spcAft>
                <a:buSzPct val="90000"/>
                <a:buFont typeface="Arial" pitchFamily="34" charset="0"/>
                <a:buNone/>
                <a:defRPr sz="4000" kern="1200" spc="-10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vl2pPr marL="0" indent="0" algn="l" defTabSz="914363" rtl="0" eaLnBrk="1" latinLnBrk="0" hangingPunct="1">
                <a:lnSpc>
                  <a:spcPct val="90000"/>
                </a:lnSpc>
                <a:spcBef>
                  <a:spcPts val="0"/>
                </a:spcBef>
                <a:spcAft>
                  <a:spcPts val="400"/>
                </a:spcAft>
                <a:buSzPct val="90000"/>
                <a:buFont typeface="Arial" pitchFamily="34" charset="0"/>
                <a:buNone/>
                <a:tabLst>
                  <a:tab pos="630238" algn="l"/>
                </a:tabLst>
                <a:defRPr sz="2000" kern="1200" spc="-5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0" indent="0" algn="l" defTabSz="914363" rtl="0" eaLnBrk="1" latinLnBrk="0" hangingPunct="1">
                <a:lnSpc>
                  <a:spcPct val="90000"/>
                </a:lnSpc>
                <a:spcBef>
                  <a:spcPts val="0"/>
                </a:spcBef>
                <a:spcAft>
                  <a:spcPts val="400"/>
                </a:spcAft>
                <a:buSzPct val="90000"/>
                <a:buFont typeface="Arial" pitchFamily="34" charset="0"/>
                <a:buNone/>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sz="3600" dirty="0" smtClean="0">
                  <a:solidFill>
                    <a:srgbClr val="FFFFFF"/>
                  </a:solidFill>
                </a:rPr>
                <a:t>Enterprise-Grade Solutions</a:t>
              </a:r>
              <a:endParaRPr lang="en-US" sz="3600" dirty="0">
                <a:solidFill>
                  <a:srgbClr val="FFFFFF"/>
                </a:solidFill>
              </a:endParaRPr>
            </a:p>
            <a:p>
              <a:pPr lvl="1">
                <a:defRPr/>
              </a:pPr>
              <a:endParaRPr lang="en-US" sz="1800" dirty="0" smtClean="0">
                <a:solidFill>
                  <a:srgbClr val="FFFFFF"/>
                </a:solidFill>
              </a:endParaRPr>
            </a:p>
          </p:txBody>
        </p:sp>
        <p:grpSp>
          <p:nvGrpSpPr>
            <p:cNvPr id="6" name="Group 28"/>
            <p:cNvGrpSpPr>
              <a:grpSpLocks noChangeAspect="1"/>
            </p:cNvGrpSpPr>
            <p:nvPr/>
          </p:nvGrpSpPr>
          <p:grpSpPr>
            <a:xfrm>
              <a:off x="9803966" y="3443487"/>
              <a:ext cx="1658676" cy="1040117"/>
              <a:chOff x="7201428" y="4129974"/>
              <a:chExt cx="840015" cy="526754"/>
            </a:xfrm>
            <a:solidFill>
              <a:srgbClr val="FFFFFF"/>
            </a:solidFill>
          </p:grpSpPr>
          <p:sp>
            <p:nvSpPr>
              <p:cNvPr id="12" name="Rounded Rectangle 2058"/>
              <p:cNvSpPr/>
              <p:nvPr/>
            </p:nvSpPr>
            <p:spPr bwMode="auto">
              <a:xfrm>
                <a:off x="7786746" y="4129974"/>
                <a:ext cx="254697" cy="524825"/>
              </a:xfrm>
              <a:custGeom>
                <a:avLst/>
                <a:gdLst/>
                <a:ahLst/>
                <a:cxnLst/>
                <a:rect l="l" t="t" r="r" b="b"/>
                <a:pathLst>
                  <a:path w="235932" h="524825">
                    <a:moveTo>
                      <a:pt x="26526" y="453142"/>
                    </a:moveTo>
                    <a:lnTo>
                      <a:pt x="26526" y="471430"/>
                    </a:lnTo>
                    <a:lnTo>
                      <a:pt x="209406" y="471430"/>
                    </a:lnTo>
                    <a:lnTo>
                      <a:pt x="209406" y="453142"/>
                    </a:lnTo>
                    <a:close/>
                    <a:moveTo>
                      <a:pt x="26526" y="412660"/>
                    </a:moveTo>
                    <a:lnTo>
                      <a:pt x="26526" y="430948"/>
                    </a:lnTo>
                    <a:lnTo>
                      <a:pt x="63102" y="430948"/>
                    </a:lnTo>
                    <a:lnTo>
                      <a:pt x="63102" y="412660"/>
                    </a:lnTo>
                    <a:close/>
                    <a:moveTo>
                      <a:pt x="26526" y="372178"/>
                    </a:moveTo>
                    <a:lnTo>
                      <a:pt x="26526" y="390466"/>
                    </a:lnTo>
                    <a:lnTo>
                      <a:pt x="63102" y="390466"/>
                    </a:lnTo>
                    <a:lnTo>
                      <a:pt x="63102" y="372178"/>
                    </a:lnTo>
                    <a:close/>
                    <a:moveTo>
                      <a:pt x="26526" y="97526"/>
                    </a:moveTo>
                    <a:lnTo>
                      <a:pt x="26526" y="124958"/>
                    </a:lnTo>
                    <a:lnTo>
                      <a:pt x="209406" y="124958"/>
                    </a:lnTo>
                    <a:lnTo>
                      <a:pt x="209406" y="97526"/>
                    </a:lnTo>
                    <a:close/>
                    <a:moveTo>
                      <a:pt x="26526" y="53758"/>
                    </a:moveTo>
                    <a:lnTo>
                      <a:pt x="26526" y="72046"/>
                    </a:lnTo>
                    <a:lnTo>
                      <a:pt x="209406" y="72046"/>
                    </a:lnTo>
                    <a:lnTo>
                      <a:pt x="209406" y="53758"/>
                    </a:lnTo>
                    <a:close/>
                    <a:moveTo>
                      <a:pt x="31386" y="0"/>
                    </a:moveTo>
                    <a:lnTo>
                      <a:pt x="204546" y="0"/>
                    </a:lnTo>
                    <a:cubicBezTo>
                      <a:pt x="221880" y="0"/>
                      <a:pt x="235932" y="14052"/>
                      <a:pt x="235932" y="31386"/>
                    </a:cubicBezTo>
                    <a:lnTo>
                      <a:pt x="235932" y="493439"/>
                    </a:lnTo>
                    <a:cubicBezTo>
                      <a:pt x="235932" y="510773"/>
                      <a:pt x="221880" y="524825"/>
                      <a:pt x="204546" y="524825"/>
                    </a:cubicBezTo>
                    <a:lnTo>
                      <a:pt x="31386" y="524825"/>
                    </a:lnTo>
                    <a:cubicBezTo>
                      <a:pt x="14052" y="524825"/>
                      <a:pt x="0" y="510773"/>
                      <a:pt x="0" y="493439"/>
                    </a:cubicBezTo>
                    <a:lnTo>
                      <a:pt x="0" y="31386"/>
                    </a:lnTo>
                    <a:cubicBezTo>
                      <a:pt x="0" y="14052"/>
                      <a:pt x="14052" y="0"/>
                      <a:pt x="31386" y="0"/>
                    </a:cubicBezTo>
                    <a:close/>
                  </a:path>
                </a:pathLst>
              </a:cu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solidFill>
                    <a:srgbClr val="FFFFFF"/>
                  </a:solidFill>
                  <a:ea typeface="Segoe UI" pitchFamily="34" charset="0"/>
                  <a:cs typeface="Segoe UI" pitchFamily="34" charset="0"/>
                </a:endParaRPr>
              </a:p>
            </p:txBody>
          </p:sp>
          <p:sp>
            <p:nvSpPr>
              <p:cNvPr id="13" name="Rounded Rectangle 2060"/>
              <p:cNvSpPr/>
              <p:nvPr/>
            </p:nvSpPr>
            <p:spPr bwMode="auto">
              <a:xfrm>
                <a:off x="7201428" y="4129975"/>
                <a:ext cx="542456" cy="526753"/>
              </a:xfrm>
              <a:custGeom>
                <a:avLst/>
                <a:gdLst/>
                <a:ahLst/>
                <a:cxnLst/>
                <a:rect l="l" t="t" r="r" b="b"/>
                <a:pathLst>
                  <a:path w="542456" h="526753">
                    <a:moveTo>
                      <a:pt x="45804" y="47263"/>
                    </a:moveTo>
                    <a:lnTo>
                      <a:pt x="45804" y="392812"/>
                    </a:lnTo>
                    <a:lnTo>
                      <a:pt x="496653" y="392812"/>
                    </a:lnTo>
                    <a:lnTo>
                      <a:pt x="496653" y="47263"/>
                    </a:lnTo>
                    <a:close/>
                    <a:moveTo>
                      <a:pt x="35310" y="0"/>
                    </a:moveTo>
                    <a:lnTo>
                      <a:pt x="507146" y="0"/>
                    </a:lnTo>
                    <a:cubicBezTo>
                      <a:pt x="526647" y="0"/>
                      <a:pt x="542456" y="15809"/>
                      <a:pt x="542456" y="35310"/>
                    </a:cubicBezTo>
                    <a:lnTo>
                      <a:pt x="542456" y="405128"/>
                    </a:lnTo>
                    <a:cubicBezTo>
                      <a:pt x="542456" y="424629"/>
                      <a:pt x="526647" y="440438"/>
                      <a:pt x="507146" y="440438"/>
                    </a:cubicBezTo>
                    <a:lnTo>
                      <a:pt x="325203" y="440438"/>
                    </a:lnTo>
                    <a:lnTo>
                      <a:pt x="325203" y="485340"/>
                    </a:lnTo>
                    <a:cubicBezTo>
                      <a:pt x="383488" y="490959"/>
                      <a:pt x="432800" y="506124"/>
                      <a:pt x="463161" y="526753"/>
                    </a:cubicBezTo>
                    <a:lnTo>
                      <a:pt x="79298" y="526753"/>
                    </a:lnTo>
                    <a:cubicBezTo>
                      <a:pt x="109659" y="506125"/>
                      <a:pt x="158970" y="490959"/>
                      <a:pt x="217253" y="485341"/>
                    </a:cubicBezTo>
                    <a:lnTo>
                      <a:pt x="217253" y="440438"/>
                    </a:lnTo>
                    <a:lnTo>
                      <a:pt x="35310" y="440438"/>
                    </a:lnTo>
                    <a:cubicBezTo>
                      <a:pt x="15809" y="440438"/>
                      <a:pt x="0" y="424629"/>
                      <a:pt x="0" y="405128"/>
                    </a:cubicBezTo>
                    <a:lnTo>
                      <a:pt x="0" y="35310"/>
                    </a:lnTo>
                    <a:cubicBezTo>
                      <a:pt x="0" y="15809"/>
                      <a:pt x="15809" y="0"/>
                      <a:pt x="35310" y="0"/>
                    </a:cubicBezTo>
                    <a:close/>
                  </a:path>
                </a:pathLst>
              </a:cu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solidFill>
                    <a:srgbClr val="FFFFFF"/>
                  </a:solidFill>
                  <a:ea typeface="Segoe UI" pitchFamily="34" charset="0"/>
                  <a:cs typeface="Segoe UI" pitchFamily="34" charset="0"/>
                </a:endParaRPr>
              </a:p>
            </p:txBody>
          </p:sp>
        </p:grpSp>
        <p:grpSp>
          <p:nvGrpSpPr>
            <p:cNvPr id="7" name="Group 29"/>
            <p:cNvGrpSpPr/>
            <p:nvPr/>
          </p:nvGrpSpPr>
          <p:grpSpPr>
            <a:xfrm>
              <a:off x="7151916" y="3447296"/>
              <a:ext cx="1650048" cy="1036308"/>
              <a:chOff x="6812874" y="3024850"/>
              <a:chExt cx="1650048" cy="1036308"/>
            </a:xfrm>
            <a:solidFill>
              <a:srgbClr val="FFFFFF"/>
            </a:solidFill>
          </p:grpSpPr>
          <p:sp>
            <p:nvSpPr>
              <p:cNvPr id="9" name="Rounded Rectangle 2058"/>
              <p:cNvSpPr/>
              <p:nvPr/>
            </p:nvSpPr>
            <p:spPr bwMode="auto">
              <a:xfrm>
                <a:off x="7386438" y="3024850"/>
                <a:ext cx="502920" cy="1036308"/>
              </a:xfrm>
              <a:custGeom>
                <a:avLst/>
                <a:gdLst/>
                <a:ahLst/>
                <a:cxnLst/>
                <a:rect l="l" t="t" r="r" b="b"/>
                <a:pathLst>
                  <a:path w="235932" h="524825">
                    <a:moveTo>
                      <a:pt x="26526" y="453142"/>
                    </a:moveTo>
                    <a:lnTo>
                      <a:pt x="26526" y="471430"/>
                    </a:lnTo>
                    <a:lnTo>
                      <a:pt x="209406" y="471430"/>
                    </a:lnTo>
                    <a:lnTo>
                      <a:pt x="209406" y="453142"/>
                    </a:lnTo>
                    <a:close/>
                    <a:moveTo>
                      <a:pt x="26526" y="412660"/>
                    </a:moveTo>
                    <a:lnTo>
                      <a:pt x="26526" y="430948"/>
                    </a:lnTo>
                    <a:lnTo>
                      <a:pt x="63102" y="430948"/>
                    </a:lnTo>
                    <a:lnTo>
                      <a:pt x="63102" y="412660"/>
                    </a:lnTo>
                    <a:close/>
                    <a:moveTo>
                      <a:pt x="26526" y="372178"/>
                    </a:moveTo>
                    <a:lnTo>
                      <a:pt x="26526" y="390466"/>
                    </a:lnTo>
                    <a:lnTo>
                      <a:pt x="63102" y="390466"/>
                    </a:lnTo>
                    <a:lnTo>
                      <a:pt x="63102" y="372178"/>
                    </a:lnTo>
                    <a:close/>
                    <a:moveTo>
                      <a:pt x="26526" y="97526"/>
                    </a:moveTo>
                    <a:lnTo>
                      <a:pt x="26526" y="124958"/>
                    </a:lnTo>
                    <a:lnTo>
                      <a:pt x="209406" y="124958"/>
                    </a:lnTo>
                    <a:lnTo>
                      <a:pt x="209406" y="97526"/>
                    </a:lnTo>
                    <a:close/>
                    <a:moveTo>
                      <a:pt x="26526" y="53758"/>
                    </a:moveTo>
                    <a:lnTo>
                      <a:pt x="26526" y="72046"/>
                    </a:lnTo>
                    <a:lnTo>
                      <a:pt x="209406" y="72046"/>
                    </a:lnTo>
                    <a:lnTo>
                      <a:pt x="209406" y="53758"/>
                    </a:lnTo>
                    <a:close/>
                    <a:moveTo>
                      <a:pt x="31386" y="0"/>
                    </a:moveTo>
                    <a:lnTo>
                      <a:pt x="204546" y="0"/>
                    </a:lnTo>
                    <a:cubicBezTo>
                      <a:pt x="221880" y="0"/>
                      <a:pt x="235932" y="14052"/>
                      <a:pt x="235932" y="31386"/>
                    </a:cubicBezTo>
                    <a:lnTo>
                      <a:pt x="235932" y="493439"/>
                    </a:lnTo>
                    <a:cubicBezTo>
                      <a:pt x="235932" y="510773"/>
                      <a:pt x="221880" y="524825"/>
                      <a:pt x="204546" y="524825"/>
                    </a:cubicBezTo>
                    <a:lnTo>
                      <a:pt x="31386" y="524825"/>
                    </a:lnTo>
                    <a:cubicBezTo>
                      <a:pt x="14052" y="524825"/>
                      <a:pt x="0" y="510773"/>
                      <a:pt x="0" y="493439"/>
                    </a:cubicBezTo>
                    <a:lnTo>
                      <a:pt x="0" y="31386"/>
                    </a:lnTo>
                    <a:cubicBezTo>
                      <a:pt x="0" y="14052"/>
                      <a:pt x="14052" y="0"/>
                      <a:pt x="31386" y="0"/>
                    </a:cubicBezTo>
                    <a:close/>
                  </a:path>
                </a:pathLst>
              </a:cu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solidFill>
                    <a:srgbClr val="FFFFFF"/>
                  </a:solidFill>
                  <a:ea typeface="Segoe UI" pitchFamily="34" charset="0"/>
                  <a:cs typeface="Segoe UI" pitchFamily="34" charset="0"/>
                </a:endParaRPr>
              </a:p>
            </p:txBody>
          </p:sp>
          <p:sp>
            <p:nvSpPr>
              <p:cNvPr id="10" name="Rounded Rectangle 2058"/>
              <p:cNvSpPr/>
              <p:nvPr/>
            </p:nvSpPr>
            <p:spPr bwMode="auto">
              <a:xfrm>
                <a:off x="6812874" y="3024850"/>
                <a:ext cx="502920" cy="1036308"/>
              </a:xfrm>
              <a:custGeom>
                <a:avLst/>
                <a:gdLst/>
                <a:ahLst/>
                <a:cxnLst/>
                <a:rect l="l" t="t" r="r" b="b"/>
                <a:pathLst>
                  <a:path w="235932" h="524825">
                    <a:moveTo>
                      <a:pt x="26526" y="453142"/>
                    </a:moveTo>
                    <a:lnTo>
                      <a:pt x="26526" y="471430"/>
                    </a:lnTo>
                    <a:lnTo>
                      <a:pt x="209406" y="471430"/>
                    </a:lnTo>
                    <a:lnTo>
                      <a:pt x="209406" y="453142"/>
                    </a:lnTo>
                    <a:close/>
                    <a:moveTo>
                      <a:pt x="26526" y="412660"/>
                    </a:moveTo>
                    <a:lnTo>
                      <a:pt x="26526" y="430948"/>
                    </a:lnTo>
                    <a:lnTo>
                      <a:pt x="63102" y="430948"/>
                    </a:lnTo>
                    <a:lnTo>
                      <a:pt x="63102" y="412660"/>
                    </a:lnTo>
                    <a:close/>
                    <a:moveTo>
                      <a:pt x="26526" y="372178"/>
                    </a:moveTo>
                    <a:lnTo>
                      <a:pt x="26526" y="390466"/>
                    </a:lnTo>
                    <a:lnTo>
                      <a:pt x="63102" y="390466"/>
                    </a:lnTo>
                    <a:lnTo>
                      <a:pt x="63102" y="372178"/>
                    </a:lnTo>
                    <a:close/>
                    <a:moveTo>
                      <a:pt x="26526" y="97526"/>
                    </a:moveTo>
                    <a:lnTo>
                      <a:pt x="26526" y="124958"/>
                    </a:lnTo>
                    <a:lnTo>
                      <a:pt x="209406" y="124958"/>
                    </a:lnTo>
                    <a:lnTo>
                      <a:pt x="209406" y="97526"/>
                    </a:lnTo>
                    <a:close/>
                    <a:moveTo>
                      <a:pt x="26526" y="53758"/>
                    </a:moveTo>
                    <a:lnTo>
                      <a:pt x="26526" y="72046"/>
                    </a:lnTo>
                    <a:lnTo>
                      <a:pt x="209406" y="72046"/>
                    </a:lnTo>
                    <a:lnTo>
                      <a:pt x="209406" y="53758"/>
                    </a:lnTo>
                    <a:close/>
                    <a:moveTo>
                      <a:pt x="31386" y="0"/>
                    </a:moveTo>
                    <a:lnTo>
                      <a:pt x="204546" y="0"/>
                    </a:lnTo>
                    <a:cubicBezTo>
                      <a:pt x="221880" y="0"/>
                      <a:pt x="235932" y="14052"/>
                      <a:pt x="235932" y="31386"/>
                    </a:cubicBezTo>
                    <a:lnTo>
                      <a:pt x="235932" y="493439"/>
                    </a:lnTo>
                    <a:cubicBezTo>
                      <a:pt x="235932" y="510773"/>
                      <a:pt x="221880" y="524825"/>
                      <a:pt x="204546" y="524825"/>
                    </a:cubicBezTo>
                    <a:lnTo>
                      <a:pt x="31386" y="524825"/>
                    </a:lnTo>
                    <a:cubicBezTo>
                      <a:pt x="14052" y="524825"/>
                      <a:pt x="0" y="510773"/>
                      <a:pt x="0" y="493439"/>
                    </a:cubicBezTo>
                    <a:lnTo>
                      <a:pt x="0" y="31386"/>
                    </a:lnTo>
                    <a:cubicBezTo>
                      <a:pt x="0" y="14052"/>
                      <a:pt x="14052" y="0"/>
                      <a:pt x="31386" y="0"/>
                    </a:cubicBezTo>
                    <a:close/>
                  </a:path>
                </a:pathLst>
              </a:cu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solidFill>
                    <a:srgbClr val="FFFFFF"/>
                  </a:solidFill>
                  <a:ea typeface="Segoe UI" pitchFamily="34" charset="0"/>
                  <a:cs typeface="Segoe UI" pitchFamily="34" charset="0"/>
                </a:endParaRPr>
              </a:p>
            </p:txBody>
          </p:sp>
          <p:sp>
            <p:nvSpPr>
              <p:cNvPr id="11" name="Rounded Rectangle 2058"/>
              <p:cNvSpPr/>
              <p:nvPr/>
            </p:nvSpPr>
            <p:spPr bwMode="auto">
              <a:xfrm>
                <a:off x="7960002" y="3024850"/>
                <a:ext cx="502920" cy="1036308"/>
              </a:xfrm>
              <a:custGeom>
                <a:avLst/>
                <a:gdLst/>
                <a:ahLst/>
                <a:cxnLst/>
                <a:rect l="l" t="t" r="r" b="b"/>
                <a:pathLst>
                  <a:path w="235932" h="524825">
                    <a:moveTo>
                      <a:pt x="26526" y="453142"/>
                    </a:moveTo>
                    <a:lnTo>
                      <a:pt x="26526" y="471430"/>
                    </a:lnTo>
                    <a:lnTo>
                      <a:pt x="209406" y="471430"/>
                    </a:lnTo>
                    <a:lnTo>
                      <a:pt x="209406" y="453142"/>
                    </a:lnTo>
                    <a:close/>
                    <a:moveTo>
                      <a:pt x="26526" y="412660"/>
                    </a:moveTo>
                    <a:lnTo>
                      <a:pt x="26526" y="430948"/>
                    </a:lnTo>
                    <a:lnTo>
                      <a:pt x="63102" y="430948"/>
                    </a:lnTo>
                    <a:lnTo>
                      <a:pt x="63102" y="412660"/>
                    </a:lnTo>
                    <a:close/>
                    <a:moveTo>
                      <a:pt x="26526" y="372178"/>
                    </a:moveTo>
                    <a:lnTo>
                      <a:pt x="26526" y="390466"/>
                    </a:lnTo>
                    <a:lnTo>
                      <a:pt x="63102" y="390466"/>
                    </a:lnTo>
                    <a:lnTo>
                      <a:pt x="63102" y="372178"/>
                    </a:lnTo>
                    <a:close/>
                    <a:moveTo>
                      <a:pt x="26526" y="97526"/>
                    </a:moveTo>
                    <a:lnTo>
                      <a:pt x="26526" y="124958"/>
                    </a:lnTo>
                    <a:lnTo>
                      <a:pt x="209406" y="124958"/>
                    </a:lnTo>
                    <a:lnTo>
                      <a:pt x="209406" y="97526"/>
                    </a:lnTo>
                    <a:close/>
                    <a:moveTo>
                      <a:pt x="26526" y="53758"/>
                    </a:moveTo>
                    <a:lnTo>
                      <a:pt x="26526" y="72046"/>
                    </a:lnTo>
                    <a:lnTo>
                      <a:pt x="209406" y="72046"/>
                    </a:lnTo>
                    <a:lnTo>
                      <a:pt x="209406" y="53758"/>
                    </a:lnTo>
                    <a:close/>
                    <a:moveTo>
                      <a:pt x="31386" y="0"/>
                    </a:moveTo>
                    <a:lnTo>
                      <a:pt x="204546" y="0"/>
                    </a:lnTo>
                    <a:cubicBezTo>
                      <a:pt x="221880" y="0"/>
                      <a:pt x="235932" y="14052"/>
                      <a:pt x="235932" y="31386"/>
                    </a:cubicBezTo>
                    <a:lnTo>
                      <a:pt x="235932" y="493439"/>
                    </a:lnTo>
                    <a:cubicBezTo>
                      <a:pt x="235932" y="510773"/>
                      <a:pt x="221880" y="524825"/>
                      <a:pt x="204546" y="524825"/>
                    </a:cubicBezTo>
                    <a:lnTo>
                      <a:pt x="31386" y="524825"/>
                    </a:lnTo>
                    <a:cubicBezTo>
                      <a:pt x="14052" y="524825"/>
                      <a:pt x="0" y="510773"/>
                      <a:pt x="0" y="493439"/>
                    </a:cubicBezTo>
                    <a:lnTo>
                      <a:pt x="0" y="31386"/>
                    </a:lnTo>
                    <a:cubicBezTo>
                      <a:pt x="0" y="14052"/>
                      <a:pt x="14052" y="0"/>
                      <a:pt x="31386" y="0"/>
                    </a:cubicBezTo>
                    <a:close/>
                  </a:path>
                </a:pathLst>
              </a:cu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solidFill>
                    <a:srgbClr val="FFFFFF"/>
                  </a:solidFill>
                  <a:ea typeface="Segoe UI" pitchFamily="34" charset="0"/>
                  <a:cs typeface="Segoe UI" pitchFamily="34" charset="0"/>
                </a:endParaRPr>
              </a:p>
            </p:txBody>
          </p:sp>
        </p:grpSp>
        <p:sp>
          <p:nvSpPr>
            <p:cNvPr id="8" name="Oval 24"/>
            <p:cNvSpPr/>
            <p:nvPr/>
          </p:nvSpPr>
          <p:spPr bwMode="auto">
            <a:xfrm>
              <a:off x="8469702" y="4272534"/>
              <a:ext cx="1476540" cy="824740"/>
            </a:xfrm>
            <a:custGeom>
              <a:avLst/>
              <a:gdLst/>
              <a:ahLst/>
              <a:cxnLst/>
              <a:rect l="l" t="t" r="r" b="b"/>
              <a:pathLst>
                <a:path w="1476540" h="824740">
                  <a:moveTo>
                    <a:pt x="829013" y="0"/>
                  </a:moveTo>
                  <a:cubicBezTo>
                    <a:pt x="969838" y="0"/>
                    <a:pt x="1089334" y="91316"/>
                    <a:pt x="1130108" y="218436"/>
                  </a:cubicBezTo>
                  <a:cubicBezTo>
                    <a:pt x="1143457" y="215230"/>
                    <a:pt x="1157273" y="214282"/>
                    <a:pt x="1171311" y="214282"/>
                  </a:cubicBezTo>
                  <a:cubicBezTo>
                    <a:pt x="1339884" y="214282"/>
                    <a:pt x="1476540" y="350938"/>
                    <a:pt x="1476540" y="519511"/>
                  </a:cubicBezTo>
                  <a:cubicBezTo>
                    <a:pt x="1476540" y="686597"/>
                    <a:pt x="1342285" y="822327"/>
                    <a:pt x="1175759" y="824292"/>
                  </a:cubicBezTo>
                  <a:lnTo>
                    <a:pt x="1175759" y="824740"/>
                  </a:lnTo>
                  <a:lnTo>
                    <a:pt x="1171311" y="824740"/>
                  </a:lnTo>
                  <a:lnTo>
                    <a:pt x="209606" y="824740"/>
                  </a:lnTo>
                  <a:lnTo>
                    <a:pt x="209606" y="824521"/>
                  </a:lnTo>
                  <a:cubicBezTo>
                    <a:pt x="208884" y="824737"/>
                    <a:pt x="208159" y="824740"/>
                    <a:pt x="207433" y="824740"/>
                  </a:cubicBezTo>
                  <a:cubicBezTo>
                    <a:pt x="92871" y="824740"/>
                    <a:pt x="0" y="731869"/>
                    <a:pt x="0" y="617307"/>
                  </a:cubicBezTo>
                  <a:cubicBezTo>
                    <a:pt x="0" y="502745"/>
                    <a:pt x="92871" y="409874"/>
                    <a:pt x="207433" y="409874"/>
                  </a:cubicBezTo>
                  <a:cubicBezTo>
                    <a:pt x="224921" y="409874"/>
                    <a:pt x="241905" y="412039"/>
                    <a:pt x="257958" y="416795"/>
                  </a:cubicBezTo>
                  <a:cubicBezTo>
                    <a:pt x="284139" y="333500"/>
                    <a:pt x="362183" y="273546"/>
                    <a:pt x="454230" y="273546"/>
                  </a:cubicBezTo>
                  <a:cubicBezTo>
                    <a:pt x="475047" y="273546"/>
                    <a:pt x="495147" y="276613"/>
                    <a:pt x="513815" y="283280"/>
                  </a:cubicBezTo>
                  <a:cubicBezTo>
                    <a:pt x="529946" y="123838"/>
                    <a:pt x="665018" y="0"/>
                    <a:pt x="829013" y="0"/>
                  </a:cubicBezTo>
                  <a:close/>
                </a:path>
              </a:pathLst>
            </a:custGeom>
            <a:noFill/>
            <a:ln w="50800" cap="flat" cmpd="sng" algn="ctr">
              <a:solidFill>
                <a:srgbClr val="FFFFFF"/>
              </a:solidFill>
              <a:prstDash val="solid"/>
              <a:miter lim="800000"/>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solidFill>
                  <a:srgbClr val="FFFFFF"/>
                </a:solidFill>
                <a:ea typeface="Segoe UI" pitchFamily="34" charset="0"/>
                <a:cs typeface="Segoe UI" pitchFamily="34" charset="0"/>
              </a:endParaRPr>
            </a:p>
          </p:txBody>
        </p:sp>
      </p:grpSp>
      <p:grpSp>
        <p:nvGrpSpPr>
          <p:cNvPr id="16" name="Group 3"/>
          <p:cNvGrpSpPr/>
          <p:nvPr/>
        </p:nvGrpSpPr>
        <p:grpSpPr>
          <a:xfrm>
            <a:off x="490227" y="2126455"/>
            <a:ext cx="5726491" cy="4023361"/>
            <a:chOff x="490227" y="1749905"/>
            <a:chExt cx="5726491" cy="4023361"/>
          </a:xfrm>
        </p:grpSpPr>
        <p:grpSp>
          <p:nvGrpSpPr>
            <p:cNvPr id="17" name="Group 40"/>
            <p:cNvGrpSpPr/>
            <p:nvPr/>
          </p:nvGrpSpPr>
          <p:grpSpPr>
            <a:xfrm>
              <a:off x="490227" y="1749905"/>
              <a:ext cx="5726491" cy="4023361"/>
              <a:chOff x="490227" y="1677987"/>
              <a:chExt cx="5726491" cy="4023361"/>
            </a:xfrm>
          </p:grpSpPr>
          <p:sp>
            <p:nvSpPr>
              <p:cNvPr id="27" name="Rectangle 26"/>
              <p:cNvSpPr/>
              <p:nvPr/>
            </p:nvSpPr>
            <p:spPr bwMode="auto">
              <a:xfrm>
                <a:off x="490227" y="1677987"/>
                <a:ext cx="5486400" cy="4023361"/>
              </a:xfrm>
              <a:prstGeom prst="rect">
                <a:avLst/>
              </a:prstGeom>
              <a:solidFill>
                <a:srgbClr val="000000">
                  <a:lumMod val="50000"/>
                  <a:lumOff val="50000"/>
                </a:srgbClr>
              </a:solidFill>
              <a:ln w="25400" cap="flat" cmpd="sng" algn="ctr">
                <a:noFill/>
                <a:prstDash val="solid"/>
                <a:headEnd type="none" w="med" len="med"/>
                <a:tailEnd type="none" w="med" len="med"/>
              </a:ln>
              <a:effectLst/>
            </p:spPr>
            <p:txBody>
              <a:bodyPr vert="horz" wrap="square" lIns="121893" tIns="60947" rIns="121893" bIns="60947" numCol="1" rtlCol="0" anchor="ctr" anchorCtr="0" compatLnSpc="1">
                <a:prstTxWarp prst="textNoShape">
                  <a:avLst/>
                </a:prstTxWarp>
              </a:bodyPr>
              <a:lstStyle/>
              <a:p>
                <a:pPr algn="ctr" defTabSz="1218585" fontAlgn="base">
                  <a:spcBef>
                    <a:spcPct val="0"/>
                  </a:spcBef>
                  <a:spcAft>
                    <a:spcPct val="0"/>
                  </a:spcAft>
                </a:pPr>
                <a:endParaRPr lang="en-US" sz="2900" kern="0" dirty="0">
                  <a:gradFill>
                    <a:gsLst>
                      <a:gs pos="0">
                        <a:srgbClr val="FFFFFF"/>
                      </a:gs>
                      <a:gs pos="100000">
                        <a:srgbClr val="FFFFFF"/>
                      </a:gs>
                    </a:gsLst>
                    <a:lin ang="5400000" scaled="0"/>
                  </a:gradFill>
                </a:endParaRPr>
              </a:p>
            </p:txBody>
          </p:sp>
          <p:sp>
            <p:nvSpPr>
              <p:cNvPr id="28" name="Right Triangle 27"/>
              <p:cNvSpPr/>
              <p:nvPr/>
            </p:nvSpPr>
            <p:spPr bwMode="auto">
              <a:xfrm rot="18900000" flipH="1">
                <a:off x="5705724" y="3434170"/>
                <a:ext cx="510994" cy="510994"/>
              </a:xfrm>
              <a:prstGeom prst="rtTriangle">
                <a:avLst/>
              </a:prstGeom>
              <a:solidFill>
                <a:srgbClr val="000000">
                  <a:lumMod val="50000"/>
                  <a:lumOff val="50000"/>
                </a:srgbClr>
              </a:solidFill>
              <a:ln w="25400" cap="flat" cmpd="sng" algn="ctr">
                <a:noFill/>
                <a:prstDash val="solid"/>
                <a:headEnd type="none" w="med" len="med"/>
                <a:tailEnd type="none" w="med" len="med"/>
              </a:ln>
              <a:effectLst/>
            </p:spPr>
            <p:txBody>
              <a:bodyPr vert="horz" wrap="square" lIns="121893" tIns="60947" rIns="121893" bIns="60947" numCol="1" rtlCol="0" anchor="ctr" anchorCtr="0" compatLnSpc="1">
                <a:prstTxWarp prst="textNoShape">
                  <a:avLst/>
                </a:prstTxWarp>
              </a:bodyPr>
              <a:lstStyle/>
              <a:p>
                <a:pPr algn="ctr" defTabSz="1218585" fontAlgn="base">
                  <a:spcBef>
                    <a:spcPct val="0"/>
                  </a:spcBef>
                  <a:spcAft>
                    <a:spcPct val="0"/>
                  </a:spcAft>
                </a:pPr>
                <a:endParaRPr lang="en-US" sz="2900" kern="0" dirty="0" err="1">
                  <a:gradFill>
                    <a:gsLst>
                      <a:gs pos="0">
                        <a:srgbClr val="FFFFFF"/>
                      </a:gs>
                      <a:gs pos="100000">
                        <a:srgbClr val="FFFFFF"/>
                      </a:gs>
                    </a:gsLst>
                    <a:lin ang="5400000" scaled="0"/>
                  </a:gradFill>
                </a:endParaRPr>
              </a:p>
            </p:txBody>
          </p:sp>
        </p:grpSp>
        <p:sp>
          <p:nvSpPr>
            <p:cNvPr id="18" name="Text Placeholder 12"/>
            <p:cNvSpPr txBox="1">
              <a:spLocks/>
            </p:cNvSpPr>
            <p:nvPr/>
          </p:nvSpPr>
          <p:spPr>
            <a:xfrm>
              <a:off x="662949" y="2148972"/>
              <a:ext cx="4967288" cy="1361911"/>
            </a:xfrm>
            <a:prstGeom prst="rect">
              <a:avLst/>
            </a:prstGeom>
          </p:spPr>
          <p:txBody>
            <a:bodyPr vert="horz" wrap="square" lIns="0" tIns="0" rIns="0" bIns="0" rtlCol="0">
              <a:spAutoFit/>
            </a:bodyPr>
            <a:lstStyle>
              <a:lvl1pPr marL="0" indent="0" algn="l" defTabSz="914363" rtl="0" eaLnBrk="1" latinLnBrk="0" hangingPunct="1">
                <a:lnSpc>
                  <a:spcPct val="90000"/>
                </a:lnSpc>
                <a:spcBef>
                  <a:spcPts val="0"/>
                </a:spcBef>
                <a:spcAft>
                  <a:spcPts val="900"/>
                </a:spcAft>
                <a:buSzPct val="90000"/>
                <a:buFont typeface="Arial" pitchFamily="34" charset="0"/>
                <a:buNone/>
                <a:defRPr sz="4000" kern="1200" spc="-10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vl2pPr marL="0" indent="0" algn="l" defTabSz="914363" rtl="0" eaLnBrk="1" latinLnBrk="0" hangingPunct="1">
                <a:lnSpc>
                  <a:spcPct val="90000"/>
                </a:lnSpc>
                <a:spcBef>
                  <a:spcPts val="0"/>
                </a:spcBef>
                <a:spcAft>
                  <a:spcPts val="400"/>
                </a:spcAft>
                <a:buSzPct val="90000"/>
                <a:buFont typeface="Arial" pitchFamily="34" charset="0"/>
                <a:buNone/>
                <a:tabLst>
                  <a:tab pos="630238" algn="l"/>
                </a:tabLst>
                <a:defRPr sz="2000" kern="1200" spc="-5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0" indent="0" algn="l" defTabSz="914363" rtl="0" eaLnBrk="1" latinLnBrk="0" hangingPunct="1">
                <a:lnSpc>
                  <a:spcPct val="90000"/>
                </a:lnSpc>
                <a:spcBef>
                  <a:spcPts val="0"/>
                </a:spcBef>
                <a:spcAft>
                  <a:spcPts val="400"/>
                </a:spcAft>
                <a:buSzPct val="90000"/>
                <a:buFont typeface="Arial" pitchFamily="34" charset="0"/>
                <a:buNone/>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sz="3600" dirty="0" smtClean="0">
                  <a:solidFill>
                    <a:srgbClr val="FFFFFF"/>
                  </a:solidFill>
                </a:rPr>
                <a:t>Devices and Experiences Users Love </a:t>
              </a:r>
            </a:p>
            <a:p>
              <a:pPr lvl="1">
                <a:defRPr/>
              </a:pPr>
              <a:endParaRPr lang="en-US" sz="1800" dirty="0" smtClean="0">
                <a:solidFill>
                  <a:srgbClr val="FFFFFF"/>
                </a:solidFill>
              </a:endParaRPr>
            </a:p>
          </p:txBody>
        </p:sp>
        <p:grpSp>
          <p:nvGrpSpPr>
            <p:cNvPr id="19" name="Group 2"/>
            <p:cNvGrpSpPr/>
            <p:nvPr/>
          </p:nvGrpSpPr>
          <p:grpSpPr>
            <a:xfrm>
              <a:off x="1207103" y="3476904"/>
              <a:ext cx="3888546" cy="1114191"/>
              <a:chOff x="1207103" y="3476904"/>
              <a:chExt cx="3888546" cy="1114191"/>
            </a:xfrm>
          </p:grpSpPr>
          <p:pic>
            <p:nvPicPr>
              <p:cNvPr id="20" name="Picture 19"/>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4816697" y="4055155"/>
                <a:ext cx="278952" cy="535940"/>
              </a:xfrm>
              <a:prstGeom prst="rect">
                <a:avLst/>
              </a:prstGeom>
            </p:spPr>
          </p:pic>
          <p:sp>
            <p:nvSpPr>
              <p:cNvPr id="21" name="Freeform 107"/>
              <p:cNvSpPr>
                <a:spLocks noEditPoints="1"/>
              </p:cNvSpPr>
              <p:nvPr/>
            </p:nvSpPr>
            <p:spPr bwMode="auto">
              <a:xfrm rot="5400000">
                <a:off x="1112737" y="4007083"/>
                <a:ext cx="678378" cy="489645"/>
              </a:xfrm>
              <a:custGeom>
                <a:avLst/>
                <a:gdLst/>
                <a:ahLst/>
                <a:cxnLst>
                  <a:cxn ang="0">
                    <a:pos x="514" y="0"/>
                  </a:cxn>
                  <a:cxn ang="0">
                    <a:pos x="17" y="0"/>
                  </a:cxn>
                  <a:cxn ang="0">
                    <a:pos x="0" y="17"/>
                  </a:cxn>
                  <a:cxn ang="0">
                    <a:pos x="0" y="356"/>
                  </a:cxn>
                  <a:cxn ang="0">
                    <a:pos x="17" y="373"/>
                  </a:cxn>
                  <a:cxn ang="0">
                    <a:pos x="514" y="373"/>
                  </a:cxn>
                  <a:cxn ang="0">
                    <a:pos x="531" y="356"/>
                  </a:cxn>
                  <a:cxn ang="0">
                    <a:pos x="531" y="17"/>
                  </a:cxn>
                  <a:cxn ang="0">
                    <a:pos x="514" y="0"/>
                  </a:cxn>
                  <a:cxn ang="0">
                    <a:pos x="501" y="329"/>
                  </a:cxn>
                  <a:cxn ang="0">
                    <a:pos x="486" y="343"/>
                  </a:cxn>
                  <a:cxn ang="0">
                    <a:pos x="45" y="343"/>
                  </a:cxn>
                  <a:cxn ang="0">
                    <a:pos x="30" y="329"/>
                  </a:cxn>
                  <a:cxn ang="0">
                    <a:pos x="30" y="45"/>
                  </a:cxn>
                  <a:cxn ang="0">
                    <a:pos x="45" y="30"/>
                  </a:cxn>
                  <a:cxn ang="0">
                    <a:pos x="486" y="30"/>
                  </a:cxn>
                  <a:cxn ang="0">
                    <a:pos x="501" y="45"/>
                  </a:cxn>
                  <a:cxn ang="0">
                    <a:pos x="501" y="329"/>
                  </a:cxn>
                </a:cxnLst>
                <a:rect l="0" t="0" r="r" b="b"/>
                <a:pathLst>
                  <a:path w="531" h="373">
                    <a:moveTo>
                      <a:pt x="514" y="0"/>
                    </a:moveTo>
                    <a:cubicBezTo>
                      <a:pt x="17" y="0"/>
                      <a:pt x="17" y="0"/>
                      <a:pt x="17" y="0"/>
                    </a:cubicBezTo>
                    <a:cubicBezTo>
                      <a:pt x="7" y="0"/>
                      <a:pt x="0" y="8"/>
                      <a:pt x="0" y="17"/>
                    </a:cubicBezTo>
                    <a:cubicBezTo>
                      <a:pt x="0" y="356"/>
                      <a:pt x="0" y="356"/>
                      <a:pt x="0" y="356"/>
                    </a:cubicBezTo>
                    <a:cubicBezTo>
                      <a:pt x="0" y="366"/>
                      <a:pt x="7" y="373"/>
                      <a:pt x="17" y="373"/>
                    </a:cubicBezTo>
                    <a:cubicBezTo>
                      <a:pt x="514" y="373"/>
                      <a:pt x="514" y="373"/>
                      <a:pt x="514" y="373"/>
                    </a:cubicBezTo>
                    <a:cubicBezTo>
                      <a:pt x="524" y="373"/>
                      <a:pt x="531" y="366"/>
                      <a:pt x="531" y="356"/>
                    </a:cubicBezTo>
                    <a:cubicBezTo>
                      <a:pt x="531" y="17"/>
                      <a:pt x="531" y="17"/>
                      <a:pt x="531" y="17"/>
                    </a:cubicBezTo>
                    <a:cubicBezTo>
                      <a:pt x="531" y="8"/>
                      <a:pt x="524" y="0"/>
                      <a:pt x="514" y="0"/>
                    </a:cubicBezTo>
                    <a:close/>
                    <a:moveTo>
                      <a:pt x="501" y="329"/>
                    </a:moveTo>
                    <a:cubicBezTo>
                      <a:pt x="501" y="337"/>
                      <a:pt x="494" y="343"/>
                      <a:pt x="486" y="343"/>
                    </a:cubicBezTo>
                    <a:cubicBezTo>
                      <a:pt x="45" y="343"/>
                      <a:pt x="45" y="343"/>
                      <a:pt x="45" y="343"/>
                    </a:cubicBezTo>
                    <a:cubicBezTo>
                      <a:pt x="37" y="343"/>
                      <a:pt x="30" y="337"/>
                      <a:pt x="30" y="329"/>
                    </a:cubicBezTo>
                    <a:cubicBezTo>
                      <a:pt x="30" y="45"/>
                      <a:pt x="30" y="45"/>
                      <a:pt x="30" y="45"/>
                    </a:cubicBezTo>
                    <a:cubicBezTo>
                      <a:pt x="30" y="37"/>
                      <a:pt x="37" y="30"/>
                      <a:pt x="45" y="30"/>
                    </a:cubicBezTo>
                    <a:cubicBezTo>
                      <a:pt x="486" y="30"/>
                      <a:pt x="486" y="30"/>
                      <a:pt x="486" y="30"/>
                    </a:cubicBezTo>
                    <a:cubicBezTo>
                      <a:pt x="494" y="30"/>
                      <a:pt x="501" y="37"/>
                      <a:pt x="501" y="45"/>
                    </a:cubicBezTo>
                    <a:lnTo>
                      <a:pt x="501" y="329"/>
                    </a:lnTo>
                    <a:close/>
                  </a:path>
                </a:pathLst>
              </a:custGeom>
              <a:solidFill>
                <a:srgbClr val="FFFFFF"/>
              </a:solidFill>
              <a:extLst/>
            </p:spPr>
            <p:txBody>
              <a:bodyPr vert="horz" wrap="square" lIns="116047" tIns="58023" rIns="116047" bIns="58023" numCol="1" anchor="t" anchorCtr="0" compatLnSpc="1">
                <a:prstTxWarp prst="textNoShape">
                  <a:avLst/>
                </a:prstTxWarp>
              </a:bodyPr>
              <a:lstStyle/>
              <a:p>
                <a:pPr defTabSz="914400">
                  <a:defRPr/>
                </a:pPr>
                <a:endParaRPr lang="en-US" kern="0" dirty="0">
                  <a:solidFill>
                    <a:srgbClr val="F2F2F2"/>
                  </a:solidFill>
                </a:endParaRPr>
              </a:p>
            </p:txBody>
          </p:sp>
          <p:grpSp>
            <p:nvGrpSpPr>
              <p:cNvPr id="22" name="Group 58"/>
              <p:cNvGrpSpPr>
                <a:grpSpLocks noChangeAspect="1"/>
              </p:cNvGrpSpPr>
              <p:nvPr/>
            </p:nvGrpSpPr>
            <p:grpSpPr>
              <a:xfrm>
                <a:off x="1971674" y="3779717"/>
                <a:ext cx="1052323" cy="811378"/>
                <a:chOff x="1919150" y="3044496"/>
                <a:chExt cx="666391" cy="475141"/>
              </a:xfrm>
              <a:solidFill>
                <a:srgbClr val="FFFFFF"/>
              </a:solidFill>
            </p:grpSpPr>
            <p:sp>
              <p:nvSpPr>
                <p:cNvPr id="24" name="Round Same Side Corner Rectangle 11"/>
                <p:cNvSpPr/>
                <p:nvPr/>
              </p:nvSpPr>
              <p:spPr>
                <a:xfrm>
                  <a:off x="1970085" y="3044496"/>
                  <a:ext cx="564520" cy="361776"/>
                </a:xfrm>
                <a:custGeom>
                  <a:avLst/>
                  <a:gdLst/>
                  <a:ahLst/>
                  <a:cxnLst/>
                  <a:rect l="l" t="t" r="r" b="b"/>
                  <a:pathLst>
                    <a:path w="564520" h="361776">
                      <a:moveTo>
                        <a:pt x="21117" y="19360"/>
                      </a:moveTo>
                      <a:lnTo>
                        <a:pt x="21117" y="345592"/>
                      </a:lnTo>
                      <a:lnTo>
                        <a:pt x="543404" y="345592"/>
                      </a:lnTo>
                      <a:lnTo>
                        <a:pt x="543404" y="19360"/>
                      </a:lnTo>
                      <a:close/>
                      <a:moveTo>
                        <a:pt x="17539" y="0"/>
                      </a:moveTo>
                      <a:lnTo>
                        <a:pt x="546981" y="0"/>
                      </a:lnTo>
                      <a:cubicBezTo>
                        <a:pt x="556668" y="0"/>
                        <a:pt x="564520" y="7852"/>
                        <a:pt x="564520" y="17539"/>
                      </a:cubicBezTo>
                      <a:lnTo>
                        <a:pt x="564520" y="361776"/>
                      </a:lnTo>
                      <a:lnTo>
                        <a:pt x="0" y="361776"/>
                      </a:lnTo>
                      <a:lnTo>
                        <a:pt x="0" y="17539"/>
                      </a:lnTo>
                      <a:cubicBezTo>
                        <a:pt x="0" y="7852"/>
                        <a:pt x="7852" y="0"/>
                        <a:pt x="17539" y="0"/>
                      </a:cubicBezTo>
                      <a:close/>
                    </a:path>
                  </a:pathLst>
                </a:custGeom>
                <a:grpFill/>
                <a:ln w="25400" cap="flat" cmpd="sng" algn="ctr">
                  <a:noFill/>
                  <a:prstDash val="solid"/>
                </a:ln>
                <a:effectLst/>
              </p:spPr>
              <p:txBody>
                <a:bodyPr rtlCol="0" anchor="ctr"/>
                <a:lstStyle/>
                <a:p>
                  <a:pPr algn="ctr" defTabSz="914400">
                    <a:defRPr/>
                  </a:pPr>
                  <a:endParaRPr lang="en-US" kern="0">
                    <a:solidFill>
                      <a:srgbClr val="F2F2F2"/>
                    </a:solidFill>
                  </a:endParaRPr>
                </a:p>
              </p:txBody>
            </p:sp>
            <p:sp>
              <p:nvSpPr>
                <p:cNvPr id="25" name="Trapezoid 12"/>
                <p:cNvSpPr/>
                <p:nvPr/>
              </p:nvSpPr>
              <p:spPr>
                <a:xfrm>
                  <a:off x="1919150" y="3408078"/>
                  <a:ext cx="666391" cy="84127"/>
                </a:xfrm>
                <a:custGeom>
                  <a:avLst/>
                  <a:gdLst/>
                  <a:ahLst/>
                  <a:cxnLst/>
                  <a:rect l="l" t="t" r="r" b="b"/>
                  <a:pathLst>
                    <a:path w="666391" h="84127">
                      <a:moveTo>
                        <a:pt x="257990" y="52557"/>
                      </a:moveTo>
                      <a:lnTo>
                        <a:pt x="241755" y="79989"/>
                      </a:lnTo>
                      <a:lnTo>
                        <a:pt x="424635" y="79989"/>
                      </a:lnTo>
                      <a:lnTo>
                        <a:pt x="408400" y="52557"/>
                      </a:lnTo>
                      <a:close/>
                      <a:moveTo>
                        <a:pt x="49787" y="0"/>
                      </a:moveTo>
                      <a:lnTo>
                        <a:pt x="616604" y="0"/>
                      </a:lnTo>
                      <a:lnTo>
                        <a:pt x="666391" y="84127"/>
                      </a:lnTo>
                      <a:lnTo>
                        <a:pt x="0" y="84127"/>
                      </a:lnTo>
                      <a:close/>
                    </a:path>
                  </a:pathLst>
                </a:custGeom>
                <a:grpFill/>
                <a:ln w="25400" cap="flat" cmpd="sng" algn="ctr">
                  <a:noFill/>
                  <a:prstDash val="solid"/>
                </a:ln>
                <a:effectLst/>
              </p:spPr>
              <p:txBody>
                <a:bodyPr rtlCol="0" anchor="ctr"/>
                <a:lstStyle/>
                <a:p>
                  <a:pPr algn="ctr" defTabSz="914400">
                    <a:defRPr/>
                  </a:pPr>
                  <a:endParaRPr lang="en-US" kern="0">
                    <a:solidFill>
                      <a:srgbClr val="F2F2F2"/>
                    </a:solidFill>
                  </a:endParaRPr>
                </a:p>
              </p:txBody>
            </p:sp>
            <p:sp>
              <p:nvSpPr>
                <p:cNvPr id="26" name="Rectangle 25"/>
                <p:cNvSpPr/>
                <p:nvPr/>
              </p:nvSpPr>
              <p:spPr>
                <a:xfrm>
                  <a:off x="1919446" y="3492205"/>
                  <a:ext cx="665798" cy="27432"/>
                </a:xfrm>
                <a:prstGeom prst="rect">
                  <a:avLst/>
                </a:prstGeom>
                <a:grpFill/>
                <a:ln w="25400" cap="flat" cmpd="sng" algn="ctr">
                  <a:noFill/>
                  <a:prstDash val="solid"/>
                </a:ln>
                <a:effectLst/>
              </p:spPr>
              <p:txBody>
                <a:bodyPr rtlCol="0" anchor="ctr"/>
                <a:lstStyle/>
                <a:p>
                  <a:pPr algn="ctr" defTabSz="914400">
                    <a:defRPr/>
                  </a:pPr>
                  <a:endParaRPr lang="en-US" kern="0">
                    <a:solidFill>
                      <a:srgbClr val="F2F2F2"/>
                    </a:solidFill>
                  </a:endParaRPr>
                </a:p>
              </p:txBody>
            </p:sp>
          </p:grpSp>
          <p:sp>
            <p:nvSpPr>
              <p:cNvPr id="23" name="Freeform 7"/>
              <p:cNvSpPr>
                <a:spLocks noChangeAspect="1" noEditPoints="1"/>
              </p:cNvSpPr>
              <p:nvPr/>
            </p:nvSpPr>
            <p:spPr bwMode="auto">
              <a:xfrm>
                <a:off x="3263449" y="3476904"/>
                <a:ext cx="1403086" cy="1114191"/>
              </a:xfrm>
              <a:custGeom>
                <a:avLst/>
                <a:gdLst>
                  <a:gd name="T0" fmla="*/ 16 w 1389"/>
                  <a:gd name="T1" fmla="*/ 0 h 878"/>
                  <a:gd name="T2" fmla="*/ 0 w 1389"/>
                  <a:gd name="T3" fmla="*/ 332 h 878"/>
                  <a:gd name="T4" fmla="*/ 0 w 1389"/>
                  <a:gd name="T5" fmla="*/ 788 h 878"/>
                  <a:gd name="T6" fmla="*/ 198 w 1389"/>
                  <a:gd name="T7" fmla="*/ 802 h 878"/>
                  <a:gd name="T8" fmla="*/ 647 w 1389"/>
                  <a:gd name="T9" fmla="*/ 803 h 878"/>
                  <a:gd name="T10" fmla="*/ 647 w 1389"/>
                  <a:gd name="T11" fmla="*/ 826 h 878"/>
                  <a:gd name="T12" fmla="*/ 355 w 1389"/>
                  <a:gd name="T13" fmla="*/ 840 h 878"/>
                  <a:gd name="T14" fmla="*/ 345 w 1389"/>
                  <a:gd name="T15" fmla="*/ 878 h 878"/>
                  <a:gd name="T16" fmla="*/ 1039 w 1389"/>
                  <a:gd name="T17" fmla="*/ 864 h 878"/>
                  <a:gd name="T18" fmla="*/ 1000 w 1389"/>
                  <a:gd name="T19" fmla="*/ 826 h 878"/>
                  <a:gd name="T20" fmla="*/ 721 w 1389"/>
                  <a:gd name="T21" fmla="*/ 804 h 878"/>
                  <a:gd name="T22" fmla="*/ 1374 w 1389"/>
                  <a:gd name="T23" fmla="*/ 803 h 878"/>
                  <a:gd name="T24" fmla="*/ 1389 w 1389"/>
                  <a:gd name="T25" fmla="*/ 14 h 878"/>
                  <a:gd name="T26" fmla="*/ 1126 w 1389"/>
                  <a:gd name="T27" fmla="*/ 781 h 878"/>
                  <a:gd name="T28" fmla="*/ 1107 w 1389"/>
                  <a:gd name="T29" fmla="*/ 778 h 878"/>
                  <a:gd name="T30" fmla="*/ 1126 w 1389"/>
                  <a:gd name="T31" fmla="*/ 774 h 878"/>
                  <a:gd name="T32" fmla="*/ 1126 w 1389"/>
                  <a:gd name="T33" fmla="*/ 781 h 878"/>
                  <a:gd name="T34" fmla="*/ 1144 w 1389"/>
                  <a:gd name="T35" fmla="*/ 781 h 878"/>
                  <a:gd name="T36" fmla="*/ 1144 w 1389"/>
                  <a:gd name="T37" fmla="*/ 774 h 878"/>
                  <a:gd name="T38" fmla="*/ 1164 w 1389"/>
                  <a:gd name="T39" fmla="*/ 778 h 878"/>
                  <a:gd name="T40" fmla="*/ 1194 w 1389"/>
                  <a:gd name="T41" fmla="*/ 781 h 878"/>
                  <a:gd name="T42" fmla="*/ 1174 w 1389"/>
                  <a:gd name="T43" fmla="*/ 778 h 878"/>
                  <a:gd name="T44" fmla="*/ 1194 w 1389"/>
                  <a:gd name="T45" fmla="*/ 774 h 878"/>
                  <a:gd name="T46" fmla="*/ 1194 w 1389"/>
                  <a:gd name="T47" fmla="*/ 781 h 878"/>
                  <a:gd name="T48" fmla="*/ 1211 w 1389"/>
                  <a:gd name="T49" fmla="*/ 781 h 878"/>
                  <a:gd name="T50" fmla="*/ 1211 w 1389"/>
                  <a:gd name="T51" fmla="*/ 774 h 878"/>
                  <a:gd name="T52" fmla="*/ 1231 w 1389"/>
                  <a:gd name="T53" fmla="*/ 778 h 878"/>
                  <a:gd name="T54" fmla="*/ 1261 w 1389"/>
                  <a:gd name="T55" fmla="*/ 781 h 878"/>
                  <a:gd name="T56" fmla="*/ 1241 w 1389"/>
                  <a:gd name="T57" fmla="*/ 778 h 878"/>
                  <a:gd name="T58" fmla="*/ 1261 w 1389"/>
                  <a:gd name="T59" fmla="*/ 774 h 878"/>
                  <a:gd name="T60" fmla="*/ 1261 w 1389"/>
                  <a:gd name="T61" fmla="*/ 781 h 878"/>
                  <a:gd name="T62" fmla="*/ 1278 w 1389"/>
                  <a:gd name="T63" fmla="*/ 781 h 878"/>
                  <a:gd name="T64" fmla="*/ 1278 w 1389"/>
                  <a:gd name="T65" fmla="*/ 774 h 878"/>
                  <a:gd name="T66" fmla="*/ 1298 w 1389"/>
                  <a:gd name="T67" fmla="*/ 778 h 878"/>
                  <a:gd name="T68" fmla="*/ 1316 w 1389"/>
                  <a:gd name="T69" fmla="*/ 787 h 878"/>
                  <a:gd name="T70" fmla="*/ 1316 w 1389"/>
                  <a:gd name="T71" fmla="*/ 768 h 878"/>
                  <a:gd name="T72" fmla="*/ 1316 w 1389"/>
                  <a:gd name="T73" fmla="*/ 787 h 878"/>
                  <a:gd name="T74" fmla="*/ 1326 w 1389"/>
                  <a:gd name="T75" fmla="*/ 754 h 878"/>
                  <a:gd name="T76" fmla="*/ 455 w 1389"/>
                  <a:gd name="T77" fmla="*/ 754 h 878"/>
                  <a:gd name="T78" fmla="*/ 49 w 1389"/>
                  <a:gd name="T79" fmla="*/ 739 h 878"/>
                  <a:gd name="T80" fmla="*/ 49 w 1389"/>
                  <a:gd name="T81" fmla="*/ 332 h 878"/>
                  <a:gd name="T82" fmla="*/ 64 w 1389"/>
                  <a:gd name="T83" fmla="*/ 48 h 878"/>
                  <a:gd name="T84" fmla="*/ 1340 w 1389"/>
                  <a:gd name="T85" fmla="*/ 63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89" h="878">
                    <a:moveTo>
                      <a:pt x="1374" y="0"/>
                    </a:moveTo>
                    <a:cubicBezTo>
                      <a:pt x="16" y="0"/>
                      <a:pt x="16" y="0"/>
                      <a:pt x="16" y="0"/>
                    </a:cubicBezTo>
                    <a:cubicBezTo>
                      <a:pt x="7" y="0"/>
                      <a:pt x="0" y="6"/>
                      <a:pt x="0" y="14"/>
                    </a:cubicBezTo>
                    <a:cubicBezTo>
                      <a:pt x="0" y="139"/>
                      <a:pt x="0" y="244"/>
                      <a:pt x="0" y="332"/>
                    </a:cubicBezTo>
                    <a:cubicBezTo>
                      <a:pt x="0" y="384"/>
                      <a:pt x="0" y="430"/>
                      <a:pt x="0" y="470"/>
                    </a:cubicBezTo>
                    <a:cubicBezTo>
                      <a:pt x="0" y="788"/>
                      <a:pt x="0" y="788"/>
                      <a:pt x="0" y="788"/>
                    </a:cubicBezTo>
                    <a:cubicBezTo>
                      <a:pt x="0" y="796"/>
                      <a:pt x="7" y="802"/>
                      <a:pt x="16" y="802"/>
                    </a:cubicBezTo>
                    <a:cubicBezTo>
                      <a:pt x="16" y="802"/>
                      <a:pt x="16" y="802"/>
                      <a:pt x="198" y="802"/>
                    </a:cubicBezTo>
                    <a:cubicBezTo>
                      <a:pt x="198" y="802"/>
                      <a:pt x="198" y="803"/>
                      <a:pt x="198" y="803"/>
                    </a:cubicBezTo>
                    <a:cubicBezTo>
                      <a:pt x="647" y="803"/>
                      <a:pt x="647" y="803"/>
                      <a:pt x="647" y="803"/>
                    </a:cubicBezTo>
                    <a:cubicBezTo>
                      <a:pt x="647" y="803"/>
                      <a:pt x="647" y="803"/>
                      <a:pt x="647" y="804"/>
                    </a:cubicBezTo>
                    <a:cubicBezTo>
                      <a:pt x="647" y="826"/>
                      <a:pt x="647" y="826"/>
                      <a:pt x="647" y="826"/>
                    </a:cubicBezTo>
                    <a:cubicBezTo>
                      <a:pt x="369" y="826"/>
                      <a:pt x="369" y="826"/>
                      <a:pt x="369" y="826"/>
                    </a:cubicBezTo>
                    <a:cubicBezTo>
                      <a:pt x="362" y="826"/>
                      <a:pt x="355" y="832"/>
                      <a:pt x="355" y="840"/>
                    </a:cubicBezTo>
                    <a:cubicBezTo>
                      <a:pt x="331" y="864"/>
                      <a:pt x="331" y="864"/>
                      <a:pt x="331" y="864"/>
                    </a:cubicBezTo>
                    <a:cubicBezTo>
                      <a:pt x="331" y="872"/>
                      <a:pt x="337" y="878"/>
                      <a:pt x="345" y="878"/>
                    </a:cubicBezTo>
                    <a:cubicBezTo>
                      <a:pt x="1024" y="878"/>
                      <a:pt x="1024" y="878"/>
                      <a:pt x="1024" y="878"/>
                    </a:cubicBezTo>
                    <a:cubicBezTo>
                      <a:pt x="1033" y="878"/>
                      <a:pt x="1039" y="872"/>
                      <a:pt x="1039" y="864"/>
                    </a:cubicBezTo>
                    <a:cubicBezTo>
                      <a:pt x="1015" y="840"/>
                      <a:pt x="1015" y="840"/>
                      <a:pt x="1015" y="840"/>
                    </a:cubicBezTo>
                    <a:cubicBezTo>
                      <a:pt x="1015" y="832"/>
                      <a:pt x="1009" y="826"/>
                      <a:pt x="1000" y="826"/>
                    </a:cubicBezTo>
                    <a:cubicBezTo>
                      <a:pt x="721" y="826"/>
                      <a:pt x="721" y="826"/>
                      <a:pt x="721" y="826"/>
                    </a:cubicBezTo>
                    <a:cubicBezTo>
                      <a:pt x="721" y="804"/>
                      <a:pt x="721" y="804"/>
                      <a:pt x="721" y="804"/>
                    </a:cubicBezTo>
                    <a:cubicBezTo>
                      <a:pt x="721" y="803"/>
                      <a:pt x="721" y="803"/>
                      <a:pt x="721" y="803"/>
                    </a:cubicBezTo>
                    <a:cubicBezTo>
                      <a:pt x="1374" y="803"/>
                      <a:pt x="1374" y="803"/>
                      <a:pt x="1374" y="803"/>
                    </a:cubicBezTo>
                    <a:cubicBezTo>
                      <a:pt x="1383" y="803"/>
                      <a:pt x="1389" y="797"/>
                      <a:pt x="1389" y="789"/>
                    </a:cubicBezTo>
                    <a:cubicBezTo>
                      <a:pt x="1389" y="14"/>
                      <a:pt x="1389" y="14"/>
                      <a:pt x="1389" y="14"/>
                    </a:cubicBezTo>
                    <a:cubicBezTo>
                      <a:pt x="1389" y="6"/>
                      <a:pt x="1383" y="0"/>
                      <a:pt x="1374" y="0"/>
                    </a:cubicBezTo>
                    <a:close/>
                    <a:moveTo>
                      <a:pt x="1126" y="781"/>
                    </a:moveTo>
                    <a:cubicBezTo>
                      <a:pt x="1110" y="781"/>
                      <a:pt x="1110" y="781"/>
                      <a:pt x="1110" y="781"/>
                    </a:cubicBezTo>
                    <a:cubicBezTo>
                      <a:pt x="1108" y="781"/>
                      <a:pt x="1107" y="780"/>
                      <a:pt x="1107" y="778"/>
                    </a:cubicBezTo>
                    <a:cubicBezTo>
                      <a:pt x="1107" y="776"/>
                      <a:pt x="1108" y="774"/>
                      <a:pt x="1110" y="774"/>
                    </a:cubicBezTo>
                    <a:cubicBezTo>
                      <a:pt x="1126" y="774"/>
                      <a:pt x="1126" y="774"/>
                      <a:pt x="1126" y="774"/>
                    </a:cubicBezTo>
                    <a:cubicBezTo>
                      <a:pt x="1129" y="774"/>
                      <a:pt x="1130" y="776"/>
                      <a:pt x="1130" y="778"/>
                    </a:cubicBezTo>
                    <a:cubicBezTo>
                      <a:pt x="1130" y="780"/>
                      <a:pt x="1129" y="781"/>
                      <a:pt x="1126" y="781"/>
                    </a:cubicBezTo>
                    <a:close/>
                    <a:moveTo>
                      <a:pt x="1160" y="781"/>
                    </a:moveTo>
                    <a:cubicBezTo>
                      <a:pt x="1144" y="781"/>
                      <a:pt x="1144" y="781"/>
                      <a:pt x="1144" y="781"/>
                    </a:cubicBezTo>
                    <a:cubicBezTo>
                      <a:pt x="1142" y="781"/>
                      <a:pt x="1140" y="780"/>
                      <a:pt x="1140" y="778"/>
                    </a:cubicBezTo>
                    <a:cubicBezTo>
                      <a:pt x="1140" y="776"/>
                      <a:pt x="1142" y="774"/>
                      <a:pt x="1144" y="774"/>
                    </a:cubicBezTo>
                    <a:cubicBezTo>
                      <a:pt x="1160" y="774"/>
                      <a:pt x="1160" y="774"/>
                      <a:pt x="1160" y="774"/>
                    </a:cubicBezTo>
                    <a:cubicBezTo>
                      <a:pt x="1162" y="774"/>
                      <a:pt x="1164" y="776"/>
                      <a:pt x="1164" y="778"/>
                    </a:cubicBezTo>
                    <a:cubicBezTo>
                      <a:pt x="1164" y="780"/>
                      <a:pt x="1162" y="781"/>
                      <a:pt x="1160" y="781"/>
                    </a:cubicBezTo>
                    <a:close/>
                    <a:moveTo>
                      <a:pt x="1194" y="781"/>
                    </a:moveTo>
                    <a:cubicBezTo>
                      <a:pt x="1177" y="781"/>
                      <a:pt x="1177" y="781"/>
                      <a:pt x="1177" y="781"/>
                    </a:cubicBezTo>
                    <a:cubicBezTo>
                      <a:pt x="1175" y="781"/>
                      <a:pt x="1174" y="780"/>
                      <a:pt x="1174" y="778"/>
                    </a:cubicBezTo>
                    <a:cubicBezTo>
                      <a:pt x="1174" y="776"/>
                      <a:pt x="1175" y="774"/>
                      <a:pt x="1177" y="774"/>
                    </a:cubicBezTo>
                    <a:cubicBezTo>
                      <a:pt x="1194" y="774"/>
                      <a:pt x="1194" y="774"/>
                      <a:pt x="1194" y="774"/>
                    </a:cubicBezTo>
                    <a:cubicBezTo>
                      <a:pt x="1196" y="774"/>
                      <a:pt x="1198" y="776"/>
                      <a:pt x="1198" y="778"/>
                    </a:cubicBezTo>
                    <a:cubicBezTo>
                      <a:pt x="1198" y="780"/>
                      <a:pt x="1196" y="781"/>
                      <a:pt x="1194" y="781"/>
                    </a:cubicBezTo>
                    <a:close/>
                    <a:moveTo>
                      <a:pt x="1228" y="781"/>
                    </a:moveTo>
                    <a:cubicBezTo>
                      <a:pt x="1211" y="781"/>
                      <a:pt x="1211" y="781"/>
                      <a:pt x="1211" y="781"/>
                    </a:cubicBezTo>
                    <a:cubicBezTo>
                      <a:pt x="1209" y="781"/>
                      <a:pt x="1207" y="780"/>
                      <a:pt x="1207" y="778"/>
                    </a:cubicBezTo>
                    <a:cubicBezTo>
                      <a:pt x="1207" y="776"/>
                      <a:pt x="1209" y="774"/>
                      <a:pt x="1211" y="774"/>
                    </a:cubicBezTo>
                    <a:cubicBezTo>
                      <a:pt x="1228" y="774"/>
                      <a:pt x="1228" y="774"/>
                      <a:pt x="1228" y="774"/>
                    </a:cubicBezTo>
                    <a:cubicBezTo>
                      <a:pt x="1230" y="774"/>
                      <a:pt x="1231" y="776"/>
                      <a:pt x="1231" y="778"/>
                    </a:cubicBezTo>
                    <a:cubicBezTo>
                      <a:pt x="1231" y="780"/>
                      <a:pt x="1230" y="781"/>
                      <a:pt x="1228" y="781"/>
                    </a:cubicBezTo>
                    <a:close/>
                    <a:moveTo>
                      <a:pt x="1261" y="781"/>
                    </a:moveTo>
                    <a:cubicBezTo>
                      <a:pt x="1244" y="781"/>
                      <a:pt x="1244" y="781"/>
                      <a:pt x="1244" y="781"/>
                    </a:cubicBezTo>
                    <a:cubicBezTo>
                      <a:pt x="1242" y="781"/>
                      <a:pt x="1241" y="780"/>
                      <a:pt x="1241" y="778"/>
                    </a:cubicBezTo>
                    <a:cubicBezTo>
                      <a:pt x="1241" y="776"/>
                      <a:pt x="1242" y="774"/>
                      <a:pt x="1244" y="774"/>
                    </a:cubicBezTo>
                    <a:cubicBezTo>
                      <a:pt x="1261" y="774"/>
                      <a:pt x="1261" y="774"/>
                      <a:pt x="1261" y="774"/>
                    </a:cubicBezTo>
                    <a:cubicBezTo>
                      <a:pt x="1263" y="774"/>
                      <a:pt x="1265" y="776"/>
                      <a:pt x="1265" y="778"/>
                    </a:cubicBezTo>
                    <a:cubicBezTo>
                      <a:pt x="1265" y="780"/>
                      <a:pt x="1263" y="781"/>
                      <a:pt x="1261" y="781"/>
                    </a:cubicBezTo>
                    <a:close/>
                    <a:moveTo>
                      <a:pt x="1295" y="781"/>
                    </a:moveTo>
                    <a:cubicBezTo>
                      <a:pt x="1278" y="781"/>
                      <a:pt x="1278" y="781"/>
                      <a:pt x="1278" y="781"/>
                    </a:cubicBezTo>
                    <a:cubicBezTo>
                      <a:pt x="1276" y="781"/>
                      <a:pt x="1274" y="780"/>
                      <a:pt x="1274" y="778"/>
                    </a:cubicBezTo>
                    <a:cubicBezTo>
                      <a:pt x="1274" y="776"/>
                      <a:pt x="1276" y="774"/>
                      <a:pt x="1278" y="774"/>
                    </a:cubicBezTo>
                    <a:cubicBezTo>
                      <a:pt x="1295" y="774"/>
                      <a:pt x="1295" y="774"/>
                      <a:pt x="1295" y="774"/>
                    </a:cubicBezTo>
                    <a:cubicBezTo>
                      <a:pt x="1297" y="774"/>
                      <a:pt x="1298" y="776"/>
                      <a:pt x="1298" y="778"/>
                    </a:cubicBezTo>
                    <a:cubicBezTo>
                      <a:pt x="1298" y="780"/>
                      <a:pt x="1297" y="781"/>
                      <a:pt x="1295" y="781"/>
                    </a:cubicBezTo>
                    <a:close/>
                    <a:moveTo>
                      <a:pt x="1316" y="787"/>
                    </a:moveTo>
                    <a:cubicBezTo>
                      <a:pt x="1311" y="787"/>
                      <a:pt x="1307" y="783"/>
                      <a:pt x="1307" y="778"/>
                    </a:cubicBezTo>
                    <a:cubicBezTo>
                      <a:pt x="1307" y="773"/>
                      <a:pt x="1311" y="768"/>
                      <a:pt x="1316" y="768"/>
                    </a:cubicBezTo>
                    <a:cubicBezTo>
                      <a:pt x="1321" y="768"/>
                      <a:pt x="1325" y="773"/>
                      <a:pt x="1325" y="778"/>
                    </a:cubicBezTo>
                    <a:cubicBezTo>
                      <a:pt x="1325" y="783"/>
                      <a:pt x="1321" y="787"/>
                      <a:pt x="1316" y="787"/>
                    </a:cubicBezTo>
                    <a:close/>
                    <a:moveTo>
                      <a:pt x="1340" y="740"/>
                    </a:moveTo>
                    <a:cubicBezTo>
                      <a:pt x="1340" y="748"/>
                      <a:pt x="1334" y="754"/>
                      <a:pt x="1326" y="754"/>
                    </a:cubicBezTo>
                    <a:cubicBezTo>
                      <a:pt x="918" y="754"/>
                      <a:pt x="642" y="754"/>
                      <a:pt x="455" y="754"/>
                    </a:cubicBezTo>
                    <a:cubicBezTo>
                      <a:pt x="455" y="754"/>
                      <a:pt x="455" y="754"/>
                      <a:pt x="455" y="754"/>
                    </a:cubicBezTo>
                    <a:cubicBezTo>
                      <a:pt x="64" y="754"/>
                      <a:pt x="64" y="754"/>
                      <a:pt x="64" y="754"/>
                    </a:cubicBezTo>
                    <a:cubicBezTo>
                      <a:pt x="56" y="754"/>
                      <a:pt x="49" y="747"/>
                      <a:pt x="49" y="739"/>
                    </a:cubicBezTo>
                    <a:cubicBezTo>
                      <a:pt x="49" y="739"/>
                      <a:pt x="49" y="739"/>
                      <a:pt x="49" y="470"/>
                    </a:cubicBezTo>
                    <a:cubicBezTo>
                      <a:pt x="49" y="417"/>
                      <a:pt x="49" y="372"/>
                      <a:pt x="49" y="332"/>
                    </a:cubicBezTo>
                    <a:cubicBezTo>
                      <a:pt x="49" y="63"/>
                      <a:pt x="49" y="63"/>
                      <a:pt x="49" y="63"/>
                    </a:cubicBezTo>
                    <a:cubicBezTo>
                      <a:pt x="49" y="55"/>
                      <a:pt x="56" y="48"/>
                      <a:pt x="64" y="48"/>
                    </a:cubicBezTo>
                    <a:cubicBezTo>
                      <a:pt x="1326" y="48"/>
                      <a:pt x="1326" y="48"/>
                      <a:pt x="1326" y="48"/>
                    </a:cubicBezTo>
                    <a:cubicBezTo>
                      <a:pt x="1334" y="48"/>
                      <a:pt x="1340" y="55"/>
                      <a:pt x="1340" y="63"/>
                    </a:cubicBezTo>
                    <a:cubicBezTo>
                      <a:pt x="1340" y="740"/>
                      <a:pt x="1340" y="740"/>
                      <a:pt x="1340" y="740"/>
                    </a:cubicBezTo>
                    <a:close/>
                  </a:path>
                </a:pathLst>
              </a:custGeom>
              <a:solidFill>
                <a:srgbClr val="FFFFFF"/>
              </a:solidFill>
              <a:ln w="25400" cap="flat" cmpd="sng" algn="ctr">
                <a:noFill/>
                <a:prstDash val="solid"/>
                <a:headEnd type="none" w="med" len="med"/>
                <a:tailEnd type="none" w="med" len="med"/>
              </a:ln>
              <a:effectLst/>
            </p:spPr>
            <p:txBody>
              <a:bodyPr vert="horz" wrap="square" lIns="116041" tIns="58021" rIns="116041" bIns="58021" numCol="1" rtlCol="0" anchor="ctr" anchorCtr="0" compatLnSpc="1">
                <a:prstTxWarp prst="textNoShape">
                  <a:avLst/>
                </a:prstTxWarp>
              </a:bodyPr>
              <a:lstStyle/>
              <a:p>
                <a:pPr defTabSz="1044410">
                  <a:defRPr/>
                </a:pPr>
                <a:endParaRPr lang="en-US" sz="2800" kern="0" spc="-171">
                  <a:solidFill>
                    <a:srgbClr val="F2F2F2"/>
                  </a:solidFill>
                  <a:latin typeface="Segoe Light" pitchFamily="34" charset="0"/>
                </a:endParaRPr>
              </a:p>
            </p:txBody>
          </p:sp>
        </p:grpSp>
      </p:grpSp>
    </p:spTree>
    <p:extLst>
      <p:ext uri="{BB962C8B-B14F-4D97-AF65-F5344CB8AC3E}">
        <p14:creationId xmlns:p14="http://schemas.microsoft.com/office/powerpoint/2010/main" val="26410754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750" fill="hold"/>
                                        <p:tgtEl>
                                          <p:spTgt spid="16"/>
                                        </p:tgtEl>
                                        <p:attrNameLst>
                                          <p:attrName>ppt_x</p:attrName>
                                        </p:attrNameLst>
                                      </p:cBhvr>
                                      <p:tavLst>
                                        <p:tav tm="0">
                                          <p:val>
                                            <p:strVal val="0-#ppt_w/2"/>
                                          </p:val>
                                        </p:tav>
                                        <p:tav tm="100000">
                                          <p:val>
                                            <p:strVal val="#ppt_x"/>
                                          </p:val>
                                        </p:tav>
                                      </p:tavLst>
                                    </p:anim>
                                    <p:anim calcmode="lin" valueType="num">
                                      <p:cBhvr additive="base">
                                        <p:cTn id="8" dur="75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1+#ppt_w/2"/>
                                          </p:val>
                                        </p:tav>
                                        <p:tav tm="100000">
                                          <p:val>
                                            <p:strVal val="#ppt_x"/>
                                          </p:val>
                                        </p:tav>
                                      </p:tavLst>
                                    </p:anim>
                                    <p:anim calcmode="lin" valueType="num">
                                      <p:cBhvr additive="base">
                                        <p:cTn id="12" dur="75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19111" y="2680872"/>
            <a:ext cx="2604346" cy="2560320"/>
            <a:chOff x="519111" y="2155271"/>
            <a:chExt cx="2604346" cy="2560320"/>
          </a:xfrm>
        </p:grpSpPr>
        <p:pic>
          <p:nvPicPr>
            <p:cNvPr id="80" name="Picture 2" descr="http://cache1.asset-cache.net/xr/134429246.jpg?v=1&amp;c=IWSAsset&amp;k=3&amp;d=91F5CCEF208281FD5C343D12E4E10FFA5F73AEC31E90807E3C404E3F4AA9C0FD">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074" r="11218"/>
            <a:stretch/>
          </p:blipFill>
          <p:spPr bwMode="auto">
            <a:xfrm>
              <a:off x="519111" y="2155271"/>
              <a:ext cx="2604345" cy="2560320"/>
            </a:xfrm>
            <a:prstGeom prst="rect">
              <a:avLst/>
            </a:prstGeom>
            <a:noFill/>
            <a:extLst>
              <a:ext uri="{909E8E84-426E-40DD-AFC4-6F175D3DCCD1}">
                <a14:hiddenFill xmlns:a14="http://schemas.microsoft.com/office/drawing/2010/main">
                  <a:solidFill>
                    <a:srgbClr val="FFFFFF"/>
                  </a:solidFill>
                </a14:hiddenFill>
              </a:ext>
            </a:extLst>
          </p:spPr>
        </p:pic>
        <p:sp>
          <p:nvSpPr>
            <p:cNvPr id="79" name="Rectangle 78"/>
            <p:cNvSpPr/>
            <p:nvPr/>
          </p:nvSpPr>
          <p:spPr bwMode="auto">
            <a:xfrm>
              <a:off x="519112" y="3895841"/>
              <a:ext cx="2604345" cy="819750"/>
            </a:xfrm>
            <a:prstGeom prst="rect">
              <a:avLst/>
            </a:prstGeom>
            <a:gradFill flip="none" rotWithShape="1">
              <a:gsLst>
                <a:gs pos="0">
                  <a:schemeClr val="tx1"/>
                </a:gs>
                <a:gs pos="76000">
                  <a:schemeClr val="tx1">
                    <a:alpha val="54000"/>
                  </a:schemeClr>
                </a:gs>
                <a:gs pos="100000">
                  <a:schemeClr val="tx1">
                    <a:tint val="23500"/>
                    <a:satMod val="160000"/>
                    <a:alpha val="0"/>
                  </a:schemeClr>
                </a:gs>
              </a:gsLst>
              <a:lin ang="16200000" scaled="1"/>
              <a:tileRect/>
            </a:gra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b" anchorCtr="0" compatLnSpc="1">
              <a:prstTxWarp prst="textNoShape">
                <a:avLst/>
              </a:prstTxWarp>
            </a:bodyPr>
            <a:lstStyle/>
            <a:p>
              <a:pPr defTabSz="914099" fontAlgn="base">
                <a:spcBef>
                  <a:spcPct val="0"/>
                </a:spcBef>
                <a:spcAft>
                  <a:spcPct val="0"/>
                </a:spcAft>
              </a:pPr>
              <a:r>
                <a:rPr lang="en-US" sz="2200" dirty="0" smtClean="0">
                  <a:solidFill>
                    <a:schemeClr val="bg1"/>
                  </a:solidFill>
                </a:rPr>
                <a:t>No Compromise Business Tablet*</a:t>
              </a:r>
            </a:p>
          </p:txBody>
        </p:sp>
      </p:grpSp>
      <p:grpSp>
        <p:nvGrpSpPr>
          <p:cNvPr id="3" name="Group 2"/>
          <p:cNvGrpSpPr/>
          <p:nvPr/>
        </p:nvGrpSpPr>
        <p:grpSpPr>
          <a:xfrm>
            <a:off x="3376396" y="2680872"/>
            <a:ext cx="2604344" cy="2560320"/>
            <a:chOff x="3377869" y="2155271"/>
            <a:chExt cx="2604344" cy="2560320"/>
          </a:xfrm>
        </p:grpSpPr>
        <p:pic>
          <p:nvPicPr>
            <p:cNvPr id="77" name="Picture 5" descr="Royalty-free Image: Two women working on a laptop in an"/>
            <p:cNvPicPr>
              <a:picLocks noChangeAspect="1" noChangeArrowheads="1"/>
            </p:cNvPicPr>
            <p:nvPr/>
          </p:nvPicPr>
          <p:blipFill rotWithShape="1">
            <a:blip r:embed="rId5">
              <a:extLst>
                <a:ext uri="{28A0092B-C50C-407E-A947-70E740481C1C}">
                  <a14:useLocalDpi xmlns:a14="http://schemas.microsoft.com/office/drawing/2010/main" val="0"/>
                </a:ext>
              </a:extLst>
            </a:blip>
            <a:srcRect l="19368" t="1404" r="10158" b="1798"/>
            <a:stretch/>
          </p:blipFill>
          <p:spPr bwMode="auto">
            <a:xfrm>
              <a:off x="3377869" y="2155271"/>
              <a:ext cx="2604344" cy="2560320"/>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p:cNvSpPr/>
            <p:nvPr/>
          </p:nvSpPr>
          <p:spPr bwMode="auto">
            <a:xfrm>
              <a:off x="3377869" y="3895841"/>
              <a:ext cx="2604344" cy="819750"/>
            </a:xfrm>
            <a:prstGeom prst="rect">
              <a:avLst/>
            </a:prstGeom>
            <a:gradFill flip="none" rotWithShape="1">
              <a:gsLst>
                <a:gs pos="0">
                  <a:schemeClr val="tx1"/>
                </a:gs>
                <a:gs pos="76000">
                  <a:schemeClr val="tx1">
                    <a:alpha val="25000"/>
                  </a:schemeClr>
                </a:gs>
                <a:gs pos="100000">
                  <a:schemeClr val="tx1">
                    <a:tint val="23500"/>
                    <a:satMod val="160000"/>
                    <a:alpha val="0"/>
                  </a:schemeClr>
                </a:gs>
              </a:gsLst>
              <a:lin ang="16200000" scaled="1"/>
              <a:tileRect/>
            </a:gra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b" anchorCtr="0" compatLnSpc="1">
              <a:prstTxWarp prst="textNoShape">
                <a:avLst/>
              </a:prstTxWarp>
            </a:bodyPr>
            <a:lstStyle/>
            <a:p>
              <a:pPr defTabSz="914099" fontAlgn="base">
                <a:spcBef>
                  <a:spcPct val="0"/>
                </a:spcBef>
                <a:spcAft>
                  <a:spcPct val="0"/>
                </a:spcAft>
              </a:pPr>
              <a:r>
                <a:rPr lang="en-US" sz="2200" dirty="0" smtClean="0">
                  <a:gradFill>
                    <a:gsLst>
                      <a:gs pos="0">
                        <a:srgbClr val="FFFFFF"/>
                      </a:gs>
                      <a:gs pos="100000">
                        <a:srgbClr val="FFFFFF"/>
                      </a:gs>
                    </a:gsLst>
                    <a:lin ang="5400000" scaled="0"/>
                  </a:gradFill>
                </a:rPr>
                <a:t>New Possibilities in Mobile Productivity</a:t>
              </a:r>
              <a:endParaRPr lang="en-US" sz="2200" dirty="0">
                <a:gradFill>
                  <a:gsLst>
                    <a:gs pos="0">
                      <a:srgbClr val="FFFFFF"/>
                    </a:gs>
                    <a:gs pos="100000">
                      <a:srgbClr val="FFFFFF"/>
                    </a:gs>
                  </a:gsLst>
                  <a:lin ang="5400000" scaled="0"/>
                </a:gradFill>
              </a:endParaRPr>
            </a:p>
          </p:txBody>
        </p:sp>
      </p:grpSp>
      <p:grpSp>
        <p:nvGrpSpPr>
          <p:cNvPr id="4" name="Group 5"/>
          <p:cNvGrpSpPr/>
          <p:nvPr/>
        </p:nvGrpSpPr>
        <p:grpSpPr>
          <a:xfrm>
            <a:off x="6233679" y="2680872"/>
            <a:ext cx="2604346" cy="2560320"/>
            <a:chOff x="6236625" y="2155271"/>
            <a:chExt cx="2604346" cy="2560320"/>
          </a:xfrm>
        </p:grpSpPr>
        <p:pic>
          <p:nvPicPr>
            <p:cNvPr id="73" name="Picture 7" descr="C:\Users\v-junyo\Documents\Jun_Mesh\Microsoft Files\DesignTools\Brand Photos\Unified Communications\Brand Library - no exp\UC10_Group_001.jp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6236626" y="2155271"/>
              <a:ext cx="2604345" cy="2560320"/>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p:cNvSpPr/>
            <p:nvPr/>
          </p:nvSpPr>
          <p:spPr bwMode="auto">
            <a:xfrm>
              <a:off x="6236625" y="3895841"/>
              <a:ext cx="2604345" cy="819750"/>
            </a:xfrm>
            <a:prstGeom prst="rect">
              <a:avLst/>
            </a:prstGeom>
            <a:gradFill flip="none" rotWithShape="1">
              <a:gsLst>
                <a:gs pos="0">
                  <a:schemeClr val="tx1"/>
                </a:gs>
                <a:gs pos="76000">
                  <a:schemeClr val="tx1">
                    <a:alpha val="25000"/>
                  </a:schemeClr>
                </a:gs>
                <a:gs pos="100000">
                  <a:schemeClr val="tx1">
                    <a:tint val="23500"/>
                    <a:satMod val="160000"/>
                    <a:alpha val="0"/>
                  </a:schemeClr>
                </a:gs>
              </a:gsLst>
              <a:lin ang="16200000" scaled="1"/>
              <a:tileRect/>
            </a:gra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b" anchorCtr="0" compatLnSpc="1">
              <a:prstTxWarp prst="textNoShape">
                <a:avLst/>
              </a:prstTxWarp>
            </a:bodyPr>
            <a:lstStyle/>
            <a:p>
              <a:pPr defTabSz="914099" fontAlgn="base">
                <a:spcBef>
                  <a:spcPct val="0"/>
                </a:spcBef>
                <a:spcAft>
                  <a:spcPct val="0"/>
                </a:spcAft>
              </a:pPr>
              <a:r>
                <a:rPr lang="en-US" sz="2200" dirty="0">
                  <a:gradFill>
                    <a:gsLst>
                      <a:gs pos="0">
                        <a:srgbClr val="FFFFFF"/>
                      </a:gs>
                      <a:gs pos="100000">
                        <a:srgbClr val="FFFFFF"/>
                      </a:gs>
                    </a:gsLst>
                    <a:lin ang="5400000" scaled="0"/>
                  </a:gradFill>
                </a:rPr>
                <a:t>Enhanced </a:t>
              </a:r>
              <a:r>
                <a:rPr lang="en-US" sz="2200" dirty="0" smtClean="0">
                  <a:gradFill>
                    <a:gsLst>
                      <a:gs pos="0">
                        <a:srgbClr val="FFFFFF"/>
                      </a:gs>
                      <a:gs pos="100000">
                        <a:srgbClr val="FFFFFF"/>
                      </a:gs>
                    </a:gsLst>
                    <a:lin ang="5400000" scaled="0"/>
                  </a:gradFill>
                </a:rPr>
                <a:t>End-to-End </a:t>
              </a:r>
              <a:r>
                <a:rPr lang="en-US" sz="2200" dirty="0">
                  <a:gradFill>
                    <a:gsLst>
                      <a:gs pos="0">
                        <a:srgbClr val="FFFFFF"/>
                      </a:gs>
                      <a:gs pos="100000">
                        <a:srgbClr val="FFFFFF"/>
                      </a:gs>
                    </a:gsLst>
                    <a:lin ang="5400000" scaled="0"/>
                  </a:gradFill>
                </a:rPr>
                <a:t>Security</a:t>
              </a:r>
            </a:p>
          </p:txBody>
        </p:sp>
      </p:grpSp>
      <p:grpSp>
        <p:nvGrpSpPr>
          <p:cNvPr id="6" name="Group 6"/>
          <p:cNvGrpSpPr/>
          <p:nvPr/>
        </p:nvGrpSpPr>
        <p:grpSpPr>
          <a:xfrm>
            <a:off x="9090964" y="2680872"/>
            <a:ext cx="2614284" cy="2560321"/>
            <a:chOff x="9090964" y="2155270"/>
            <a:chExt cx="2614284" cy="2560321"/>
          </a:xfrm>
        </p:grpSpPr>
        <p:pic>
          <p:nvPicPr>
            <p:cNvPr id="70" name="Picture 2" descr="C:\Users\v-junyo\Documents\Jun_Mesh\Microsoft Files\DesignTools\Brand Photos\FY10 Business Identity\Server IT - no exp\server female thinking IT problem solving laptop machine room fix technology stand.jpg"/>
            <p:cNvPicPr>
              <a:picLocks noChangeAspect="1" noChangeArrowheads="1"/>
            </p:cNvPicPr>
            <p:nvPr/>
          </p:nvPicPr>
          <p:blipFill rotWithShape="1">
            <a:blip r:embed="rId7">
              <a:extLst>
                <a:ext uri="{28A0092B-C50C-407E-A947-70E740481C1C}">
                  <a14:useLocalDpi xmlns:a14="http://schemas.microsoft.com/office/drawing/2010/main" val="0"/>
                </a:ext>
              </a:extLst>
            </a:blip>
            <a:srcRect l="34684" t="13633" r="7163" b="769"/>
            <a:stretch/>
          </p:blipFill>
          <p:spPr bwMode="auto">
            <a:xfrm>
              <a:off x="9095383" y="2155270"/>
              <a:ext cx="2609865" cy="2560321"/>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p:cNvSpPr/>
            <p:nvPr/>
          </p:nvSpPr>
          <p:spPr bwMode="auto">
            <a:xfrm>
              <a:off x="9090964" y="3895841"/>
              <a:ext cx="2614284" cy="819750"/>
            </a:xfrm>
            <a:prstGeom prst="rect">
              <a:avLst/>
            </a:prstGeom>
            <a:gradFill flip="none" rotWithShape="1">
              <a:gsLst>
                <a:gs pos="0">
                  <a:schemeClr val="tx1"/>
                </a:gs>
                <a:gs pos="76000">
                  <a:schemeClr val="tx1">
                    <a:alpha val="25000"/>
                  </a:schemeClr>
                </a:gs>
                <a:gs pos="100000">
                  <a:schemeClr val="tx1">
                    <a:tint val="23500"/>
                    <a:satMod val="160000"/>
                    <a:alpha val="0"/>
                  </a:schemeClr>
                </a:gs>
              </a:gsLst>
              <a:lin ang="16200000" scaled="1"/>
              <a:tileRect/>
            </a:gra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b" anchorCtr="0" compatLnSpc="1">
              <a:prstTxWarp prst="textNoShape">
                <a:avLst/>
              </a:prstTxWarp>
            </a:bodyPr>
            <a:lstStyle/>
            <a:p>
              <a:pPr defTabSz="914099" fontAlgn="base">
                <a:spcBef>
                  <a:spcPct val="0"/>
                </a:spcBef>
                <a:spcAft>
                  <a:spcPct val="0"/>
                </a:spcAft>
              </a:pPr>
              <a:r>
                <a:rPr lang="en-US" sz="2200" dirty="0" smtClean="0">
                  <a:solidFill>
                    <a:schemeClr val="bg1"/>
                  </a:solidFill>
                </a:rPr>
                <a:t>Management </a:t>
              </a:r>
              <a:br>
                <a:rPr lang="en-US" sz="2200" dirty="0" smtClean="0">
                  <a:solidFill>
                    <a:schemeClr val="bg1"/>
                  </a:solidFill>
                </a:rPr>
              </a:br>
              <a:r>
                <a:rPr lang="en-US" sz="2200" dirty="0" smtClean="0">
                  <a:solidFill>
                    <a:schemeClr val="bg1"/>
                  </a:solidFill>
                </a:rPr>
                <a:t>and Virtualization</a:t>
              </a:r>
              <a:endParaRPr lang="en-US" sz="2200" dirty="0">
                <a:solidFill>
                  <a:schemeClr val="bg1"/>
                </a:solidFill>
              </a:endParaRPr>
            </a:p>
          </p:txBody>
        </p:sp>
      </p:grpSp>
      <p:sp>
        <p:nvSpPr>
          <p:cNvPr id="5" name="Rectangle 4"/>
          <p:cNvSpPr/>
          <p:nvPr/>
        </p:nvSpPr>
        <p:spPr bwMode="auto">
          <a:xfrm>
            <a:off x="0" y="0"/>
            <a:ext cx="12188825" cy="2680872"/>
          </a:xfrm>
          <a:prstGeom prst="rect">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8" name="Title 7"/>
          <p:cNvSpPr>
            <a:spLocks noGrp="1"/>
          </p:cNvSpPr>
          <p:nvPr>
            <p:ph type="title"/>
          </p:nvPr>
        </p:nvSpPr>
        <p:spPr/>
        <p:txBody>
          <a:bodyPr/>
          <a:lstStyle/>
          <a:p>
            <a:r>
              <a:rPr lang="en-US" dirty="0" smtClean="0"/>
              <a:t>Windows 8 for Enterprise</a:t>
            </a:r>
            <a:endParaRPr lang="en-US" dirty="0"/>
          </a:p>
        </p:txBody>
      </p:sp>
      <p:grpSp>
        <p:nvGrpSpPr>
          <p:cNvPr id="39" name="Group 14"/>
          <p:cNvGrpSpPr/>
          <p:nvPr/>
        </p:nvGrpSpPr>
        <p:grpSpPr>
          <a:xfrm>
            <a:off x="468777" y="1442295"/>
            <a:ext cx="11352586" cy="1022597"/>
            <a:chOff x="468777" y="1227804"/>
            <a:chExt cx="11352586" cy="1022597"/>
          </a:xfrm>
        </p:grpSpPr>
        <p:grpSp>
          <p:nvGrpSpPr>
            <p:cNvPr id="40" name="Group 39"/>
            <p:cNvGrpSpPr/>
            <p:nvPr/>
          </p:nvGrpSpPr>
          <p:grpSpPr>
            <a:xfrm>
              <a:off x="468777" y="1227804"/>
              <a:ext cx="11352586" cy="1022597"/>
              <a:chOff x="468777" y="1227804"/>
              <a:chExt cx="11352586" cy="1022597"/>
            </a:xfrm>
          </p:grpSpPr>
          <p:sp>
            <p:nvSpPr>
              <p:cNvPr id="51" name="Text Placeholder 12"/>
              <p:cNvSpPr txBox="1">
                <a:spLocks/>
              </p:cNvSpPr>
              <p:nvPr/>
            </p:nvSpPr>
            <p:spPr>
              <a:xfrm>
                <a:off x="620711" y="1374699"/>
                <a:ext cx="2953652" cy="664797"/>
              </a:xfrm>
              <a:prstGeom prst="rect">
                <a:avLst/>
              </a:prstGeom>
            </p:spPr>
            <p:txBody>
              <a:bodyPr vert="horz" wrap="square" lIns="0" tIns="0" rIns="0" bIns="0" rtlCol="0">
                <a:spAutoFit/>
              </a:bodyPr>
              <a:lstStyle>
                <a:lvl1pPr marL="0" indent="0" algn="l" defTabSz="914363" rtl="0" eaLnBrk="1" latinLnBrk="0" hangingPunct="1">
                  <a:lnSpc>
                    <a:spcPct val="90000"/>
                  </a:lnSpc>
                  <a:spcBef>
                    <a:spcPts val="0"/>
                  </a:spcBef>
                  <a:spcAft>
                    <a:spcPts val="900"/>
                  </a:spcAft>
                  <a:buSzPct val="90000"/>
                  <a:buFont typeface="Arial" pitchFamily="34" charset="0"/>
                  <a:buNone/>
                  <a:defRPr sz="4000" kern="1200" spc="-10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vl2pPr marL="0" indent="0" algn="l" defTabSz="914363" rtl="0" eaLnBrk="1" latinLnBrk="0" hangingPunct="1">
                  <a:lnSpc>
                    <a:spcPct val="90000"/>
                  </a:lnSpc>
                  <a:spcBef>
                    <a:spcPts val="0"/>
                  </a:spcBef>
                  <a:spcAft>
                    <a:spcPts val="400"/>
                  </a:spcAft>
                  <a:buSzPct val="90000"/>
                  <a:buFont typeface="Arial" pitchFamily="34" charset="0"/>
                  <a:buNone/>
                  <a:tabLst>
                    <a:tab pos="630238" algn="l"/>
                  </a:tabLst>
                  <a:defRPr sz="2000" kern="1200" spc="-5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0" indent="0" algn="l" defTabSz="914363" rtl="0" eaLnBrk="1" latinLnBrk="0" hangingPunct="1">
                  <a:lnSpc>
                    <a:spcPct val="90000"/>
                  </a:lnSpc>
                  <a:spcBef>
                    <a:spcPts val="0"/>
                  </a:spcBef>
                  <a:spcAft>
                    <a:spcPts val="400"/>
                  </a:spcAft>
                  <a:buSzPct val="90000"/>
                  <a:buFont typeface="Arial" pitchFamily="34" charset="0"/>
                  <a:buNone/>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n-US" sz="2400" dirty="0">
                    <a:solidFill>
                      <a:schemeClr val="bg1"/>
                    </a:solidFill>
                    <a:latin typeface="+mj-lt"/>
                  </a:rPr>
                  <a:t>Devices </a:t>
                </a:r>
                <a:r>
                  <a:rPr lang="en-US" sz="2400" dirty="0" smtClean="0">
                    <a:solidFill>
                      <a:schemeClr val="bg1"/>
                    </a:solidFill>
                    <a:latin typeface="+mj-lt"/>
                  </a:rPr>
                  <a:t>&amp; </a:t>
                </a:r>
                <a:r>
                  <a:rPr lang="en-US" sz="2400" dirty="0">
                    <a:solidFill>
                      <a:schemeClr val="bg1"/>
                    </a:solidFill>
                    <a:latin typeface="+mj-lt"/>
                  </a:rPr>
                  <a:t>Experiences Users Want </a:t>
                </a:r>
              </a:p>
            </p:txBody>
          </p:sp>
          <p:sp>
            <p:nvSpPr>
              <p:cNvPr id="52" name="Text Placeholder 12"/>
              <p:cNvSpPr txBox="1">
                <a:spLocks/>
              </p:cNvSpPr>
              <p:nvPr/>
            </p:nvSpPr>
            <p:spPr>
              <a:xfrm>
                <a:off x="6500969" y="1374699"/>
                <a:ext cx="5320394" cy="664797"/>
              </a:xfrm>
              <a:prstGeom prst="rect">
                <a:avLst/>
              </a:prstGeom>
            </p:spPr>
            <p:txBody>
              <a:bodyPr vert="horz" wrap="square" lIns="0" tIns="0" rIns="0" bIns="0" rtlCol="0">
                <a:spAutoFit/>
              </a:bodyPr>
              <a:lstStyle>
                <a:lvl1pPr marL="0" indent="0" algn="l" defTabSz="914363" rtl="0" eaLnBrk="1" latinLnBrk="0" hangingPunct="1">
                  <a:lnSpc>
                    <a:spcPct val="90000"/>
                  </a:lnSpc>
                  <a:spcBef>
                    <a:spcPts val="0"/>
                  </a:spcBef>
                  <a:spcAft>
                    <a:spcPts val="900"/>
                  </a:spcAft>
                  <a:buSzPct val="90000"/>
                  <a:buFont typeface="Arial" pitchFamily="34" charset="0"/>
                  <a:buNone/>
                  <a:defRPr sz="4000" kern="1200" spc="-10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vl2pPr marL="0" indent="0" algn="l" defTabSz="914363" rtl="0" eaLnBrk="1" latinLnBrk="0" hangingPunct="1">
                  <a:lnSpc>
                    <a:spcPct val="90000"/>
                  </a:lnSpc>
                  <a:spcBef>
                    <a:spcPts val="0"/>
                  </a:spcBef>
                  <a:spcAft>
                    <a:spcPts val="400"/>
                  </a:spcAft>
                  <a:buSzPct val="90000"/>
                  <a:buFont typeface="Arial" pitchFamily="34" charset="0"/>
                  <a:buNone/>
                  <a:tabLst>
                    <a:tab pos="630238" algn="l"/>
                  </a:tabLst>
                  <a:defRPr sz="2000" kern="1200" spc="-5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0" indent="0" algn="l" defTabSz="914363" rtl="0" eaLnBrk="1" latinLnBrk="0" hangingPunct="1">
                  <a:lnSpc>
                    <a:spcPct val="90000"/>
                  </a:lnSpc>
                  <a:spcBef>
                    <a:spcPts val="0"/>
                  </a:spcBef>
                  <a:spcAft>
                    <a:spcPts val="400"/>
                  </a:spcAft>
                  <a:buSzPct val="90000"/>
                  <a:buFont typeface="Arial" pitchFamily="34" charset="0"/>
                  <a:buNone/>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defTabSz="914363" rtl="0" eaLnBrk="1" fontAlgn="auto" latinLnBrk="0" hangingPunct="1">
                  <a:lnSpc>
                    <a:spcPct val="90000"/>
                  </a:lnSpc>
                  <a:spcBef>
                    <a:spcPts val="0"/>
                  </a:spcBef>
                  <a:spcAft>
                    <a:spcPts val="900"/>
                  </a:spcAft>
                  <a:buClrTx/>
                  <a:buSzPct val="90000"/>
                  <a:buFont typeface="Arial" pitchFamily="34" charset="0"/>
                  <a:buNone/>
                  <a:tabLst/>
                  <a:defRPr/>
                </a:pPr>
                <a:r>
                  <a:rPr kumimoji="0" lang="en-US" sz="2400" b="0" i="0" u="none" strike="noStrike" kern="1200" cap="none" spc="-100" normalizeH="0" baseline="0" noProof="0" dirty="0" smtClean="0">
                    <a:ln>
                      <a:noFill/>
                    </a:ln>
                    <a:solidFill>
                      <a:schemeClr val="bg1"/>
                    </a:solidFill>
                    <a:effectLst/>
                    <a:uLnTx/>
                    <a:uFillTx/>
                    <a:latin typeface="+mj-lt"/>
                  </a:rPr>
                  <a:t>Enterprise-Grade</a:t>
                </a:r>
                <a:br>
                  <a:rPr kumimoji="0" lang="en-US" sz="2400" b="0" i="0" u="none" strike="noStrike" kern="1200" cap="none" spc="-100" normalizeH="0" baseline="0" noProof="0" dirty="0" smtClean="0">
                    <a:ln>
                      <a:noFill/>
                    </a:ln>
                    <a:solidFill>
                      <a:schemeClr val="bg1"/>
                    </a:solidFill>
                    <a:effectLst/>
                    <a:uLnTx/>
                    <a:uFillTx/>
                    <a:latin typeface="+mj-lt"/>
                  </a:rPr>
                </a:br>
                <a:r>
                  <a:rPr kumimoji="0" lang="en-US" sz="2400" b="0" i="0" u="none" strike="noStrike" kern="1200" cap="none" spc="-100" normalizeH="0" baseline="0" noProof="0" dirty="0" smtClean="0">
                    <a:ln>
                      <a:noFill/>
                    </a:ln>
                    <a:solidFill>
                      <a:schemeClr val="bg1"/>
                    </a:solidFill>
                    <a:effectLst/>
                    <a:uLnTx/>
                    <a:uFillTx/>
                    <a:latin typeface="+mj-lt"/>
                  </a:rPr>
                  <a:t>Solutions</a:t>
                </a:r>
                <a:endParaRPr kumimoji="0" lang="en-US" sz="2800" b="0" i="0" u="none" strike="noStrike" kern="1200" cap="none" spc="-50" normalizeH="0" baseline="0" noProof="0" dirty="0" smtClean="0">
                  <a:ln>
                    <a:noFill/>
                  </a:ln>
                  <a:solidFill>
                    <a:schemeClr val="bg1"/>
                  </a:solidFill>
                  <a:effectLst/>
                  <a:uLnTx/>
                  <a:uFillTx/>
                  <a:latin typeface="+mj-lt"/>
                </a:endParaRPr>
              </a:p>
            </p:txBody>
          </p:sp>
          <p:sp>
            <p:nvSpPr>
              <p:cNvPr id="53" name="Right Triangle 52"/>
              <p:cNvSpPr/>
              <p:nvPr/>
            </p:nvSpPr>
            <p:spPr bwMode="auto">
              <a:xfrm rot="18900000" flipH="1">
                <a:off x="5978364" y="1616785"/>
                <a:ext cx="312832" cy="319891"/>
              </a:xfrm>
              <a:prstGeom prst="rtTriangl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nvGrpSpPr>
              <p:cNvPr id="54" name="Group 42"/>
              <p:cNvGrpSpPr/>
              <p:nvPr/>
            </p:nvGrpSpPr>
            <p:grpSpPr>
              <a:xfrm>
                <a:off x="5978364" y="1227804"/>
                <a:ext cx="5842999" cy="1022597"/>
                <a:chOff x="5978364" y="1227804"/>
                <a:chExt cx="5842999" cy="1022597"/>
              </a:xfrm>
            </p:grpSpPr>
            <p:sp>
              <p:nvSpPr>
                <p:cNvPr id="58" name="Rectangle 57"/>
                <p:cNvSpPr/>
                <p:nvPr/>
              </p:nvSpPr>
              <p:spPr bwMode="auto">
                <a:xfrm>
                  <a:off x="6150077" y="1227804"/>
                  <a:ext cx="5583850" cy="1022597"/>
                </a:xfrm>
                <a:prstGeom prst="rect">
                  <a:avLst/>
                </a:prstGeom>
                <a:solidFill>
                  <a:srgbClr val="00BCF2"/>
                </a:solidFill>
                <a:ln>
                  <a:noFill/>
                  <a:headEnd type="none" w="med" len="med"/>
                  <a:tailEnd type="none" w="med" len="med"/>
                </a:ln>
                <a:effectLst/>
                <a:scene3d>
                  <a:camera prst="orthographicFront" fov="0">
                    <a:rot lat="0" lon="0" rev="0"/>
                  </a:camera>
                  <a:lightRig rig="glow" dir="t">
                    <a:rot lat="0" lon="0" rev="6360000"/>
                  </a:lightRig>
                </a:scene3d>
                <a:sp3d prstMaterial="flat">
                  <a:contourClr>
                    <a:srgbClr val="8CC600">
                      <a:satMod val="300000"/>
                    </a:srgbClr>
                  </a:contourClr>
                </a:sp3d>
              </p:spPr>
              <p:txBody>
                <a:bodyPr vert="horz" wrap="square" lIns="274320" tIns="45718" rIns="91436" bIns="45718" numCol="1" rtlCol="0" anchor="ctr" anchorCtr="0" compatLnSpc="1">
                  <a:prstTxWarp prst="textNoShape">
                    <a:avLst/>
                  </a:prstTxWarp>
                  <a:noAutofit/>
                </a:bodyPr>
                <a:lstStyle/>
                <a:p>
                  <a:pPr marL="0" marR="0" lvl="0" indent="0" defTabSz="914099" eaLnBrk="1" fontAlgn="base" latinLnBrk="0" hangingPunct="1">
                    <a:lnSpc>
                      <a:spcPct val="80000"/>
                    </a:lnSpc>
                    <a:spcBef>
                      <a:spcPts val="0"/>
                    </a:spcBef>
                    <a:spcAft>
                      <a:spcPts val="0"/>
                    </a:spcAft>
                    <a:buClrTx/>
                    <a:buSzTx/>
                    <a:buFontTx/>
                    <a:buNone/>
                    <a:tabLst/>
                    <a:defRPr/>
                  </a:pPr>
                  <a:endParaRPr kumimoji="0" lang="en-US" sz="4800" b="0" i="0" u="none" strike="noStrike" kern="0" cap="none" spc="-70" normalizeH="0" baseline="0" noProof="0" dirty="0">
                    <a:ln>
                      <a:noFill/>
                    </a:ln>
                    <a:solidFill>
                      <a:srgbClr val="000000">
                        <a:alpha val="99000"/>
                      </a:srgbClr>
                    </a:solidFill>
                    <a:effectLst/>
                    <a:uLnTx/>
                    <a:uFillTx/>
                    <a:latin typeface="Segoe UI Light" pitchFamily="34" charset="0"/>
                    <a:ea typeface="Segoe UI" pitchFamily="34" charset="0"/>
                    <a:cs typeface="Segoe UI" pitchFamily="34" charset="0"/>
                  </a:endParaRPr>
                </a:p>
              </p:txBody>
            </p:sp>
            <p:sp>
              <p:nvSpPr>
                <p:cNvPr id="59" name="Text Placeholder 12"/>
                <p:cNvSpPr txBox="1">
                  <a:spLocks/>
                </p:cNvSpPr>
                <p:nvPr/>
              </p:nvSpPr>
              <p:spPr>
                <a:xfrm>
                  <a:off x="6500969" y="1374699"/>
                  <a:ext cx="5320394" cy="664797"/>
                </a:xfrm>
                <a:prstGeom prst="rect">
                  <a:avLst/>
                </a:prstGeom>
              </p:spPr>
              <p:txBody>
                <a:bodyPr vert="horz" wrap="square" lIns="0" tIns="0" rIns="0" bIns="0" rtlCol="0">
                  <a:spAutoFit/>
                </a:bodyPr>
                <a:lstStyle>
                  <a:lvl1pPr marL="0" indent="0" algn="l" defTabSz="914363" rtl="0" eaLnBrk="1" latinLnBrk="0" hangingPunct="1">
                    <a:lnSpc>
                      <a:spcPct val="90000"/>
                    </a:lnSpc>
                    <a:spcBef>
                      <a:spcPts val="0"/>
                    </a:spcBef>
                    <a:spcAft>
                      <a:spcPts val="900"/>
                    </a:spcAft>
                    <a:buSzPct val="90000"/>
                    <a:buFont typeface="Arial" pitchFamily="34" charset="0"/>
                    <a:buNone/>
                    <a:defRPr sz="4000" kern="1200" spc="-10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vl2pPr marL="0" indent="0" algn="l" defTabSz="914363" rtl="0" eaLnBrk="1" latinLnBrk="0" hangingPunct="1">
                    <a:lnSpc>
                      <a:spcPct val="90000"/>
                    </a:lnSpc>
                    <a:spcBef>
                      <a:spcPts val="0"/>
                    </a:spcBef>
                    <a:spcAft>
                      <a:spcPts val="400"/>
                    </a:spcAft>
                    <a:buSzPct val="90000"/>
                    <a:buFont typeface="Arial" pitchFamily="34" charset="0"/>
                    <a:buNone/>
                    <a:tabLst>
                      <a:tab pos="630238" algn="l"/>
                    </a:tabLst>
                    <a:defRPr sz="2000" kern="1200" spc="-5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0" indent="0" algn="l" defTabSz="914363" rtl="0" eaLnBrk="1" latinLnBrk="0" hangingPunct="1">
                    <a:lnSpc>
                      <a:spcPct val="90000"/>
                    </a:lnSpc>
                    <a:spcBef>
                      <a:spcPts val="0"/>
                    </a:spcBef>
                    <a:spcAft>
                      <a:spcPts val="400"/>
                    </a:spcAft>
                    <a:buSzPct val="90000"/>
                    <a:buFont typeface="Arial" pitchFamily="34" charset="0"/>
                    <a:buNone/>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R="0" fontAlgn="auto">
                    <a:buClrTx/>
                    <a:tabLst/>
                    <a:defRPr/>
                  </a:pPr>
                  <a:r>
                    <a:rPr lang="en-US" sz="2400" dirty="0">
                      <a:solidFill>
                        <a:schemeClr val="bg1"/>
                      </a:solidFill>
                      <a:latin typeface="+mj-lt"/>
                    </a:rPr>
                    <a:t>Enterprise-Grade</a:t>
                  </a:r>
                  <a:br>
                    <a:rPr lang="en-US" sz="2400" dirty="0">
                      <a:solidFill>
                        <a:schemeClr val="bg1"/>
                      </a:solidFill>
                      <a:latin typeface="+mj-lt"/>
                    </a:rPr>
                  </a:br>
                  <a:r>
                    <a:rPr lang="en-US" sz="2400" dirty="0">
                      <a:solidFill>
                        <a:schemeClr val="bg1"/>
                      </a:solidFill>
                      <a:latin typeface="+mj-lt"/>
                    </a:rPr>
                    <a:t>Solutions</a:t>
                  </a:r>
                </a:p>
              </p:txBody>
            </p:sp>
            <p:grpSp>
              <p:nvGrpSpPr>
                <p:cNvPr id="60" name="Group 86"/>
                <p:cNvGrpSpPr/>
                <p:nvPr/>
              </p:nvGrpSpPr>
              <p:grpSpPr>
                <a:xfrm>
                  <a:off x="9161674" y="1540292"/>
                  <a:ext cx="2212085" cy="586458"/>
                  <a:chOff x="7151916" y="3443487"/>
                  <a:chExt cx="4310726" cy="1142838"/>
                </a:xfrm>
              </p:grpSpPr>
              <p:sp>
                <p:nvSpPr>
                  <p:cNvPr id="62" name="Rounded Rectangle 2058"/>
                  <p:cNvSpPr/>
                  <p:nvPr/>
                </p:nvSpPr>
                <p:spPr bwMode="auto">
                  <a:xfrm>
                    <a:off x="10959723" y="3443487"/>
                    <a:ext cx="502919" cy="1036308"/>
                  </a:xfrm>
                  <a:custGeom>
                    <a:avLst/>
                    <a:gdLst/>
                    <a:ahLst/>
                    <a:cxnLst/>
                    <a:rect l="l" t="t" r="r" b="b"/>
                    <a:pathLst>
                      <a:path w="235932" h="524825">
                        <a:moveTo>
                          <a:pt x="26526" y="453142"/>
                        </a:moveTo>
                        <a:lnTo>
                          <a:pt x="26526" y="471430"/>
                        </a:lnTo>
                        <a:lnTo>
                          <a:pt x="209406" y="471430"/>
                        </a:lnTo>
                        <a:lnTo>
                          <a:pt x="209406" y="453142"/>
                        </a:lnTo>
                        <a:close/>
                        <a:moveTo>
                          <a:pt x="26526" y="412660"/>
                        </a:moveTo>
                        <a:lnTo>
                          <a:pt x="26526" y="430948"/>
                        </a:lnTo>
                        <a:lnTo>
                          <a:pt x="63102" y="430948"/>
                        </a:lnTo>
                        <a:lnTo>
                          <a:pt x="63102" y="412660"/>
                        </a:lnTo>
                        <a:close/>
                        <a:moveTo>
                          <a:pt x="26526" y="372178"/>
                        </a:moveTo>
                        <a:lnTo>
                          <a:pt x="26526" y="390466"/>
                        </a:lnTo>
                        <a:lnTo>
                          <a:pt x="63102" y="390466"/>
                        </a:lnTo>
                        <a:lnTo>
                          <a:pt x="63102" y="372178"/>
                        </a:lnTo>
                        <a:close/>
                        <a:moveTo>
                          <a:pt x="26526" y="97526"/>
                        </a:moveTo>
                        <a:lnTo>
                          <a:pt x="26526" y="124958"/>
                        </a:lnTo>
                        <a:lnTo>
                          <a:pt x="209406" y="124958"/>
                        </a:lnTo>
                        <a:lnTo>
                          <a:pt x="209406" y="97526"/>
                        </a:lnTo>
                        <a:close/>
                        <a:moveTo>
                          <a:pt x="26526" y="53758"/>
                        </a:moveTo>
                        <a:lnTo>
                          <a:pt x="26526" y="72046"/>
                        </a:lnTo>
                        <a:lnTo>
                          <a:pt x="209406" y="72046"/>
                        </a:lnTo>
                        <a:lnTo>
                          <a:pt x="209406" y="53758"/>
                        </a:lnTo>
                        <a:close/>
                        <a:moveTo>
                          <a:pt x="31386" y="0"/>
                        </a:moveTo>
                        <a:lnTo>
                          <a:pt x="204546" y="0"/>
                        </a:lnTo>
                        <a:cubicBezTo>
                          <a:pt x="221880" y="0"/>
                          <a:pt x="235932" y="14052"/>
                          <a:pt x="235932" y="31386"/>
                        </a:cubicBezTo>
                        <a:lnTo>
                          <a:pt x="235932" y="493439"/>
                        </a:lnTo>
                        <a:cubicBezTo>
                          <a:pt x="235932" y="510773"/>
                          <a:pt x="221880" y="524825"/>
                          <a:pt x="204546" y="524825"/>
                        </a:cubicBezTo>
                        <a:lnTo>
                          <a:pt x="31386" y="524825"/>
                        </a:lnTo>
                        <a:cubicBezTo>
                          <a:pt x="14052" y="524825"/>
                          <a:pt x="0" y="510773"/>
                          <a:pt x="0" y="493439"/>
                        </a:cubicBezTo>
                        <a:lnTo>
                          <a:pt x="0" y="31386"/>
                        </a:lnTo>
                        <a:cubicBezTo>
                          <a:pt x="0" y="14052"/>
                          <a:pt x="14052" y="0"/>
                          <a:pt x="31386" y="0"/>
                        </a:cubicBezTo>
                        <a:close/>
                      </a:path>
                    </a:pathLst>
                  </a:cu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marL="0" marR="0" lvl="0" indent="0" algn="ctr" defTabSz="914099" eaLnBrk="1" fontAlgn="base" latinLnBrk="0" hangingPunct="1">
                      <a:lnSpc>
                        <a:spcPct val="100000"/>
                      </a:lnSpc>
                      <a:spcBef>
                        <a:spcPct val="0"/>
                      </a:spcBef>
                      <a:spcAft>
                        <a:spcPct val="0"/>
                      </a:spcAft>
                      <a:buClrTx/>
                      <a:buSzTx/>
                      <a:buFontTx/>
                      <a:buNone/>
                      <a:tabLst/>
                      <a:defRPr/>
                    </a:pPr>
                    <a:endParaRPr kumimoji="0" lang="en-US" sz="1800" b="0" i="0" u="none" strike="noStrike" kern="0" cap="none" spc="-50" normalizeH="0" baseline="0" noProof="0" dirty="0" err="1" smtClean="0">
                      <a:ln>
                        <a:noFill/>
                      </a:ln>
                      <a:solidFill>
                        <a:srgbClr val="FFFFFF"/>
                      </a:solidFill>
                      <a:effectLst/>
                      <a:uLnTx/>
                      <a:uFillTx/>
                      <a:latin typeface="Segoe UI" pitchFamily="34" charset="0"/>
                      <a:ea typeface="Segoe UI" pitchFamily="34" charset="0"/>
                      <a:cs typeface="Segoe UI" pitchFamily="34" charset="0"/>
                    </a:endParaRPr>
                  </a:p>
                </p:txBody>
              </p:sp>
              <p:sp>
                <p:nvSpPr>
                  <p:cNvPr id="63" name="Rounded Rectangle 2060"/>
                  <p:cNvSpPr/>
                  <p:nvPr/>
                </p:nvSpPr>
                <p:spPr bwMode="auto">
                  <a:xfrm>
                    <a:off x="9803966" y="3443489"/>
                    <a:ext cx="1071122" cy="1040115"/>
                  </a:xfrm>
                  <a:custGeom>
                    <a:avLst/>
                    <a:gdLst/>
                    <a:ahLst/>
                    <a:cxnLst/>
                    <a:rect l="l" t="t" r="r" b="b"/>
                    <a:pathLst>
                      <a:path w="542456" h="526753">
                        <a:moveTo>
                          <a:pt x="45804" y="47263"/>
                        </a:moveTo>
                        <a:lnTo>
                          <a:pt x="45804" y="392812"/>
                        </a:lnTo>
                        <a:lnTo>
                          <a:pt x="496653" y="392812"/>
                        </a:lnTo>
                        <a:lnTo>
                          <a:pt x="496653" y="47263"/>
                        </a:lnTo>
                        <a:close/>
                        <a:moveTo>
                          <a:pt x="35310" y="0"/>
                        </a:moveTo>
                        <a:lnTo>
                          <a:pt x="507146" y="0"/>
                        </a:lnTo>
                        <a:cubicBezTo>
                          <a:pt x="526647" y="0"/>
                          <a:pt x="542456" y="15809"/>
                          <a:pt x="542456" y="35310"/>
                        </a:cubicBezTo>
                        <a:lnTo>
                          <a:pt x="542456" y="405128"/>
                        </a:lnTo>
                        <a:cubicBezTo>
                          <a:pt x="542456" y="424629"/>
                          <a:pt x="526647" y="440438"/>
                          <a:pt x="507146" y="440438"/>
                        </a:cubicBezTo>
                        <a:lnTo>
                          <a:pt x="325203" y="440438"/>
                        </a:lnTo>
                        <a:lnTo>
                          <a:pt x="325203" y="485340"/>
                        </a:lnTo>
                        <a:cubicBezTo>
                          <a:pt x="383488" y="490959"/>
                          <a:pt x="432800" y="506124"/>
                          <a:pt x="463161" y="526753"/>
                        </a:cubicBezTo>
                        <a:lnTo>
                          <a:pt x="79298" y="526753"/>
                        </a:lnTo>
                        <a:cubicBezTo>
                          <a:pt x="109659" y="506125"/>
                          <a:pt x="158970" y="490959"/>
                          <a:pt x="217253" y="485341"/>
                        </a:cubicBezTo>
                        <a:lnTo>
                          <a:pt x="217253" y="440438"/>
                        </a:lnTo>
                        <a:lnTo>
                          <a:pt x="35310" y="440438"/>
                        </a:lnTo>
                        <a:cubicBezTo>
                          <a:pt x="15809" y="440438"/>
                          <a:pt x="0" y="424629"/>
                          <a:pt x="0" y="405128"/>
                        </a:cubicBezTo>
                        <a:lnTo>
                          <a:pt x="0" y="35310"/>
                        </a:lnTo>
                        <a:cubicBezTo>
                          <a:pt x="0" y="15809"/>
                          <a:pt x="15809" y="0"/>
                          <a:pt x="35310" y="0"/>
                        </a:cubicBezTo>
                        <a:close/>
                      </a:path>
                    </a:pathLst>
                  </a:cu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marL="0" marR="0" lvl="0" indent="0" algn="ctr" defTabSz="914099" eaLnBrk="1" fontAlgn="base" latinLnBrk="0" hangingPunct="1">
                      <a:lnSpc>
                        <a:spcPct val="100000"/>
                      </a:lnSpc>
                      <a:spcBef>
                        <a:spcPct val="0"/>
                      </a:spcBef>
                      <a:spcAft>
                        <a:spcPct val="0"/>
                      </a:spcAft>
                      <a:buClrTx/>
                      <a:buSzTx/>
                      <a:buFontTx/>
                      <a:buNone/>
                      <a:tabLst/>
                      <a:defRPr/>
                    </a:pPr>
                    <a:endParaRPr kumimoji="0" lang="en-US" sz="1800" b="0" i="0" u="none" strike="noStrike" kern="0" cap="none" spc="-50" normalizeH="0" baseline="0" noProof="0" dirty="0" err="1" smtClean="0">
                      <a:ln>
                        <a:noFill/>
                      </a:ln>
                      <a:solidFill>
                        <a:srgbClr val="FFFFFF"/>
                      </a:solidFill>
                      <a:effectLst/>
                      <a:uLnTx/>
                      <a:uFillTx/>
                      <a:latin typeface="Segoe UI" pitchFamily="34" charset="0"/>
                      <a:ea typeface="Segoe UI" pitchFamily="34" charset="0"/>
                      <a:cs typeface="Segoe UI" pitchFamily="34" charset="0"/>
                    </a:endParaRPr>
                  </a:p>
                </p:txBody>
              </p:sp>
              <p:sp>
                <p:nvSpPr>
                  <p:cNvPr id="64" name="Rounded Rectangle 2058"/>
                  <p:cNvSpPr/>
                  <p:nvPr/>
                </p:nvSpPr>
                <p:spPr bwMode="auto">
                  <a:xfrm>
                    <a:off x="7725480" y="3447296"/>
                    <a:ext cx="502920" cy="1036308"/>
                  </a:xfrm>
                  <a:custGeom>
                    <a:avLst/>
                    <a:gdLst/>
                    <a:ahLst/>
                    <a:cxnLst/>
                    <a:rect l="l" t="t" r="r" b="b"/>
                    <a:pathLst>
                      <a:path w="235932" h="524825">
                        <a:moveTo>
                          <a:pt x="26526" y="453142"/>
                        </a:moveTo>
                        <a:lnTo>
                          <a:pt x="26526" y="471430"/>
                        </a:lnTo>
                        <a:lnTo>
                          <a:pt x="209406" y="471430"/>
                        </a:lnTo>
                        <a:lnTo>
                          <a:pt x="209406" y="453142"/>
                        </a:lnTo>
                        <a:close/>
                        <a:moveTo>
                          <a:pt x="26526" y="412660"/>
                        </a:moveTo>
                        <a:lnTo>
                          <a:pt x="26526" y="430948"/>
                        </a:lnTo>
                        <a:lnTo>
                          <a:pt x="63102" y="430948"/>
                        </a:lnTo>
                        <a:lnTo>
                          <a:pt x="63102" y="412660"/>
                        </a:lnTo>
                        <a:close/>
                        <a:moveTo>
                          <a:pt x="26526" y="372178"/>
                        </a:moveTo>
                        <a:lnTo>
                          <a:pt x="26526" y="390466"/>
                        </a:lnTo>
                        <a:lnTo>
                          <a:pt x="63102" y="390466"/>
                        </a:lnTo>
                        <a:lnTo>
                          <a:pt x="63102" y="372178"/>
                        </a:lnTo>
                        <a:close/>
                        <a:moveTo>
                          <a:pt x="26526" y="97526"/>
                        </a:moveTo>
                        <a:lnTo>
                          <a:pt x="26526" y="124958"/>
                        </a:lnTo>
                        <a:lnTo>
                          <a:pt x="209406" y="124958"/>
                        </a:lnTo>
                        <a:lnTo>
                          <a:pt x="209406" y="97526"/>
                        </a:lnTo>
                        <a:close/>
                        <a:moveTo>
                          <a:pt x="26526" y="53758"/>
                        </a:moveTo>
                        <a:lnTo>
                          <a:pt x="26526" y="72046"/>
                        </a:lnTo>
                        <a:lnTo>
                          <a:pt x="209406" y="72046"/>
                        </a:lnTo>
                        <a:lnTo>
                          <a:pt x="209406" y="53758"/>
                        </a:lnTo>
                        <a:close/>
                        <a:moveTo>
                          <a:pt x="31386" y="0"/>
                        </a:moveTo>
                        <a:lnTo>
                          <a:pt x="204546" y="0"/>
                        </a:lnTo>
                        <a:cubicBezTo>
                          <a:pt x="221880" y="0"/>
                          <a:pt x="235932" y="14052"/>
                          <a:pt x="235932" y="31386"/>
                        </a:cubicBezTo>
                        <a:lnTo>
                          <a:pt x="235932" y="493439"/>
                        </a:lnTo>
                        <a:cubicBezTo>
                          <a:pt x="235932" y="510773"/>
                          <a:pt x="221880" y="524825"/>
                          <a:pt x="204546" y="524825"/>
                        </a:cubicBezTo>
                        <a:lnTo>
                          <a:pt x="31386" y="524825"/>
                        </a:lnTo>
                        <a:cubicBezTo>
                          <a:pt x="14052" y="524825"/>
                          <a:pt x="0" y="510773"/>
                          <a:pt x="0" y="493439"/>
                        </a:cubicBezTo>
                        <a:lnTo>
                          <a:pt x="0" y="31386"/>
                        </a:lnTo>
                        <a:cubicBezTo>
                          <a:pt x="0" y="14052"/>
                          <a:pt x="14052" y="0"/>
                          <a:pt x="31386" y="0"/>
                        </a:cubicBezTo>
                        <a:close/>
                      </a:path>
                    </a:pathLst>
                  </a:cu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marL="0" marR="0" lvl="0" indent="0" algn="ctr" defTabSz="914099" eaLnBrk="1" fontAlgn="base" latinLnBrk="0" hangingPunct="1">
                      <a:lnSpc>
                        <a:spcPct val="100000"/>
                      </a:lnSpc>
                      <a:spcBef>
                        <a:spcPct val="0"/>
                      </a:spcBef>
                      <a:spcAft>
                        <a:spcPct val="0"/>
                      </a:spcAft>
                      <a:buClrTx/>
                      <a:buSzTx/>
                      <a:buFontTx/>
                      <a:buNone/>
                      <a:tabLst/>
                      <a:defRPr/>
                    </a:pPr>
                    <a:endParaRPr kumimoji="0" lang="en-US" sz="1800" b="0" i="0" u="none" strike="noStrike" kern="0" cap="none" spc="-50" normalizeH="0" baseline="0" noProof="0" dirty="0" err="1" smtClean="0">
                      <a:ln>
                        <a:noFill/>
                      </a:ln>
                      <a:solidFill>
                        <a:srgbClr val="FFFFFF"/>
                      </a:solidFill>
                      <a:effectLst/>
                      <a:uLnTx/>
                      <a:uFillTx/>
                      <a:latin typeface="Segoe UI" pitchFamily="34" charset="0"/>
                      <a:ea typeface="Segoe UI" pitchFamily="34" charset="0"/>
                      <a:cs typeface="Segoe UI" pitchFamily="34" charset="0"/>
                    </a:endParaRPr>
                  </a:p>
                </p:txBody>
              </p:sp>
              <p:sp>
                <p:nvSpPr>
                  <p:cNvPr id="65" name="Rounded Rectangle 2058"/>
                  <p:cNvSpPr/>
                  <p:nvPr/>
                </p:nvSpPr>
                <p:spPr bwMode="auto">
                  <a:xfrm>
                    <a:off x="7151916" y="3447296"/>
                    <a:ext cx="502920" cy="1036308"/>
                  </a:xfrm>
                  <a:custGeom>
                    <a:avLst/>
                    <a:gdLst/>
                    <a:ahLst/>
                    <a:cxnLst/>
                    <a:rect l="l" t="t" r="r" b="b"/>
                    <a:pathLst>
                      <a:path w="235932" h="524825">
                        <a:moveTo>
                          <a:pt x="26526" y="453142"/>
                        </a:moveTo>
                        <a:lnTo>
                          <a:pt x="26526" y="471430"/>
                        </a:lnTo>
                        <a:lnTo>
                          <a:pt x="209406" y="471430"/>
                        </a:lnTo>
                        <a:lnTo>
                          <a:pt x="209406" y="453142"/>
                        </a:lnTo>
                        <a:close/>
                        <a:moveTo>
                          <a:pt x="26526" y="412660"/>
                        </a:moveTo>
                        <a:lnTo>
                          <a:pt x="26526" y="430948"/>
                        </a:lnTo>
                        <a:lnTo>
                          <a:pt x="63102" y="430948"/>
                        </a:lnTo>
                        <a:lnTo>
                          <a:pt x="63102" y="412660"/>
                        </a:lnTo>
                        <a:close/>
                        <a:moveTo>
                          <a:pt x="26526" y="372178"/>
                        </a:moveTo>
                        <a:lnTo>
                          <a:pt x="26526" y="390466"/>
                        </a:lnTo>
                        <a:lnTo>
                          <a:pt x="63102" y="390466"/>
                        </a:lnTo>
                        <a:lnTo>
                          <a:pt x="63102" y="372178"/>
                        </a:lnTo>
                        <a:close/>
                        <a:moveTo>
                          <a:pt x="26526" y="97526"/>
                        </a:moveTo>
                        <a:lnTo>
                          <a:pt x="26526" y="124958"/>
                        </a:lnTo>
                        <a:lnTo>
                          <a:pt x="209406" y="124958"/>
                        </a:lnTo>
                        <a:lnTo>
                          <a:pt x="209406" y="97526"/>
                        </a:lnTo>
                        <a:close/>
                        <a:moveTo>
                          <a:pt x="26526" y="53758"/>
                        </a:moveTo>
                        <a:lnTo>
                          <a:pt x="26526" y="72046"/>
                        </a:lnTo>
                        <a:lnTo>
                          <a:pt x="209406" y="72046"/>
                        </a:lnTo>
                        <a:lnTo>
                          <a:pt x="209406" y="53758"/>
                        </a:lnTo>
                        <a:close/>
                        <a:moveTo>
                          <a:pt x="31386" y="0"/>
                        </a:moveTo>
                        <a:lnTo>
                          <a:pt x="204546" y="0"/>
                        </a:lnTo>
                        <a:cubicBezTo>
                          <a:pt x="221880" y="0"/>
                          <a:pt x="235932" y="14052"/>
                          <a:pt x="235932" y="31386"/>
                        </a:cubicBezTo>
                        <a:lnTo>
                          <a:pt x="235932" y="493439"/>
                        </a:lnTo>
                        <a:cubicBezTo>
                          <a:pt x="235932" y="510773"/>
                          <a:pt x="221880" y="524825"/>
                          <a:pt x="204546" y="524825"/>
                        </a:cubicBezTo>
                        <a:lnTo>
                          <a:pt x="31386" y="524825"/>
                        </a:lnTo>
                        <a:cubicBezTo>
                          <a:pt x="14052" y="524825"/>
                          <a:pt x="0" y="510773"/>
                          <a:pt x="0" y="493439"/>
                        </a:cubicBezTo>
                        <a:lnTo>
                          <a:pt x="0" y="31386"/>
                        </a:lnTo>
                        <a:cubicBezTo>
                          <a:pt x="0" y="14052"/>
                          <a:pt x="14052" y="0"/>
                          <a:pt x="31386" y="0"/>
                        </a:cubicBezTo>
                        <a:close/>
                      </a:path>
                    </a:pathLst>
                  </a:cu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marL="0" marR="0" lvl="0" indent="0" algn="ctr" defTabSz="914099" eaLnBrk="1" fontAlgn="base" latinLnBrk="0" hangingPunct="1">
                      <a:lnSpc>
                        <a:spcPct val="100000"/>
                      </a:lnSpc>
                      <a:spcBef>
                        <a:spcPct val="0"/>
                      </a:spcBef>
                      <a:spcAft>
                        <a:spcPct val="0"/>
                      </a:spcAft>
                      <a:buClrTx/>
                      <a:buSzTx/>
                      <a:buFontTx/>
                      <a:buNone/>
                      <a:tabLst/>
                      <a:defRPr/>
                    </a:pPr>
                    <a:endParaRPr kumimoji="0" lang="en-US" sz="1800" b="0" i="0" u="none" strike="noStrike" kern="0" cap="none" spc="-50" normalizeH="0" baseline="0" noProof="0" dirty="0" err="1" smtClean="0">
                      <a:ln>
                        <a:noFill/>
                      </a:ln>
                      <a:solidFill>
                        <a:srgbClr val="FFFFFF"/>
                      </a:solidFill>
                      <a:effectLst/>
                      <a:uLnTx/>
                      <a:uFillTx/>
                      <a:latin typeface="Segoe UI" pitchFamily="34" charset="0"/>
                      <a:ea typeface="Segoe UI" pitchFamily="34" charset="0"/>
                      <a:cs typeface="Segoe UI" pitchFamily="34" charset="0"/>
                    </a:endParaRPr>
                  </a:p>
                </p:txBody>
              </p:sp>
              <p:sp>
                <p:nvSpPr>
                  <p:cNvPr id="66" name="Rounded Rectangle 2058"/>
                  <p:cNvSpPr/>
                  <p:nvPr/>
                </p:nvSpPr>
                <p:spPr bwMode="auto">
                  <a:xfrm>
                    <a:off x="8299044" y="3447296"/>
                    <a:ext cx="502920" cy="1036308"/>
                  </a:xfrm>
                  <a:custGeom>
                    <a:avLst/>
                    <a:gdLst/>
                    <a:ahLst/>
                    <a:cxnLst/>
                    <a:rect l="l" t="t" r="r" b="b"/>
                    <a:pathLst>
                      <a:path w="235932" h="524825">
                        <a:moveTo>
                          <a:pt x="26526" y="453142"/>
                        </a:moveTo>
                        <a:lnTo>
                          <a:pt x="26526" y="471430"/>
                        </a:lnTo>
                        <a:lnTo>
                          <a:pt x="209406" y="471430"/>
                        </a:lnTo>
                        <a:lnTo>
                          <a:pt x="209406" y="453142"/>
                        </a:lnTo>
                        <a:close/>
                        <a:moveTo>
                          <a:pt x="26526" y="412660"/>
                        </a:moveTo>
                        <a:lnTo>
                          <a:pt x="26526" y="430948"/>
                        </a:lnTo>
                        <a:lnTo>
                          <a:pt x="63102" y="430948"/>
                        </a:lnTo>
                        <a:lnTo>
                          <a:pt x="63102" y="412660"/>
                        </a:lnTo>
                        <a:close/>
                        <a:moveTo>
                          <a:pt x="26526" y="372178"/>
                        </a:moveTo>
                        <a:lnTo>
                          <a:pt x="26526" y="390466"/>
                        </a:lnTo>
                        <a:lnTo>
                          <a:pt x="63102" y="390466"/>
                        </a:lnTo>
                        <a:lnTo>
                          <a:pt x="63102" y="372178"/>
                        </a:lnTo>
                        <a:close/>
                        <a:moveTo>
                          <a:pt x="26526" y="97526"/>
                        </a:moveTo>
                        <a:lnTo>
                          <a:pt x="26526" y="124958"/>
                        </a:lnTo>
                        <a:lnTo>
                          <a:pt x="209406" y="124958"/>
                        </a:lnTo>
                        <a:lnTo>
                          <a:pt x="209406" y="97526"/>
                        </a:lnTo>
                        <a:close/>
                        <a:moveTo>
                          <a:pt x="26526" y="53758"/>
                        </a:moveTo>
                        <a:lnTo>
                          <a:pt x="26526" y="72046"/>
                        </a:lnTo>
                        <a:lnTo>
                          <a:pt x="209406" y="72046"/>
                        </a:lnTo>
                        <a:lnTo>
                          <a:pt x="209406" y="53758"/>
                        </a:lnTo>
                        <a:close/>
                        <a:moveTo>
                          <a:pt x="31386" y="0"/>
                        </a:moveTo>
                        <a:lnTo>
                          <a:pt x="204546" y="0"/>
                        </a:lnTo>
                        <a:cubicBezTo>
                          <a:pt x="221880" y="0"/>
                          <a:pt x="235932" y="14052"/>
                          <a:pt x="235932" y="31386"/>
                        </a:cubicBezTo>
                        <a:lnTo>
                          <a:pt x="235932" y="493439"/>
                        </a:lnTo>
                        <a:cubicBezTo>
                          <a:pt x="235932" y="510773"/>
                          <a:pt x="221880" y="524825"/>
                          <a:pt x="204546" y="524825"/>
                        </a:cubicBezTo>
                        <a:lnTo>
                          <a:pt x="31386" y="524825"/>
                        </a:lnTo>
                        <a:cubicBezTo>
                          <a:pt x="14052" y="524825"/>
                          <a:pt x="0" y="510773"/>
                          <a:pt x="0" y="493439"/>
                        </a:cubicBezTo>
                        <a:lnTo>
                          <a:pt x="0" y="31386"/>
                        </a:lnTo>
                        <a:cubicBezTo>
                          <a:pt x="0" y="14052"/>
                          <a:pt x="14052" y="0"/>
                          <a:pt x="31386" y="0"/>
                        </a:cubicBezTo>
                        <a:close/>
                      </a:path>
                    </a:pathLst>
                  </a:cu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marL="0" marR="0" lvl="0" indent="0" algn="ctr" defTabSz="914099" eaLnBrk="1" fontAlgn="base" latinLnBrk="0" hangingPunct="1">
                      <a:lnSpc>
                        <a:spcPct val="100000"/>
                      </a:lnSpc>
                      <a:spcBef>
                        <a:spcPct val="0"/>
                      </a:spcBef>
                      <a:spcAft>
                        <a:spcPct val="0"/>
                      </a:spcAft>
                      <a:buClrTx/>
                      <a:buSzTx/>
                      <a:buFontTx/>
                      <a:buNone/>
                      <a:tabLst/>
                      <a:defRPr/>
                    </a:pPr>
                    <a:endParaRPr kumimoji="0" lang="en-US" sz="1800" b="0" i="0" u="none" strike="noStrike" kern="0" cap="none" spc="-50" normalizeH="0" baseline="0" noProof="0" dirty="0" err="1" smtClean="0">
                      <a:ln>
                        <a:noFill/>
                      </a:ln>
                      <a:solidFill>
                        <a:srgbClr val="FFFFFF"/>
                      </a:solidFill>
                      <a:effectLst/>
                      <a:uLnTx/>
                      <a:uFillTx/>
                      <a:latin typeface="Segoe UI" pitchFamily="34" charset="0"/>
                      <a:ea typeface="Segoe UI" pitchFamily="34" charset="0"/>
                      <a:cs typeface="Segoe UI" pitchFamily="34" charset="0"/>
                    </a:endParaRPr>
                  </a:p>
                </p:txBody>
              </p:sp>
              <p:sp>
                <p:nvSpPr>
                  <p:cNvPr id="67" name="Oval 24"/>
                  <p:cNvSpPr/>
                  <p:nvPr/>
                </p:nvSpPr>
                <p:spPr bwMode="auto">
                  <a:xfrm>
                    <a:off x="8205756" y="3761585"/>
                    <a:ext cx="1476540" cy="824740"/>
                  </a:xfrm>
                  <a:custGeom>
                    <a:avLst/>
                    <a:gdLst/>
                    <a:ahLst/>
                    <a:cxnLst/>
                    <a:rect l="l" t="t" r="r" b="b"/>
                    <a:pathLst>
                      <a:path w="1476540" h="824740">
                        <a:moveTo>
                          <a:pt x="829013" y="0"/>
                        </a:moveTo>
                        <a:cubicBezTo>
                          <a:pt x="969838" y="0"/>
                          <a:pt x="1089334" y="91316"/>
                          <a:pt x="1130108" y="218436"/>
                        </a:cubicBezTo>
                        <a:cubicBezTo>
                          <a:pt x="1143457" y="215230"/>
                          <a:pt x="1157273" y="214282"/>
                          <a:pt x="1171311" y="214282"/>
                        </a:cubicBezTo>
                        <a:cubicBezTo>
                          <a:pt x="1339884" y="214282"/>
                          <a:pt x="1476540" y="350938"/>
                          <a:pt x="1476540" y="519511"/>
                        </a:cubicBezTo>
                        <a:cubicBezTo>
                          <a:pt x="1476540" y="686597"/>
                          <a:pt x="1342285" y="822327"/>
                          <a:pt x="1175759" y="824292"/>
                        </a:cubicBezTo>
                        <a:lnTo>
                          <a:pt x="1175759" y="824740"/>
                        </a:lnTo>
                        <a:lnTo>
                          <a:pt x="1171311" y="824740"/>
                        </a:lnTo>
                        <a:lnTo>
                          <a:pt x="209606" y="824740"/>
                        </a:lnTo>
                        <a:lnTo>
                          <a:pt x="209606" y="824521"/>
                        </a:lnTo>
                        <a:cubicBezTo>
                          <a:pt x="208884" y="824737"/>
                          <a:pt x="208159" y="824740"/>
                          <a:pt x="207433" y="824740"/>
                        </a:cubicBezTo>
                        <a:cubicBezTo>
                          <a:pt x="92871" y="824740"/>
                          <a:pt x="0" y="731869"/>
                          <a:pt x="0" y="617307"/>
                        </a:cubicBezTo>
                        <a:cubicBezTo>
                          <a:pt x="0" y="502745"/>
                          <a:pt x="92871" y="409874"/>
                          <a:pt x="207433" y="409874"/>
                        </a:cubicBezTo>
                        <a:cubicBezTo>
                          <a:pt x="224921" y="409874"/>
                          <a:pt x="241905" y="412039"/>
                          <a:pt x="257958" y="416795"/>
                        </a:cubicBezTo>
                        <a:cubicBezTo>
                          <a:pt x="284139" y="333500"/>
                          <a:pt x="362183" y="273546"/>
                          <a:pt x="454230" y="273546"/>
                        </a:cubicBezTo>
                        <a:cubicBezTo>
                          <a:pt x="475047" y="273546"/>
                          <a:pt x="495147" y="276613"/>
                          <a:pt x="513815" y="283280"/>
                        </a:cubicBezTo>
                        <a:cubicBezTo>
                          <a:pt x="529946" y="123838"/>
                          <a:pt x="665018" y="0"/>
                          <a:pt x="829013" y="0"/>
                        </a:cubicBezTo>
                        <a:close/>
                      </a:path>
                    </a:pathLst>
                  </a:custGeom>
                  <a:solidFill>
                    <a:srgbClr val="00BCF2"/>
                  </a:solidFill>
                  <a:ln w="38100" cap="flat" cmpd="sng" algn="ctr">
                    <a:solidFill>
                      <a:srgbClr val="FFFFFF"/>
                    </a:solidFill>
                    <a:prstDash val="solid"/>
                    <a:miter lim="800000"/>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marL="0" marR="0" lvl="0" indent="0" algn="ctr" defTabSz="914099" eaLnBrk="1" fontAlgn="base" latinLnBrk="0" hangingPunct="1">
                      <a:lnSpc>
                        <a:spcPct val="100000"/>
                      </a:lnSpc>
                      <a:spcBef>
                        <a:spcPct val="0"/>
                      </a:spcBef>
                      <a:spcAft>
                        <a:spcPct val="0"/>
                      </a:spcAft>
                      <a:buClrTx/>
                      <a:buSzTx/>
                      <a:buFontTx/>
                      <a:buNone/>
                      <a:tabLst/>
                      <a:defRPr/>
                    </a:pPr>
                    <a:endParaRPr kumimoji="0" lang="en-US" sz="1800" b="0" i="0" u="none" strike="noStrike" kern="0" cap="none" spc="-50" normalizeH="0" baseline="0" noProof="0" dirty="0" err="1" smtClean="0">
                      <a:ln>
                        <a:noFill/>
                      </a:ln>
                      <a:solidFill>
                        <a:srgbClr val="FFFFFF"/>
                      </a:solidFill>
                      <a:effectLst/>
                      <a:uLnTx/>
                      <a:uFillTx/>
                      <a:latin typeface="Segoe UI" pitchFamily="34" charset="0"/>
                      <a:ea typeface="Segoe UI" pitchFamily="34" charset="0"/>
                      <a:cs typeface="Segoe UI" pitchFamily="34" charset="0"/>
                    </a:endParaRPr>
                  </a:p>
                </p:txBody>
              </p:sp>
            </p:grpSp>
            <p:sp>
              <p:nvSpPr>
                <p:cNvPr id="61" name="Right Triangle 60"/>
                <p:cNvSpPr/>
                <p:nvPr/>
              </p:nvSpPr>
              <p:spPr bwMode="auto">
                <a:xfrm rot="18900000" flipH="1">
                  <a:off x="5978364" y="1616785"/>
                  <a:ext cx="312832" cy="319891"/>
                </a:xfrm>
                <a:prstGeom prst="rtTriangl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sp>
            <p:nvSpPr>
              <p:cNvPr id="55" name="Rectangle 54"/>
              <p:cNvSpPr/>
              <p:nvPr/>
            </p:nvSpPr>
            <p:spPr bwMode="auto">
              <a:xfrm>
                <a:off x="468777" y="1227804"/>
                <a:ext cx="5583849" cy="1022597"/>
              </a:xfrm>
              <a:prstGeom prst="rect">
                <a:avLst/>
              </a:prstGeom>
              <a:solidFill>
                <a:schemeClr val="bg1">
                  <a:lumMod val="50000"/>
                </a:schemeClr>
              </a:solidFill>
              <a:ln>
                <a:noFill/>
                <a:headEnd type="none" w="med" len="med"/>
                <a:tailEnd type="none" w="med" len="med"/>
              </a:ln>
              <a:effectLst/>
              <a:scene3d>
                <a:camera prst="orthographicFront" fov="0">
                  <a:rot lat="0" lon="0" rev="0"/>
                </a:camera>
                <a:lightRig rig="glow" dir="t">
                  <a:rot lat="0" lon="0" rev="6360000"/>
                </a:lightRig>
              </a:scene3d>
              <a:sp3d prstMaterial="flat">
                <a:contourClr>
                  <a:srgbClr val="8CC600">
                    <a:satMod val="300000"/>
                  </a:srgbClr>
                </a:contourClr>
              </a:sp3d>
            </p:spPr>
            <p:txBody>
              <a:bodyPr vert="horz" wrap="square" lIns="274320" tIns="45718" rIns="91436" bIns="45718" numCol="1" rtlCol="0" anchor="ctr" anchorCtr="0" compatLnSpc="1">
                <a:prstTxWarp prst="textNoShape">
                  <a:avLst/>
                </a:prstTxWarp>
                <a:noAutofit/>
              </a:bodyPr>
              <a:lstStyle/>
              <a:p>
                <a:pPr marL="0" marR="0" lvl="0" indent="0" defTabSz="914099" eaLnBrk="1" fontAlgn="base" latinLnBrk="0" hangingPunct="1">
                  <a:lnSpc>
                    <a:spcPct val="80000"/>
                  </a:lnSpc>
                  <a:spcBef>
                    <a:spcPts val="0"/>
                  </a:spcBef>
                  <a:spcAft>
                    <a:spcPts val="0"/>
                  </a:spcAft>
                  <a:buClrTx/>
                  <a:buSzTx/>
                  <a:buFontTx/>
                  <a:buNone/>
                  <a:tabLst/>
                  <a:defRPr/>
                </a:pPr>
                <a:endParaRPr kumimoji="0" lang="en-US" sz="4800" b="0" i="0" u="none" strike="noStrike" kern="0" cap="none" spc="-70" normalizeH="0" baseline="0" noProof="0" dirty="0">
                  <a:ln>
                    <a:noFill/>
                  </a:ln>
                  <a:solidFill>
                    <a:srgbClr val="000000">
                      <a:alpha val="99000"/>
                    </a:srgbClr>
                  </a:solidFill>
                  <a:effectLst/>
                  <a:uLnTx/>
                  <a:uFillTx/>
                  <a:latin typeface="Segoe UI Light" pitchFamily="34" charset="0"/>
                  <a:ea typeface="Segoe UI" pitchFamily="34" charset="0"/>
                  <a:cs typeface="Segoe UI" pitchFamily="34" charset="0"/>
                </a:endParaRPr>
              </a:p>
            </p:txBody>
          </p:sp>
          <p:sp>
            <p:nvSpPr>
              <p:cNvPr id="56" name="Text Placeholder 12"/>
              <p:cNvSpPr txBox="1">
                <a:spLocks/>
              </p:cNvSpPr>
              <p:nvPr/>
            </p:nvSpPr>
            <p:spPr>
              <a:xfrm>
                <a:off x="620711" y="1374699"/>
                <a:ext cx="2953652" cy="664797"/>
              </a:xfrm>
              <a:prstGeom prst="rect">
                <a:avLst/>
              </a:prstGeom>
            </p:spPr>
            <p:txBody>
              <a:bodyPr vert="horz" wrap="square" lIns="0" tIns="0" rIns="0" bIns="0" rtlCol="0">
                <a:spAutoFit/>
              </a:bodyPr>
              <a:lstStyle>
                <a:lvl1pPr marL="0" indent="0" algn="l" defTabSz="914363" rtl="0" eaLnBrk="1" latinLnBrk="0" hangingPunct="1">
                  <a:lnSpc>
                    <a:spcPct val="90000"/>
                  </a:lnSpc>
                  <a:spcBef>
                    <a:spcPts val="0"/>
                  </a:spcBef>
                  <a:spcAft>
                    <a:spcPts val="900"/>
                  </a:spcAft>
                  <a:buSzPct val="90000"/>
                  <a:buFont typeface="Arial" pitchFamily="34" charset="0"/>
                  <a:buNone/>
                  <a:defRPr sz="4000" kern="1200" spc="-10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vl2pPr marL="0" indent="0" algn="l" defTabSz="914363" rtl="0" eaLnBrk="1" latinLnBrk="0" hangingPunct="1">
                  <a:lnSpc>
                    <a:spcPct val="90000"/>
                  </a:lnSpc>
                  <a:spcBef>
                    <a:spcPts val="0"/>
                  </a:spcBef>
                  <a:spcAft>
                    <a:spcPts val="400"/>
                  </a:spcAft>
                  <a:buSzPct val="90000"/>
                  <a:buFont typeface="Arial" pitchFamily="34" charset="0"/>
                  <a:buNone/>
                  <a:tabLst>
                    <a:tab pos="630238" algn="l"/>
                  </a:tabLst>
                  <a:defRPr sz="2000" kern="1200" spc="-5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0" indent="0" algn="l" defTabSz="914363" rtl="0" eaLnBrk="1" latinLnBrk="0" hangingPunct="1">
                  <a:lnSpc>
                    <a:spcPct val="90000"/>
                  </a:lnSpc>
                  <a:spcBef>
                    <a:spcPts val="0"/>
                  </a:spcBef>
                  <a:spcAft>
                    <a:spcPts val="400"/>
                  </a:spcAft>
                  <a:buSzPct val="90000"/>
                  <a:buFont typeface="Arial" pitchFamily="34" charset="0"/>
                  <a:buNone/>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a:solidFill>
                      <a:schemeClr val="bg1"/>
                    </a:solidFill>
                    <a:latin typeface="+mj-lt"/>
                  </a:rPr>
                  <a:t>Devices &amp; Experiences Users </a:t>
                </a:r>
                <a:r>
                  <a:rPr lang="en-US" sz="2400" dirty="0" smtClean="0">
                    <a:solidFill>
                      <a:schemeClr val="bg1"/>
                    </a:solidFill>
                    <a:latin typeface="+mj-lt"/>
                  </a:rPr>
                  <a:t>Love </a:t>
                </a:r>
                <a:endParaRPr lang="en-US" sz="2400" dirty="0">
                  <a:solidFill>
                    <a:schemeClr val="bg1"/>
                  </a:solidFill>
                  <a:latin typeface="+mj-lt"/>
                </a:endParaRPr>
              </a:p>
            </p:txBody>
          </p:sp>
          <p:sp>
            <p:nvSpPr>
              <p:cNvPr id="57" name="Right Triangle 56"/>
              <p:cNvSpPr/>
              <p:nvPr/>
            </p:nvSpPr>
            <p:spPr bwMode="auto">
              <a:xfrm rot="18900000" flipH="1">
                <a:off x="5862318" y="1617506"/>
                <a:ext cx="321697" cy="336354"/>
              </a:xfrm>
              <a:prstGeom prst="rtTriangle">
                <a:avLst/>
              </a:prstGeom>
              <a:solidFill>
                <a:schemeClr val="bg1">
                  <a:lumMod val="50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grpSp>
          <p:nvGrpSpPr>
            <p:cNvPr id="41" name="Group 118"/>
            <p:cNvGrpSpPr/>
            <p:nvPr/>
          </p:nvGrpSpPr>
          <p:grpSpPr>
            <a:xfrm>
              <a:off x="3724841" y="1453042"/>
              <a:ext cx="1910399" cy="547390"/>
              <a:chOff x="2227994" y="8063418"/>
              <a:chExt cx="3888546" cy="1114191"/>
            </a:xfrm>
          </p:grpSpPr>
          <p:pic>
            <p:nvPicPr>
              <p:cNvPr id="42" name="Picture 41"/>
              <p:cNvPicPr>
                <a:picLocks noChangeAspect="1"/>
              </p:cNvPicPr>
              <p:nvPr/>
            </p:nvPicPr>
            <p:blipFill>
              <a:blip r:embed="rId8" cstate="print">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a:ext>
                </a:extLst>
              </a:blip>
              <a:stretch>
                <a:fillRect/>
              </a:stretch>
            </p:blipFill>
            <p:spPr>
              <a:xfrm>
                <a:off x="5837588" y="8641669"/>
                <a:ext cx="278952" cy="535940"/>
              </a:xfrm>
              <a:prstGeom prst="rect">
                <a:avLst/>
              </a:prstGeom>
            </p:spPr>
          </p:pic>
          <p:sp>
            <p:nvSpPr>
              <p:cNvPr id="43" name="Freeform 107"/>
              <p:cNvSpPr>
                <a:spLocks noEditPoints="1"/>
              </p:cNvSpPr>
              <p:nvPr/>
            </p:nvSpPr>
            <p:spPr bwMode="auto">
              <a:xfrm rot="5400000">
                <a:off x="2133628" y="8593597"/>
                <a:ext cx="678378" cy="489645"/>
              </a:xfrm>
              <a:custGeom>
                <a:avLst/>
                <a:gdLst/>
                <a:ahLst/>
                <a:cxnLst>
                  <a:cxn ang="0">
                    <a:pos x="514" y="0"/>
                  </a:cxn>
                  <a:cxn ang="0">
                    <a:pos x="17" y="0"/>
                  </a:cxn>
                  <a:cxn ang="0">
                    <a:pos x="0" y="17"/>
                  </a:cxn>
                  <a:cxn ang="0">
                    <a:pos x="0" y="356"/>
                  </a:cxn>
                  <a:cxn ang="0">
                    <a:pos x="17" y="373"/>
                  </a:cxn>
                  <a:cxn ang="0">
                    <a:pos x="514" y="373"/>
                  </a:cxn>
                  <a:cxn ang="0">
                    <a:pos x="531" y="356"/>
                  </a:cxn>
                  <a:cxn ang="0">
                    <a:pos x="531" y="17"/>
                  </a:cxn>
                  <a:cxn ang="0">
                    <a:pos x="514" y="0"/>
                  </a:cxn>
                  <a:cxn ang="0">
                    <a:pos x="501" y="329"/>
                  </a:cxn>
                  <a:cxn ang="0">
                    <a:pos x="486" y="343"/>
                  </a:cxn>
                  <a:cxn ang="0">
                    <a:pos x="45" y="343"/>
                  </a:cxn>
                  <a:cxn ang="0">
                    <a:pos x="30" y="329"/>
                  </a:cxn>
                  <a:cxn ang="0">
                    <a:pos x="30" y="45"/>
                  </a:cxn>
                  <a:cxn ang="0">
                    <a:pos x="45" y="30"/>
                  </a:cxn>
                  <a:cxn ang="0">
                    <a:pos x="486" y="30"/>
                  </a:cxn>
                  <a:cxn ang="0">
                    <a:pos x="501" y="45"/>
                  </a:cxn>
                  <a:cxn ang="0">
                    <a:pos x="501" y="329"/>
                  </a:cxn>
                </a:cxnLst>
                <a:rect l="0" t="0" r="r" b="b"/>
                <a:pathLst>
                  <a:path w="531" h="373">
                    <a:moveTo>
                      <a:pt x="514" y="0"/>
                    </a:moveTo>
                    <a:cubicBezTo>
                      <a:pt x="17" y="0"/>
                      <a:pt x="17" y="0"/>
                      <a:pt x="17" y="0"/>
                    </a:cubicBezTo>
                    <a:cubicBezTo>
                      <a:pt x="7" y="0"/>
                      <a:pt x="0" y="8"/>
                      <a:pt x="0" y="17"/>
                    </a:cubicBezTo>
                    <a:cubicBezTo>
                      <a:pt x="0" y="356"/>
                      <a:pt x="0" y="356"/>
                      <a:pt x="0" y="356"/>
                    </a:cubicBezTo>
                    <a:cubicBezTo>
                      <a:pt x="0" y="366"/>
                      <a:pt x="7" y="373"/>
                      <a:pt x="17" y="373"/>
                    </a:cubicBezTo>
                    <a:cubicBezTo>
                      <a:pt x="514" y="373"/>
                      <a:pt x="514" y="373"/>
                      <a:pt x="514" y="373"/>
                    </a:cubicBezTo>
                    <a:cubicBezTo>
                      <a:pt x="524" y="373"/>
                      <a:pt x="531" y="366"/>
                      <a:pt x="531" y="356"/>
                    </a:cubicBezTo>
                    <a:cubicBezTo>
                      <a:pt x="531" y="17"/>
                      <a:pt x="531" y="17"/>
                      <a:pt x="531" y="17"/>
                    </a:cubicBezTo>
                    <a:cubicBezTo>
                      <a:pt x="531" y="8"/>
                      <a:pt x="524" y="0"/>
                      <a:pt x="514" y="0"/>
                    </a:cubicBezTo>
                    <a:close/>
                    <a:moveTo>
                      <a:pt x="501" y="329"/>
                    </a:moveTo>
                    <a:cubicBezTo>
                      <a:pt x="501" y="337"/>
                      <a:pt x="494" y="343"/>
                      <a:pt x="486" y="343"/>
                    </a:cubicBezTo>
                    <a:cubicBezTo>
                      <a:pt x="45" y="343"/>
                      <a:pt x="45" y="343"/>
                      <a:pt x="45" y="343"/>
                    </a:cubicBezTo>
                    <a:cubicBezTo>
                      <a:pt x="37" y="343"/>
                      <a:pt x="30" y="337"/>
                      <a:pt x="30" y="329"/>
                    </a:cubicBezTo>
                    <a:cubicBezTo>
                      <a:pt x="30" y="45"/>
                      <a:pt x="30" y="45"/>
                      <a:pt x="30" y="45"/>
                    </a:cubicBezTo>
                    <a:cubicBezTo>
                      <a:pt x="30" y="37"/>
                      <a:pt x="37" y="30"/>
                      <a:pt x="45" y="30"/>
                    </a:cubicBezTo>
                    <a:cubicBezTo>
                      <a:pt x="486" y="30"/>
                      <a:pt x="486" y="30"/>
                      <a:pt x="486" y="30"/>
                    </a:cubicBezTo>
                    <a:cubicBezTo>
                      <a:pt x="494" y="30"/>
                      <a:pt x="501" y="37"/>
                      <a:pt x="501" y="45"/>
                    </a:cubicBezTo>
                    <a:lnTo>
                      <a:pt x="501" y="329"/>
                    </a:lnTo>
                    <a:close/>
                  </a:path>
                </a:pathLst>
              </a:custGeom>
              <a:solidFill>
                <a:srgbClr val="FFFFFF"/>
              </a:solidFill>
              <a:extLst/>
            </p:spPr>
            <p:txBody>
              <a:bodyPr vert="horz" wrap="square" lIns="116047" tIns="58023" rIns="116047" bIns="58023"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2"/>
                  </a:solidFill>
                  <a:effectLst/>
                  <a:uLnTx/>
                  <a:uFillTx/>
                  <a:latin typeface="Segoe UI" pitchFamily="34" charset="0"/>
                </a:endParaRPr>
              </a:p>
            </p:txBody>
          </p:sp>
          <p:sp>
            <p:nvSpPr>
              <p:cNvPr id="44" name="Round Same Side Corner Rectangle 11"/>
              <p:cNvSpPr/>
              <p:nvPr/>
            </p:nvSpPr>
            <p:spPr>
              <a:xfrm>
                <a:off x="3072998" y="8366231"/>
                <a:ext cx="891455" cy="617789"/>
              </a:xfrm>
              <a:custGeom>
                <a:avLst/>
                <a:gdLst/>
                <a:ahLst/>
                <a:cxnLst/>
                <a:rect l="l" t="t" r="r" b="b"/>
                <a:pathLst>
                  <a:path w="564520" h="361776">
                    <a:moveTo>
                      <a:pt x="21117" y="19360"/>
                    </a:moveTo>
                    <a:lnTo>
                      <a:pt x="21117" y="345592"/>
                    </a:lnTo>
                    <a:lnTo>
                      <a:pt x="543404" y="345592"/>
                    </a:lnTo>
                    <a:lnTo>
                      <a:pt x="543404" y="19360"/>
                    </a:lnTo>
                    <a:close/>
                    <a:moveTo>
                      <a:pt x="17539" y="0"/>
                    </a:moveTo>
                    <a:lnTo>
                      <a:pt x="546981" y="0"/>
                    </a:lnTo>
                    <a:cubicBezTo>
                      <a:pt x="556668" y="0"/>
                      <a:pt x="564520" y="7852"/>
                      <a:pt x="564520" y="17539"/>
                    </a:cubicBezTo>
                    <a:lnTo>
                      <a:pt x="564520" y="361776"/>
                    </a:lnTo>
                    <a:lnTo>
                      <a:pt x="0" y="361776"/>
                    </a:lnTo>
                    <a:lnTo>
                      <a:pt x="0" y="17539"/>
                    </a:lnTo>
                    <a:cubicBezTo>
                      <a:pt x="0" y="7852"/>
                      <a:pt x="7852" y="0"/>
                      <a:pt x="17539" y="0"/>
                    </a:cubicBezTo>
                    <a:close/>
                  </a:path>
                </a:pathLst>
              </a:cu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2"/>
                  </a:solidFill>
                  <a:effectLst/>
                  <a:uLnTx/>
                  <a:uFillTx/>
                  <a:latin typeface="Segoe UI"/>
                  <a:ea typeface="+mn-ea"/>
                  <a:cs typeface="+mn-cs"/>
                </a:endParaRPr>
              </a:p>
            </p:txBody>
          </p:sp>
          <p:sp>
            <p:nvSpPr>
              <p:cNvPr id="45" name="Trapezoid 12"/>
              <p:cNvSpPr/>
              <p:nvPr/>
            </p:nvSpPr>
            <p:spPr>
              <a:xfrm>
                <a:off x="2992565" y="8987104"/>
                <a:ext cx="1052323" cy="143660"/>
              </a:xfrm>
              <a:custGeom>
                <a:avLst/>
                <a:gdLst/>
                <a:ahLst/>
                <a:cxnLst/>
                <a:rect l="l" t="t" r="r" b="b"/>
                <a:pathLst>
                  <a:path w="666391" h="84127">
                    <a:moveTo>
                      <a:pt x="257990" y="52557"/>
                    </a:moveTo>
                    <a:lnTo>
                      <a:pt x="241755" y="79989"/>
                    </a:lnTo>
                    <a:lnTo>
                      <a:pt x="424635" y="79989"/>
                    </a:lnTo>
                    <a:lnTo>
                      <a:pt x="408400" y="52557"/>
                    </a:lnTo>
                    <a:close/>
                    <a:moveTo>
                      <a:pt x="49787" y="0"/>
                    </a:moveTo>
                    <a:lnTo>
                      <a:pt x="616604" y="0"/>
                    </a:lnTo>
                    <a:lnTo>
                      <a:pt x="666391" y="84127"/>
                    </a:lnTo>
                    <a:lnTo>
                      <a:pt x="0" y="84127"/>
                    </a:lnTo>
                    <a:close/>
                  </a:path>
                </a:pathLst>
              </a:cu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2"/>
                  </a:solidFill>
                  <a:effectLst/>
                  <a:uLnTx/>
                  <a:uFillTx/>
                  <a:latin typeface="Segoe UI"/>
                  <a:ea typeface="+mn-ea"/>
                  <a:cs typeface="+mn-cs"/>
                </a:endParaRPr>
              </a:p>
            </p:txBody>
          </p:sp>
          <p:sp>
            <p:nvSpPr>
              <p:cNvPr id="46" name="Rectangle 45"/>
              <p:cNvSpPr/>
              <p:nvPr/>
            </p:nvSpPr>
            <p:spPr>
              <a:xfrm>
                <a:off x="2993032" y="9130765"/>
                <a:ext cx="1051387" cy="46844"/>
              </a:xfrm>
              <a:prstGeom prst="rect">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2"/>
                  </a:solidFill>
                  <a:effectLst/>
                  <a:uLnTx/>
                  <a:uFillTx/>
                  <a:latin typeface="Segoe UI"/>
                  <a:ea typeface="+mn-ea"/>
                  <a:cs typeface="+mn-cs"/>
                </a:endParaRPr>
              </a:p>
            </p:txBody>
          </p:sp>
          <p:sp>
            <p:nvSpPr>
              <p:cNvPr id="50" name="Freeform 7"/>
              <p:cNvSpPr>
                <a:spLocks noChangeAspect="1" noEditPoints="1"/>
              </p:cNvSpPr>
              <p:nvPr/>
            </p:nvSpPr>
            <p:spPr bwMode="auto">
              <a:xfrm>
                <a:off x="4284340" y="8063418"/>
                <a:ext cx="1403086" cy="1114191"/>
              </a:xfrm>
              <a:custGeom>
                <a:avLst/>
                <a:gdLst>
                  <a:gd name="T0" fmla="*/ 16 w 1389"/>
                  <a:gd name="T1" fmla="*/ 0 h 878"/>
                  <a:gd name="T2" fmla="*/ 0 w 1389"/>
                  <a:gd name="T3" fmla="*/ 332 h 878"/>
                  <a:gd name="T4" fmla="*/ 0 w 1389"/>
                  <a:gd name="T5" fmla="*/ 788 h 878"/>
                  <a:gd name="T6" fmla="*/ 198 w 1389"/>
                  <a:gd name="T7" fmla="*/ 802 h 878"/>
                  <a:gd name="T8" fmla="*/ 647 w 1389"/>
                  <a:gd name="T9" fmla="*/ 803 h 878"/>
                  <a:gd name="T10" fmla="*/ 647 w 1389"/>
                  <a:gd name="T11" fmla="*/ 826 h 878"/>
                  <a:gd name="T12" fmla="*/ 355 w 1389"/>
                  <a:gd name="T13" fmla="*/ 840 h 878"/>
                  <a:gd name="T14" fmla="*/ 345 w 1389"/>
                  <a:gd name="T15" fmla="*/ 878 h 878"/>
                  <a:gd name="T16" fmla="*/ 1039 w 1389"/>
                  <a:gd name="T17" fmla="*/ 864 h 878"/>
                  <a:gd name="T18" fmla="*/ 1000 w 1389"/>
                  <a:gd name="T19" fmla="*/ 826 h 878"/>
                  <a:gd name="T20" fmla="*/ 721 w 1389"/>
                  <a:gd name="T21" fmla="*/ 804 h 878"/>
                  <a:gd name="T22" fmla="*/ 1374 w 1389"/>
                  <a:gd name="T23" fmla="*/ 803 h 878"/>
                  <a:gd name="T24" fmla="*/ 1389 w 1389"/>
                  <a:gd name="T25" fmla="*/ 14 h 878"/>
                  <a:gd name="T26" fmla="*/ 1126 w 1389"/>
                  <a:gd name="T27" fmla="*/ 781 h 878"/>
                  <a:gd name="T28" fmla="*/ 1107 w 1389"/>
                  <a:gd name="T29" fmla="*/ 778 h 878"/>
                  <a:gd name="T30" fmla="*/ 1126 w 1389"/>
                  <a:gd name="T31" fmla="*/ 774 h 878"/>
                  <a:gd name="T32" fmla="*/ 1126 w 1389"/>
                  <a:gd name="T33" fmla="*/ 781 h 878"/>
                  <a:gd name="T34" fmla="*/ 1144 w 1389"/>
                  <a:gd name="T35" fmla="*/ 781 h 878"/>
                  <a:gd name="T36" fmla="*/ 1144 w 1389"/>
                  <a:gd name="T37" fmla="*/ 774 h 878"/>
                  <a:gd name="T38" fmla="*/ 1164 w 1389"/>
                  <a:gd name="T39" fmla="*/ 778 h 878"/>
                  <a:gd name="T40" fmla="*/ 1194 w 1389"/>
                  <a:gd name="T41" fmla="*/ 781 h 878"/>
                  <a:gd name="T42" fmla="*/ 1174 w 1389"/>
                  <a:gd name="T43" fmla="*/ 778 h 878"/>
                  <a:gd name="T44" fmla="*/ 1194 w 1389"/>
                  <a:gd name="T45" fmla="*/ 774 h 878"/>
                  <a:gd name="T46" fmla="*/ 1194 w 1389"/>
                  <a:gd name="T47" fmla="*/ 781 h 878"/>
                  <a:gd name="T48" fmla="*/ 1211 w 1389"/>
                  <a:gd name="T49" fmla="*/ 781 h 878"/>
                  <a:gd name="T50" fmla="*/ 1211 w 1389"/>
                  <a:gd name="T51" fmla="*/ 774 h 878"/>
                  <a:gd name="T52" fmla="*/ 1231 w 1389"/>
                  <a:gd name="T53" fmla="*/ 778 h 878"/>
                  <a:gd name="T54" fmla="*/ 1261 w 1389"/>
                  <a:gd name="T55" fmla="*/ 781 h 878"/>
                  <a:gd name="T56" fmla="*/ 1241 w 1389"/>
                  <a:gd name="T57" fmla="*/ 778 h 878"/>
                  <a:gd name="T58" fmla="*/ 1261 w 1389"/>
                  <a:gd name="T59" fmla="*/ 774 h 878"/>
                  <a:gd name="T60" fmla="*/ 1261 w 1389"/>
                  <a:gd name="T61" fmla="*/ 781 h 878"/>
                  <a:gd name="T62" fmla="*/ 1278 w 1389"/>
                  <a:gd name="T63" fmla="*/ 781 h 878"/>
                  <a:gd name="T64" fmla="*/ 1278 w 1389"/>
                  <a:gd name="T65" fmla="*/ 774 h 878"/>
                  <a:gd name="T66" fmla="*/ 1298 w 1389"/>
                  <a:gd name="T67" fmla="*/ 778 h 878"/>
                  <a:gd name="T68" fmla="*/ 1316 w 1389"/>
                  <a:gd name="T69" fmla="*/ 787 h 878"/>
                  <a:gd name="T70" fmla="*/ 1316 w 1389"/>
                  <a:gd name="T71" fmla="*/ 768 h 878"/>
                  <a:gd name="T72" fmla="*/ 1316 w 1389"/>
                  <a:gd name="T73" fmla="*/ 787 h 878"/>
                  <a:gd name="T74" fmla="*/ 1326 w 1389"/>
                  <a:gd name="T75" fmla="*/ 754 h 878"/>
                  <a:gd name="T76" fmla="*/ 455 w 1389"/>
                  <a:gd name="T77" fmla="*/ 754 h 878"/>
                  <a:gd name="T78" fmla="*/ 49 w 1389"/>
                  <a:gd name="T79" fmla="*/ 739 h 878"/>
                  <a:gd name="T80" fmla="*/ 49 w 1389"/>
                  <a:gd name="T81" fmla="*/ 332 h 878"/>
                  <a:gd name="T82" fmla="*/ 64 w 1389"/>
                  <a:gd name="T83" fmla="*/ 48 h 878"/>
                  <a:gd name="T84" fmla="*/ 1340 w 1389"/>
                  <a:gd name="T85" fmla="*/ 63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89" h="878">
                    <a:moveTo>
                      <a:pt x="1374" y="0"/>
                    </a:moveTo>
                    <a:cubicBezTo>
                      <a:pt x="16" y="0"/>
                      <a:pt x="16" y="0"/>
                      <a:pt x="16" y="0"/>
                    </a:cubicBezTo>
                    <a:cubicBezTo>
                      <a:pt x="7" y="0"/>
                      <a:pt x="0" y="6"/>
                      <a:pt x="0" y="14"/>
                    </a:cubicBezTo>
                    <a:cubicBezTo>
                      <a:pt x="0" y="139"/>
                      <a:pt x="0" y="244"/>
                      <a:pt x="0" y="332"/>
                    </a:cubicBezTo>
                    <a:cubicBezTo>
                      <a:pt x="0" y="384"/>
                      <a:pt x="0" y="430"/>
                      <a:pt x="0" y="470"/>
                    </a:cubicBezTo>
                    <a:cubicBezTo>
                      <a:pt x="0" y="788"/>
                      <a:pt x="0" y="788"/>
                      <a:pt x="0" y="788"/>
                    </a:cubicBezTo>
                    <a:cubicBezTo>
                      <a:pt x="0" y="796"/>
                      <a:pt x="7" y="802"/>
                      <a:pt x="16" y="802"/>
                    </a:cubicBezTo>
                    <a:cubicBezTo>
                      <a:pt x="16" y="802"/>
                      <a:pt x="16" y="802"/>
                      <a:pt x="198" y="802"/>
                    </a:cubicBezTo>
                    <a:cubicBezTo>
                      <a:pt x="198" y="802"/>
                      <a:pt x="198" y="803"/>
                      <a:pt x="198" y="803"/>
                    </a:cubicBezTo>
                    <a:cubicBezTo>
                      <a:pt x="647" y="803"/>
                      <a:pt x="647" y="803"/>
                      <a:pt x="647" y="803"/>
                    </a:cubicBezTo>
                    <a:cubicBezTo>
                      <a:pt x="647" y="803"/>
                      <a:pt x="647" y="803"/>
                      <a:pt x="647" y="804"/>
                    </a:cubicBezTo>
                    <a:cubicBezTo>
                      <a:pt x="647" y="826"/>
                      <a:pt x="647" y="826"/>
                      <a:pt x="647" y="826"/>
                    </a:cubicBezTo>
                    <a:cubicBezTo>
                      <a:pt x="369" y="826"/>
                      <a:pt x="369" y="826"/>
                      <a:pt x="369" y="826"/>
                    </a:cubicBezTo>
                    <a:cubicBezTo>
                      <a:pt x="362" y="826"/>
                      <a:pt x="355" y="832"/>
                      <a:pt x="355" y="840"/>
                    </a:cubicBezTo>
                    <a:cubicBezTo>
                      <a:pt x="331" y="864"/>
                      <a:pt x="331" y="864"/>
                      <a:pt x="331" y="864"/>
                    </a:cubicBezTo>
                    <a:cubicBezTo>
                      <a:pt x="331" y="872"/>
                      <a:pt x="337" y="878"/>
                      <a:pt x="345" y="878"/>
                    </a:cubicBezTo>
                    <a:cubicBezTo>
                      <a:pt x="1024" y="878"/>
                      <a:pt x="1024" y="878"/>
                      <a:pt x="1024" y="878"/>
                    </a:cubicBezTo>
                    <a:cubicBezTo>
                      <a:pt x="1033" y="878"/>
                      <a:pt x="1039" y="872"/>
                      <a:pt x="1039" y="864"/>
                    </a:cubicBezTo>
                    <a:cubicBezTo>
                      <a:pt x="1015" y="840"/>
                      <a:pt x="1015" y="840"/>
                      <a:pt x="1015" y="840"/>
                    </a:cubicBezTo>
                    <a:cubicBezTo>
                      <a:pt x="1015" y="832"/>
                      <a:pt x="1009" y="826"/>
                      <a:pt x="1000" y="826"/>
                    </a:cubicBezTo>
                    <a:cubicBezTo>
                      <a:pt x="721" y="826"/>
                      <a:pt x="721" y="826"/>
                      <a:pt x="721" y="826"/>
                    </a:cubicBezTo>
                    <a:cubicBezTo>
                      <a:pt x="721" y="804"/>
                      <a:pt x="721" y="804"/>
                      <a:pt x="721" y="804"/>
                    </a:cubicBezTo>
                    <a:cubicBezTo>
                      <a:pt x="721" y="803"/>
                      <a:pt x="721" y="803"/>
                      <a:pt x="721" y="803"/>
                    </a:cubicBezTo>
                    <a:cubicBezTo>
                      <a:pt x="1374" y="803"/>
                      <a:pt x="1374" y="803"/>
                      <a:pt x="1374" y="803"/>
                    </a:cubicBezTo>
                    <a:cubicBezTo>
                      <a:pt x="1383" y="803"/>
                      <a:pt x="1389" y="797"/>
                      <a:pt x="1389" y="789"/>
                    </a:cubicBezTo>
                    <a:cubicBezTo>
                      <a:pt x="1389" y="14"/>
                      <a:pt x="1389" y="14"/>
                      <a:pt x="1389" y="14"/>
                    </a:cubicBezTo>
                    <a:cubicBezTo>
                      <a:pt x="1389" y="6"/>
                      <a:pt x="1383" y="0"/>
                      <a:pt x="1374" y="0"/>
                    </a:cubicBezTo>
                    <a:close/>
                    <a:moveTo>
                      <a:pt x="1126" y="781"/>
                    </a:moveTo>
                    <a:cubicBezTo>
                      <a:pt x="1110" y="781"/>
                      <a:pt x="1110" y="781"/>
                      <a:pt x="1110" y="781"/>
                    </a:cubicBezTo>
                    <a:cubicBezTo>
                      <a:pt x="1108" y="781"/>
                      <a:pt x="1107" y="780"/>
                      <a:pt x="1107" y="778"/>
                    </a:cubicBezTo>
                    <a:cubicBezTo>
                      <a:pt x="1107" y="776"/>
                      <a:pt x="1108" y="774"/>
                      <a:pt x="1110" y="774"/>
                    </a:cubicBezTo>
                    <a:cubicBezTo>
                      <a:pt x="1126" y="774"/>
                      <a:pt x="1126" y="774"/>
                      <a:pt x="1126" y="774"/>
                    </a:cubicBezTo>
                    <a:cubicBezTo>
                      <a:pt x="1129" y="774"/>
                      <a:pt x="1130" y="776"/>
                      <a:pt x="1130" y="778"/>
                    </a:cubicBezTo>
                    <a:cubicBezTo>
                      <a:pt x="1130" y="780"/>
                      <a:pt x="1129" y="781"/>
                      <a:pt x="1126" y="781"/>
                    </a:cubicBezTo>
                    <a:close/>
                    <a:moveTo>
                      <a:pt x="1160" y="781"/>
                    </a:moveTo>
                    <a:cubicBezTo>
                      <a:pt x="1144" y="781"/>
                      <a:pt x="1144" y="781"/>
                      <a:pt x="1144" y="781"/>
                    </a:cubicBezTo>
                    <a:cubicBezTo>
                      <a:pt x="1142" y="781"/>
                      <a:pt x="1140" y="780"/>
                      <a:pt x="1140" y="778"/>
                    </a:cubicBezTo>
                    <a:cubicBezTo>
                      <a:pt x="1140" y="776"/>
                      <a:pt x="1142" y="774"/>
                      <a:pt x="1144" y="774"/>
                    </a:cubicBezTo>
                    <a:cubicBezTo>
                      <a:pt x="1160" y="774"/>
                      <a:pt x="1160" y="774"/>
                      <a:pt x="1160" y="774"/>
                    </a:cubicBezTo>
                    <a:cubicBezTo>
                      <a:pt x="1162" y="774"/>
                      <a:pt x="1164" y="776"/>
                      <a:pt x="1164" y="778"/>
                    </a:cubicBezTo>
                    <a:cubicBezTo>
                      <a:pt x="1164" y="780"/>
                      <a:pt x="1162" y="781"/>
                      <a:pt x="1160" y="781"/>
                    </a:cubicBezTo>
                    <a:close/>
                    <a:moveTo>
                      <a:pt x="1194" y="781"/>
                    </a:moveTo>
                    <a:cubicBezTo>
                      <a:pt x="1177" y="781"/>
                      <a:pt x="1177" y="781"/>
                      <a:pt x="1177" y="781"/>
                    </a:cubicBezTo>
                    <a:cubicBezTo>
                      <a:pt x="1175" y="781"/>
                      <a:pt x="1174" y="780"/>
                      <a:pt x="1174" y="778"/>
                    </a:cubicBezTo>
                    <a:cubicBezTo>
                      <a:pt x="1174" y="776"/>
                      <a:pt x="1175" y="774"/>
                      <a:pt x="1177" y="774"/>
                    </a:cubicBezTo>
                    <a:cubicBezTo>
                      <a:pt x="1194" y="774"/>
                      <a:pt x="1194" y="774"/>
                      <a:pt x="1194" y="774"/>
                    </a:cubicBezTo>
                    <a:cubicBezTo>
                      <a:pt x="1196" y="774"/>
                      <a:pt x="1198" y="776"/>
                      <a:pt x="1198" y="778"/>
                    </a:cubicBezTo>
                    <a:cubicBezTo>
                      <a:pt x="1198" y="780"/>
                      <a:pt x="1196" y="781"/>
                      <a:pt x="1194" y="781"/>
                    </a:cubicBezTo>
                    <a:close/>
                    <a:moveTo>
                      <a:pt x="1228" y="781"/>
                    </a:moveTo>
                    <a:cubicBezTo>
                      <a:pt x="1211" y="781"/>
                      <a:pt x="1211" y="781"/>
                      <a:pt x="1211" y="781"/>
                    </a:cubicBezTo>
                    <a:cubicBezTo>
                      <a:pt x="1209" y="781"/>
                      <a:pt x="1207" y="780"/>
                      <a:pt x="1207" y="778"/>
                    </a:cubicBezTo>
                    <a:cubicBezTo>
                      <a:pt x="1207" y="776"/>
                      <a:pt x="1209" y="774"/>
                      <a:pt x="1211" y="774"/>
                    </a:cubicBezTo>
                    <a:cubicBezTo>
                      <a:pt x="1228" y="774"/>
                      <a:pt x="1228" y="774"/>
                      <a:pt x="1228" y="774"/>
                    </a:cubicBezTo>
                    <a:cubicBezTo>
                      <a:pt x="1230" y="774"/>
                      <a:pt x="1231" y="776"/>
                      <a:pt x="1231" y="778"/>
                    </a:cubicBezTo>
                    <a:cubicBezTo>
                      <a:pt x="1231" y="780"/>
                      <a:pt x="1230" y="781"/>
                      <a:pt x="1228" y="781"/>
                    </a:cubicBezTo>
                    <a:close/>
                    <a:moveTo>
                      <a:pt x="1261" y="781"/>
                    </a:moveTo>
                    <a:cubicBezTo>
                      <a:pt x="1244" y="781"/>
                      <a:pt x="1244" y="781"/>
                      <a:pt x="1244" y="781"/>
                    </a:cubicBezTo>
                    <a:cubicBezTo>
                      <a:pt x="1242" y="781"/>
                      <a:pt x="1241" y="780"/>
                      <a:pt x="1241" y="778"/>
                    </a:cubicBezTo>
                    <a:cubicBezTo>
                      <a:pt x="1241" y="776"/>
                      <a:pt x="1242" y="774"/>
                      <a:pt x="1244" y="774"/>
                    </a:cubicBezTo>
                    <a:cubicBezTo>
                      <a:pt x="1261" y="774"/>
                      <a:pt x="1261" y="774"/>
                      <a:pt x="1261" y="774"/>
                    </a:cubicBezTo>
                    <a:cubicBezTo>
                      <a:pt x="1263" y="774"/>
                      <a:pt x="1265" y="776"/>
                      <a:pt x="1265" y="778"/>
                    </a:cubicBezTo>
                    <a:cubicBezTo>
                      <a:pt x="1265" y="780"/>
                      <a:pt x="1263" y="781"/>
                      <a:pt x="1261" y="781"/>
                    </a:cubicBezTo>
                    <a:close/>
                    <a:moveTo>
                      <a:pt x="1295" y="781"/>
                    </a:moveTo>
                    <a:cubicBezTo>
                      <a:pt x="1278" y="781"/>
                      <a:pt x="1278" y="781"/>
                      <a:pt x="1278" y="781"/>
                    </a:cubicBezTo>
                    <a:cubicBezTo>
                      <a:pt x="1276" y="781"/>
                      <a:pt x="1274" y="780"/>
                      <a:pt x="1274" y="778"/>
                    </a:cubicBezTo>
                    <a:cubicBezTo>
                      <a:pt x="1274" y="776"/>
                      <a:pt x="1276" y="774"/>
                      <a:pt x="1278" y="774"/>
                    </a:cubicBezTo>
                    <a:cubicBezTo>
                      <a:pt x="1295" y="774"/>
                      <a:pt x="1295" y="774"/>
                      <a:pt x="1295" y="774"/>
                    </a:cubicBezTo>
                    <a:cubicBezTo>
                      <a:pt x="1297" y="774"/>
                      <a:pt x="1298" y="776"/>
                      <a:pt x="1298" y="778"/>
                    </a:cubicBezTo>
                    <a:cubicBezTo>
                      <a:pt x="1298" y="780"/>
                      <a:pt x="1297" y="781"/>
                      <a:pt x="1295" y="781"/>
                    </a:cubicBezTo>
                    <a:close/>
                    <a:moveTo>
                      <a:pt x="1316" y="787"/>
                    </a:moveTo>
                    <a:cubicBezTo>
                      <a:pt x="1311" y="787"/>
                      <a:pt x="1307" y="783"/>
                      <a:pt x="1307" y="778"/>
                    </a:cubicBezTo>
                    <a:cubicBezTo>
                      <a:pt x="1307" y="773"/>
                      <a:pt x="1311" y="768"/>
                      <a:pt x="1316" y="768"/>
                    </a:cubicBezTo>
                    <a:cubicBezTo>
                      <a:pt x="1321" y="768"/>
                      <a:pt x="1325" y="773"/>
                      <a:pt x="1325" y="778"/>
                    </a:cubicBezTo>
                    <a:cubicBezTo>
                      <a:pt x="1325" y="783"/>
                      <a:pt x="1321" y="787"/>
                      <a:pt x="1316" y="787"/>
                    </a:cubicBezTo>
                    <a:close/>
                    <a:moveTo>
                      <a:pt x="1340" y="740"/>
                    </a:moveTo>
                    <a:cubicBezTo>
                      <a:pt x="1340" y="748"/>
                      <a:pt x="1334" y="754"/>
                      <a:pt x="1326" y="754"/>
                    </a:cubicBezTo>
                    <a:cubicBezTo>
                      <a:pt x="918" y="754"/>
                      <a:pt x="642" y="754"/>
                      <a:pt x="455" y="754"/>
                    </a:cubicBezTo>
                    <a:cubicBezTo>
                      <a:pt x="455" y="754"/>
                      <a:pt x="455" y="754"/>
                      <a:pt x="455" y="754"/>
                    </a:cubicBezTo>
                    <a:cubicBezTo>
                      <a:pt x="64" y="754"/>
                      <a:pt x="64" y="754"/>
                      <a:pt x="64" y="754"/>
                    </a:cubicBezTo>
                    <a:cubicBezTo>
                      <a:pt x="56" y="754"/>
                      <a:pt x="49" y="747"/>
                      <a:pt x="49" y="739"/>
                    </a:cubicBezTo>
                    <a:cubicBezTo>
                      <a:pt x="49" y="739"/>
                      <a:pt x="49" y="739"/>
                      <a:pt x="49" y="470"/>
                    </a:cubicBezTo>
                    <a:cubicBezTo>
                      <a:pt x="49" y="417"/>
                      <a:pt x="49" y="372"/>
                      <a:pt x="49" y="332"/>
                    </a:cubicBezTo>
                    <a:cubicBezTo>
                      <a:pt x="49" y="63"/>
                      <a:pt x="49" y="63"/>
                      <a:pt x="49" y="63"/>
                    </a:cubicBezTo>
                    <a:cubicBezTo>
                      <a:pt x="49" y="55"/>
                      <a:pt x="56" y="48"/>
                      <a:pt x="64" y="48"/>
                    </a:cubicBezTo>
                    <a:cubicBezTo>
                      <a:pt x="1326" y="48"/>
                      <a:pt x="1326" y="48"/>
                      <a:pt x="1326" y="48"/>
                    </a:cubicBezTo>
                    <a:cubicBezTo>
                      <a:pt x="1334" y="48"/>
                      <a:pt x="1340" y="55"/>
                      <a:pt x="1340" y="63"/>
                    </a:cubicBezTo>
                    <a:cubicBezTo>
                      <a:pt x="1340" y="740"/>
                      <a:pt x="1340" y="740"/>
                      <a:pt x="1340" y="740"/>
                    </a:cubicBezTo>
                    <a:close/>
                  </a:path>
                </a:pathLst>
              </a:custGeom>
              <a:solidFill>
                <a:srgbClr val="FFFFFF"/>
              </a:solidFill>
              <a:ln w="25400" cap="flat" cmpd="sng" algn="ctr">
                <a:noFill/>
                <a:prstDash val="solid"/>
                <a:headEnd type="none" w="med" len="med"/>
                <a:tailEnd type="none" w="med" len="med"/>
              </a:ln>
              <a:effectLst/>
            </p:spPr>
            <p:txBody>
              <a:bodyPr vert="horz" wrap="square" lIns="116041" tIns="58021" rIns="116041" bIns="58021" numCol="1" rtlCol="0" anchor="ctr" anchorCtr="0" compatLnSpc="1">
                <a:prstTxWarp prst="textNoShape">
                  <a:avLst/>
                </a:prstTxWarp>
              </a:bodyPr>
              <a:lstStyle/>
              <a:p>
                <a:pPr marL="0" marR="0" lvl="0" indent="0" defTabSz="1044410" eaLnBrk="1" fontAlgn="auto" latinLnBrk="0" hangingPunct="1">
                  <a:lnSpc>
                    <a:spcPct val="100000"/>
                  </a:lnSpc>
                  <a:spcBef>
                    <a:spcPts val="0"/>
                  </a:spcBef>
                  <a:spcAft>
                    <a:spcPts val="0"/>
                  </a:spcAft>
                  <a:buClrTx/>
                  <a:buSzTx/>
                  <a:buFontTx/>
                  <a:buNone/>
                  <a:tabLst/>
                  <a:defRPr/>
                </a:pPr>
                <a:endParaRPr kumimoji="0" lang="en-US" sz="2800" b="0" i="0" u="none" strike="noStrike" kern="0" cap="none" spc="-171" normalizeH="0" baseline="0" noProof="0">
                  <a:ln>
                    <a:noFill/>
                  </a:ln>
                  <a:solidFill>
                    <a:schemeClr val="bg2"/>
                  </a:solidFill>
                  <a:effectLst/>
                  <a:uLnTx/>
                  <a:uFillTx/>
                  <a:latin typeface="Segoe Light" pitchFamily="34" charset="0"/>
                  <a:ea typeface="+mn-ea"/>
                  <a:cs typeface="+mn-cs"/>
                </a:endParaRPr>
              </a:p>
            </p:txBody>
          </p:sp>
        </p:grpSp>
      </p:grpSp>
      <p:sp>
        <p:nvSpPr>
          <p:cNvPr id="7" name="TextBox 6"/>
          <p:cNvSpPr txBox="1"/>
          <p:nvPr/>
        </p:nvSpPr>
        <p:spPr>
          <a:xfrm>
            <a:off x="541395" y="6632620"/>
            <a:ext cx="797526" cy="184666"/>
          </a:xfrm>
          <a:prstGeom prst="rect">
            <a:avLst/>
          </a:prstGeom>
          <a:noFill/>
        </p:spPr>
        <p:txBody>
          <a:bodyPr wrap="none" lIns="0" tIns="0" rIns="0" bIns="0" rtlCol="0">
            <a:spAutoFit/>
          </a:bodyPr>
          <a:lstStyle/>
          <a:p>
            <a:r>
              <a:rPr lang="en-US" sz="1200" dirty="0">
                <a:gradFill>
                  <a:gsLst>
                    <a:gs pos="0">
                      <a:schemeClr val="tx1">
                        <a:lumMod val="75000"/>
                        <a:lumOff val="25000"/>
                      </a:schemeClr>
                    </a:gs>
                    <a:gs pos="80000">
                      <a:schemeClr val="tx1">
                        <a:lumMod val="65000"/>
                        <a:lumOff val="35000"/>
                      </a:schemeClr>
                    </a:gs>
                  </a:gsLst>
                  <a:lin ang="16200000" scaled="0"/>
                </a:gradFill>
                <a:latin typeface="Segoe UI Light" pitchFamily="34" charset="0"/>
              </a:rPr>
              <a:t>* x86 </a:t>
            </a:r>
            <a:r>
              <a:rPr lang="en-US" sz="1200" dirty="0"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rPr>
              <a:t>Tablets</a:t>
            </a:r>
            <a:endParaRPr lang="en-US" sz="3600" dirty="0"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endParaRPr>
          </a:p>
        </p:txBody>
      </p:sp>
      <p:grpSp>
        <p:nvGrpSpPr>
          <p:cNvPr id="96" name="Group 25"/>
          <p:cNvGrpSpPr/>
          <p:nvPr/>
        </p:nvGrpSpPr>
        <p:grpSpPr>
          <a:xfrm>
            <a:off x="5933220" y="2126455"/>
            <a:ext cx="5826433" cy="4023361"/>
            <a:chOff x="5933220" y="1749905"/>
            <a:chExt cx="5826433" cy="4023361"/>
          </a:xfrm>
        </p:grpSpPr>
        <p:grpSp>
          <p:nvGrpSpPr>
            <p:cNvPr id="97" name="Group 26"/>
            <p:cNvGrpSpPr/>
            <p:nvPr/>
          </p:nvGrpSpPr>
          <p:grpSpPr>
            <a:xfrm>
              <a:off x="5933220" y="1749905"/>
              <a:ext cx="5800707" cy="4023361"/>
              <a:chOff x="812909" y="1677987"/>
              <a:chExt cx="5800707" cy="4023361"/>
            </a:xfrm>
          </p:grpSpPr>
          <p:sp>
            <p:nvSpPr>
              <p:cNvPr id="107" name="Rectangle 106"/>
              <p:cNvSpPr/>
              <p:nvPr/>
            </p:nvSpPr>
            <p:spPr bwMode="auto">
              <a:xfrm>
                <a:off x="1127216" y="1677987"/>
                <a:ext cx="5486400" cy="4023361"/>
              </a:xfrm>
              <a:prstGeom prst="rect">
                <a:avLst/>
              </a:prstGeom>
              <a:solidFill>
                <a:srgbClr val="00BCF2"/>
              </a:solidFill>
              <a:ln>
                <a:noFill/>
                <a:headEnd type="none" w="med" len="med"/>
                <a:tailEnd type="none" w="med" len="med"/>
              </a:ln>
              <a:effectLst/>
              <a:scene3d>
                <a:camera prst="orthographicFront" fov="0">
                  <a:rot lat="0" lon="0" rev="0"/>
                </a:camera>
                <a:lightRig rig="glow" dir="t">
                  <a:rot lat="0" lon="0" rev="6360000"/>
                </a:lightRig>
              </a:scene3d>
              <a:sp3d prstMaterial="flat">
                <a:contourClr>
                  <a:srgbClr val="8CC600">
                    <a:satMod val="300000"/>
                  </a:srgbClr>
                </a:contourClr>
              </a:sp3d>
            </p:spPr>
            <p:txBody>
              <a:bodyPr vert="horz" wrap="square" lIns="274320" tIns="45718" rIns="91436" bIns="45718" numCol="1" rtlCol="0" anchor="ctr" anchorCtr="0" compatLnSpc="1">
                <a:prstTxWarp prst="textNoShape">
                  <a:avLst/>
                </a:prstTxWarp>
                <a:noAutofit/>
              </a:bodyPr>
              <a:lstStyle/>
              <a:p>
                <a:pPr defTabSz="914099" fontAlgn="base">
                  <a:lnSpc>
                    <a:spcPct val="80000"/>
                  </a:lnSpc>
                  <a:defRPr/>
                </a:pPr>
                <a:endParaRPr lang="en-US" sz="4800" kern="0" spc="-70" dirty="0">
                  <a:solidFill>
                    <a:srgbClr val="000000">
                      <a:alpha val="99000"/>
                    </a:srgbClr>
                  </a:solidFill>
                  <a:latin typeface="Segoe UI Light" pitchFamily="34" charset="0"/>
                  <a:ea typeface="Segoe UI" pitchFamily="34" charset="0"/>
                  <a:cs typeface="Segoe UI" pitchFamily="34" charset="0"/>
                </a:endParaRPr>
              </a:p>
            </p:txBody>
          </p:sp>
          <p:sp>
            <p:nvSpPr>
              <p:cNvPr id="108" name="Right Triangle 107"/>
              <p:cNvSpPr/>
              <p:nvPr/>
            </p:nvSpPr>
            <p:spPr bwMode="auto">
              <a:xfrm rot="18900000" flipH="1">
                <a:off x="812909" y="3405782"/>
                <a:ext cx="567771" cy="567771"/>
              </a:xfrm>
              <a:prstGeom prst="rtTriangl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gradFill>
                    <a:gsLst>
                      <a:gs pos="0">
                        <a:srgbClr val="FFFFFF"/>
                      </a:gs>
                      <a:gs pos="100000">
                        <a:srgbClr val="FFFFFF"/>
                      </a:gs>
                    </a:gsLst>
                    <a:lin ang="5400000" scaled="0"/>
                  </a:gradFill>
                  <a:ea typeface="Segoe UI" pitchFamily="34" charset="0"/>
                  <a:cs typeface="Segoe UI" pitchFamily="34" charset="0"/>
                </a:endParaRPr>
              </a:p>
            </p:txBody>
          </p:sp>
        </p:grpSp>
        <p:sp>
          <p:nvSpPr>
            <p:cNvPr id="98" name="Text Placeholder 12"/>
            <p:cNvSpPr txBox="1">
              <a:spLocks/>
            </p:cNvSpPr>
            <p:nvPr/>
          </p:nvSpPr>
          <p:spPr>
            <a:xfrm>
              <a:off x="6599677" y="2148972"/>
              <a:ext cx="5159976" cy="891013"/>
            </a:xfrm>
            <a:prstGeom prst="rect">
              <a:avLst/>
            </a:prstGeom>
          </p:spPr>
          <p:txBody>
            <a:bodyPr vert="horz" wrap="square" lIns="0" tIns="0" rIns="0" bIns="0" rtlCol="0">
              <a:spAutoFit/>
            </a:bodyPr>
            <a:lstStyle>
              <a:lvl1pPr marL="0" indent="0" algn="l" defTabSz="914363" rtl="0" eaLnBrk="1" latinLnBrk="0" hangingPunct="1">
                <a:lnSpc>
                  <a:spcPct val="90000"/>
                </a:lnSpc>
                <a:spcBef>
                  <a:spcPts val="0"/>
                </a:spcBef>
                <a:spcAft>
                  <a:spcPts val="900"/>
                </a:spcAft>
                <a:buSzPct val="90000"/>
                <a:buFont typeface="Arial" pitchFamily="34" charset="0"/>
                <a:buNone/>
                <a:defRPr sz="4000" kern="1200" spc="-10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vl2pPr marL="0" indent="0" algn="l" defTabSz="914363" rtl="0" eaLnBrk="1" latinLnBrk="0" hangingPunct="1">
                <a:lnSpc>
                  <a:spcPct val="90000"/>
                </a:lnSpc>
                <a:spcBef>
                  <a:spcPts val="0"/>
                </a:spcBef>
                <a:spcAft>
                  <a:spcPts val="400"/>
                </a:spcAft>
                <a:buSzPct val="90000"/>
                <a:buFont typeface="Arial" pitchFamily="34" charset="0"/>
                <a:buNone/>
                <a:tabLst>
                  <a:tab pos="630238" algn="l"/>
                </a:tabLst>
                <a:defRPr sz="2000" kern="1200" spc="-5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0" indent="0" algn="l" defTabSz="914363" rtl="0" eaLnBrk="1" latinLnBrk="0" hangingPunct="1">
                <a:lnSpc>
                  <a:spcPct val="90000"/>
                </a:lnSpc>
                <a:spcBef>
                  <a:spcPts val="0"/>
                </a:spcBef>
                <a:spcAft>
                  <a:spcPts val="400"/>
                </a:spcAft>
                <a:buSzPct val="90000"/>
                <a:buFont typeface="Arial" pitchFamily="34" charset="0"/>
                <a:buNone/>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sz="3600" dirty="0" smtClean="0">
                  <a:solidFill>
                    <a:srgbClr val="FFFFFF"/>
                  </a:solidFill>
                </a:rPr>
                <a:t>Enterprise-Grade Solutions</a:t>
              </a:r>
              <a:endParaRPr lang="en-US" sz="3600" dirty="0">
                <a:solidFill>
                  <a:srgbClr val="FFFFFF"/>
                </a:solidFill>
              </a:endParaRPr>
            </a:p>
            <a:p>
              <a:pPr lvl="1">
                <a:defRPr/>
              </a:pPr>
              <a:endParaRPr lang="en-US" sz="1800" dirty="0" smtClean="0">
                <a:solidFill>
                  <a:srgbClr val="FFFFFF"/>
                </a:solidFill>
              </a:endParaRPr>
            </a:p>
          </p:txBody>
        </p:sp>
        <p:grpSp>
          <p:nvGrpSpPr>
            <p:cNvPr id="99" name="Group 28"/>
            <p:cNvGrpSpPr>
              <a:grpSpLocks noChangeAspect="1"/>
            </p:cNvGrpSpPr>
            <p:nvPr/>
          </p:nvGrpSpPr>
          <p:grpSpPr>
            <a:xfrm>
              <a:off x="9803966" y="3443487"/>
              <a:ext cx="1658676" cy="1040117"/>
              <a:chOff x="7201428" y="4129974"/>
              <a:chExt cx="840015" cy="526754"/>
            </a:xfrm>
            <a:solidFill>
              <a:srgbClr val="FFFFFF"/>
            </a:solidFill>
          </p:grpSpPr>
          <p:sp>
            <p:nvSpPr>
              <p:cNvPr id="105" name="Rounded Rectangle 2058"/>
              <p:cNvSpPr/>
              <p:nvPr/>
            </p:nvSpPr>
            <p:spPr bwMode="auto">
              <a:xfrm>
                <a:off x="7786746" y="4129974"/>
                <a:ext cx="254697" cy="524825"/>
              </a:xfrm>
              <a:custGeom>
                <a:avLst/>
                <a:gdLst/>
                <a:ahLst/>
                <a:cxnLst/>
                <a:rect l="l" t="t" r="r" b="b"/>
                <a:pathLst>
                  <a:path w="235932" h="524825">
                    <a:moveTo>
                      <a:pt x="26526" y="453142"/>
                    </a:moveTo>
                    <a:lnTo>
                      <a:pt x="26526" y="471430"/>
                    </a:lnTo>
                    <a:lnTo>
                      <a:pt x="209406" y="471430"/>
                    </a:lnTo>
                    <a:lnTo>
                      <a:pt x="209406" y="453142"/>
                    </a:lnTo>
                    <a:close/>
                    <a:moveTo>
                      <a:pt x="26526" y="412660"/>
                    </a:moveTo>
                    <a:lnTo>
                      <a:pt x="26526" y="430948"/>
                    </a:lnTo>
                    <a:lnTo>
                      <a:pt x="63102" y="430948"/>
                    </a:lnTo>
                    <a:lnTo>
                      <a:pt x="63102" y="412660"/>
                    </a:lnTo>
                    <a:close/>
                    <a:moveTo>
                      <a:pt x="26526" y="372178"/>
                    </a:moveTo>
                    <a:lnTo>
                      <a:pt x="26526" y="390466"/>
                    </a:lnTo>
                    <a:lnTo>
                      <a:pt x="63102" y="390466"/>
                    </a:lnTo>
                    <a:lnTo>
                      <a:pt x="63102" y="372178"/>
                    </a:lnTo>
                    <a:close/>
                    <a:moveTo>
                      <a:pt x="26526" y="97526"/>
                    </a:moveTo>
                    <a:lnTo>
                      <a:pt x="26526" y="124958"/>
                    </a:lnTo>
                    <a:lnTo>
                      <a:pt x="209406" y="124958"/>
                    </a:lnTo>
                    <a:lnTo>
                      <a:pt x="209406" y="97526"/>
                    </a:lnTo>
                    <a:close/>
                    <a:moveTo>
                      <a:pt x="26526" y="53758"/>
                    </a:moveTo>
                    <a:lnTo>
                      <a:pt x="26526" y="72046"/>
                    </a:lnTo>
                    <a:lnTo>
                      <a:pt x="209406" y="72046"/>
                    </a:lnTo>
                    <a:lnTo>
                      <a:pt x="209406" y="53758"/>
                    </a:lnTo>
                    <a:close/>
                    <a:moveTo>
                      <a:pt x="31386" y="0"/>
                    </a:moveTo>
                    <a:lnTo>
                      <a:pt x="204546" y="0"/>
                    </a:lnTo>
                    <a:cubicBezTo>
                      <a:pt x="221880" y="0"/>
                      <a:pt x="235932" y="14052"/>
                      <a:pt x="235932" y="31386"/>
                    </a:cubicBezTo>
                    <a:lnTo>
                      <a:pt x="235932" y="493439"/>
                    </a:lnTo>
                    <a:cubicBezTo>
                      <a:pt x="235932" y="510773"/>
                      <a:pt x="221880" y="524825"/>
                      <a:pt x="204546" y="524825"/>
                    </a:cubicBezTo>
                    <a:lnTo>
                      <a:pt x="31386" y="524825"/>
                    </a:lnTo>
                    <a:cubicBezTo>
                      <a:pt x="14052" y="524825"/>
                      <a:pt x="0" y="510773"/>
                      <a:pt x="0" y="493439"/>
                    </a:cubicBezTo>
                    <a:lnTo>
                      <a:pt x="0" y="31386"/>
                    </a:lnTo>
                    <a:cubicBezTo>
                      <a:pt x="0" y="14052"/>
                      <a:pt x="14052" y="0"/>
                      <a:pt x="31386" y="0"/>
                    </a:cubicBezTo>
                    <a:close/>
                  </a:path>
                </a:pathLst>
              </a:cu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solidFill>
                    <a:srgbClr val="FFFFFF"/>
                  </a:solidFill>
                  <a:ea typeface="Segoe UI" pitchFamily="34" charset="0"/>
                  <a:cs typeface="Segoe UI" pitchFamily="34" charset="0"/>
                </a:endParaRPr>
              </a:p>
            </p:txBody>
          </p:sp>
          <p:sp>
            <p:nvSpPr>
              <p:cNvPr id="106" name="Rounded Rectangle 2060"/>
              <p:cNvSpPr/>
              <p:nvPr/>
            </p:nvSpPr>
            <p:spPr bwMode="auto">
              <a:xfrm>
                <a:off x="7201428" y="4129975"/>
                <a:ext cx="542456" cy="526753"/>
              </a:xfrm>
              <a:custGeom>
                <a:avLst/>
                <a:gdLst/>
                <a:ahLst/>
                <a:cxnLst/>
                <a:rect l="l" t="t" r="r" b="b"/>
                <a:pathLst>
                  <a:path w="542456" h="526753">
                    <a:moveTo>
                      <a:pt x="45804" y="47263"/>
                    </a:moveTo>
                    <a:lnTo>
                      <a:pt x="45804" y="392812"/>
                    </a:lnTo>
                    <a:lnTo>
                      <a:pt x="496653" y="392812"/>
                    </a:lnTo>
                    <a:lnTo>
                      <a:pt x="496653" y="47263"/>
                    </a:lnTo>
                    <a:close/>
                    <a:moveTo>
                      <a:pt x="35310" y="0"/>
                    </a:moveTo>
                    <a:lnTo>
                      <a:pt x="507146" y="0"/>
                    </a:lnTo>
                    <a:cubicBezTo>
                      <a:pt x="526647" y="0"/>
                      <a:pt x="542456" y="15809"/>
                      <a:pt x="542456" y="35310"/>
                    </a:cubicBezTo>
                    <a:lnTo>
                      <a:pt x="542456" y="405128"/>
                    </a:lnTo>
                    <a:cubicBezTo>
                      <a:pt x="542456" y="424629"/>
                      <a:pt x="526647" y="440438"/>
                      <a:pt x="507146" y="440438"/>
                    </a:cubicBezTo>
                    <a:lnTo>
                      <a:pt x="325203" y="440438"/>
                    </a:lnTo>
                    <a:lnTo>
                      <a:pt x="325203" y="485340"/>
                    </a:lnTo>
                    <a:cubicBezTo>
                      <a:pt x="383488" y="490959"/>
                      <a:pt x="432800" y="506124"/>
                      <a:pt x="463161" y="526753"/>
                    </a:cubicBezTo>
                    <a:lnTo>
                      <a:pt x="79298" y="526753"/>
                    </a:lnTo>
                    <a:cubicBezTo>
                      <a:pt x="109659" y="506125"/>
                      <a:pt x="158970" y="490959"/>
                      <a:pt x="217253" y="485341"/>
                    </a:cubicBezTo>
                    <a:lnTo>
                      <a:pt x="217253" y="440438"/>
                    </a:lnTo>
                    <a:lnTo>
                      <a:pt x="35310" y="440438"/>
                    </a:lnTo>
                    <a:cubicBezTo>
                      <a:pt x="15809" y="440438"/>
                      <a:pt x="0" y="424629"/>
                      <a:pt x="0" y="405128"/>
                    </a:cubicBezTo>
                    <a:lnTo>
                      <a:pt x="0" y="35310"/>
                    </a:lnTo>
                    <a:cubicBezTo>
                      <a:pt x="0" y="15809"/>
                      <a:pt x="15809" y="0"/>
                      <a:pt x="35310" y="0"/>
                    </a:cubicBezTo>
                    <a:close/>
                  </a:path>
                </a:pathLst>
              </a:cu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solidFill>
                    <a:srgbClr val="FFFFFF"/>
                  </a:solidFill>
                  <a:ea typeface="Segoe UI" pitchFamily="34" charset="0"/>
                  <a:cs typeface="Segoe UI" pitchFamily="34" charset="0"/>
                </a:endParaRPr>
              </a:p>
            </p:txBody>
          </p:sp>
        </p:grpSp>
        <p:grpSp>
          <p:nvGrpSpPr>
            <p:cNvPr id="100" name="Group 29"/>
            <p:cNvGrpSpPr/>
            <p:nvPr/>
          </p:nvGrpSpPr>
          <p:grpSpPr>
            <a:xfrm>
              <a:off x="7151916" y="3447296"/>
              <a:ext cx="1650048" cy="1036308"/>
              <a:chOff x="6812874" y="3024850"/>
              <a:chExt cx="1650048" cy="1036308"/>
            </a:xfrm>
            <a:solidFill>
              <a:srgbClr val="FFFFFF"/>
            </a:solidFill>
          </p:grpSpPr>
          <p:sp>
            <p:nvSpPr>
              <p:cNvPr id="102" name="Rounded Rectangle 2058"/>
              <p:cNvSpPr/>
              <p:nvPr/>
            </p:nvSpPr>
            <p:spPr bwMode="auto">
              <a:xfrm>
                <a:off x="7386438" y="3024850"/>
                <a:ext cx="502920" cy="1036308"/>
              </a:xfrm>
              <a:custGeom>
                <a:avLst/>
                <a:gdLst/>
                <a:ahLst/>
                <a:cxnLst/>
                <a:rect l="l" t="t" r="r" b="b"/>
                <a:pathLst>
                  <a:path w="235932" h="524825">
                    <a:moveTo>
                      <a:pt x="26526" y="453142"/>
                    </a:moveTo>
                    <a:lnTo>
                      <a:pt x="26526" y="471430"/>
                    </a:lnTo>
                    <a:lnTo>
                      <a:pt x="209406" y="471430"/>
                    </a:lnTo>
                    <a:lnTo>
                      <a:pt x="209406" y="453142"/>
                    </a:lnTo>
                    <a:close/>
                    <a:moveTo>
                      <a:pt x="26526" y="412660"/>
                    </a:moveTo>
                    <a:lnTo>
                      <a:pt x="26526" y="430948"/>
                    </a:lnTo>
                    <a:lnTo>
                      <a:pt x="63102" y="430948"/>
                    </a:lnTo>
                    <a:lnTo>
                      <a:pt x="63102" y="412660"/>
                    </a:lnTo>
                    <a:close/>
                    <a:moveTo>
                      <a:pt x="26526" y="372178"/>
                    </a:moveTo>
                    <a:lnTo>
                      <a:pt x="26526" y="390466"/>
                    </a:lnTo>
                    <a:lnTo>
                      <a:pt x="63102" y="390466"/>
                    </a:lnTo>
                    <a:lnTo>
                      <a:pt x="63102" y="372178"/>
                    </a:lnTo>
                    <a:close/>
                    <a:moveTo>
                      <a:pt x="26526" y="97526"/>
                    </a:moveTo>
                    <a:lnTo>
                      <a:pt x="26526" y="124958"/>
                    </a:lnTo>
                    <a:lnTo>
                      <a:pt x="209406" y="124958"/>
                    </a:lnTo>
                    <a:lnTo>
                      <a:pt x="209406" y="97526"/>
                    </a:lnTo>
                    <a:close/>
                    <a:moveTo>
                      <a:pt x="26526" y="53758"/>
                    </a:moveTo>
                    <a:lnTo>
                      <a:pt x="26526" y="72046"/>
                    </a:lnTo>
                    <a:lnTo>
                      <a:pt x="209406" y="72046"/>
                    </a:lnTo>
                    <a:lnTo>
                      <a:pt x="209406" y="53758"/>
                    </a:lnTo>
                    <a:close/>
                    <a:moveTo>
                      <a:pt x="31386" y="0"/>
                    </a:moveTo>
                    <a:lnTo>
                      <a:pt x="204546" y="0"/>
                    </a:lnTo>
                    <a:cubicBezTo>
                      <a:pt x="221880" y="0"/>
                      <a:pt x="235932" y="14052"/>
                      <a:pt x="235932" y="31386"/>
                    </a:cubicBezTo>
                    <a:lnTo>
                      <a:pt x="235932" y="493439"/>
                    </a:lnTo>
                    <a:cubicBezTo>
                      <a:pt x="235932" y="510773"/>
                      <a:pt x="221880" y="524825"/>
                      <a:pt x="204546" y="524825"/>
                    </a:cubicBezTo>
                    <a:lnTo>
                      <a:pt x="31386" y="524825"/>
                    </a:lnTo>
                    <a:cubicBezTo>
                      <a:pt x="14052" y="524825"/>
                      <a:pt x="0" y="510773"/>
                      <a:pt x="0" y="493439"/>
                    </a:cubicBezTo>
                    <a:lnTo>
                      <a:pt x="0" y="31386"/>
                    </a:lnTo>
                    <a:cubicBezTo>
                      <a:pt x="0" y="14052"/>
                      <a:pt x="14052" y="0"/>
                      <a:pt x="31386" y="0"/>
                    </a:cubicBezTo>
                    <a:close/>
                  </a:path>
                </a:pathLst>
              </a:cu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solidFill>
                    <a:srgbClr val="FFFFFF"/>
                  </a:solidFill>
                  <a:ea typeface="Segoe UI" pitchFamily="34" charset="0"/>
                  <a:cs typeface="Segoe UI" pitchFamily="34" charset="0"/>
                </a:endParaRPr>
              </a:p>
            </p:txBody>
          </p:sp>
          <p:sp>
            <p:nvSpPr>
              <p:cNvPr id="103" name="Rounded Rectangle 2058"/>
              <p:cNvSpPr/>
              <p:nvPr/>
            </p:nvSpPr>
            <p:spPr bwMode="auto">
              <a:xfrm>
                <a:off x="6812874" y="3024850"/>
                <a:ext cx="502920" cy="1036308"/>
              </a:xfrm>
              <a:custGeom>
                <a:avLst/>
                <a:gdLst/>
                <a:ahLst/>
                <a:cxnLst/>
                <a:rect l="l" t="t" r="r" b="b"/>
                <a:pathLst>
                  <a:path w="235932" h="524825">
                    <a:moveTo>
                      <a:pt x="26526" y="453142"/>
                    </a:moveTo>
                    <a:lnTo>
                      <a:pt x="26526" y="471430"/>
                    </a:lnTo>
                    <a:lnTo>
                      <a:pt x="209406" y="471430"/>
                    </a:lnTo>
                    <a:lnTo>
                      <a:pt x="209406" y="453142"/>
                    </a:lnTo>
                    <a:close/>
                    <a:moveTo>
                      <a:pt x="26526" y="412660"/>
                    </a:moveTo>
                    <a:lnTo>
                      <a:pt x="26526" y="430948"/>
                    </a:lnTo>
                    <a:lnTo>
                      <a:pt x="63102" y="430948"/>
                    </a:lnTo>
                    <a:lnTo>
                      <a:pt x="63102" y="412660"/>
                    </a:lnTo>
                    <a:close/>
                    <a:moveTo>
                      <a:pt x="26526" y="372178"/>
                    </a:moveTo>
                    <a:lnTo>
                      <a:pt x="26526" y="390466"/>
                    </a:lnTo>
                    <a:lnTo>
                      <a:pt x="63102" y="390466"/>
                    </a:lnTo>
                    <a:lnTo>
                      <a:pt x="63102" y="372178"/>
                    </a:lnTo>
                    <a:close/>
                    <a:moveTo>
                      <a:pt x="26526" y="97526"/>
                    </a:moveTo>
                    <a:lnTo>
                      <a:pt x="26526" y="124958"/>
                    </a:lnTo>
                    <a:lnTo>
                      <a:pt x="209406" y="124958"/>
                    </a:lnTo>
                    <a:lnTo>
                      <a:pt x="209406" y="97526"/>
                    </a:lnTo>
                    <a:close/>
                    <a:moveTo>
                      <a:pt x="26526" y="53758"/>
                    </a:moveTo>
                    <a:lnTo>
                      <a:pt x="26526" y="72046"/>
                    </a:lnTo>
                    <a:lnTo>
                      <a:pt x="209406" y="72046"/>
                    </a:lnTo>
                    <a:lnTo>
                      <a:pt x="209406" y="53758"/>
                    </a:lnTo>
                    <a:close/>
                    <a:moveTo>
                      <a:pt x="31386" y="0"/>
                    </a:moveTo>
                    <a:lnTo>
                      <a:pt x="204546" y="0"/>
                    </a:lnTo>
                    <a:cubicBezTo>
                      <a:pt x="221880" y="0"/>
                      <a:pt x="235932" y="14052"/>
                      <a:pt x="235932" y="31386"/>
                    </a:cubicBezTo>
                    <a:lnTo>
                      <a:pt x="235932" y="493439"/>
                    </a:lnTo>
                    <a:cubicBezTo>
                      <a:pt x="235932" y="510773"/>
                      <a:pt x="221880" y="524825"/>
                      <a:pt x="204546" y="524825"/>
                    </a:cubicBezTo>
                    <a:lnTo>
                      <a:pt x="31386" y="524825"/>
                    </a:lnTo>
                    <a:cubicBezTo>
                      <a:pt x="14052" y="524825"/>
                      <a:pt x="0" y="510773"/>
                      <a:pt x="0" y="493439"/>
                    </a:cubicBezTo>
                    <a:lnTo>
                      <a:pt x="0" y="31386"/>
                    </a:lnTo>
                    <a:cubicBezTo>
                      <a:pt x="0" y="14052"/>
                      <a:pt x="14052" y="0"/>
                      <a:pt x="31386" y="0"/>
                    </a:cubicBezTo>
                    <a:close/>
                  </a:path>
                </a:pathLst>
              </a:cu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solidFill>
                    <a:srgbClr val="FFFFFF"/>
                  </a:solidFill>
                  <a:ea typeface="Segoe UI" pitchFamily="34" charset="0"/>
                  <a:cs typeface="Segoe UI" pitchFamily="34" charset="0"/>
                </a:endParaRPr>
              </a:p>
            </p:txBody>
          </p:sp>
          <p:sp>
            <p:nvSpPr>
              <p:cNvPr id="104" name="Rounded Rectangle 2058"/>
              <p:cNvSpPr/>
              <p:nvPr/>
            </p:nvSpPr>
            <p:spPr bwMode="auto">
              <a:xfrm>
                <a:off x="7960002" y="3024850"/>
                <a:ext cx="502920" cy="1036308"/>
              </a:xfrm>
              <a:custGeom>
                <a:avLst/>
                <a:gdLst/>
                <a:ahLst/>
                <a:cxnLst/>
                <a:rect l="l" t="t" r="r" b="b"/>
                <a:pathLst>
                  <a:path w="235932" h="524825">
                    <a:moveTo>
                      <a:pt x="26526" y="453142"/>
                    </a:moveTo>
                    <a:lnTo>
                      <a:pt x="26526" y="471430"/>
                    </a:lnTo>
                    <a:lnTo>
                      <a:pt x="209406" y="471430"/>
                    </a:lnTo>
                    <a:lnTo>
                      <a:pt x="209406" y="453142"/>
                    </a:lnTo>
                    <a:close/>
                    <a:moveTo>
                      <a:pt x="26526" y="412660"/>
                    </a:moveTo>
                    <a:lnTo>
                      <a:pt x="26526" y="430948"/>
                    </a:lnTo>
                    <a:lnTo>
                      <a:pt x="63102" y="430948"/>
                    </a:lnTo>
                    <a:lnTo>
                      <a:pt x="63102" y="412660"/>
                    </a:lnTo>
                    <a:close/>
                    <a:moveTo>
                      <a:pt x="26526" y="372178"/>
                    </a:moveTo>
                    <a:lnTo>
                      <a:pt x="26526" y="390466"/>
                    </a:lnTo>
                    <a:lnTo>
                      <a:pt x="63102" y="390466"/>
                    </a:lnTo>
                    <a:lnTo>
                      <a:pt x="63102" y="372178"/>
                    </a:lnTo>
                    <a:close/>
                    <a:moveTo>
                      <a:pt x="26526" y="97526"/>
                    </a:moveTo>
                    <a:lnTo>
                      <a:pt x="26526" y="124958"/>
                    </a:lnTo>
                    <a:lnTo>
                      <a:pt x="209406" y="124958"/>
                    </a:lnTo>
                    <a:lnTo>
                      <a:pt x="209406" y="97526"/>
                    </a:lnTo>
                    <a:close/>
                    <a:moveTo>
                      <a:pt x="26526" y="53758"/>
                    </a:moveTo>
                    <a:lnTo>
                      <a:pt x="26526" y="72046"/>
                    </a:lnTo>
                    <a:lnTo>
                      <a:pt x="209406" y="72046"/>
                    </a:lnTo>
                    <a:lnTo>
                      <a:pt x="209406" y="53758"/>
                    </a:lnTo>
                    <a:close/>
                    <a:moveTo>
                      <a:pt x="31386" y="0"/>
                    </a:moveTo>
                    <a:lnTo>
                      <a:pt x="204546" y="0"/>
                    </a:lnTo>
                    <a:cubicBezTo>
                      <a:pt x="221880" y="0"/>
                      <a:pt x="235932" y="14052"/>
                      <a:pt x="235932" y="31386"/>
                    </a:cubicBezTo>
                    <a:lnTo>
                      <a:pt x="235932" y="493439"/>
                    </a:lnTo>
                    <a:cubicBezTo>
                      <a:pt x="235932" y="510773"/>
                      <a:pt x="221880" y="524825"/>
                      <a:pt x="204546" y="524825"/>
                    </a:cubicBezTo>
                    <a:lnTo>
                      <a:pt x="31386" y="524825"/>
                    </a:lnTo>
                    <a:cubicBezTo>
                      <a:pt x="14052" y="524825"/>
                      <a:pt x="0" y="510773"/>
                      <a:pt x="0" y="493439"/>
                    </a:cubicBezTo>
                    <a:lnTo>
                      <a:pt x="0" y="31386"/>
                    </a:lnTo>
                    <a:cubicBezTo>
                      <a:pt x="0" y="14052"/>
                      <a:pt x="14052" y="0"/>
                      <a:pt x="31386" y="0"/>
                    </a:cubicBezTo>
                    <a:close/>
                  </a:path>
                </a:pathLst>
              </a:cu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solidFill>
                    <a:srgbClr val="FFFFFF"/>
                  </a:solidFill>
                  <a:ea typeface="Segoe UI" pitchFamily="34" charset="0"/>
                  <a:cs typeface="Segoe UI" pitchFamily="34" charset="0"/>
                </a:endParaRPr>
              </a:p>
            </p:txBody>
          </p:sp>
        </p:grpSp>
        <p:sp>
          <p:nvSpPr>
            <p:cNvPr id="101" name="Oval 24"/>
            <p:cNvSpPr/>
            <p:nvPr/>
          </p:nvSpPr>
          <p:spPr bwMode="auto">
            <a:xfrm>
              <a:off x="8469702" y="4272534"/>
              <a:ext cx="1476540" cy="824740"/>
            </a:xfrm>
            <a:custGeom>
              <a:avLst/>
              <a:gdLst/>
              <a:ahLst/>
              <a:cxnLst/>
              <a:rect l="l" t="t" r="r" b="b"/>
              <a:pathLst>
                <a:path w="1476540" h="824740">
                  <a:moveTo>
                    <a:pt x="829013" y="0"/>
                  </a:moveTo>
                  <a:cubicBezTo>
                    <a:pt x="969838" y="0"/>
                    <a:pt x="1089334" y="91316"/>
                    <a:pt x="1130108" y="218436"/>
                  </a:cubicBezTo>
                  <a:cubicBezTo>
                    <a:pt x="1143457" y="215230"/>
                    <a:pt x="1157273" y="214282"/>
                    <a:pt x="1171311" y="214282"/>
                  </a:cubicBezTo>
                  <a:cubicBezTo>
                    <a:pt x="1339884" y="214282"/>
                    <a:pt x="1476540" y="350938"/>
                    <a:pt x="1476540" y="519511"/>
                  </a:cubicBezTo>
                  <a:cubicBezTo>
                    <a:pt x="1476540" y="686597"/>
                    <a:pt x="1342285" y="822327"/>
                    <a:pt x="1175759" y="824292"/>
                  </a:cubicBezTo>
                  <a:lnTo>
                    <a:pt x="1175759" y="824740"/>
                  </a:lnTo>
                  <a:lnTo>
                    <a:pt x="1171311" y="824740"/>
                  </a:lnTo>
                  <a:lnTo>
                    <a:pt x="209606" y="824740"/>
                  </a:lnTo>
                  <a:lnTo>
                    <a:pt x="209606" y="824521"/>
                  </a:lnTo>
                  <a:cubicBezTo>
                    <a:pt x="208884" y="824737"/>
                    <a:pt x="208159" y="824740"/>
                    <a:pt x="207433" y="824740"/>
                  </a:cubicBezTo>
                  <a:cubicBezTo>
                    <a:pt x="92871" y="824740"/>
                    <a:pt x="0" y="731869"/>
                    <a:pt x="0" y="617307"/>
                  </a:cubicBezTo>
                  <a:cubicBezTo>
                    <a:pt x="0" y="502745"/>
                    <a:pt x="92871" y="409874"/>
                    <a:pt x="207433" y="409874"/>
                  </a:cubicBezTo>
                  <a:cubicBezTo>
                    <a:pt x="224921" y="409874"/>
                    <a:pt x="241905" y="412039"/>
                    <a:pt x="257958" y="416795"/>
                  </a:cubicBezTo>
                  <a:cubicBezTo>
                    <a:pt x="284139" y="333500"/>
                    <a:pt x="362183" y="273546"/>
                    <a:pt x="454230" y="273546"/>
                  </a:cubicBezTo>
                  <a:cubicBezTo>
                    <a:pt x="475047" y="273546"/>
                    <a:pt x="495147" y="276613"/>
                    <a:pt x="513815" y="283280"/>
                  </a:cubicBezTo>
                  <a:cubicBezTo>
                    <a:pt x="529946" y="123838"/>
                    <a:pt x="665018" y="0"/>
                    <a:pt x="829013" y="0"/>
                  </a:cubicBezTo>
                  <a:close/>
                </a:path>
              </a:pathLst>
            </a:custGeom>
            <a:noFill/>
            <a:ln w="50800" cap="flat" cmpd="sng" algn="ctr">
              <a:solidFill>
                <a:srgbClr val="FFFFFF"/>
              </a:solidFill>
              <a:prstDash val="solid"/>
              <a:miter lim="800000"/>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solidFill>
                  <a:srgbClr val="FFFFFF"/>
                </a:solidFill>
                <a:ea typeface="Segoe UI" pitchFamily="34" charset="0"/>
                <a:cs typeface="Segoe UI" pitchFamily="34" charset="0"/>
              </a:endParaRPr>
            </a:p>
          </p:txBody>
        </p:sp>
      </p:grpSp>
      <p:grpSp>
        <p:nvGrpSpPr>
          <p:cNvPr id="109" name="Group 3"/>
          <p:cNvGrpSpPr/>
          <p:nvPr/>
        </p:nvGrpSpPr>
        <p:grpSpPr>
          <a:xfrm>
            <a:off x="490227" y="2126455"/>
            <a:ext cx="5726491" cy="4023361"/>
            <a:chOff x="490227" y="1749905"/>
            <a:chExt cx="5726491" cy="4023361"/>
          </a:xfrm>
        </p:grpSpPr>
        <p:grpSp>
          <p:nvGrpSpPr>
            <p:cNvPr id="110" name="Group 40"/>
            <p:cNvGrpSpPr/>
            <p:nvPr/>
          </p:nvGrpSpPr>
          <p:grpSpPr>
            <a:xfrm>
              <a:off x="490227" y="1749905"/>
              <a:ext cx="5726491" cy="4023361"/>
              <a:chOff x="490227" y="1677987"/>
              <a:chExt cx="5726491" cy="4023361"/>
            </a:xfrm>
          </p:grpSpPr>
          <p:sp>
            <p:nvSpPr>
              <p:cNvPr id="120" name="Rectangle 119"/>
              <p:cNvSpPr/>
              <p:nvPr/>
            </p:nvSpPr>
            <p:spPr bwMode="auto">
              <a:xfrm>
                <a:off x="490227" y="1677987"/>
                <a:ext cx="5486400" cy="4023361"/>
              </a:xfrm>
              <a:prstGeom prst="rect">
                <a:avLst/>
              </a:prstGeom>
              <a:solidFill>
                <a:srgbClr val="000000">
                  <a:lumMod val="50000"/>
                  <a:lumOff val="50000"/>
                </a:srgbClr>
              </a:solidFill>
              <a:ln w="25400" cap="flat" cmpd="sng" algn="ctr">
                <a:noFill/>
                <a:prstDash val="solid"/>
                <a:headEnd type="none" w="med" len="med"/>
                <a:tailEnd type="none" w="med" len="med"/>
              </a:ln>
              <a:effectLst/>
            </p:spPr>
            <p:txBody>
              <a:bodyPr vert="horz" wrap="square" lIns="121893" tIns="60947" rIns="121893" bIns="60947" numCol="1" rtlCol="0" anchor="ctr" anchorCtr="0" compatLnSpc="1">
                <a:prstTxWarp prst="textNoShape">
                  <a:avLst/>
                </a:prstTxWarp>
              </a:bodyPr>
              <a:lstStyle/>
              <a:p>
                <a:pPr algn="ctr" defTabSz="1218585" fontAlgn="base">
                  <a:spcBef>
                    <a:spcPct val="0"/>
                  </a:spcBef>
                  <a:spcAft>
                    <a:spcPct val="0"/>
                  </a:spcAft>
                </a:pPr>
                <a:endParaRPr lang="en-US" sz="2900" kern="0" dirty="0">
                  <a:gradFill>
                    <a:gsLst>
                      <a:gs pos="0">
                        <a:srgbClr val="FFFFFF"/>
                      </a:gs>
                      <a:gs pos="100000">
                        <a:srgbClr val="FFFFFF"/>
                      </a:gs>
                    </a:gsLst>
                    <a:lin ang="5400000" scaled="0"/>
                  </a:gradFill>
                </a:endParaRPr>
              </a:p>
            </p:txBody>
          </p:sp>
          <p:sp>
            <p:nvSpPr>
              <p:cNvPr id="121" name="Right Triangle 120"/>
              <p:cNvSpPr/>
              <p:nvPr/>
            </p:nvSpPr>
            <p:spPr bwMode="auto">
              <a:xfrm rot="18900000" flipH="1">
                <a:off x="5705724" y="3434170"/>
                <a:ext cx="510994" cy="510994"/>
              </a:xfrm>
              <a:prstGeom prst="rtTriangle">
                <a:avLst/>
              </a:prstGeom>
              <a:solidFill>
                <a:srgbClr val="000000">
                  <a:lumMod val="50000"/>
                  <a:lumOff val="50000"/>
                </a:srgbClr>
              </a:solidFill>
              <a:ln w="25400" cap="flat" cmpd="sng" algn="ctr">
                <a:noFill/>
                <a:prstDash val="solid"/>
                <a:headEnd type="none" w="med" len="med"/>
                <a:tailEnd type="none" w="med" len="med"/>
              </a:ln>
              <a:effectLst/>
            </p:spPr>
            <p:txBody>
              <a:bodyPr vert="horz" wrap="square" lIns="121893" tIns="60947" rIns="121893" bIns="60947" numCol="1" rtlCol="0" anchor="ctr" anchorCtr="0" compatLnSpc="1">
                <a:prstTxWarp prst="textNoShape">
                  <a:avLst/>
                </a:prstTxWarp>
              </a:bodyPr>
              <a:lstStyle/>
              <a:p>
                <a:pPr algn="ctr" defTabSz="1218585" fontAlgn="base">
                  <a:spcBef>
                    <a:spcPct val="0"/>
                  </a:spcBef>
                  <a:spcAft>
                    <a:spcPct val="0"/>
                  </a:spcAft>
                </a:pPr>
                <a:endParaRPr lang="en-US" sz="2900" kern="0" dirty="0" err="1">
                  <a:gradFill>
                    <a:gsLst>
                      <a:gs pos="0">
                        <a:srgbClr val="FFFFFF"/>
                      </a:gs>
                      <a:gs pos="100000">
                        <a:srgbClr val="FFFFFF"/>
                      </a:gs>
                    </a:gsLst>
                    <a:lin ang="5400000" scaled="0"/>
                  </a:gradFill>
                </a:endParaRPr>
              </a:p>
            </p:txBody>
          </p:sp>
        </p:grpSp>
        <p:sp>
          <p:nvSpPr>
            <p:cNvPr id="111" name="Text Placeholder 12"/>
            <p:cNvSpPr txBox="1">
              <a:spLocks/>
            </p:cNvSpPr>
            <p:nvPr/>
          </p:nvSpPr>
          <p:spPr>
            <a:xfrm>
              <a:off x="662949" y="2148972"/>
              <a:ext cx="4967288" cy="1361911"/>
            </a:xfrm>
            <a:prstGeom prst="rect">
              <a:avLst/>
            </a:prstGeom>
          </p:spPr>
          <p:txBody>
            <a:bodyPr vert="horz" wrap="square" lIns="0" tIns="0" rIns="0" bIns="0" rtlCol="0">
              <a:spAutoFit/>
            </a:bodyPr>
            <a:lstStyle>
              <a:lvl1pPr marL="0" indent="0" algn="l" defTabSz="914363" rtl="0" eaLnBrk="1" latinLnBrk="0" hangingPunct="1">
                <a:lnSpc>
                  <a:spcPct val="90000"/>
                </a:lnSpc>
                <a:spcBef>
                  <a:spcPts val="0"/>
                </a:spcBef>
                <a:spcAft>
                  <a:spcPts val="900"/>
                </a:spcAft>
                <a:buSzPct val="90000"/>
                <a:buFont typeface="Arial" pitchFamily="34" charset="0"/>
                <a:buNone/>
                <a:defRPr sz="4000" kern="1200" spc="-10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vl2pPr marL="0" indent="0" algn="l" defTabSz="914363" rtl="0" eaLnBrk="1" latinLnBrk="0" hangingPunct="1">
                <a:lnSpc>
                  <a:spcPct val="90000"/>
                </a:lnSpc>
                <a:spcBef>
                  <a:spcPts val="0"/>
                </a:spcBef>
                <a:spcAft>
                  <a:spcPts val="400"/>
                </a:spcAft>
                <a:buSzPct val="90000"/>
                <a:buFont typeface="Arial" pitchFamily="34" charset="0"/>
                <a:buNone/>
                <a:tabLst>
                  <a:tab pos="630238" algn="l"/>
                </a:tabLst>
                <a:defRPr sz="2000" kern="1200" spc="-5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0" indent="0" algn="l" defTabSz="914363" rtl="0" eaLnBrk="1" latinLnBrk="0" hangingPunct="1">
                <a:lnSpc>
                  <a:spcPct val="90000"/>
                </a:lnSpc>
                <a:spcBef>
                  <a:spcPts val="0"/>
                </a:spcBef>
                <a:spcAft>
                  <a:spcPts val="400"/>
                </a:spcAft>
                <a:buSzPct val="90000"/>
                <a:buFont typeface="Arial" pitchFamily="34" charset="0"/>
                <a:buNone/>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sz="3600" dirty="0" smtClean="0">
                  <a:solidFill>
                    <a:srgbClr val="FFFFFF"/>
                  </a:solidFill>
                </a:rPr>
                <a:t>Devices and Experiences Users Love </a:t>
              </a:r>
            </a:p>
            <a:p>
              <a:pPr lvl="1">
                <a:defRPr/>
              </a:pPr>
              <a:endParaRPr lang="en-US" sz="1800" dirty="0" smtClean="0">
                <a:solidFill>
                  <a:srgbClr val="FFFFFF"/>
                </a:solidFill>
              </a:endParaRPr>
            </a:p>
          </p:txBody>
        </p:sp>
        <p:grpSp>
          <p:nvGrpSpPr>
            <p:cNvPr id="112" name="Group 2"/>
            <p:cNvGrpSpPr/>
            <p:nvPr/>
          </p:nvGrpSpPr>
          <p:grpSpPr>
            <a:xfrm>
              <a:off x="1207103" y="3476904"/>
              <a:ext cx="3888546" cy="1114191"/>
              <a:chOff x="1207103" y="3476904"/>
              <a:chExt cx="3888546" cy="1114191"/>
            </a:xfrm>
          </p:grpSpPr>
          <p:pic>
            <p:nvPicPr>
              <p:cNvPr id="113" name="Picture 112"/>
              <p:cNvPicPr>
                <a:picLocks noChangeAspect="1"/>
              </p:cNvPicPr>
              <p:nvPr/>
            </p:nvPicPr>
            <p:blipFill>
              <a:blip r:embed="rId8" cstate="print">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a:ext>
                </a:extLst>
              </a:blip>
              <a:stretch>
                <a:fillRect/>
              </a:stretch>
            </p:blipFill>
            <p:spPr>
              <a:xfrm>
                <a:off x="4816697" y="4055155"/>
                <a:ext cx="278952" cy="535940"/>
              </a:xfrm>
              <a:prstGeom prst="rect">
                <a:avLst/>
              </a:prstGeom>
            </p:spPr>
          </p:pic>
          <p:sp>
            <p:nvSpPr>
              <p:cNvPr id="114" name="Freeform 107"/>
              <p:cNvSpPr>
                <a:spLocks noEditPoints="1"/>
              </p:cNvSpPr>
              <p:nvPr/>
            </p:nvSpPr>
            <p:spPr bwMode="auto">
              <a:xfrm rot="5400000">
                <a:off x="1112737" y="4007083"/>
                <a:ext cx="678378" cy="489645"/>
              </a:xfrm>
              <a:custGeom>
                <a:avLst/>
                <a:gdLst/>
                <a:ahLst/>
                <a:cxnLst>
                  <a:cxn ang="0">
                    <a:pos x="514" y="0"/>
                  </a:cxn>
                  <a:cxn ang="0">
                    <a:pos x="17" y="0"/>
                  </a:cxn>
                  <a:cxn ang="0">
                    <a:pos x="0" y="17"/>
                  </a:cxn>
                  <a:cxn ang="0">
                    <a:pos x="0" y="356"/>
                  </a:cxn>
                  <a:cxn ang="0">
                    <a:pos x="17" y="373"/>
                  </a:cxn>
                  <a:cxn ang="0">
                    <a:pos x="514" y="373"/>
                  </a:cxn>
                  <a:cxn ang="0">
                    <a:pos x="531" y="356"/>
                  </a:cxn>
                  <a:cxn ang="0">
                    <a:pos x="531" y="17"/>
                  </a:cxn>
                  <a:cxn ang="0">
                    <a:pos x="514" y="0"/>
                  </a:cxn>
                  <a:cxn ang="0">
                    <a:pos x="501" y="329"/>
                  </a:cxn>
                  <a:cxn ang="0">
                    <a:pos x="486" y="343"/>
                  </a:cxn>
                  <a:cxn ang="0">
                    <a:pos x="45" y="343"/>
                  </a:cxn>
                  <a:cxn ang="0">
                    <a:pos x="30" y="329"/>
                  </a:cxn>
                  <a:cxn ang="0">
                    <a:pos x="30" y="45"/>
                  </a:cxn>
                  <a:cxn ang="0">
                    <a:pos x="45" y="30"/>
                  </a:cxn>
                  <a:cxn ang="0">
                    <a:pos x="486" y="30"/>
                  </a:cxn>
                  <a:cxn ang="0">
                    <a:pos x="501" y="45"/>
                  </a:cxn>
                  <a:cxn ang="0">
                    <a:pos x="501" y="329"/>
                  </a:cxn>
                </a:cxnLst>
                <a:rect l="0" t="0" r="r" b="b"/>
                <a:pathLst>
                  <a:path w="531" h="373">
                    <a:moveTo>
                      <a:pt x="514" y="0"/>
                    </a:moveTo>
                    <a:cubicBezTo>
                      <a:pt x="17" y="0"/>
                      <a:pt x="17" y="0"/>
                      <a:pt x="17" y="0"/>
                    </a:cubicBezTo>
                    <a:cubicBezTo>
                      <a:pt x="7" y="0"/>
                      <a:pt x="0" y="8"/>
                      <a:pt x="0" y="17"/>
                    </a:cubicBezTo>
                    <a:cubicBezTo>
                      <a:pt x="0" y="356"/>
                      <a:pt x="0" y="356"/>
                      <a:pt x="0" y="356"/>
                    </a:cubicBezTo>
                    <a:cubicBezTo>
                      <a:pt x="0" y="366"/>
                      <a:pt x="7" y="373"/>
                      <a:pt x="17" y="373"/>
                    </a:cubicBezTo>
                    <a:cubicBezTo>
                      <a:pt x="514" y="373"/>
                      <a:pt x="514" y="373"/>
                      <a:pt x="514" y="373"/>
                    </a:cubicBezTo>
                    <a:cubicBezTo>
                      <a:pt x="524" y="373"/>
                      <a:pt x="531" y="366"/>
                      <a:pt x="531" y="356"/>
                    </a:cubicBezTo>
                    <a:cubicBezTo>
                      <a:pt x="531" y="17"/>
                      <a:pt x="531" y="17"/>
                      <a:pt x="531" y="17"/>
                    </a:cubicBezTo>
                    <a:cubicBezTo>
                      <a:pt x="531" y="8"/>
                      <a:pt x="524" y="0"/>
                      <a:pt x="514" y="0"/>
                    </a:cubicBezTo>
                    <a:close/>
                    <a:moveTo>
                      <a:pt x="501" y="329"/>
                    </a:moveTo>
                    <a:cubicBezTo>
                      <a:pt x="501" y="337"/>
                      <a:pt x="494" y="343"/>
                      <a:pt x="486" y="343"/>
                    </a:cubicBezTo>
                    <a:cubicBezTo>
                      <a:pt x="45" y="343"/>
                      <a:pt x="45" y="343"/>
                      <a:pt x="45" y="343"/>
                    </a:cubicBezTo>
                    <a:cubicBezTo>
                      <a:pt x="37" y="343"/>
                      <a:pt x="30" y="337"/>
                      <a:pt x="30" y="329"/>
                    </a:cubicBezTo>
                    <a:cubicBezTo>
                      <a:pt x="30" y="45"/>
                      <a:pt x="30" y="45"/>
                      <a:pt x="30" y="45"/>
                    </a:cubicBezTo>
                    <a:cubicBezTo>
                      <a:pt x="30" y="37"/>
                      <a:pt x="37" y="30"/>
                      <a:pt x="45" y="30"/>
                    </a:cubicBezTo>
                    <a:cubicBezTo>
                      <a:pt x="486" y="30"/>
                      <a:pt x="486" y="30"/>
                      <a:pt x="486" y="30"/>
                    </a:cubicBezTo>
                    <a:cubicBezTo>
                      <a:pt x="494" y="30"/>
                      <a:pt x="501" y="37"/>
                      <a:pt x="501" y="45"/>
                    </a:cubicBezTo>
                    <a:lnTo>
                      <a:pt x="501" y="329"/>
                    </a:lnTo>
                    <a:close/>
                  </a:path>
                </a:pathLst>
              </a:custGeom>
              <a:solidFill>
                <a:srgbClr val="FFFFFF"/>
              </a:solidFill>
              <a:extLst/>
            </p:spPr>
            <p:txBody>
              <a:bodyPr vert="horz" wrap="square" lIns="116047" tIns="58023" rIns="116047" bIns="58023" numCol="1" anchor="t" anchorCtr="0" compatLnSpc="1">
                <a:prstTxWarp prst="textNoShape">
                  <a:avLst/>
                </a:prstTxWarp>
              </a:bodyPr>
              <a:lstStyle/>
              <a:p>
                <a:pPr defTabSz="914400">
                  <a:defRPr/>
                </a:pPr>
                <a:endParaRPr lang="en-US" kern="0" dirty="0">
                  <a:solidFill>
                    <a:srgbClr val="F2F2F2"/>
                  </a:solidFill>
                </a:endParaRPr>
              </a:p>
            </p:txBody>
          </p:sp>
          <p:grpSp>
            <p:nvGrpSpPr>
              <p:cNvPr id="115" name="Group 58"/>
              <p:cNvGrpSpPr>
                <a:grpSpLocks noChangeAspect="1"/>
              </p:cNvGrpSpPr>
              <p:nvPr/>
            </p:nvGrpSpPr>
            <p:grpSpPr>
              <a:xfrm>
                <a:off x="1971674" y="3779717"/>
                <a:ext cx="1052323" cy="811378"/>
                <a:chOff x="1919150" y="3044496"/>
                <a:chExt cx="666391" cy="475141"/>
              </a:xfrm>
              <a:solidFill>
                <a:srgbClr val="FFFFFF"/>
              </a:solidFill>
            </p:grpSpPr>
            <p:sp>
              <p:nvSpPr>
                <p:cNvPr id="117" name="Round Same Side Corner Rectangle 11"/>
                <p:cNvSpPr/>
                <p:nvPr/>
              </p:nvSpPr>
              <p:spPr>
                <a:xfrm>
                  <a:off x="1970085" y="3044496"/>
                  <a:ext cx="564520" cy="361776"/>
                </a:xfrm>
                <a:custGeom>
                  <a:avLst/>
                  <a:gdLst/>
                  <a:ahLst/>
                  <a:cxnLst/>
                  <a:rect l="l" t="t" r="r" b="b"/>
                  <a:pathLst>
                    <a:path w="564520" h="361776">
                      <a:moveTo>
                        <a:pt x="21117" y="19360"/>
                      </a:moveTo>
                      <a:lnTo>
                        <a:pt x="21117" y="345592"/>
                      </a:lnTo>
                      <a:lnTo>
                        <a:pt x="543404" y="345592"/>
                      </a:lnTo>
                      <a:lnTo>
                        <a:pt x="543404" y="19360"/>
                      </a:lnTo>
                      <a:close/>
                      <a:moveTo>
                        <a:pt x="17539" y="0"/>
                      </a:moveTo>
                      <a:lnTo>
                        <a:pt x="546981" y="0"/>
                      </a:lnTo>
                      <a:cubicBezTo>
                        <a:pt x="556668" y="0"/>
                        <a:pt x="564520" y="7852"/>
                        <a:pt x="564520" y="17539"/>
                      </a:cubicBezTo>
                      <a:lnTo>
                        <a:pt x="564520" y="361776"/>
                      </a:lnTo>
                      <a:lnTo>
                        <a:pt x="0" y="361776"/>
                      </a:lnTo>
                      <a:lnTo>
                        <a:pt x="0" y="17539"/>
                      </a:lnTo>
                      <a:cubicBezTo>
                        <a:pt x="0" y="7852"/>
                        <a:pt x="7852" y="0"/>
                        <a:pt x="17539" y="0"/>
                      </a:cubicBezTo>
                      <a:close/>
                    </a:path>
                  </a:pathLst>
                </a:custGeom>
                <a:grpFill/>
                <a:ln w="25400" cap="flat" cmpd="sng" algn="ctr">
                  <a:noFill/>
                  <a:prstDash val="solid"/>
                </a:ln>
                <a:effectLst/>
              </p:spPr>
              <p:txBody>
                <a:bodyPr rtlCol="0" anchor="ctr"/>
                <a:lstStyle/>
                <a:p>
                  <a:pPr algn="ctr" defTabSz="914400">
                    <a:defRPr/>
                  </a:pPr>
                  <a:endParaRPr lang="en-US" kern="0">
                    <a:solidFill>
                      <a:srgbClr val="F2F2F2"/>
                    </a:solidFill>
                  </a:endParaRPr>
                </a:p>
              </p:txBody>
            </p:sp>
            <p:sp>
              <p:nvSpPr>
                <p:cNvPr id="118" name="Trapezoid 12"/>
                <p:cNvSpPr/>
                <p:nvPr/>
              </p:nvSpPr>
              <p:spPr>
                <a:xfrm>
                  <a:off x="1919150" y="3408078"/>
                  <a:ext cx="666391" cy="84127"/>
                </a:xfrm>
                <a:custGeom>
                  <a:avLst/>
                  <a:gdLst/>
                  <a:ahLst/>
                  <a:cxnLst/>
                  <a:rect l="l" t="t" r="r" b="b"/>
                  <a:pathLst>
                    <a:path w="666391" h="84127">
                      <a:moveTo>
                        <a:pt x="257990" y="52557"/>
                      </a:moveTo>
                      <a:lnTo>
                        <a:pt x="241755" y="79989"/>
                      </a:lnTo>
                      <a:lnTo>
                        <a:pt x="424635" y="79989"/>
                      </a:lnTo>
                      <a:lnTo>
                        <a:pt x="408400" y="52557"/>
                      </a:lnTo>
                      <a:close/>
                      <a:moveTo>
                        <a:pt x="49787" y="0"/>
                      </a:moveTo>
                      <a:lnTo>
                        <a:pt x="616604" y="0"/>
                      </a:lnTo>
                      <a:lnTo>
                        <a:pt x="666391" y="84127"/>
                      </a:lnTo>
                      <a:lnTo>
                        <a:pt x="0" y="84127"/>
                      </a:lnTo>
                      <a:close/>
                    </a:path>
                  </a:pathLst>
                </a:custGeom>
                <a:grpFill/>
                <a:ln w="25400" cap="flat" cmpd="sng" algn="ctr">
                  <a:noFill/>
                  <a:prstDash val="solid"/>
                </a:ln>
                <a:effectLst/>
              </p:spPr>
              <p:txBody>
                <a:bodyPr rtlCol="0" anchor="ctr"/>
                <a:lstStyle/>
                <a:p>
                  <a:pPr algn="ctr" defTabSz="914400">
                    <a:defRPr/>
                  </a:pPr>
                  <a:endParaRPr lang="en-US" kern="0">
                    <a:solidFill>
                      <a:srgbClr val="F2F2F2"/>
                    </a:solidFill>
                  </a:endParaRPr>
                </a:p>
              </p:txBody>
            </p:sp>
            <p:sp>
              <p:nvSpPr>
                <p:cNvPr id="119" name="Rectangle 118"/>
                <p:cNvSpPr/>
                <p:nvPr/>
              </p:nvSpPr>
              <p:spPr>
                <a:xfrm>
                  <a:off x="1919446" y="3492205"/>
                  <a:ext cx="665798" cy="27432"/>
                </a:xfrm>
                <a:prstGeom prst="rect">
                  <a:avLst/>
                </a:prstGeom>
                <a:grpFill/>
                <a:ln w="25400" cap="flat" cmpd="sng" algn="ctr">
                  <a:noFill/>
                  <a:prstDash val="solid"/>
                </a:ln>
                <a:effectLst/>
              </p:spPr>
              <p:txBody>
                <a:bodyPr rtlCol="0" anchor="ctr"/>
                <a:lstStyle/>
                <a:p>
                  <a:pPr algn="ctr" defTabSz="914400">
                    <a:defRPr/>
                  </a:pPr>
                  <a:endParaRPr lang="en-US" kern="0">
                    <a:solidFill>
                      <a:srgbClr val="F2F2F2"/>
                    </a:solidFill>
                  </a:endParaRPr>
                </a:p>
              </p:txBody>
            </p:sp>
          </p:grpSp>
          <p:sp>
            <p:nvSpPr>
              <p:cNvPr id="116" name="Freeform 7"/>
              <p:cNvSpPr>
                <a:spLocks noChangeAspect="1" noEditPoints="1"/>
              </p:cNvSpPr>
              <p:nvPr/>
            </p:nvSpPr>
            <p:spPr bwMode="auto">
              <a:xfrm>
                <a:off x="3263449" y="3476904"/>
                <a:ext cx="1403086" cy="1114191"/>
              </a:xfrm>
              <a:custGeom>
                <a:avLst/>
                <a:gdLst>
                  <a:gd name="T0" fmla="*/ 16 w 1389"/>
                  <a:gd name="T1" fmla="*/ 0 h 878"/>
                  <a:gd name="T2" fmla="*/ 0 w 1389"/>
                  <a:gd name="T3" fmla="*/ 332 h 878"/>
                  <a:gd name="T4" fmla="*/ 0 w 1389"/>
                  <a:gd name="T5" fmla="*/ 788 h 878"/>
                  <a:gd name="T6" fmla="*/ 198 w 1389"/>
                  <a:gd name="T7" fmla="*/ 802 h 878"/>
                  <a:gd name="T8" fmla="*/ 647 w 1389"/>
                  <a:gd name="T9" fmla="*/ 803 h 878"/>
                  <a:gd name="T10" fmla="*/ 647 w 1389"/>
                  <a:gd name="T11" fmla="*/ 826 h 878"/>
                  <a:gd name="T12" fmla="*/ 355 w 1389"/>
                  <a:gd name="T13" fmla="*/ 840 h 878"/>
                  <a:gd name="T14" fmla="*/ 345 w 1389"/>
                  <a:gd name="T15" fmla="*/ 878 h 878"/>
                  <a:gd name="T16" fmla="*/ 1039 w 1389"/>
                  <a:gd name="T17" fmla="*/ 864 h 878"/>
                  <a:gd name="T18" fmla="*/ 1000 w 1389"/>
                  <a:gd name="T19" fmla="*/ 826 h 878"/>
                  <a:gd name="T20" fmla="*/ 721 w 1389"/>
                  <a:gd name="T21" fmla="*/ 804 h 878"/>
                  <a:gd name="T22" fmla="*/ 1374 w 1389"/>
                  <a:gd name="T23" fmla="*/ 803 h 878"/>
                  <a:gd name="T24" fmla="*/ 1389 w 1389"/>
                  <a:gd name="T25" fmla="*/ 14 h 878"/>
                  <a:gd name="T26" fmla="*/ 1126 w 1389"/>
                  <a:gd name="T27" fmla="*/ 781 h 878"/>
                  <a:gd name="T28" fmla="*/ 1107 w 1389"/>
                  <a:gd name="T29" fmla="*/ 778 h 878"/>
                  <a:gd name="T30" fmla="*/ 1126 w 1389"/>
                  <a:gd name="T31" fmla="*/ 774 h 878"/>
                  <a:gd name="T32" fmla="*/ 1126 w 1389"/>
                  <a:gd name="T33" fmla="*/ 781 h 878"/>
                  <a:gd name="T34" fmla="*/ 1144 w 1389"/>
                  <a:gd name="T35" fmla="*/ 781 h 878"/>
                  <a:gd name="T36" fmla="*/ 1144 w 1389"/>
                  <a:gd name="T37" fmla="*/ 774 h 878"/>
                  <a:gd name="T38" fmla="*/ 1164 w 1389"/>
                  <a:gd name="T39" fmla="*/ 778 h 878"/>
                  <a:gd name="T40" fmla="*/ 1194 w 1389"/>
                  <a:gd name="T41" fmla="*/ 781 h 878"/>
                  <a:gd name="T42" fmla="*/ 1174 w 1389"/>
                  <a:gd name="T43" fmla="*/ 778 h 878"/>
                  <a:gd name="T44" fmla="*/ 1194 w 1389"/>
                  <a:gd name="T45" fmla="*/ 774 h 878"/>
                  <a:gd name="T46" fmla="*/ 1194 w 1389"/>
                  <a:gd name="T47" fmla="*/ 781 h 878"/>
                  <a:gd name="T48" fmla="*/ 1211 w 1389"/>
                  <a:gd name="T49" fmla="*/ 781 h 878"/>
                  <a:gd name="T50" fmla="*/ 1211 w 1389"/>
                  <a:gd name="T51" fmla="*/ 774 h 878"/>
                  <a:gd name="T52" fmla="*/ 1231 w 1389"/>
                  <a:gd name="T53" fmla="*/ 778 h 878"/>
                  <a:gd name="T54" fmla="*/ 1261 w 1389"/>
                  <a:gd name="T55" fmla="*/ 781 h 878"/>
                  <a:gd name="T56" fmla="*/ 1241 w 1389"/>
                  <a:gd name="T57" fmla="*/ 778 h 878"/>
                  <a:gd name="T58" fmla="*/ 1261 w 1389"/>
                  <a:gd name="T59" fmla="*/ 774 h 878"/>
                  <a:gd name="T60" fmla="*/ 1261 w 1389"/>
                  <a:gd name="T61" fmla="*/ 781 h 878"/>
                  <a:gd name="T62" fmla="*/ 1278 w 1389"/>
                  <a:gd name="T63" fmla="*/ 781 h 878"/>
                  <a:gd name="T64" fmla="*/ 1278 w 1389"/>
                  <a:gd name="T65" fmla="*/ 774 h 878"/>
                  <a:gd name="T66" fmla="*/ 1298 w 1389"/>
                  <a:gd name="T67" fmla="*/ 778 h 878"/>
                  <a:gd name="T68" fmla="*/ 1316 w 1389"/>
                  <a:gd name="T69" fmla="*/ 787 h 878"/>
                  <a:gd name="T70" fmla="*/ 1316 w 1389"/>
                  <a:gd name="T71" fmla="*/ 768 h 878"/>
                  <a:gd name="T72" fmla="*/ 1316 w 1389"/>
                  <a:gd name="T73" fmla="*/ 787 h 878"/>
                  <a:gd name="T74" fmla="*/ 1326 w 1389"/>
                  <a:gd name="T75" fmla="*/ 754 h 878"/>
                  <a:gd name="T76" fmla="*/ 455 w 1389"/>
                  <a:gd name="T77" fmla="*/ 754 h 878"/>
                  <a:gd name="T78" fmla="*/ 49 w 1389"/>
                  <a:gd name="T79" fmla="*/ 739 h 878"/>
                  <a:gd name="T80" fmla="*/ 49 w 1389"/>
                  <a:gd name="T81" fmla="*/ 332 h 878"/>
                  <a:gd name="T82" fmla="*/ 64 w 1389"/>
                  <a:gd name="T83" fmla="*/ 48 h 878"/>
                  <a:gd name="T84" fmla="*/ 1340 w 1389"/>
                  <a:gd name="T85" fmla="*/ 63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89" h="878">
                    <a:moveTo>
                      <a:pt x="1374" y="0"/>
                    </a:moveTo>
                    <a:cubicBezTo>
                      <a:pt x="16" y="0"/>
                      <a:pt x="16" y="0"/>
                      <a:pt x="16" y="0"/>
                    </a:cubicBezTo>
                    <a:cubicBezTo>
                      <a:pt x="7" y="0"/>
                      <a:pt x="0" y="6"/>
                      <a:pt x="0" y="14"/>
                    </a:cubicBezTo>
                    <a:cubicBezTo>
                      <a:pt x="0" y="139"/>
                      <a:pt x="0" y="244"/>
                      <a:pt x="0" y="332"/>
                    </a:cubicBezTo>
                    <a:cubicBezTo>
                      <a:pt x="0" y="384"/>
                      <a:pt x="0" y="430"/>
                      <a:pt x="0" y="470"/>
                    </a:cubicBezTo>
                    <a:cubicBezTo>
                      <a:pt x="0" y="788"/>
                      <a:pt x="0" y="788"/>
                      <a:pt x="0" y="788"/>
                    </a:cubicBezTo>
                    <a:cubicBezTo>
                      <a:pt x="0" y="796"/>
                      <a:pt x="7" y="802"/>
                      <a:pt x="16" y="802"/>
                    </a:cubicBezTo>
                    <a:cubicBezTo>
                      <a:pt x="16" y="802"/>
                      <a:pt x="16" y="802"/>
                      <a:pt x="198" y="802"/>
                    </a:cubicBezTo>
                    <a:cubicBezTo>
                      <a:pt x="198" y="802"/>
                      <a:pt x="198" y="803"/>
                      <a:pt x="198" y="803"/>
                    </a:cubicBezTo>
                    <a:cubicBezTo>
                      <a:pt x="647" y="803"/>
                      <a:pt x="647" y="803"/>
                      <a:pt x="647" y="803"/>
                    </a:cubicBezTo>
                    <a:cubicBezTo>
                      <a:pt x="647" y="803"/>
                      <a:pt x="647" y="803"/>
                      <a:pt x="647" y="804"/>
                    </a:cubicBezTo>
                    <a:cubicBezTo>
                      <a:pt x="647" y="826"/>
                      <a:pt x="647" y="826"/>
                      <a:pt x="647" y="826"/>
                    </a:cubicBezTo>
                    <a:cubicBezTo>
                      <a:pt x="369" y="826"/>
                      <a:pt x="369" y="826"/>
                      <a:pt x="369" y="826"/>
                    </a:cubicBezTo>
                    <a:cubicBezTo>
                      <a:pt x="362" y="826"/>
                      <a:pt x="355" y="832"/>
                      <a:pt x="355" y="840"/>
                    </a:cubicBezTo>
                    <a:cubicBezTo>
                      <a:pt x="331" y="864"/>
                      <a:pt x="331" y="864"/>
                      <a:pt x="331" y="864"/>
                    </a:cubicBezTo>
                    <a:cubicBezTo>
                      <a:pt x="331" y="872"/>
                      <a:pt x="337" y="878"/>
                      <a:pt x="345" y="878"/>
                    </a:cubicBezTo>
                    <a:cubicBezTo>
                      <a:pt x="1024" y="878"/>
                      <a:pt x="1024" y="878"/>
                      <a:pt x="1024" y="878"/>
                    </a:cubicBezTo>
                    <a:cubicBezTo>
                      <a:pt x="1033" y="878"/>
                      <a:pt x="1039" y="872"/>
                      <a:pt x="1039" y="864"/>
                    </a:cubicBezTo>
                    <a:cubicBezTo>
                      <a:pt x="1015" y="840"/>
                      <a:pt x="1015" y="840"/>
                      <a:pt x="1015" y="840"/>
                    </a:cubicBezTo>
                    <a:cubicBezTo>
                      <a:pt x="1015" y="832"/>
                      <a:pt x="1009" y="826"/>
                      <a:pt x="1000" y="826"/>
                    </a:cubicBezTo>
                    <a:cubicBezTo>
                      <a:pt x="721" y="826"/>
                      <a:pt x="721" y="826"/>
                      <a:pt x="721" y="826"/>
                    </a:cubicBezTo>
                    <a:cubicBezTo>
                      <a:pt x="721" y="804"/>
                      <a:pt x="721" y="804"/>
                      <a:pt x="721" y="804"/>
                    </a:cubicBezTo>
                    <a:cubicBezTo>
                      <a:pt x="721" y="803"/>
                      <a:pt x="721" y="803"/>
                      <a:pt x="721" y="803"/>
                    </a:cubicBezTo>
                    <a:cubicBezTo>
                      <a:pt x="1374" y="803"/>
                      <a:pt x="1374" y="803"/>
                      <a:pt x="1374" y="803"/>
                    </a:cubicBezTo>
                    <a:cubicBezTo>
                      <a:pt x="1383" y="803"/>
                      <a:pt x="1389" y="797"/>
                      <a:pt x="1389" y="789"/>
                    </a:cubicBezTo>
                    <a:cubicBezTo>
                      <a:pt x="1389" y="14"/>
                      <a:pt x="1389" y="14"/>
                      <a:pt x="1389" y="14"/>
                    </a:cubicBezTo>
                    <a:cubicBezTo>
                      <a:pt x="1389" y="6"/>
                      <a:pt x="1383" y="0"/>
                      <a:pt x="1374" y="0"/>
                    </a:cubicBezTo>
                    <a:close/>
                    <a:moveTo>
                      <a:pt x="1126" y="781"/>
                    </a:moveTo>
                    <a:cubicBezTo>
                      <a:pt x="1110" y="781"/>
                      <a:pt x="1110" y="781"/>
                      <a:pt x="1110" y="781"/>
                    </a:cubicBezTo>
                    <a:cubicBezTo>
                      <a:pt x="1108" y="781"/>
                      <a:pt x="1107" y="780"/>
                      <a:pt x="1107" y="778"/>
                    </a:cubicBezTo>
                    <a:cubicBezTo>
                      <a:pt x="1107" y="776"/>
                      <a:pt x="1108" y="774"/>
                      <a:pt x="1110" y="774"/>
                    </a:cubicBezTo>
                    <a:cubicBezTo>
                      <a:pt x="1126" y="774"/>
                      <a:pt x="1126" y="774"/>
                      <a:pt x="1126" y="774"/>
                    </a:cubicBezTo>
                    <a:cubicBezTo>
                      <a:pt x="1129" y="774"/>
                      <a:pt x="1130" y="776"/>
                      <a:pt x="1130" y="778"/>
                    </a:cubicBezTo>
                    <a:cubicBezTo>
                      <a:pt x="1130" y="780"/>
                      <a:pt x="1129" y="781"/>
                      <a:pt x="1126" y="781"/>
                    </a:cubicBezTo>
                    <a:close/>
                    <a:moveTo>
                      <a:pt x="1160" y="781"/>
                    </a:moveTo>
                    <a:cubicBezTo>
                      <a:pt x="1144" y="781"/>
                      <a:pt x="1144" y="781"/>
                      <a:pt x="1144" y="781"/>
                    </a:cubicBezTo>
                    <a:cubicBezTo>
                      <a:pt x="1142" y="781"/>
                      <a:pt x="1140" y="780"/>
                      <a:pt x="1140" y="778"/>
                    </a:cubicBezTo>
                    <a:cubicBezTo>
                      <a:pt x="1140" y="776"/>
                      <a:pt x="1142" y="774"/>
                      <a:pt x="1144" y="774"/>
                    </a:cubicBezTo>
                    <a:cubicBezTo>
                      <a:pt x="1160" y="774"/>
                      <a:pt x="1160" y="774"/>
                      <a:pt x="1160" y="774"/>
                    </a:cubicBezTo>
                    <a:cubicBezTo>
                      <a:pt x="1162" y="774"/>
                      <a:pt x="1164" y="776"/>
                      <a:pt x="1164" y="778"/>
                    </a:cubicBezTo>
                    <a:cubicBezTo>
                      <a:pt x="1164" y="780"/>
                      <a:pt x="1162" y="781"/>
                      <a:pt x="1160" y="781"/>
                    </a:cubicBezTo>
                    <a:close/>
                    <a:moveTo>
                      <a:pt x="1194" y="781"/>
                    </a:moveTo>
                    <a:cubicBezTo>
                      <a:pt x="1177" y="781"/>
                      <a:pt x="1177" y="781"/>
                      <a:pt x="1177" y="781"/>
                    </a:cubicBezTo>
                    <a:cubicBezTo>
                      <a:pt x="1175" y="781"/>
                      <a:pt x="1174" y="780"/>
                      <a:pt x="1174" y="778"/>
                    </a:cubicBezTo>
                    <a:cubicBezTo>
                      <a:pt x="1174" y="776"/>
                      <a:pt x="1175" y="774"/>
                      <a:pt x="1177" y="774"/>
                    </a:cubicBezTo>
                    <a:cubicBezTo>
                      <a:pt x="1194" y="774"/>
                      <a:pt x="1194" y="774"/>
                      <a:pt x="1194" y="774"/>
                    </a:cubicBezTo>
                    <a:cubicBezTo>
                      <a:pt x="1196" y="774"/>
                      <a:pt x="1198" y="776"/>
                      <a:pt x="1198" y="778"/>
                    </a:cubicBezTo>
                    <a:cubicBezTo>
                      <a:pt x="1198" y="780"/>
                      <a:pt x="1196" y="781"/>
                      <a:pt x="1194" y="781"/>
                    </a:cubicBezTo>
                    <a:close/>
                    <a:moveTo>
                      <a:pt x="1228" y="781"/>
                    </a:moveTo>
                    <a:cubicBezTo>
                      <a:pt x="1211" y="781"/>
                      <a:pt x="1211" y="781"/>
                      <a:pt x="1211" y="781"/>
                    </a:cubicBezTo>
                    <a:cubicBezTo>
                      <a:pt x="1209" y="781"/>
                      <a:pt x="1207" y="780"/>
                      <a:pt x="1207" y="778"/>
                    </a:cubicBezTo>
                    <a:cubicBezTo>
                      <a:pt x="1207" y="776"/>
                      <a:pt x="1209" y="774"/>
                      <a:pt x="1211" y="774"/>
                    </a:cubicBezTo>
                    <a:cubicBezTo>
                      <a:pt x="1228" y="774"/>
                      <a:pt x="1228" y="774"/>
                      <a:pt x="1228" y="774"/>
                    </a:cubicBezTo>
                    <a:cubicBezTo>
                      <a:pt x="1230" y="774"/>
                      <a:pt x="1231" y="776"/>
                      <a:pt x="1231" y="778"/>
                    </a:cubicBezTo>
                    <a:cubicBezTo>
                      <a:pt x="1231" y="780"/>
                      <a:pt x="1230" y="781"/>
                      <a:pt x="1228" y="781"/>
                    </a:cubicBezTo>
                    <a:close/>
                    <a:moveTo>
                      <a:pt x="1261" y="781"/>
                    </a:moveTo>
                    <a:cubicBezTo>
                      <a:pt x="1244" y="781"/>
                      <a:pt x="1244" y="781"/>
                      <a:pt x="1244" y="781"/>
                    </a:cubicBezTo>
                    <a:cubicBezTo>
                      <a:pt x="1242" y="781"/>
                      <a:pt x="1241" y="780"/>
                      <a:pt x="1241" y="778"/>
                    </a:cubicBezTo>
                    <a:cubicBezTo>
                      <a:pt x="1241" y="776"/>
                      <a:pt x="1242" y="774"/>
                      <a:pt x="1244" y="774"/>
                    </a:cubicBezTo>
                    <a:cubicBezTo>
                      <a:pt x="1261" y="774"/>
                      <a:pt x="1261" y="774"/>
                      <a:pt x="1261" y="774"/>
                    </a:cubicBezTo>
                    <a:cubicBezTo>
                      <a:pt x="1263" y="774"/>
                      <a:pt x="1265" y="776"/>
                      <a:pt x="1265" y="778"/>
                    </a:cubicBezTo>
                    <a:cubicBezTo>
                      <a:pt x="1265" y="780"/>
                      <a:pt x="1263" y="781"/>
                      <a:pt x="1261" y="781"/>
                    </a:cubicBezTo>
                    <a:close/>
                    <a:moveTo>
                      <a:pt x="1295" y="781"/>
                    </a:moveTo>
                    <a:cubicBezTo>
                      <a:pt x="1278" y="781"/>
                      <a:pt x="1278" y="781"/>
                      <a:pt x="1278" y="781"/>
                    </a:cubicBezTo>
                    <a:cubicBezTo>
                      <a:pt x="1276" y="781"/>
                      <a:pt x="1274" y="780"/>
                      <a:pt x="1274" y="778"/>
                    </a:cubicBezTo>
                    <a:cubicBezTo>
                      <a:pt x="1274" y="776"/>
                      <a:pt x="1276" y="774"/>
                      <a:pt x="1278" y="774"/>
                    </a:cubicBezTo>
                    <a:cubicBezTo>
                      <a:pt x="1295" y="774"/>
                      <a:pt x="1295" y="774"/>
                      <a:pt x="1295" y="774"/>
                    </a:cubicBezTo>
                    <a:cubicBezTo>
                      <a:pt x="1297" y="774"/>
                      <a:pt x="1298" y="776"/>
                      <a:pt x="1298" y="778"/>
                    </a:cubicBezTo>
                    <a:cubicBezTo>
                      <a:pt x="1298" y="780"/>
                      <a:pt x="1297" y="781"/>
                      <a:pt x="1295" y="781"/>
                    </a:cubicBezTo>
                    <a:close/>
                    <a:moveTo>
                      <a:pt x="1316" y="787"/>
                    </a:moveTo>
                    <a:cubicBezTo>
                      <a:pt x="1311" y="787"/>
                      <a:pt x="1307" y="783"/>
                      <a:pt x="1307" y="778"/>
                    </a:cubicBezTo>
                    <a:cubicBezTo>
                      <a:pt x="1307" y="773"/>
                      <a:pt x="1311" y="768"/>
                      <a:pt x="1316" y="768"/>
                    </a:cubicBezTo>
                    <a:cubicBezTo>
                      <a:pt x="1321" y="768"/>
                      <a:pt x="1325" y="773"/>
                      <a:pt x="1325" y="778"/>
                    </a:cubicBezTo>
                    <a:cubicBezTo>
                      <a:pt x="1325" y="783"/>
                      <a:pt x="1321" y="787"/>
                      <a:pt x="1316" y="787"/>
                    </a:cubicBezTo>
                    <a:close/>
                    <a:moveTo>
                      <a:pt x="1340" y="740"/>
                    </a:moveTo>
                    <a:cubicBezTo>
                      <a:pt x="1340" y="748"/>
                      <a:pt x="1334" y="754"/>
                      <a:pt x="1326" y="754"/>
                    </a:cubicBezTo>
                    <a:cubicBezTo>
                      <a:pt x="918" y="754"/>
                      <a:pt x="642" y="754"/>
                      <a:pt x="455" y="754"/>
                    </a:cubicBezTo>
                    <a:cubicBezTo>
                      <a:pt x="455" y="754"/>
                      <a:pt x="455" y="754"/>
                      <a:pt x="455" y="754"/>
                    </a:cubicBezTo>
                    <a:cubicBezTo>
                      <a:pt x="64" y="754"/>
                      <a:pt x="64" y="754"/>
                      <a:pt x="64" y="754"/>
                    </a:cubicBezTo>
                    <a:cubicBezTo>
                      <a:pt x="56" y="754"/>
                      <a:pt x="49" y="747"/>
                      <a:pt x="49" y="739"/>
                    </a:cubicBezTo>
                    <a:cubicBezTo>
                      <a:pt x="49" y="739"/>
                      <a:pt x="49" y="739"/>
                      <a:pt x="49" y="470"/>
                    </a:cubicBezTo>
                    <a:cubicBezTo>
                      <a:pt x="49" y="417"/>
                      <a:pt x="49" y="372"/>
                      <a:pt x="49" y="332"/>
                    </a:cubicBezTo>
                    <a:cubicBezTo>
                      <a:pt x="49" y="63"/>
                      <a:pt x="49" y="63"/>
                      <a:pt x="49" y="63"/>
                    </a:cubicBezTo>
                    <a:cubicBezTo>
                      <a:pt x="49" y="55"/>
                      <a:pt x="56" y="48"/>
                      <a:pt x="64" y="48"/>
                    </a:cubicBezTo>
                    <a:cubicBezTo>
                      <a:pt x="1326" y="48"/>
                      <a:pt x="1326" y="48"/>
                      <a:pt x="1326" y="48"/>
                    </a:cubicBezTo>
                    <a:cubicBezTo>
                      <a:pt x="1334" y="48"/>
                      <a:pt x="1340" y="55"/>
                      <a:pt x="1340" y="63"/>
                    </a:cubicBezTo>
                    <a:cubicBezTo>
                      <a:pt x="1340" y="740"/>
                      <a:pt x="1340" y="740"/>
                      <a:pt x="1340" y="740"/>
                    </a:cubicBezTo>
                    <a:close/>
                  </a:path>
                </a:pathLst>
              </a:custGeom>
              <a:solidFill>
                <a:srgbClr val="FFFFFF"/>
              </a:solidFill>
              <a:ln w="25400" cap="flat" cmpd="sng" algn="ctr">
                <a:noFill/>
                <a:prstDash val="solid"/>
                <a:headEnd type="none" w="med" len="med"/>
                <a:tailEnd type="none" w="med" len="med"/>
              </a:ln>
              <a:effectLst/>
            </p:spPr>
            <p:txBody>
              <a:bodyPr vert="horz" wrap="square" lIns="116041" tIns="58021" rIns="116041" bIns="58021" numCol="1" rtlCol="0" anchor="ctr" anchorCtr="0" compatLnSpc="1">
                <a:prstTxWarp prst="textNoShape">
                  <a:avLst/>
                </a:prstTxWarp>
              </a:bodyPr>
              <a:lstStyle/>
              <a:p>
                <a:pPr defTabSz="1044410">
                  <a:defRPr/>
                </a:pPr>
                <a:endParaRPr lang="en-US" sz="2800" kern="0" spc="-171">
                  <a:solidFill>
                    <a:srgbClr val="F2F2F2"/>
                  </a:solidFill>
                  <a:latin typeface="Segoe Light" pitchFamily="34" charset="0"/>
                </a:endParaRPr>
              </a:p>
            </p:txBody>
          </p:sp>
        </p:grpSp>
      </p:grpSp>
    </p:spTree>
    <p:extLst>
      <p:ext uri="{BB962C8B-B14F-4D97-AF65-F5344CB8AC3E}">
        <p14:creationId xmlns:p14="http://schemas.microsoft.com/office/powerpoint/2010/main" val="303788257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xit" presetSubtype="0" fill="hold" nodeType="withEffect">
                                  <p:stCondLst>
                                    <p:cond delay="0"/>
                                  </p:stCondLst>
                                  <p:childTnLst>
                                    <p:animEffect transition="out" filter="fade">
                                      <p:cBhvr>
                                        <p:cTn id="6" dur="1000"/>
                                        <p:tgtEl>
                                          <p:spTgt spid="109"/>
                                        </p:tgtEl>
                                      </p:cBhvr>
                                    </p:animEffect>
                                    <p:anim calcmode="lin" valueType="num">
                                      <p:cBhvr>
                                        <p:cTn id="7" dur="1000"/>
                                        <p:tgtEl>
                                          <p:spTgt spid="109"/>
                                        </p:tgtEl>
                                        <p:attrNameLst>
                                          <p:attrName>ppt_x</p:attrName>
                                        </p:attrNameLst>
                                      </p:cBhvr>
                                      <p:tavLst>
                                        <p:tav tm="0">
                                          <p:val>
                                            <p:strVal val="ppt_x"/>
                                          </p:val>
                                        </p:tav>
                                        <p:tav tm="100000">
                                          <p:val>
                                            <p:strVal val="ppt_x"/>
                                          </p:val>
                                        </p:tav>
                                      </p:tavLst>
                                    </p:anim>
                                    <p:anim calcmode="lin" valueType="num">
                                      <p:cBhvr>
                                        <p:cTn id="8" dur="1000"/>
                                        <p:tgtEl>
                                          <p:spTgt spid="109"/>
                                        </p:tgtEl>
                                        <p:attrNameLst>
                                          <p:attrName>ppt_y</p:attrName>
                                        </p:attrNameLst>
                                      </p:cBhvr>
                                      <p:tavLst>
                                        <p:tav tm="0">
                                          <p:val>
                                            <p:strVal val="ppt_y"/>
                                          </p:val>
                                        </p:tav>
                                        <p:tav tm="100000">
                                          <p:val>
                                            <p:strVal val="ppt_y-.1"/>
                                          </p:val>
                                        </p:tav>
                                      </p:tavLst>
                                    </p:anim>
                                    <p:set>
                                      <p:cBhvr>
                                        <p:cTn id="9" dur="1" fill="hold">
                                          <p:stCondLst>
                                            <p:cond delay="999"/>
                                          </p:stCondLst>
                                        </p:cTn>
                                        <p:tgtEl>
                                          <p:spTgt spid="109"/>
                                        </p:tgtEl>
                                        <p:attrNameLst>
                                          <p:attrName>style.visibility</p:attrName>
                                        </p:attrNameLst>
                                      </p:cBhvr>
                                      <p:to>
                                        <p:strVal val="hidden"/>
                                      </p:to>
                                    </p:set>
                                  </p:childTnLst>
                                </p:cTn>
                              </p:par>
                              <p:par>
                                <p:cTn id="10" presetID="47" presetClass="exit" presetSubtype="0" fill="hold" nodeType="withEffect">
                                  <p:stCondLst>
                                    <p:cond delay="0"/>
                                  </p:stCondLst>
                                  <p:childTnLst>
                                    <p:animEffect transition="out" filter="fade">
                                      <p:cBhvr>
                                        <p:cTn id="11" dur="1000"/>
                                        <p:tgtEl>
                                          <p:spTgt spid="96"/>
                                        </p:tgtEl>
                                      </p:cBhvr>
                                    </p:animEffect>
                                    <p:anim calcmode="lin" valueType="num">
                                      <p:cBhvr>
                                        <p:cTn id="12" dur="1000"/>
                                        <p:tgtEl>
                                          <p:spTgt spid="96"/>
                                        </p:tgtEl>
                                        <p:attrNameLst>
                                          <p:attrName>ppt_x</p:attrName>
                                        </p:attrNameLst>
                                      </p:cBhvr>
                                      <p:tavLst>
                                        <p:tav tm="0">
                                          <p:val>
                                            <p:strVal val="ppt_x"/>
                                          </p:val>
                                        </p:tav>
                                        <p:tav tm="100000">
                                          <p:val>
                                            <p:strVal val="ppt_x"/>
                                          </p:val>
                                        </p:tav>
                                      </p:tavLst>
                                    </p:anim>
                                    <p:anim calcmode="lin" valueType="num">
                                      <p:cBhvr>
                                        <p:cTn id="13" dur="1000"/>
                                        <p:tgtEl>
                                          <p:spTgt spid="96"/>
                                        </p:tgtEl>
                                        <p:attrNameLst>
                                          <p:attrName>ppt_y</p:attrName>
                                        </p:attrNameLst>
                                      </p:cBhvr>
                                      <p:tavLst>
                                        <p:tav tm="0">
                                          <p:val>
                                            <p:strVal val="ppt_y"/>
                                          </p:val>
                                        </p:tav>
                                        <p:tav tm="100000">
                                          <p:val>
                                            <p:strVal val="ppt_y-.1"/>
                                          </p:val>
                                        </p:tav>
                                      </p:tavLst>
                                    </p:anim>
                                    <p:set>
                                      <p:cBhvr>
                                        <p:cTn id="14" dur="1" fill="hold">
                                          <p:stCondLst>
                                            <p:cond delay="999"/>
                                          </p:stCondLst>
                                        </p:cTn>
                                        <p:tgtEl>
                                          <p:spTgt spid="96"/>
                                        </p:tgtEl>
                                        <p:attrNameLst>
                                          <p:attrName>style.visibility</p:attrName>
                                        </p:attrNameLst>
                                      </p:cBhvr>
                                      <p:to>
                                        <p:strVal val="hidden"/>
                                      </p:to>
                                    </p:se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750"/>
                                        <p:tgtEl>
                                          <p:spTgt spid="39"/>
                                        </p:tgtEl>
                                      </p:cBhvr>
                                    </p:animEffect>
                                  </p:childTnLst>
                                </p:cTn>
                              </p:par>
                            </p:childTnLst>
                          </p:cTn>
                        </p:par>
                        <p:par>
                          <p:cTn id="19" fill="hold">
                            <p:stCondLst>
                              <p:cond delay="1750"/>
                            </p:stCondLst>
                            <p:childTnLst>
                              <p:par>
                                <p:cTn id="20" presetID="2" presetClass="entr" presetSubtype="1" decel="10000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1000" fill="hold"/>
                                        <p:tgtEl>
                                          <p:spTgt spid="3"/>
                                        </p:tgtEl>
                                        <p:attrNameLst>
                                          <p:attrName>ppt_x</p:attrName>
                                        </p:attrNameLst>
                                      </p:cBhvr>
                                      <p:tavLst>
                                        <p:tav tm="0">
                                          <p:val>
                                            <p:strVal val="#ppt_x"/>
                                          </p:val>
                                        </p:tav>
                                        <p:tav tm="100000">
                                          <p:val>
                                            <p:strVal val="#ppt_x"/>
                                          </p:val>
                                        </p:tav>
                                      </p:tavLst>
                                    </p:anim>
                                    <p:anim calcmode="lin" valueType="num">
                                      <p:cBhvr additive="base">
                                        <p:cTn id="23" dur="1000" fill="hold"/>
                                        <p:tgtEl>
                                          <p:spTgt spid="3"/>
                                        </p:tgtEl>
                                        <p:attrNameLst>
                                          <p:attrName>ppt_y</p:attrName>
                                        </p:attrNameLst>
                                      </p:cBhvr>
                                      <p:tavLst>
                                        <p:tav tm="0">
                                          <p:val>
                                            <p:strVal val="0-#ppt_h/2"/>
                                          </p:val>
                                        </p:tav>
                                        <p:tav tm="100000">
                                          <p:val>
                                            <p:strVal val="#ppt_y"/>
                                          </p:val>
                                        </p:tav>
                                      </p:tavLst>
                                    </p:anim>
                                  </p:childTnLst>
                                </p:cTn>
                              </p:par>
                              <p:par>
                                <p:cTn id="24" presetID="2" presetClass="entr" presetSubtype="1" decel="10000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1000" fill="hold"/>
                                        <p:tgtEl>
                                          <p:spTgt spid="4"/>
                                        </p:tgtEl>
                                        <p:attrNameLst>
                                          <p:attrName>ppt_x</p:attrName>
                                        </p:attrNameLst>
                                      </p:cBhvr>
                                      <p:tavLst>
                                        <p:tav tm="0">
                                          <p:val>
                                            <p:strVal val="#ppt_x"/>
                                          </p:val>
                                        </p:tav>
                                        <p:tav tm="100000">
                                          <p:val>
                                            <p:strVal val="#ppt_x"/>
                                          </p:val>
                                        </p:tav>
                                      </p:tavLst>
                                    </p:anim>
                                    <p:anim calcmode="lin" valueType="num">
                                      <p:cBhvr additive="base">
                                        <p:cTn id="27" dur="1000" fill="hold"/>
                                        <p:tgtEl>
                                          <p:spTgt spid="4"/>
                                        </p:tgtEl>
                                        <p:attrNameLst>
                                          <p:attrName>ppt_y</p:attrName>
                                        </p:attrNameLst>
                                      </p:cBhvr>
                                      <p:tavLst>
                                        <p:tav tm="0">
                                          <p:val>
                                            <p:strVal val="0-#ppt_h/2"/>
                                          </p:val>
                                        </p:tav>
                                        <p:tav tm="100000">
                                          <p:val>
                                            <p:strVal val="#ppt_y"/>
                                          </p:val>
                                        </p:tav>
                                      </p:tavLst>
                                    </p:anim>
                                  </p:childTnLst>
                                </p:cTn>
                              </p:par>
                              <p:par>
                                <p:cTn id="28" presetID="2" presetClass="entr" presetSubtype="1" decel="100000"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1000" fill="hold"/>
                                        <p:tgtEl>
                                          <p:spTgt spid="6"/>
                                        </p:tgtEl>
                                        <p:attrNameLst>
                                          <p:attrName>ppt_x</p:attrName>
                                        </p:attrNameLst>
                                      </p:cBhvr>
                                      <p:tavLst>
                                        <p:tav tm="0">
                                          <p:val>
                                            <p:strVal val="#ppt_x"/>
                                          </p:val>
                                        </p:tav>
                                        <p:tav tm="100000">
                                          <p:val>
                                            <p:strVal val="#ppt_x"/>
                                          </p:val>
                                        </p:tav>
                                      </p:tavLst>
                                    </p:anim>
                                    <p:anim calcmode="lin" valueType="num">
                                      <p:cBhvr additive="base">
                                        <p:cTn id="31" dur="1000" fill="hold"/>
                                        <p:tgtEl>
                                          <p:spTgt spid="6"/>
                                        </p:tgtEl>
                                        <p:attrNameLst>
                                          <p:attrName>ppt_y</p:attrName>
                                        </p:attrNameLst>
                                      </p:cBhvr>
                                      <p:tavLst>
                                        <p:tav tm="0">
                                          <p:val>
                                            <p:strVal val="0-#ppt_h/2"/>
                                          </p:val>
                                        </p:tav>
                                        <p:tav tm="100000">
                                          <p:val>
                                            <p:strVal val="#ppt_y"/>
                                          </p:val>
                                        </p:tav>
                                      </p:tavLst>
                                    </p:anim>
                                  </p:childTnLst>
                                </p:cTn>
                              </p:par>
                              <p:par>
                                <p:cTn id="32" presetID="2" presetClass="entr" presetSubtype="1" decel="100000"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additive="base">
                                        <p:cTn id="34" dur="1000" fill="hold"/>
                                        <p:tgtEl>
                                          <p:spTgt spid="2"/>
                                        </p:tgtEl>
                                        <p:attrNameLst>
                                          <p:attrName>ppt_x</p:attrName>
                                        </p:attrNameLst>
                                      </p:cBhvr>
                                      <p:tavLst>
                                        <p:tav tm="0">
                                          <p:val>
                                            <p:strVal val="#ppt_x"/>
                                          </p:val>
                                        </p:tav>
                                        <p:tav tm="100000">
                                          <p:val>
                                            <p:strVal val="#ppt_x"/>
                                          </p:val>
                                        </p:tav>
                                      </p:tavLst>
                                    </p:anim>
                                    <p:anim calcmode="lin" valueType="num">
                                      <p:cBhvr additive="base">
                                        <p:cTn id="35"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507" y="-61045"/>
            <a:ext cx="12415838" cy="6980091"/>
          </a:xfrm>
          <a:prstGeom prst="rect">
            <a:avLst/>
          </a:prstGeom>
        </p:spPr>
      </p:pic>
    </p:spTree>
    <p:extLst>
      <p:ext uri="{BB962C8B-B14F-4D97-AF65-F5344CB8AC3E}">
        <p14:creationId xmlns:p14="http://schemas.microsoft.com/office/powerpoint/2010/main" val="74234762"/>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19112" y="228600"/>
            <a:ext cx="11149013" cy="747897"/>
          </a:xfrm>
        </p:spPr>
        <p:txBody>
          <a:bodyPr/>
          <a:lstStyle/>
          <a:p>
            <a:r>
              <a:rPr lang="en-US" dirty="0"/>
              <a:t>Great Experiences Across Hardware …</a:t>
            </a:r>
          </a:p>
        </p:txBody>
      </p:sp>
      <p:sp>
        <p:nvSpPr>
          <p:cNvPr id="13" name="Rectangle 12"/>
          <p:cNvSpPr/>
          <p:nvPr/>
        </p:nvSpPr>
        <p:spPr>
          <a:xfrm>
            <a:off x="7100574" y="1470385"/>
            <a:ext cx="3567425" cy="523220"/>
          </a:xfrm>
          <a:prstGeom prst="rect">
            <a:avLst/>
          </a:prstGeom>
        </p:spPr>
        <p:txBody>
          <a:bodyPr wrap="square">
            <a:spAutoFit/>
          </a:bodyPr>
          <a:lstStyle/>
          <a:p>
            <a:pPr>
              <a:spcBef>
                <a:spcPct val="0"/>
              </a:spcBef>
              <a:spcAft>
                <a:spcPts val="600"/>
              </a:spcAft>
            </a:pPr>
            <a:r>
              <a:rPr lang="en-US" sz="2800" spc="-50" dirty="0" smtClean="0">
                <a:gradFill>
                  <a:gsLst>
                    <a:gs pos="0">
                      <a:srgbClr val="FFFFFF"/>
                    </a:gs>
                    <a:gs pos="100000">
                      <a:srgbClr val="FFFFFF"/>
                    </a:gs>
                  </a:gsLst>
                  <a:lin ang="5400000" scaled="0"/>
                </a:gradFill>
                <a:latin typeface="+mj-lt"/>
                <a:cs typeface="Arial" charset="0"/>
              </a:rPr>
              <a:t>Windows RT device</a:t>
            </a:r>
            <a:endParaRPr lang="en-US" sz="1600" spc="-50" dirty="0">
              <a:gradFill>
                <a:gsLst>
                  <a:gs pos="0">
                    <a:srgbClr val="FFFFFF"/>
                  </a:gs>
                  <a:gs pos="100000">
                    <a:srgbClr val="FFFFFF"/>
                  </a:gs>
                </a:gsLst>
                <a:lin ang="5400000" scaled="0"/>
              </a:gradFill>
              <a:latin typeface="+mj-lt"/>
              <a:cs typeface="Arial" charset="0"/>
            </a:endParaRPr>
          </a:p>
        </p:txBody>
      </p:sp>
      <p:sp>
        <p:nvSpPr>
          <p:cNvPr id="17" name="Rectangle 16"/>
          <p:cNvSpPr/>
          <p:nvPr/>
        </p:nvSpPr>
        <p:spPr>
          <a:xfrm>
            <a:off x="1420821" y="1622238"/>
            <a:ext cx="3792994" cy="4324261"/>
          </a:xfrm>
          <a:prstGeom prst="rect">
            <a:avLst/>
          </a:prstGeom>
        </p:spPr>
        <p:txBody>
          <a:bodyPr wrap="square">
            <a:spAutoFit/>
          </a:bodyPr>
          <a:lstStyle/>
          <a:p>
            <a:pPr marL="457200" lvl="0" indent="-457200">
              <a:lnSpc>
                <a:spcPts val="3000"/>
              </a:lnSpc>
              <a:buFont typeface="Arial" pitchFamily="34" charset="0"/>
              <a:buChar char="•"/>
            </a:pPr>
            <a:r>
              <a:rPr lang="en-US" sz="2800" dirty="0" smtClean="0">
                <a:solidFill>
                  <a:schemeClr val="accent2">
                    <a:lumMod val="75000"/>
                  </a:schemeClr>
                </a:solidFill>
                <a:latin typeface="+mj-lt"/>
              </a:rPr>
              <a:t>Touch</a:t>
            </a:r>
          </a:p>
          <a:p>
            <a:pPr lvl="0">
              <a:lnSpc>
                <a:spcPts val="3000"/>
              </a:lnSpc>
            </a:pPr>
            <a:endParaRPr lang="en-US" sz="1400" dirty="0">
              <a:solidFill>
                <a:schemeClr val="accent2">
                  <a:lumMod val="75000"/>
                </a:schemeClr>
              </a:solidFill>
              <a:latin typeface="+mj-lt"/>
            </a:endParaRPr>
          </a:p>
          <a:p>
            <a:pPr marL="457200" lvl="0" indent="-457200">
              <a:lnSpc>
                <a:spcPts val="3000"/>
              </a:lnSpc>
              <a:buFont typeface="Arial" pitchFamily="34" charset="0"/>
              <a:buChar char="•"/>
            </a:pPr>
            <a:r>
              <a:rPr lang="en-US" sz="2800" dirty="0">
                <a:solidFill>
                  <a:schemeClr val="accent2">
                    <a:lumMod val="75000"/>
                  </a:schemeClr>
                </a:solidFill>
                <a:latin typeface="+mj-lt"/>
              </a:rPr>
              <a:t>Long battery </a:t>
            </a:r>
            <a:r>
              <a:rPr lang="en-US" sz="2800" dirty="0" smtClean="0">
                <a:solidFill>
                  <a:schemeClr val="accent2">
                    <a:lumMod val="75000"/>
                  </a:schemeClr>
                </a:solidFill>
                <a:latin typeface="+mj-lt"/>
              </a:rPr>
              <a:t>life</a:t>
            </a:r>
          </a:p>
          <a:p>
            <a:pPr lvl="0">
              <a:lnSpc>
                <a:spcPts val="3000"/>
              </a:lnSpc>
            </a:pPr>
            <a:endParaRPr lang="en-US" sz="1400" dirty="0">
              <a:solidFill>
                <a:schemeClr val="accent2">
                  <a:lumMod val="75000"/>
                </a:schemeClr>
              </a:solidFill>
              <a:latin typeface="+mj-lt"/>
            </a:endParaRPr>
          </a:p>
          <a:p>
            <a:pPr marL="457200" lvl="0" indent="-457200">
              <a:lnSpc>
                <a:spcPts val="3000"/>
              </a:lnSpc>
              <a:buFont typeface="Arial" pitchFamily="34" charset="0"/>
              <a:buChar char="•"/>
            </a:pPr>
            <a:r>
              <a:rPr lang="en-US" sz="2800" dirty="0">
                <a:solidFill>
                  <a:schemeClr val="accent2">
                    <a:lumMod val="75000"/>
                  </a:schemeClr>
                </a:solidFill>
                <a:latin typeface="+mj-lt"/>
              </a:rPr>
              <a:t>Thinner, lighter, </a:t>
            </a:r>
            <a:r>
              <a:rPr lang="en-US" sz="2800" dirty="0" smtClean="0">
                <a:solidFill>
                  <a:schemeClr val="accent2">
                    <a:lumMod val="75000"/>
                  </a:schemeClr>
                </a:solidFill>
                <a:latin typeface="+mj-lt"/>
              </a:rPr>
              <a:t>faster</a:t>
            </a:r>
          </a:p>
          <a:p>
            <a:pPr lvl="0">
              <a:lnSpc>
                <a:spcPts val="3000"/>
              </a:lnSpc>
            </a:pPr>
            <a:endParaRPr lang="en-US" sz="1400" dirty="0">
              <a:solidFill>
                <a:schemeClr val="accent2">
                  <a:lumMod val="75000"/>
                </a:schemeClr>
              </a:solidFill>
              <a:latin typeface="+mj-lt"/>
            </a:endParaRPr>
          </a:p>
          <a:p>
            <a:pPr marL="457200" lvl="0" indent="-457200">
              <a:lnSpc>
                <a:spcPts val="3000"/>
              </a:lnSpc>
              <a:buFont typeface="Arial" pitchFamily="34" charset="0"/>
              <a:buChar char="•"/>
            </a:pPr>
            <a:r>
              <a:rPr lang="en-US" sz="2800" dirty="0">
                <a:solidFill>
                  <a:schemeClr val="accent2">
                    <a:lumMod val="75000"/>
                  </a:schemeClr>
                </a:solidFill>
                <a:latin typeface="+mj-lt"/>
              </a:rPr>
              <a:t>Modern </a:t>
            </a:r>
            <a:r>
              <a:rPr lang="en-US" sz="2800" dirty="0" smtClean="0">
                <a:solidFill>
                  <a:schemeClr val="accent2">
                    <a:lumMod val="75000"/>
                  </a:schemeClr>
                </a:solidFill>
                <a:latin typeface="+mj-lt"/>
              </a:rPr>
              <a:t>security</a:t>
            </a:r>
          </a:p>
          <a:p>
            <a:pPr lvl="0">
              <a:lnSpc>
                <a:spcPts val="3000"/>
              </a:lnSpc>
            </a:pPr>
            <a:endParaRPr lang="en-US" sz="1400" dirty="0">
              <a:solidFill>
                <a:schemeClr val="accent2">
                  <a:lumMod val="75000"/>
                </a:schemeClr>
              </a:solidFill>
              <a:latin typeface="+mj-lt"/>
            </a:endParaRPr>
          </a:p>
          <a:p>
            <a:pPr marL="457200" lvl="0" indent="-457200">
              <a:lnSpc>
                <a:spcPts val="3000"/>
              </a:lnSpc>
              <a:buFont typeface="Arial" pitchFamily="34" charset="0"/>
              <a:buChar char="•"/>
            </a:pPr>
            <a:r>
              <a:rPr lang="en-US" sz="2800" dirty="0">
                <a:solidFill>
                  <a:schemeClr val="accent2">
                    <a:lumMod val="75000"/>
                  </a:schemeClr>
                </a:solidFill>
                <a:latin typeface="+mj-lt"/>
              </a:rPr>
              <a:t>Sensors and </a:t>
            </a:r>
            <a:r>
              <a:rPr lang="en-US" sz="2800" dirty="0" smtClean="0">
                <a:solidFill>
                  <a:schemeClr val="accent2">
                    <a:lumMod val="75000"/>
                  </a:schemeClr>
                </a:solidFill>
                <a:latin typeface="+mj-lt"/>
              </a:rPr>
              <a:t>security</a:t>
            </a:r>
          </a:p>
          <a:p>
            <a:pPr lvl="0">
              <a:lnSpc>
                <a:spcPts val="3000"/>
              </a:lnSpc>
            </a:pPr>
            <a:endParaRPr lang="en-US" sz="1400" dirty="0">
              <a:solidFill>
                <a:schemeClr val="accent2">
                  <a:lumMod val="75000"/>
                </a:schemeClr>
              </a:solidFill>
              <a:latin typeface="+mj-lt"/>
            </a:endParaRPr>
          </a:p>
          <a:p>
            <a:pPr marL="457200" indent="-457200">
              <a:lnSpc>
                <a:spcPts val="3000"/>
              </a:lnSpc>
              <a:buFont typeface="Arial" pitchFamily="34" charset="0"/>
              <a:buChar char="•"/>
            </a:pPr>
            <a:r>
              <a:rPr lang="en-US" sz="2800" dirty="0">
                <a:solidFill>
                  <a:schemeClr val="accent2">
                    <a:lumMod val="75000"/>
                  </a:schemeClr>
                </a:solidFill>
                <a:latin typeface="+mj-lt"/>
              </a:rPr>
              <a:t>New form factors</a:t>
            </a: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70" t="5660" r="1735"/>
          <a:stretch/>
        </p:blipFill>
        <p:spPr bwMode="auto">
          <a:xfrm>
            <a:off x="5617016" y="1642231"/>
            <a:ext cx="5396139" cy="41746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01852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7">
                                            <p:txEl>
                                              <p:pRg st="0" end="0"/>
                                            </p:txEl>
                                          </p:spTgt>
                                        </p:tgtEl>
                                        <p:attrNameLst>
                                          <p:attrName>style.visibility</p:attrName>
                                        </p:attrNameLst>
                                      </p:cBhvr>
                                      <p:to>
                                        <p:strVal val="visible"/>
                                      </p:to>
                                    </p:set>
                                    <p:anim calcmode="lin" valueType="num">
                                      <p:cBhvr additive="base">
                                        <p:cTn id="12"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3" dur="1000" fill="hold"/>
                                        <p:tgtEl>
                                          <p:spTgt spid="17">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250"/>
                                  </p:stCondLst>
                                  <p:childTnLst>
                                    <p:set>
                                      <p:cBhvr>
                                        <p:cTn id="15" dur="1" fill="hold">
                                          <p:stCondLst>
                                            <p:cond delay="0"/>
                                          </p:stCondLst>
                                        </p:cTn>
                                        <p:tgtEl>
                                          <p:spTgt spid="17">
                                            <p:txEl>
                                              <p:pRg st="2" end="2"/>
                                            </p:txEl>
                                          </p:spTgt>
                                        </p:tgtEl>
                                        <p:attrNameLst>
                                          <p:attrName>style.visibility</p:attrName>
                                        </p:attrNameLst>
                                      </p:cBhvr>
                                      <p:to>
                                        <p:strVal val="visible"/>
                                      </p:to>
                                    </p:set>
                                    <p:anim calcmode="lin" valueType="num">
                                      <p:cBhvr additive="base">
                                        <p:cTn id="16"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additive="base">
                                        <p:cTn id="17" dur="1000" fill="hold"/>
                                        <p:tgtEl>
                                          <p:spTgt spid="17">
                                            <p:txEl>
                                              <p:pRg st="2" end="2"/>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500"/>
                                  </p:stCondLst>
                                  <p:childTnLst>
                                    <p:set>
                                      <p:cBhvr>
                                        <p:cTn id="19" dur="1" fill="hold">
                                          <p:stCondLst>
                                            <p:cond delay="0"/>
                                          </p:stCondLst>
                                        </p:cTn>
                                        <p:tgtEl>
                                          <p:spTgt spid="17">
                                            <p:txEl>
                                              <p:pRg st="4" end="4"/>
                                            </p:txEl>
                                          </p:spTgt>
                                        </p:tgtEl>
                                        <p:attrNameLst>
                                          <p:attrName>style.visibility</p:attrName>
                                        </p:attrNameLst>
                                      </p:cBhvr>
                                      <p:to>
                                        <p:strVal val="visible"/>
                                      </p:to>
                                    </p:set>
                                    <p:anim calcmode="lin" valueType="num">
                                      <p:cBhvr additive="base">
                                        <p:cTn id="20"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additive="base">
                                        <p:cTn id="21" dur="1000" fill="hold"/>
                                        <p:tgtEl>
                                          <p:spTgt spid="17">
                                            <p:txEl>
                                              <p:pRg st="4" end="4"/>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750"/>
                                  </p:stCondLst>
                                  <p:childTnLst>
                                    <p:set>
                                      <p:cBhvr>
                                        <p:cTn id="23" dur="1" fill="hold">
                                          <p:stCondLst>
                                            <p:cond delay="0"/>
                                          </p:stCondLst>
                                        </p:cTn>
                                        <p:tgtEl>
                                          <p:spTgt spid="17">
                                            <p:txEl>
                                              <p:pRg st="6" end="6"/>
                                            </p:txEl>
                                          </p:spTgt>
                                        </p:tgtEl>
                                        <p:attrNameLst>
                                          <p:attrName>style.visibility</p:attrName>
                                        </p:attrNameLst>
                                      </p:cBhvr>
                                      <p:to>
                                        <p:strVal val="visible"/>
                                      </p:to>
                                    </p:set>
                                    <p:anim calcmode="lin" valueType="num">
                                      <p:cBhvr additive="base">
                                        <p:cTn id="24" dur="1000" fill="hold"/>
                                        <p:tgtEl>
                                          <p:spTgt spid="17">
                                            <p:txEl>
                                              <p:pRg st="6" end="6"/>
                                            </p:txEl>
                                          </p:spTgt>
                                        </p:tgtEl>
                                        <p:attrNameLst>
                                          <p:attrName>ppt_x</p:attrName>
                                        </p:attrNameLst>
                                      </p:cBhvr>
                                      <p:tavLst>
                                        <p:tav tm="0">
                                          <p:val>
                                            <p:strVal val="#ppt_x"/>
                                          </p:val>
                                        </p:tav>
                                        <p:tav tm="100000">
                                          <p:val>
                                            <p:strVal val="#ppt_x"/>
                                          </p:val>
                                        </p:tav>
                                      </p:tavLst>
                                    </p:anim>
                                    <p:anim calcmode="lin" valueType="num">
                                      <p:cBhvr additive="base">
                                        <p:cTn id="25" dur="1000" fill="hold"/>
                                        <p:tgtEl>
                                          <p:spTgt spid="17">
                                            <p:txEl>
                                              <p:pRg st="6" end="6"/>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1000"/>
                                  </p:stCondLst>
                                  <p:childTnLst>
                                    <p:set>
                                      <p:cBhvr>
                                        <p:cTn id="27" dur="1" fill="hold">
                                          <p:stCondLst>
                                            <p:cond delay="0"/>
                                          </p:stCondLst>
                                        </p:cTn>
                                        <p:tgtEl>
                                          <p:spTgt spid="17">
                                            <p:txEl>
                                              <p:pRg st="8" end="8"/>
                                            </p:txEl>
                                          </p:spTgt>
                                        </p:tgtEl>
                                        <p:attrNameLst>
                                          <p:attrName>style.visibility</p:attrName>
                                        </p:attrNameLst>
                                      </p:cBhvr>
                                      <p:to>
                                        <p:strVal val="visible"/>
                                      </p:to>
                                    </p:set>
                                    <p:anim calcmode="lin" valueType="num">
                                      <p:cBhvr additive="base">
                                        <p:cTn id="28" dur="1000" fill="hold"/>
                                        <p:tgtEl>
                                          <p:spTgt spid="17">
                                            <p:txEl>
                                              <p:pRg st="8" end="8"/>
                                            </p:txEl>
                                          </p:spTgt>
                                        </p:tgtEl>
                                        <p:attrNameLst>
                                          <p:attrName>ppt_x</p:attrName>
                                        </p:attrNameLst>
                                      </p:cBhvr>
                                      <p:tavLst>
                                        <p:tav tm="0">
                                          <p:val>
                                            <p:strVal val="#ppt_x"/>
                                          </p:val>
                                        </p:tav>
                                        <p:tav tm="100000">
                                          <p:val>
                                            <p:strVal val="#ppt_x"/>
                                          </p:val>
                                        </p:tav>
                                      </p:tavLst>
                                    </p:anim>
                                    <p:anim calcmode="lin" valueType="num">
                                      <p:cBhvr additive="base">
                                        <p:cTn id="29" dur="1000" fill="hold"/>
                                        <p:tgtEl>
                                          <p:spTgt spid="17">
                                            <p:txEl>
                                              <p:pRg st="8" end="8"/>
                                            </p:txEl>
                                          </p:spTgt>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1250"/>
                                  </p:stCondLst>
                                  <p:childTnLst>
                                    <p:set>
                                      <p:cBhvr>
                                        <p:cTn id="31" dur="1" fill="hold">
                                          <p:stCondLst>
                                            <p:cond delay="0"/>
                                          </p:stCondLst>
                                        </p:cTn>
                                        <p:tgtEl>
                                          <p:spTgt spid="17">
                                            <p:txEl>
                                              <p:pRg st="10" end="10"/>
                                            </p:txEl>
                                          </p:spTgt>
                                        </p:tgtEl>
                                        <p:attrNameLst>
                                          <p:attrName>style.visibility</p:attrName>
                                        </p:attrNameLst>
                                      </p:cBhvr>
                                      <p:to>
                                        <p:strVal val="visible"/>
                                      </p:to>
                                    </p:set>
                                    <p:anim calcmode="lin" valueType="num">
                                      <p:cBhvr additive="base">
                                        <p:cTn id="32" dur="1000" fill="hold"/>
                                        <p:tgtEl>
                                          <p:spTgt spid="17">
                                            <p:txEl>
                                              <p:pRg st="10" end="10"/>
                                            </p:txEl>
                                          </p:spTgt>
                                        </p:tgtEl>
                                        <p:attrNameLst>
                                          <p:attrName>ppt_x</p:attrName>
                                        </p:attrNameLst>
                                      </p:cBhvr>
                                      <p:tavLst>
                                        <p:tav tm="0">
                                          <p:val>
                                            <p:strVal val="#ppt_x"/>
                                          </p:val>
                                        </p:tav>
                                        <p:tav tm="100000">
                                          <p:val>
                                            <p:strVal val="#ppt_x"/>
                                          </p:val>
                                        </p:tav>
                                      </p:tavLst>
                                    </p:anim>
                                    <p:anim calcmode="lin" valueType="num">
                                      <p:cBhvr additive="base">
                                        <p:cTn id="33" dur="1000" fill="hold"/>
                                        <p:tgtEl>
                                          <p:spTgt spid="17">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0"/>
          <p:cNvPicPr>
            <a:picLocks noChangeAspect="1" noChangeArrowheads="1"/>
          </p:cNvPicPr>
          <p:nvPr/>
        </p:nvPicPr>
        <p:blipFill rotWithShape="1">
          <a:blip r:embed="rId3">
            <a:extLst>
              <a:ext uri="{28A0092B-C50C-407E-A947-70E740481C1C}">
                <a14:useLocalDpi xmlns:a14="http://schemas.microsoft.com/office/drawing/2010/main" val="0"/>
              </a:ext>
            </a:extLst>
          </a:blip>
          <a:srcRect l="8589" t="2141" r="8042" b="2414"/>
          <a:stretch/>
        </p:blipFill>
        <p:spPr bwMode="auto">
          <a:xfrm>
            <a:off x="5143315" y="4933010"/>
            <a:ext cx="1956939" cy="1492443"/>
          </a:xfrm>
          <a:prstGeom prst="rect">
            <a:avLst/>
          </a:prstGeom>
          <a:solidFill>
            <a:schemeClr val="bg1"/>
          </a:solidFill>
          <a:extLst/>
        </p:spPr>
      </p:pic>
      <p:sp>
        <p:nvSpPr>
          <p:cNvPr id="34" name="Rectangle 33"/>
          <p:cNvSpPr/>
          <p:nvPr/>
        </p:nvSpPr>
        <p:spPr bwMode="auto">
          <a:xfrm>
            <a:off x="5143315" y="4926580"/>
            <a:ext cx="1956939" cy="1498873"/>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marL="0" lvl="1" algn="ctr" fontAlgn="base">
              <a:lnSpc>
                <a:spcPct val="90000"/>
              </a:lnSpc>
              <a:spcAft>
                <a:spcPts val="400"/>
              </a:spcAft>
              <a:buClr>
                <a:schemeClr val="tx1">
                  <a:lumMod val="75000"/>
                  <a:lumOff val="25000"/>
                </a:schemeClr>
              </a:buClr>
              <a:buSzPct val="90000"/>
              <a:tabLst>
                <a:tab pos="630238" algn="l"/>
              </a:tabLst>
            </a:pPr>
            <a:r>
              <a:rPr lang="en-US" sz="2400" spc="-50" dirty="0">
                <a:solidFill>
                  <a:schemeClr val="bg1"/>
                </a:solidFill>
                <a:latin typeface="+mj-lt"/>
              </a:rPr>
              <a:t>PCs for a variety of tasks</a:t>
            </a: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9399" t="3363" r="7101" b="1656"/>
          <a:stretch/>
        </p:blipFill>
        <p:spPr>
          <a:xfrm>
            <a:off x="9437524" y="3213727"/>
            <a:ext cx="1943307" cy="1472546"/>
          </a:xfrm>
          <a:prstGeom prst="rect">
            <a:avLst/>
          </a:prstGeom>
          <a:noFill/>
        </p:spPr>
      </p:pic>
      <p:pic>
        <p:nvPicPr>
          <p:cNvPr id="14"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9216" t="1" r="9158" b="2373"/>
          <a:stretch/>
        </p:blipFill>
        <p:spPr bwMode="auto">
          <a:xfrm>
            <a:off x="545255" y="1477434"/>
            <a:ext cx="1923396" cy="1532439"/>
          </a:xfrm>
          <a:prstGeom prst="rect">
            <a:avLst/>
          </a:prstGeom>
          <a:solidFill>
            <a:schemeClr val="bg1"/>
          </a:solidFill>
          <a:ln>
            <a:noFill/>
          </a:ln>
          <a:effectLst/>
          <a:extLst/>
        </p:spPr>
      </p:pic>
      <p:pic>
        <p:nvPicPr>
          <p:cNvPr id="16"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6880" t="1295" b="1295"/>
          <a:stretch/>
        </p:blipFill>
        <p:spPr bwMode="auto">
          <a:xfrm>
            <a:off x="2777875" y="3213727"/>
            <a:ext cx="1906191" cy="1488142"/>
          </a:xfrm>
          <a:prstGeom prst="rect">
            <a:avLst/>
          </a:prstGeom>
          <a:solidFill>
            <a:schemeClr val="bg1"/>
          </a:solidFill>
          <a:extLst/>
        </p:spPr>
      </p:pic>
      <p:pic>
        <p:nvPicPr>
          <p:cNvPr id="21" name="Picture 12"/>
          <p:cNvPicPr>
            <a:picLocks noChangeAspect="1" noChangeArrowheads="1"/>
          </p:cNvPicPr>
          <p:nvPr/>
        </p:nvPicPr>
        <p:blipFill rotWithShape="1">
          <a:blip r:embed="rId7">
            <a:extLst>
              <a:ext uri="{28A0092B-C50C-407E-A947-70E740481C1C}">
                <a14:useLocalDpi xmlns:a14="http://schemas.microsoft.com/office/drawing/2010/main" val="0"/>
              </a:ext>
            </a:extLst>
          </a:blip>
          <a:srcRect l="9835" t="-501" r="5063"/>
          <a:stretch/>
        </p:blipFill>
        <p:spPr bwMode="auto">
          <a:xfrm>
            <a:off x="7386930" y="1473745"/>
            <a:ext cx="1947401" cy="1532005"/>
          </a:xfrm>
          <a:prstGeom prst="rect">
            <a:avLst/>
          </a:prstGeom>
          <a:solidFill>
            <a:schemeClr val="bg1"/>
          </a:solidFill>
          <a:ln>
            <a:noFill/>
          </a:ln>
          <a:effectLst/>
        </p:spPr>
      </p:pic>
      <p:sp>
        <p:nvSpPr>
          <p:cNvPr id="32" name="Rectangle 31"/>
          <p:cNvSpPr/>
          <p:nvPr/>
        </p:nvSpPr>
        <p:spPr bwMode="auto">
          <a:xfrm>
            <a:off x="532577" y="1455193"/>
            <a:ext cx="1990693" cy="1554680"/>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marL="0" lvl="1" algn="ctr" fontAlgn="base">
              <a:lnSpc>
                <a:spcPct val="90000"/>
              </a:lnSpc>
              <a:spcAft>
                <a:spcPts val="400"/>
              </a:spcAft>
              <a:buClr>
                <a:schemeClr val="tx1">
                  <a:lumMod val="75000"/>
                  <a:lumOff val="25000"/>
                </a:schemeClr>
              </a:buClr>
              <a:buSzPct val="90000"/>
              <a:tabLst>
                <a:tab pos="630238" algn="l"/>
              </a:tabLst>
            </a:pPr>
            <a:r>
              <a:rPr lang="en-US" sz="2400" spc="-50" dirty="0">
                <a:solidFill>
                  <a:schemeClr val="bg1"/>
                </a:solidFill>
                <a:latin typeface="+mj-lt"/>
              </a:rPr>
              <a:t>Innovative</a:t>
            </a:r>
          </a:p>
          <a:p>
            <a:pPr marL="0" lvl="1" algn="ctr" fontAlgn="base">
              <a:lnSpc>
                <a:spcPct val="90000"/>
              </a:lnSpc>
              <a:spcAft>
                <a:spcPts val="400"/>
              </a:spcAft>
              <a:buClr>
                <a:schemeClr val="tx1">
                  <a:lumMod val="75000"/>
                  <a:lumOff val="25000"/>
                </a:schemeClr>
              </a:buClr>
              <a:buSzPct val="90000"/>
              <a:tabLst>
                <a:tab pos="630238" algn="l"/>
              </a:tabLst>
            </a:pPr>
            <a:r>
              <a:rPr lang="en-US" sz="2400" spc="-50" dirty="0">
                <a:solidFill>
                  <a:schemeClr val="bg1"/>
                </a:solidFill>
                <a:latin typeface="+mj-lt"/>
              </a:rPr>
              <a:t>Portable</a:t>
            </a:r>
          </a:p>
          <a:p>
            <a:pPr marL="0" lvl="1" algn="ctr" fontAlgn="base">
              <a:lnSpc>
                <a:spcPct val="90000"/>
              </a:lnSpc>
              <a:spcAft>
                <a:spcPts val="400"/>
              </a:spcAft>
              <a:buClr>
                <a:schemeClr val="tx1">
                  <a:lumMod val="75000"/>
                  <a:lumOff val="25000"/>
                </a:schemeClr>
              </a:buClr>
              <a:buSzPct val="90000"/>
              <a:tabLst>
                <a:tab pos="630238" algn="l"/>
              </a:tabLst>
            </a:pPr>
            <a:r>
              <a:rPr lang="en-US" sz="2400" spc="-50" dirty="0">
                <a:solidFill>
                  <a:schemeClr val="bg1"/>
                </a:solidFill>
                <a:latin typeface="+mj-lt"/>
              </a:rPr>
              <a:t>Powerful </a:t>
            </a:r>
          </a:p>
        </p:txBody>
      </p:sp>
      <p:sp>
        <p:nvSpPr>
          <p:cNvPr id="35" name="Rectangle 34"/>
          <p:cNvSpPr/>
          <p:nvPr/>
        </p:nvSpPr>
        <p:spPr bwMode="auto">
          <a:xfrm>
            <a:off x="7386931" y="1473744"/>
            <a:ext cx="1947400" cy="1539649"/>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marL="0" lvl="1" algn="ctr" fontAlgn="base">
              <a:lnSpc>
                <a:spcPct val="90000"/>
              </a:lnSpc>
              <a:spcAft>
                <a:spcPts val="400"/>
              </a:spcAft>
              <a:buClr>
                <a:schemeClr val="tx1">
                  <a:lumMod val="75000"/>
                  <a:lumOff val="25000"/>
                </a:schemeClr>
              </a:buClr>
              <a:buSzPct val="90000"/>
              <a:tabLst>
                <a:tab pos="630238" algn="l"/>
              </a:tabLst>
            </a:pPr>
            <a:r>
              <a:rPr lang="en-US" sz="2400" spc="-50" dirty="0">
                <a:solidFill>
                  <a:schemeClr val="bg1"/>
                </a:solidFill>
                <a:latin typeface="+mj-lt"/>
              </a:rPr>
              <a:t>Specialized </a:t>
            </a:r>
          </a:p>
          <a:p>
            <a:pPr marL="0" lvl="1" algn="ctr" fontAlgn="base">
              <a:lnSpc>
                <a:spcPct val="90000"/>
              </a:lnSpc>
              <a:spcAft>
                <a:spcPts val="400"/>
              </a:spcAft>
              <a:buClr>
                <a:schemeClr val="tx1">
                  <a:lumMod val="75000"/>
                  <a:lumOff val="25000"/>
                </a:schemeClr>
              </a:buClr>
              <a:buSzPct val="90000"/>
              <a:tabLst>
                <a:tab pos="630238" algn="l"/>
              </a:tabLst>
            </a:pPr>
            <a:r>
              <a:rPr lang="en-US" sz="2400" spc="-50" dirty="0">
                <a:solidFill>
                  <a:schemeClr val="bg1"/>
                </a:solidFill>
                <a:latin typeface="+mj-lt"/>
              </a:rPr>
              <a:t>Unique</a:t>
            </a:r>
          </a:p>
          <a:p>
            <a:pPr marL="0" lvl="1" algn="ctr" fontAlgn="base">
              <a:lnSpc>
                <a:spcPct val="90000"/>
              </a:lnSpc>
              <a:spcAft>
                <a:spcPts val="400"/>
              </a:spcAft>
              <a:buClr>
                <a:schemeClr val="tx1">
                  <a:lumMod val="75000"/>
                  <a:lumOff val="25000"/>
                </a:schemeClr>
              </a:buClr>
              <a:buSzPct val="90000"/>
              <a:tabLst>
                <a:tab pos="630238" algn="l"/>
              </a:tabLst>
            </a:pPr>
            <a:r>
              <a:rPr lang="en-US" sz="2400" spc="-50" dirty="0">
                <a:solidFill>
                  <a:schemeClr val="bg1"/>
                </a:solidFill>
                <a:latin typeface="+mj-lt"/>
              </a:rPr>
              <a:t>Rugged</a:t>
            </a:r>
          </a:p>
        </p:txBody>
      </p:sp>
      <p:sp>
        <p:nvSpPr>
          <p:cNvPr id="36" name="Rectangle 35"/>
          <p:cNvSpPr/>
          <p:nvPr/>
        </p:nvSpPr>
        <p:spPr bwMode="auto">
          <a:xfrm>
            <a:off x="9420733" y="3172783"/>
            <a:ext cx="1972037" cy="1533723"/>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marL="0" lvl="1" algn="ctr" fontAlgn="base">
              <a:lnSpc>
                <a:spcPct val="90000"/>
              </a:lnSpc>
              <a:spcAft>
                <a:spcPts val="400"/>
              </a:spcAft>
              <a:buClr>
                <a:schemeClr val="tx1">
                  <a:lumMod val="75000"/>
                  <a:lumOff val="25000"/>
                </a:schemeClr>
              </a:buClr>
              <a:buSzPct val="90000"/>
              <a:tabLst>
                <a:tab pos="630238" algn="l"/>
              </a:tabLst>
            </a:pPr>
            <a:r>
              <a:rPr lang="en-US" sz="2400" spc="-50" dirty="0">
                <a:solidFill>
                  <a:schemeClr val="bg1"/>
                </a:solidFill>
                <a:latin typeface="+mj-lt"/>
              </a:rPr>
              <a:t>New </a:t>
            </a:r>
            <a:r>
              <a:rPr lang="en-US" sz="2400" spc="-50" dirty="0" smtClean="0">
                <a:solidFill>
                  <a:schemeClr val="bg1"/>
                </a:solidFill>
                <a:latin typeface="+mj-lt"/>
              </a:rPr>
              <a:t>possibilities</a:t>
            </a:r>
            <a:endParaRPr lang="en-US" sz="2400" spc="-50" dirty="0">
              <a:solidFill>
                <a:schemeClr val="bg1"/>
              </a:solidFill>
              <a:latin typeface="+mj-lt"/>
            </a:endParaRPr>
          </a:p>
        </p:txBody>
      </p:sp>
      <p:sp>
        <p:nvSpPr>
          <p:cNvPr id="33" name="Rectangle 32"/>
          <p:cNvSpPr/>
          <p:nvPr/>
        </p:nvSpPr>
        <p:spPr bwMode="auto">
          <a:xfrm>
            <a:off x="2763009" y="3210206"/>
            <a:ext cx="1947400" cy="1495184"/>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marL="0" lvl="1" algn="ctr" fontAlgn="base">
              <a:lnSpc>
                <a:spcPct val="90000"/>
              </a:lnSpc>
              <a:spcAft>
                <a:spcPts val="400"/>
              </a:spcAft>
              <a:buClr>
                <a:schemeClr val="tx1">
                  <a:lumMod val="75000"/>
                  <a:lumOff val="25000"/>
                </a:schemeClr>
              </a:buClr>
              <a:buSzPct val="90000"/>
              <a:tabLst>
                <a:tab pos="630238" algn="l"/>
              </a:tabLst>
            </a:pPr>
            <a:r>
              <a:rPr lang="en-US" sz="2400" spc="-50" dirty="0">
                <a:solidFill>
                  <a:schemeClr val="bg1"/>
                </a:solidFill>
                <a:latin typeface="+mj-lt"/>
              </a:rPr>
              <a:t>Optimized for Enterprise</a:t>
            </a:r>
          </a:p>
        </p:txBody>
      </p:sp>
      <p:sp>
        <p:nvSpPr>
          <p:cNvPr id="2" name="Title 1"/>
          <p:cNvSpPr>
            <a:spLocks noGrp="1"/>
          </p:cNvSpPr>
          <p:nvPr>
            <p:ph type="title"/>
          </p:nvPr>
        </p:nvSpPr>
        <p:spPr>
          <a:xfrm>
            <a:off x="519112" y="228600"/>
            <a:ext cx="11149013" cy="747897"/>
          </a:xfrm>
        </p:spPr>
        <p:txBody>
          <a:bodyPr/>
          <a:lstStyle/>
          <a:p>
            <a:r>
              <a:rPr lang="en-US" dirty="0"/>
              <a:t>On A Variety of Form Factors</a:t>
            </a:r>
          </a:p>
        </p:txBody>
      </p:sp>
      <p:sp>
        <p:nvSpPr>
          <p:cNvPr id="15" name="Rectangle 14"/>
          <p:cNvSpPr/>
          <p:nvPr/>
        </p:nvSpPr>
        <p:spPr bwMode="auto">
          <a:xfrm>
            <a:off x="545255" y="3191088"/>
            <a:ext cx="1923396" cy="1495184"/>
          </a:xfrm>
          <a:prstGeom prst="rect">
            <a:avLst/>
          </a:prstGeom>
          <a:solidFill>
            <a:schemeClr val="bg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pic>
        <p:nvPicPr>
          <p:cNvPr id="18" name="Picture 9"/>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531606" y="4926580"/>
            <a:ext cx="1733252" cy="1498874"/>
          </a:xfrm>
          <a:prstGeom prst="rect">
            <a:avLst/>
          </a:prstGeom>
          <a:solidFill>
            <a:schemeClr val="bg1"/>
          </a:solidFill>
          <a:ln>
            <a:noFill/>
          </a:ln>
          <a:effectLst/>
        </p:spPr>
      </p:pic>
      <p:pic>
        <p:nvPicPr>
          <p:cNvPr id="20" name="Picture 11"/>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2509623" y="4926580"/>
            <a:ext cx="2388997" cy="1506055"/>
          </a:xfrm>
          <a:prstGeom prst="rect">
            <a:avLst/>
          </a:prstGeom>
          <a:solidFill>
            <a:schemeClr val="bg1"/>
          </a:solidFill>
          <a:ln>
            <a:noFill/>
          </a:ln>
          <a:effectLst/>
        </p:spPr>
      </p:pic>
      <p:pic>
        <p:nvPicPr>
          <p:cNvPr id="22" name="Picture 5"/>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7332249" y="4923664"/>
            <a:ext cx="1898323" cy="1523174"/>
          </a:xfrm>
          <a:prstGeom prst="rect">
            <a:avLst/>
          </a:prstGeom>
          <a:solidFill>
            <a:schemeClr val="bg1"/>
          </a:solidFill>
          <a:extLst/>
        </p:spPr>
      </p:pic>
      <p:pic>
        <p:nvPicPr>
          <p:cNvPr id="29" name="Picture 2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600096" y="1455193"/>
            <a:ext cx="1787514" cy="1558200"/>
          </a:xfrm>
          <a:prstGeom prst="rect">
            <a:avLst/>
          </a:prstGeom>
          <a:noFill/>
        </p:spPr>
      </p:pic>
      <p:pic>
        <p:nvPicPr>
          <p:cNvPr id="31" name="Picture 17"/>
          <p:cNvPicPr>
            <a:picLocks noChangeAspect="1" noChangeArrowheads="1"/>
          </p:cNvPicPr>
          <p:nvPr/>
        </p:nvPicPr>
        <p:blipFill>
          <a:blip r:embed="rId12">
            <a:extLst>
              <a:ext uri="{28A0092B-C50C-407E-A947-70E740481C1C}">
                <a14:useLocalDpi xmlns:a14="http://schemas.microsoft.com/office/drawing/2010/main" val="0"/>
              </a:ext>
            </a:extLst>
          </a:blip>
          <a:stretch>
            <a:fillRect/>
          </a:stretch>
        </p:blipFill>
        <p:spPr bwMode="auto">
          <a:xfrm>
            <a:off x="9437525" y="4933010"/>
            <a:ext cx="1943306" cy="1513828"/>
          </a:xfrm>
          <a:prstGeom prst="rect">
            <a:avLst/>
          </a:prstGeom>
          <a:noFill/>
          <a:ln>
            <a:noFill/>
          </a:ln>
          <a:effectLst/>
        </p:spPr>
      </p:pic>
      <p:pic>
        <p:nvPicPr>
          <p:cNvPr id="1026" name="Picture 2"/>
          <p:cNvPicPr>
            <a:picLocks noChangeAspect="1" noChangeArrowheads="1"/>
          </p:cNvPicPr>
          <p:nvPr/>
        </p:nvPicPr>
        <p:blipFill>
          <a:blip r:embed="rId13">
            <a:extLst>
              <a:ext uri="{28A0092B-C50C-407E-A947-70E740481C1C}">
                <a14:useLocalDpi xmlns:a14="http://schemas.microsoft.com/office/drawing/2010/main" val="0"/>
              </a:ext>
            </a:extLst>
          </a:blip>
          <a:stretch>
            <a:fillRect/>
          </a:stretch>
        </p:blipFill>
        <p:spPr bwMode="auto">
          <a:xfrm>
            <a:off x="532560" y="3206686"/>
            <a:ext cx="1982444" cy="15066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14">
            <a:extLst>
              <a:ext uri="{28A0092B-C50C-407E-A947-70E740481C1C}">
                <a14:useLocalDpi xmlns:a14="http://schemas.microsoft.com/office/drawing/2010/main" val="0"/>
              </a:ext>
            </a:extLst>
          </a:blip>
          <a:stretch>
            <a:fillRect/>
          </a:stretch>
        </p:blipFill>
        <p:spPr bwMode="auto">
          <a:xfrm>
            <a:off x="4781683" y="1473745"/>
            <a:ext cx="2367048" cy="154725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15">
            <a:extLst>
              <a:ext uri="{28A0092B-C50C-407E-A947-70E740481C1C}">
                <a14:useLocalDpi xmlns:a14="http://schemas.microsoft.com/office/drawing/2010/main" val="0"/>
              </a:ext>
            </a:extLst>
          </a:blip>
          <a:stretch>
            <a:fillRect/>
          </a:stretch>
        </p:blipFill>
        <p:spPr bwMode="auto">
          <a:xfrm>
            <a:off x="2777876" y="1473745"/>
            <a:ext cx="1742773" cy="154099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p:cNvPicPr>
            <a:picLocks noChangeAspect="1" noChangeArrowheads="1"/>
          </p:cNvPicPr>
          <p:nvPr/>
        </p:nvPicPr>
        <p:blipFill>
          <a:blip r:embed="rId16">
            <a:extLst>
              <a:ext uri="{28A0092B-C50C-407E-A947-70E740481C1C}">
                <a14:useLocalDpi xmlns:a14="http://schemas.microsoft.com/office/drawing/2010/main" val="0"/>
              </a:ext>
            </a:extLst>
          </a:blip>
          <a:stretch>
            <a:fillRect/>
          </a:stretch>
        </p:blipFill>
        <p:spPr bwMode="auto">
          <a:xfrm>
            <a:off x="6952258" y="3206685"/>
            <a:ext cx="2231122" cy="1495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17">
            <a:extLst>
              <a:ext uri="{28A0092B-C50C-407E-A947-70E740481C1C}">
                <a14:useLocalDpi xmlns:a14="http://schemas.microsoft.com/office/drawing/2010/main" val="0"/>
              </a:ext>
            </a:extLst>
          </a:blip>
          <a:stretch>
            <a:fillRect/>
          </a:stretch>
        </p:blipFill>
        <p:spPr bwMode="auto">
          <a:xfrm>
            <a:off x="4962620" y="3213727"/>
            <a:ext cx="1718971" cy="1499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5967664"/>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2" grpId="0" animBg="1"/>
      <p:bldP spid="35" grpId="0" animBg="1"/>
      <p:bldP spid="36" grpId="0" animBg="1"/>
      <p:bldP spid="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6" name="Group 25"/>
          <p:cNvGrpSpPr/>
          <p:nvPr/>
        </p:nvGrpSpPr>
        <p:grpSpPr>
          <a:xfrm>
            <a:off x="5985420" y="2614372"/>
            <a:ext cx="1150987" cy="1149012"/>
            <a:chOff x="5985420" y="2614372"/>
            <a:chExt cx="1150987" cy="1149012"/>
          </a:xfrm>
        </p:grpSpPr>
        <p:sp>
          <p:nvSpPr>
            <p:cNvPr id="103" name="Rectangle 102"/>
            <p:cNvSpPr/>
            <p:nvPr/>
          </p:nvSpPr>
          <p:spPr bwMode="auto">
            <a:xfrm>
              <a:off x="5985420" y="2614372"/>
              <a:ext cx="1150987" cy="114901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1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3" name="TextBox 22"/>
            <p:cNvSpPr txBox="1"/>
            <p:nvPr/>
          </p:nvSpPr>
          <p:spPr>
            <a:xfrm>
              <a:off x="5999815" y="2942647"/>
              <a:ext cx="1118863" cy="492443"/>
            </a:xfrm>
            <a:prstGeom prst="rect">
              <a:avLst/>
            </a:prstGeom>
            <a:noFill/>
          </p:spPr>
          <p:txBody>
            <a:bodyPr wrap="square" lIns="0" tIns="0" rIns="0" bIns="0" rtlCol="0">
              <a:spAutoFit/>
            </a:bodyPr>
            <a:lstStyle/>
            <a:p>
              <a:pPr indent="-244201" algn="ctr"/>
              <a:r>
                <a:rPr lang="en-US" sz="1600" dirty="0" smtClean="0"/>
                <a:t>Windows RT Devices</a:t>
              </a:r>
              <a:endParaRPr lang="en-US" sz="1600" dirty="0"/>
            </a:p>
          </p:txBody>
        </p:sp>
      </p:grpSp>
      <p:grpSp>
        <p:nvGrpSpPr>
          <p:cNvPr id="36" name="Group 35"/>
          <p:cNvGrpSpPr/>
          <p:nvPr/>
        </p:nvGrpSpPr>
        <p:grpSpPr>
          <a:xfrm>
            <a:off x="5983146" y="2618273"/>
            <a:ext cx="1150987" cy="1149012"/>
            <a:chOff x="7326171" y="2275137"/>
            <a:chExt cx="1150987" cy="1149012"/>
          </a:xfrm>
        </p:grpSpPr>
        <p:sp>
          <p:nvSpPr>
            <p:cNvPr id="113" name="Rectangle 112"/>
            <p:cNvSpPr/>
            <p:nvPr/>
          </p:nvSpPr>
          <p:spPr bwMode="auto">
            <a:xfrm>
              <a:off x="7326171" y="2275137"/>
              <a:ext cx="1150987" cy="114901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1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69" name="Freeform 107"/>
            <p:cNvSpPr>
              <a:spLocks noChangeAspect="1" noEditPoints="1"/>
            </p:cNvSpPr>
            <p:nvPr/>
          </p:nvSpPr>
          <p:spPr bwMode="auto">
            <a:xfrm rot="5400000">
              <a:off x="7520995" y="2608209"/>
              <a:ext cx="731520" cy="522790"/>
            </a:xfrm>
            <a:custGeom>
              <a:avLst/>
              <a:gdLst/>
              <a:ahLst/>
              <a:cxnLst>
                <a:cxn ang="0">
                  <a:pos x="514" y="0"/>
                </a:cxn>
                <a:cxn ang="0">
                  <a:pos x="17" y="0"/>
                </a:cxn>
                <a:cxn ang="0">
                  <a:pos x="0" y="17"/>
                </a:cxn>
                <a:cxn ang="0">
                  <a:pos x="0" y="356"/>
                </a:cxn>
                <a:cxn ang="0">
                  <a:pos x="17" y="373"/>
                </a:cxn>
                <a:cxn ang="0">
                  <a:pos x="514" y="373"/>
                </a:cxn>
                <a:cxn ang="0">
                  <a:pos x="531" y="356"/>
                </a:cxn>
                <a:cxn ang="0">
                  <a:pos x="531" y="17"/>
                </a:cxn>
                <a:cxn ang="0">
                  <a:pos x="514" y="0"/>
                </a:cxn>
                <a:cxn ang="0">
                  <a:pos x="501" y="329"/>
                </a:cxn>
                <a:cxn ang="0">
                  <a:pos x="486" y="343"/>
                </a:cxn>
                <a:cxn ang="0">
                  <a:pos x="45" y="343"/>
                </a:cxn>
                <a:cxn ang="0">
                  <a:pos x="30" y="329"/>
                </a:cxn>
                <a:cxn ang="0">
                  <a:pos x="30" y="45"/>
                </a:cxn>
                <a:cxn ang="0">
                  <a:pos x="45" y="30"/>
                </a:cxn>
                <a:cxn ang="0">
                  <a:pos x="486" y="30"/>
                </a:cxn>
                <a:cxn ang="0">
                  <a:pos x="501" y="45"/>
                </a:cxn>
                <a:cxn ang="0">
                  <a:pos x="501" y="329"/>
                </a:cxn>
              </a:cxnLst>
              <a:rect l="0" t="0" r="r" b="b"/>
              <a:pathLst>
                <a:path w="531" h="373">
                  <a:moveTo>
                    <a:pt x="514" y="0"/>
                  </a:moveTo>
                  <a:cubicBezTo>
                    <a:pt x="17" y="0"/>
                    <a:pt x="17" y="0"/>
                    <a:pt x="17" y="0"/>
                  </a:cubicBezTo>
                  <a:cubicBezTo>
                    <a:pt x="7" y="0"/>
                    <a:pt x="0" y="8"/>
                    <a:pt x="0" y="17"/>
                  </a:cubicBezTo>
                  <a:cubicBezTo>
                    <a:pt x="0" y="356"/>
                    <a:pt x="0" y="356"/>
                    <a:pt x="0" y="356"/>
                  </a:cubicBezTo>
                  <a:cubicBezTo>
                    <a:pt x="0" y="366"/>
                    <a:pt x="7" y="373"/>
                    <a:pt x="17" y="373"/>
                  </a:cubicBezTo>
                  <a:cubicBezTo>
                    <a:pt x="514" y="373"/>
                    <a:pt x="514" y="373"/>
                    <a:pt x="514" y="373"/>
                  </a:cubicBezTo>
                  <a:cubicBezTo>
                    <a:pt x="524" y="373"/>
                    <a:pt x="531" y="366"/>
                    <a:pt x="531" y="356"/>
                  </a:cubicBezTo>
                  <a:cubicBezTo>
                    <a:pt x="531" y="17"/>
                    <a:pt x="531" y="17"/>
                    <a:pt x="531" y="17"/>
                  </a:cubicBezTo>
                  <a:cubicBezTo>
                    <a:pt x="531" y="8"/>
                    <a:pt x="524" y="0"/>
                    <a:pt x="514" y="0"/>
                  </a:cubicBezTo>
                  <a:close/>
                  <a:moveTo>
                    <a:pt x="501" y="329"/>
                  </a:moveTo>
                  <a:cubicBezTo>
                    <a:pt x="501" y="337"/>
                    <a:pt x="494" y="343"/>
                    <a:pt x="486" y="343"/>
                  </a:cubicBezTo>
                  <a:cubicBezTo>
                    <a:pt x="45" y="343"/>
                    <a:pt x="45" y="343"/>
                    <a:pt x="45" y="343"/>
                  </a:cubicBezTo>
                  <a:cubicBezTo>
                    <a:pt x="37" y="343"/>
                    <a:pt x="30" y="337"/>
                    <a:pt x="30" y="329"/>
                  </a:cubicBezTo>
                  <a:cubicBezTo>
                    <a:pt x="30" y="45"/>
                    <a:pt x="30" y="45"/>
                    <a:pt x="30" y="45"/>
                  </a:cubicBezTo>
                  <a:cubicBezTo>
                    <a:pt x="30" y="37"/>
                    <a:pt x="37" y="30"/>
                    <a:pt x="45" y="30"/>
                  </a:cubicBezTo>
                  <a:cubicBezTo>
                    <a:pt x="486" y="30"/>
                    <a:pt x="486" y="30"/>
                    <a:pt x="486" y="30"/>
                  </a:cubicBezTo>
                  <a:cubicBezTo>
                    <a:pt x="494" y="30"/>
                    <a:pt x="501" y="37"/>
                    <a:pt x="501" y="45"/>
                  </a:cubicBezTo>
                  <a:lnTo>
                    <a:pt x="501" y="329"/>
                  </a:lnTo>
                  <a:close/>
                </a:path>
              </a:pathLst>
            </a:custGeom>
            <a:solidFill>
              <a:srgbClr val="FFFFFF"/>
            </a:solidFill>
            <a:extLst/>
          </p:spPr>
          <p:txBody>
            <a:bodyPr vert="horz" wrap="square" lIns="121899" tIns="60949" rIns="121899" bIns="6094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Segoe UI" pitchFamily="34" charset="0"/>
              </a:endParaRPr>
            </a:p>
          </p:txBody>
        </p:sp>
        <p:pic>
          <p:nvPicPr>
            <p:cNvPr id="114" name="Picture 1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8961" y="2754323"/>
              <a:ext cx="255588" cy="255588"/>
            </a:xfrm>
            <a:prstGeom prst="rect">
              <a:avLst/>
            </a:prstGeom>
          </p:spPr>
        </p:pic>
      </p:grpSp>
      <p:grpSp>
        <p:nvGrpSpPr>
          <p:cNvPr id="16" name="Group 15"/>
          <p:cNvGrpSpPr/>
          <p:nvPr/>
        </p:nvGrpSpPr>
        <p:grpSpPr>
          <a:xfrm>
            <a:off x="2064271" y="3923836"/>
            <a:ext cx="1175795" cy="1149012"/>
            <a:chOff x="2064271" y="3923836"/>
            <a:chExt cx="1175795" cy="1149012"/>
          </a:xfrm>
        </p:grpSpPr>
        <p:sp>
          <p:nvSpPr>
            <p:cNvPr id="73" name="Rectangle 72"/>
            <p:cNvSpPr/>
            <p:nvPr/>
          </p:nvSpPr>
          <p:spPr bwMode="auto">
            <a:xfrm>
              <a:off x="2064271" y="3923836"/>
              <a:ext cx="1150987" cy="114901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1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48" name="TextBox 47"/>
            <p:cNvSpPr txBox="1"/>
            <p:nvPr/>
          </p:nvSpPr>
          <p:spPr>
            <a:xfrm>
              <a:off x="2076147" y="4338506"/>
              <a:ext cx="1163919" cy="246221"/>
            </a:xfrm>
            <a:prstGeom prst="rect">
              <a:avLst/>
            </a:prstGeom>
            <a:noFill/>
          </p:spPr>
          <p:txBody>
            <a:bodyPr wrap="square" lIns="0" tIns="0" rIns="0" bIns="0" rtlCol="0">
              <a:spAutoFit/>
            </a:bodyPr>
            <a:lstStyle/>
            <a:p>
              <a:pPr algn="ctr"/>
              <a:r>
                <a:rPr lang="en-US" sz="1600" dirty="0" smtClean="0"/>
                <a:t>Windows 8</a:t>
              </a:r>
              <a:endParaRPr lang="en-US" sz="1600" dirty="0"/>
            </a:p>
          </p:txBody>
        </p:sp>
      </p:grpSp>
      <p:grpSp>
        <p:nvGrpSpPr>
          <p:cNvPr id="20" name="Group 19"/>
          <p:cNvGrpSpPr/>
          <p:nvPr/>
        </p:nvGrpSpPr>
        <p:grpSpPr>
          <a:xfrm>
            <a:off x="3370354" y="2614372"/>
            <a:ext cx="1150987" cy="1149012"/>
            <a:chOff x="3370354" y="2614372"/>
            <a:chExt cx="1150987" cy="1149012"/>
          </a:xfrm>
        </p:grpSpPr>
        <p:sp>
          <p:nvSpPr>
            <p:cNvPr id="77" name="Rectangle 76"/>
            <p:cNvSpPr/>
            <p:nvPr/>
          </p:nvSpPr>
          <p:spPr bwMode="auto">
            <a:xfrm>
              <a:off x="3370354" y="2614372"/>
              <a:ext cx="1150987" cy="114901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1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33" name="TextBox 32"/>
            <p:cNvSpPr txBox="1"/>
            <p:nvPr/>
          </p:nvSpPr>
          <p:spPr>
            <a:xfrm>
              <a:off x="3375719" y="2952177"/>
              <a:ext cx="1145260" cy="492443"/>
            </a:xfrm>
            <a:prstGeom prst="rect">
              <a:avLst/>
            </a:prstGeom>
            <a:noFill/>
          </p:spPr>
          <p:txBody>
            <a:bodyPr wrap="square" lIns="0" tIns="0" rIns="0" bIns="0" rtlCol="0">
              <a:spAutoFit/>
            </a:bodyPr>
            <a:lstStyle/>
            <a:p>
              <a:pPr algn="ctr"/>
              <a:r>
                <a:rPr lang="en-US" sz="1600" dirty="0" smtClean="0"/>
                <a:t>Windows 8 Professional</a:t>
              </a:r>
              <a:endParaRPr lang="en-US" sz="1600" dirty="0"/>
            </a:p>
          </p:txBody>
        </p:sp>
      </p:grpSp>
      <p:sp>
        <p:nvSpPr>
          <p:cNvPr id="27" name="Title 8"/>
          <p:cNvSpPr txBox="1">
            <a:spLocks/>
          </p:cNvSpPr>
          <p:nvPr/>
        </p:nvSpPr>
        <p:spPr>
          <a:xfrm>
            <a:off x="519112" y="182194"/>
            <a:ext cx="11445187" cy="747897"/>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a:lstStyle>
          <a:p>
            <a:r>
              <a:rPr lang="en-US" dirty="0">
                <a:solidFill>
                  <a:schemeClr val="tx2">
                    <a:lumMod val="25000"/>
                  </a:schemeClr>
                </a:solidFill>
              </a:rPr>
              <a:t>Windows 8 Editions</a:t>
            </a:r>
            <a:endParaRPr sz="3600" dirty="0">
              <a:solidFill>
                <a:schemeClr val="tx2">
                  <a:lumMod val="25000"/>
                </a:schemeClr>
              </a:solidFill>
            </a:endParaRPr>
          </a:p>
        </p:txBody>
      </p:sp>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28834" t="3996" r="20628" b="3830"/>
          <a:stretch/>
        </p:blipFill>
        <p:spPr>
          <a:xfrm>
            <a:off x="7283450" y="1333346"/>
            <a:ext cx="4125913" cy="5012782"/>
          </a:xfrm>
          <a:prstGeom prst="rect">
            <a:avLst/>
          </a:prstGeom>
        </p:spPr>
      </p:pic>
      <p:grpSp>
        <p:nvGrpSpPr>
          <p:cNvPr id="17" name="Group 16"/>
          <p:cNvGrpSpPr/>
          <p:nvPr/>
        </p:nvGrpSpPr>
        <p:grpSpPr>
          <a:xfrm>
            <a:off x="4675752" y="3922008"/>
            <a:ext cx="1150987" cy="1149012"/>
            <a:chOff x="4675752" y="3922008"/>
            <a:chExt cx="1150987" cy="1149012"/>
          </a:xfrm>
        </p:grpSpPr>
        <p:sp>
          <p:nvSpPr>
            <p:cNvPr id="100" name="Rectangle 99"/>
            <p:cNvSpPr/>
            <p:nvPr/>
          </p:nvSpPr>
          <p:spPr bwMode="auto">
            <a:xfrm>
              <a:off x="4675752" y="3922008"/>
              <a:ext cx="1150987" cy="114901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1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45" name="TextBox 44"/>
            <p:cNvSpPr txBox="1"/>
            <p:nvPr/>
          </p:nvSpPr>
          <p:spPr>
            <a:xfrm>
              <a:off x="4691510" y="4215395"/>
              <a:ext cx="1065668" cy="492443"/>
            </a:xfrm>
            <a:prstGeom prst="rect">
              <a:avLst/>
            </a:prstGeom>
            <a:noFill/>
          </p:spPr>
          <p:txBody>
            <a:bodyPr wrap="square" lIns="0" tIns="0" rIns="0" bIns="0" rtlCol="0">
              <a:spAutoFit/>
            </a:bodyPr>
            <a:lstStyle/>
            <a:p>
              <a:pPr algn="ctr"/>
              <a:r>
                <a:rPr lang="en-US" sz="1600" dirty="0" smtClean="0"/>
                <a:t>Windows 8 Enterprise</a:t>
              </a:r>
              <a:endParaRPr lang="en-US" sz="1600" dirty="0"/>
            </a:p>
          </p:txBody>
        </p:sp>
      </p:grpSp>
      <p:grpSp>
        <p:nvGrpSpPr>
          <p:cNvPr id="63" name="Group 62"/>
          <p:cNvGrpSpPr/>
          <p:nvPr/>
        </p:nvGrpSpPr>
        <p:grpSpPr>
          <a:xfrm>
            <a:off x="2071909" y="1333345"/>
            <a:ext cx="1150987" cy="1149012"/>
            <a:chOff x="2071909" y="1333345"/>
            <a:chExt cx="1150987" cy="1149012"/>
          </a:xfrm>
        </p:grpSpPr>
        <p:sp>
          <p:nvSpPr>
            <p:cNvPr id="35" name="Rectangle 34"/>
            <p:cNvSpPr/>
            <p:nvPr/>
          </p:nvSpPr>
          <p:spPr bwMode="auto">
            <a:xfrm>
              <a:off x="2071909" y="1333345"/>
              <a:ext cx="1150987" cy="114901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1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75" name="Picture 74" descr="\\MAGNUM\Projects\Microsoft\Cloud Power FY12\Design\ICONS_PNG\Application.png"/>
            <p:cNvPicPr>
              <a:picLocks noChangeAspect="1" noChangeArrowheads="1"/>
            </p:cNvPicPr>
            <p:nvPr/>
          </p:nvPicPr>
          <p:blipFill rotWithShape="1">
            <a:blip r:embed="rId5" cstate="print">
              <a:biLevel thresh="25000"/>
            </a:blip>
            <a:srcRect l="30174" t="36465" r="28608" b="29915"/>
            <a:stretch/>
          </p:blipFill>
          <p:spPr bwMode="auto">
            <a:xfrm>
              <a:off x="2186727" y="1529796"/>
              <a:ext cx="914400" cy="746040"/>
            </a:xfrm>
            <a:prstGeom prst="rect">
              <a:avLst/>
            </a:prstGeom>
            <a:noFill/>
            <a:ln>
              <a:noFill/>
            </a:ln>
          </p:spPr>
        </p:pic>
      </p:grpSp>
      <p:grpSp>
        <p:nvGrpSpPr>
          <p:cNvPr id="117" name="Group 116"/>
          <p:cNvGrpSpPr/>
          <p:nvPr/>
        </p:nvGrpSpPr>
        <p:grpSpPr>
          <a:xfrm>
            <a:off x="5990785" y="1331517"/>
            <a:ext cx="1150987" cy="1149012"/>
            <a:chOff x="5990785" y="1331517"/>
            <a:chExt cx="1150987" cy="1149012"/>
          </a:xfrm>
        </p:grpSpPr>
        <p:sp>
          <p:nvSpPr>
            <p:cNvPr id="102" name="Rectangle 101"/>
            <p:cNvSpPr/>
            <p:nvPr/>
          </p:nvSpPr>
          <p:spPr bwMode="auto">
            <a:xfrm>
              <a:off x="5990785" y="1331517"/>
              <a:ext cx="1150987" cy="114901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1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80" name="Picture 7" descr="\\MAGNUM\Projects\Microsoft\Cloud Power FY12\Design\ICONS_PNG\Control.png"/>
            <p:cNvPicPr>
              <a:picLocks noChangeAspect="1" noChangeArrowheads="1"/>
            </p:cNvPicPr>
            <p:nvPr/>
          </p:nvPicPr>
          <p:blipFill>
            <a:blip r:embed="rId6" cstate="print">
              <a:lum bright="100000"/>
            </a:blip>
            <a:srcRect/>
            <a:stretch>
              <a:fillRect/>
            </a:stretch>
          </p:blipFill>
          <p:spPr bwMode="auto">
            <a:xfrm>
              <a:off x="6101713" y="1446036"/>
              <a:ext cx="914400" cy="914400"/>
            </a:xfrm>
            <a:prstGeom prst="rect">
              <a:avLst/>
            </a:prstGeom>
            <a:noFill/>
          </p:spPr>
        </p:pic>
      </p:grpSp>
      <p:grpSp>
        <p:nvGrpSpPr>
          <p:cNvPr id="51" name="Group 50"/>
          <p:cNvGrpSpPr/>
          <p:nvPr/>
        </p:nvGrpSpPr>
        <p:grpSpPr>
          <a:xfrm>
            <a:off x="4675752" y="5195287"/>
            <a:ext cx="1150987" cy="1149012"/>
            <a:chOff x="4675752" y="5195287"/>
            <a:chExt cx="1150987" cy="1149012"/>
          </a:xfrm>
        </p:grpSpPr>
        <p:sp>
          <p:nvSpPr>
            <p:cNvPr id="101" name="Rectangle 100"/>
            <p:cNvSpPr/>
            <p:nvPr/>
          </p:nvSpPr>
          <p:spPr bwMode="auto">
            <a:xfrm>
              <a:off x="4675752" y="5195287"/>
              <a:ext cx="1150987" cy="114901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1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81" name="Picture 5" descr="\\MAGNUM\Projects\Microsoft\Cloud Power FY12\Design\ICONS_PNG\Consistent_Development_and_Deployment_Platform.png"/>
            <p:cNvPicPr>
              <a:picLocks noChangeAspect="1" noChangeArrowheads="1"/>
            </p:cNvPicPr>
            <p:nvPr/>
          </p:nvPicPr>
          <p:blipFill>
            <a:blip r:embed="rId7" cstate="print">
              <a:lum bright="100000"/>
            </a:blip>
            <a:srcRect/>
            <a:stretch>
              <a:fillRect/>
            </a:stretch>
          </p:blipFill>
          <p:spPr bwMode="auto">
            <a:xfrm>
              <a:off x="4802769" y="5312593"/>
              <a:ext cx="914400" cy="914400"/>
            </a:xfrm>
            <a:prstGeom prst="rect">
              <a:avLst/>
            </a:prstGeom>
            <a:noFill/>
          </p:spPr>
        </p:pic>
      </p:grpSp>
      <p:grpSp>
        <p:nvGrpSpPr>
          <p:cNvPr id="60" name="Group 59"/>
          <p:cNvGrpSpPr/>
          <p:nvPr/>
        </p:nvGrpSpPr>
        <p:grpSpPr>
          <a:xfrm>
            <a:off x="2066544" y="2616200"/>
            <a:ext cx="1150987" cy="1149012"/>
            <a:chOff x="2066544" y="2616200"/>
            <a:chExt cx="1150987" cy="1149012"/>
          </a:xfrm>
        </p:grpSpPr>
        <p:sp>
          <p:nvSpPr>
            <p:cNvPr id="72" name="Rectangle 71"/>
            <p:cNvSpPr/>
            <p:nvPr/>
          </p:nvSpPr>
          <p:spPr bwMode="auto">
            <a:xfrm>
              <a:off x="2066544" y="2616200"/>
              <a:ext cx="1150987" cy="114901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1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82" name="Picture 3" descr="\\MAGNUM\Projects\Microsoft\Cloud Power FY12\Design\ICONS_PNG\Confidentiality.png"/>
            <p:cNvPicPr>
              <a:picLocks noChangeAspect="1" noChangeArrowheads="1"/>
            </p:cNvPicPr>
            <p:nvPr/>
          </p:nvPicPr>
          <p:blipFill>
            <a:blip r:embed="rId8" cstate="print">
              <a:lum bright="100000"/>
            </a:blip>
            <a:srcRect/>
            <a:stretch>
              <a:fillRect/>
            </a:stretch>
          </p:blipFill>
          <p:spPr bwMode="auto">
            <a:xfrm>
              <a:off x="2182564" y="2720276"/>
              <a:ext cx="914400" cy="914400"/>
            </a:xfrm>
            <a:prstGeom prst="rect">
              <a:avLst/>
            </a:prstGeom>
            <a:noFill/>
          </p:spPr>
        </p:pic>
      </p:grpSp>
      <p:grpSp>
        <p:nvGrpSpPr>
          <p:cNvPr id="49" name="Group 48"/>
          <p:cNvGrpSpPr/>
          <p:nvPr/>
        </p:nvGrpSpPr>
        <p:grpSpPr>
          <a:xfrm>
            <a:off x="3368081" y="5195287"/>
            <a:ext cx="1150987" cy="1149012"/>
            <a:chOff x="3368081" y="5195287"/>
            <a:chExt cx="1150987" cy="1149012"/>
          </a:xfrm>
        </p:grpSpPr>
        <p:sp>
          <p:nvSpPr>
            <p:cNvPr id="79" name="Rectangle 78"/>
            <p:cNvSpPr/>
            <p:nvPr/>
          </p:nvSpPr>
          <p:spPr bwMode="auto">
            <a:xfrm>
              <a:off x="3368081" y="5195287"/>
              <a:ext cx="1150987" cy="114901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1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83" name="Picture 6" descr="\\MAGNUM\Projects\Microsoft\Cloud Power FY12\Design\ICONS_PNG\Flexible_Workspace.png"/>
            <p:cNvPicPr>
              <a:picLocks noChangeAspect="1" noChangeArrowheads="1"/>
            </p:cNvPicPr>
            <p:nvPr/>
          </p:nvPicPr>
          <p:blipFill>
            <a:blip r:embed="rId9" cstate="print">
              <a:lum bright="100000"/>
            </a:blip>
            <a:srcRect/>
            <a:stretch>
              <a:fillRect/>
            </a:stretch>
          </p:blipFill>
          <p:spPr bwMode="auto">
            <a:xfrm>
              <a:off x="3486338" y="5314421"/>
              <a:ext cx="914400" cy="914400"/>
            </a:xfrm>
            <a:prstGeom prst="rect">
              <a:avLst/>
            </a:prstGeom>
            <a:noFill/>
          </p:spPr>
        </p:pic>
      </p:grpSp>
      <p:grpSp>
        <p:nvGrpSpPr>
          <p:cNvPr id="46" name="Group 45"/>
          <p:cNvGrpSpPr/>
          <p:nvPr/>
        </p:nvGrpSpPr>
        <p:grpSpPr>
          <a:xfrm>
            <a:off x="2064271" y="5197115"/>
            <a:ext cx="1150987" cy="1149012"/>
            <a:chOff x="2064271" y="5197115"/>
            <a:chExt cx="1150987" cy="1149012"/>
          </a:xfrm>
        </p:grpSpPr>
        <p:sp>
          <p:nvSpPr>
            <p:cNvPr id="74" name="Rectangle 73"/>
            <p:cNvSpPr/>
            <p:nvPr/>
          </p:nvSpPr>
          <p:spPr bwMode="auto">
            <a:xfrm>
              <a:off x="2064271" y="5197115"/>
              <a:ext cx="1150987" cy="114901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1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84" name="Picture 2" descr="\\MAGNUM\Projects\Microsoft\Cloud Power FY12\Design\ICONS_PNG\Compass.png"/>
            <p:cNvPicPr>
              <a:picLocks noChangeAspect="1" noChangeArrowheads="1"/>
            </p:cNvPicPr>
            <p:nvPr/>
          </p:nvPicPr>
          <p:blipFill>
            <a:blip r:embed="rId10" cstate="print">
              <a:lum bright="100000"/>
            </a:blip>
            <a:srcRect/>
            <a:stretch>
              <a:fillRect/>
            </a:stretch>
          </p:blipFill>
          <p:spPr bwMode="auto">
            <a:xfrm>
              <a:off x="2182564" y="5312593"/>
              <a:ext cx="914400" cy="914400"/>
            </a:xfrm>
            <a:prstGeom prst="rect">
              <a:avLst/>
            </a:prstGeom>
            <a:noFill/>
          </p:spPr>
        </p:pic>
      </p:grpSp>
      <p:grpSp>
        <p:nvGrpSpPr>
          <p:cNvPr id="54" name="Group 53"/>
          <p:cNvGrpSpPr/>
          <p:nvPr/>
        </p:nvGrpSpPr>
        <p:grpSpPr>
          <a:xfrm>
            <a:off x="5983147" y="5195287"/>
            <a:ext cx="1150987" cy="1149012"/>
            <a:chOff x="5983147" y="5195287"/>
            <a:chExt cx="1150987" cy="1149012"/>
          </a:xfrm>
        </p:grpSpPr>
        <p:sp>
          <p:nvSpPr>
            <p:cNvPr id="105" name="Rectangle 104"/>
            <p:cNvSpPr/>
            <p:nvPr/>
          </p:nvSpPr>
          <p:spPr bwMode="auto">
            <a:xfrm>
              <a:off x="5983147" y="5195287"/>
              <a:ext cx="1150987" cy="114901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1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85" name="Picture 3" descr="\\MAGNUM\Projects\Microsoft\Cloud Power FY12\Design\ICONS_PNG\Management.png"/>
            <p:cNvPicPr>
              <a:picLocks noChangeAspect="1" noChangeArrowheads="1"/>
            </p:cNvPicPr>
            <p:nvPr/>
          </p:nvPicPr>
          <p:blipFill>
            <a:blip r:embed="rId11" cstate="print">
              <a:lum bright="100000"/>
            </a:blip>
            <a:stretch>
              <a:fillRect/>
            </a:stretch>
          </p:blipFill>
          <p:spPr bwMode="auto">
            <a:xfrm>
              <a:off x="6118321" y="5312593"/>
              <a:ext cx="914400" cy="914400"/>
            </a:xfrm>
            <a:prstGeom prst="rect">
              <a:avLst/>
            </a:prstGeom>
            <a:noFill/>
          </p:spPr>
        </p:pic>
      </p:grpSp>
      <p:grpSp>
        <p:nvGrpSpPr>
          <p:cNvPr id="42" name="Group 41"/>
          <p:cNvGrpSpPr/>
          <p:nvPr/>
        </p:nvGrpSpPr>
        <p:grpSpPr>
          <a:xfrm>
            <a:off x="3368081" y="3922008"/>
            <a:ext cx="1150987" cy="1149012"/>
            <a:chOff x="3368081" y="3922008"/>
            <a:chExt cx="1150987" cy="1149012"/>
          </a:xfrm>
        </p:grpSpPr>
        <p:sp>
          <p:nvSpPr>
            <p:cNvPr id="78" name="Rectangle 77"/>
            <p:cNvSpPr/>
            <p:nvPr/>
          </p:nvSpPr>
          <p:spPr bwMode="auto">
            <a:xfrm>
              <a:off x="3368081" y="3922008"/>
              <a:ext cx="1150987" cy="114901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1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86" name="Picture 7" descr="\\MAGNUM\Projects\Microsoft\Cloud Power FY12\Design\ICONS_PNG\Lower_Energy_Costs.png"/>
            <p:cNvPicPr>
              <a:picLocks noChangeAspect="1" noChangeArrowheads="1"/>
            </p:cNvPicPr>
            <p:nvPr/>
          </p:nvPicPr>
          <p:blipFill>
            <a:blip r:embed="rId12" cstate="print">
              <a:lum bright="100000"/>
            </a:blip>
            <a:srcRect/>
            <a:stretch>
              <a:fillRect/>
            </a:stretch>
          </p:blipFill>
          <p:spPr bwMode="auto">
            <a:xfrm>
              <a:off x="3486338" y="4040041"/>
              <a:ext cx="914400" cy="914400"/>
            </a:xfrm>
            <a:prstGeom prst="rect">
              <a:avLst/>
            </a:prstGeom>
            <a:noFill/>
          </p:spPr>
        </p:pic>
      </p:grpSp>
      <p:grpSp>
        <p:nvGrpSpPr>
          <p:cNvPr id="57" name="Group 56"/>
          <p:cNvGrpSpPr/>
          <p:nvPr/>
        </p:nvGrpSpPr>
        <p:grpSpPr>
          <a:xfrm>
            <a:off x="4678025" y="2614372"/>
            <a:ext cx="1150987" cy="1149012"/>
            <a:chOff x="4678025" y="2614372"/>
            <a:chExt cx="1150987" cy="1149012"/>
          </a:xfrm>
        </p:grpSpPr>
        <p:sp>
          <p:nvSpPr>
            <p:cNvPr id="99" name="Rectangle 98"/>
            <p:cNvSpPr/>
            <p:nvPr/>
          </p:nvSpPr>
          <p:spPr bwMode="auto">
            <a:xfrm>
              <a:off x="4678025" y="2614372"/>
              <a:ext cx="1150987" cy="114901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1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87" name="Picture 7" descr="\\MAGNUM\Projects\Microsoft\Cloud Power FY12\Design\ICONS_PNG\New_Business_Requirements.png"/>
            <p:cNvPicPr>
              <a:picLocks noChangeAspect="1" noChangeArrowheads="1"/>
            </p:cNvPicPr>
            <p:nvPr/>
          </p:nvPicPr>
          <p:blipFill>
            <a:blip r:embed="rId13" cstate="print"/>
            <a:stretch>
              <a:fillRect/>
            </a:stretch>
          </p:blipFill>
          <p:spPr bwMode="auto">
            <a:xfrm>
              <a:off x="4790894" y="2731678"/>
              <a:ext cx="914400" cy="914400"/>
            </a:xfrm>
            <a:prstGeom prst="rect">
              <a:avLst/>
            </a:prstGeom>
            <a:noFill/>
          </p:spPr>
        </p:pic>
      </p:grpSp>
      <p:grpSp>
        <p:nvGrpSpPr>
          <p:cNvPr id="116" name="Group 115"/>
          <p:cNvGrpSpPr/>
          <p:nvPr/>
        </p:nvGrpSpPr>
        <p:grpSpPr>
          <a:xfrm>
            <a:off x="4683390" y="1331517"/>
            <a:ext cx="1150987" cy="1149012"/>
            <a:chOff x="4683390" y="1331517"/>
            <a:chExt cx="1150987" cy="1149012"/>
          </a:xfrm>
        </p:grpSpPr>
        <p:sp>
          <p:nvSpPr>
            <p:cNvPr id="89" name="Rectangle 88"/>
            <p:cNvSpPr/>
            <p:nvPr/>
          </p:nvSpPr>
          <p:spPr bwMode="auto">
            <a:xfrm>
              <a:off x="4683390" y="1331517"/>
              <a:ext cx="1150987" cy="114901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1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88" name="Picture 2" descr="\\MAGNUM\Projects\Microsoft\Cloud Power FY12\Design\ICONS_PNG\Devices.png"/>
            <p:cNvPicPr>
              <a:picLocks noChangeAspect="1" noChangeArrowheads="1"/>
            </p:cNvPicPr>
            <p:nvPr/>
          </p:nvPicPr>
          <p:blipFill>
            <a:blip r:embed="rId14" cstate="print">
              <a:lum bright="100000"/>
            </a:blip>
            <a:srcRect/>
            <a:stretch>
              <a:fillRect/>
            </a:stretch>
          </p:blipFill>
          <p:spPr bwMode="auto">
            <a:xfrm>
              <a:off x="4792861" y="1446638"/>
              <a:ext cx="914400" cy="914400"/>
            </a:xfrm>
            <a:prstGeom prst="rect">
              <a:avLst/>
            </a:prstGeom>
            <a:noFill/>
          </p:spPr>
        </p:pic>
      </p:grpSp>
      <p:grpSp>
        <p:nvGrpSpPr>
          <p:cNvPr id="55" name="Group 54"/>
          <p:cNvGrpSpPr/>
          <p:nvPr/>
        </p:nvGrpSpPr>
        <p:grpSpPr>
          <a:xfrm>
            <a:off x="5983147" y="3922008"/>
            <a:ext cx="1150987" cy="1149012"/>
            <a:chOff x="5983147" y="3922008"/>
            <a:chExt cx="1150987" cy="1149012"/>
          </a:xfrm>
        </p:grpSpPr>
        <p:sp>
          <p:nvSpPr>
            <p:cNvPr id="104" name="Rectangle 103"/>
            <p:cNvSpPr/>
            <p:nvPr/>
          </p:nvSpPr>
          <p:spPr bwMode="auto">
            <a:xfrm>
              <a:off x="5983147" y="3922008"/>
              <a:ext cx="1150987" cy="114901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1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90" name="Picture 3" descr="C:\Users\mitchellg\Desktop\Simple_Licensing.png"/>
            <p:cNvPicPr>
              <a:picLocks noChangeAspect="1" noChangeArrowheads="1"/>
            </p:cNvPicPr>
            <p:nvPr/>
          </p:nvPicPr>
          <p:blipFill>
            <a:blip r:embed="rId15" cstate="print">
              <a:lum bright="100000"/>
            </a:blip>
            <a:srcRect/>
            <a:stretch>
              <a:fillRect/>
            </a:stretch>
          </p:blipFill>
          <p:spPr bwMode="auto">
            <a:xfrm>
              <a:off x="6101440" y="4031738"/>
              <a:ext cx="914400" cy="914400"/>
            </a:xfrm>
            <a:prstGeom prst="rect">
              <a:avLst/>
            </a:prstGeom>
            <a:noFill/>
          </p:spPr>
        </p:pic>
      </p:grpSp>
      <p:grpSp>
        <p:nvGrpSpPr>
          <p:cNvPr id="118" name="Group 117"/>
          <p:cNvGrpSpPr/>
          <p:nvPr/>
        </p:nvGrpSpPr>
        <p:grpSpPr>
          <a:xfrm>
            <a:off x="2066194" y="3914432"/>
            <a:ext cx="1150987" cy="1149012"/>
            <a:chOff x="1187444" y="3914432"/>
            <a:chExt cx="1150987" cy="1149012"/>
          </a:xfrm>
        </p:grpSpPr>
        <p:sp>
          <p:nvSpPr>
            <p:cNvPr id="106" name="Rectangle 105"/>
            <p:cNvSpPr/>
            <p:nvPr/>
          </p:nvSpPr>
          <p:spPr bwMode="auto">
            <a:xfrm>
              <a:off x="1187444" y="3914432"/>
              <a:ext cx="1150987" cy="114901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1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70" name="Picture 6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8106" y="4151979"/>
              <a:ext cx="731520" cy="731520"/>
            </a:xfrm>
            <a:prstGeom prst="rect">
              <a:avLst/>
            </a:prstGeom>
          </p:spPr>
        </p:pic>
      </p:grpSp>
      <p:grpSp>
        <p:nvGrpSpPr>
          <p:cNvPr id="66" name="Group 65"/>
          <p:cNvGrpSpPr/>
          <p:nvPr/>
        </p:nvGrpSpPr>
        <p:grpSpPr>
          <a:xfrm>
            <a:off x="3375719" y="1331517"/>
            <a:ext cx="1150987" cy="1149012"/>
            <a:chOff x="3375719" y="1331517"/>
            <a:chExt cx="1150987" cy="1149012"/>
          </a:xfrm>
        </p:grpSpPr>
        <p:sp>
          <p:nvSpPr>
            <p:cNvPr id="76" name="Rectangle 75"/>
            <p:cNvSpPr/>
            <p:nvPr/>
          </p:nvSpPr>
          <p:spPr bwMode="auto">
            <a:xfrm>
              <a:off x="3375719" y="1331517"/>
              <a:ext cx="1150987" cy="114901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1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91" name="Picture 5" descr="\\MAGNUM\Projects\Microsoft\Cloud Power FY12\Design\Icons\PNGs\Seal.png"/>
            <p:cNvPicPr>
              <a:picLocks noChangeAspect="1" noChangeArrowheads="1"/>
            </p:cNvPicPr>
            <p:nvPr/>
          </p:nvPicPr>
          <p:blipFill>
            <a:blip r:embed="rId16" cstate="print">
              <a:lum bright="100000"/>
            </a:blip>
            <a:srcRect/>
            <a:stretch>
              <a:fillRect/>
            </a:stretch>
          </p:blipFill>
          <p:spPr bwMode="auto">
            <a:xfrm>
              <a:off x="3443291" y="1412164"/>
              <a:ext cx="1005840" cy="1005840"/>
            </a:xfrm>
            <a:prstGeom prst="rect">
              <a:avLst/>
            </a:prstGeom>
            <a:noFill/>
          </p:spPr>
        </p:pic>
      </p:grpSp>
      <p:grpSp>
        <p:nvGrpSpPr>
          <p:cNvPr id="30" name="Group 29"/>
          <p:cNvGrpSpPr/>
          <p:nvPr/>
        </p:nvGrpSpPr>
        <p:grpSpPr>
          <a:xfrm>
            <a:off x="4684475" y="3919483"/>
            <a:ext cx="1150987" cy="1149012"/>
            <a:chOff x="7082397" y="3641258"/>
            <a:chExt cx="1150987" cy="1149012"/>
          </a:xfrm>
        </p:grpSpPr>
        <p:sp>
          <p:nvSpPr>
            <p:cNvPr id="115" name="Rectangle 114"/>
            <p:cNvSpPr/>
            <p:nvPr/>
          </p:nvSpPr>
          <p:spPr bwMode="auto">
            <a:xfrm>
              <a:off x="7082397" y="3641258"/>
              <a:ext cx="1150987" cy="114901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1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92" name="Picture 4" descr="\\MAGNUM\Projects\Microsoft\Cloud Power FY12\Design\Icons\PNGs\IT_guy.png"/>
            <p:cNvPicPr>
              <a:picLocks noChangeAspect="1" noChangeArrowheads="1"/>
            </p:cNvPicPr>
            <p:nvPr/>
          </p:nvPicPr>
          <p:blipFill>
            <a:blip r:embed="rId17" cstate="print">
              <a:lum bright="100000"/>
            </a:blip>
            <a:stretch>
              <a:fillRect/>
            </a:stretch>
          </p:blipFill>
          <p:spPr bwMode="auto">
            <a:xfrm>
              <a:off x="7210000" y="3755090"/>
              <a:ext cx="914400" cy="914400"/>
            </a:xfrm>
            <a:prstGeom prst="rect">
              <a:avLst/>
            </a:prstGeom>
            <a:noFill/>
          </p:spPr>
        </p:pic>
      </p:grpSp>
      <p:grpSp>
        <p:nvGrpSpPr>
          <p:cNvPr id="39" name="Group 38"/>
          <p:cNvGrpSpPr/>
          <p:nvPr/>
        </p:nvGrpSpPr>
        <p:grpSpPr>
          <a:xfrm>
            <a:off x="3374213" y="2618273"/>
            <a:ext cx="1150987" cy="1149012"/>
            <a:chOff x="2792587" y="2344379"/>
            <a:chExt cx="1150987" cy="1149012"/>
          </a:xfrm>
        </p:grpSpPr>
        <p:sp>
          <p:nvSpPr>
            <p:cNvPr id="107" name="Rectangle 106"/>
            <p:cNvSpPr/>
            <p:nvPr/>
          </p:nvSpPr>
          <p:spPr bwMode="auto">
            <a:xfrm>
              <a:off x="2792587" y="2344379"/>
              <a:ext cx="1150987" cy="114901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1400" spc="-100" dirty="0" smtClean="0">
                <a:gradFill>
                  <a:gsLst>
                    <a:gs pos="0">
                      <a:srgbClr val="FFFFFF"/>
                    </a:gs>
                    <a:gs pos="100000">
                      <a:srgbClr val="FFFFFF"/>
                    </a:gs>
                  </a:gsLst>
                  <a:lin ang="5400000" scaled="0"/>
                </a:gradFill>
                <a:ea typeface="Segoe UI" pitchFamily="34" charset="0"/>
                <a:cs typeface="Segoe UI" pitchFamily="34" charset="0"/>
              </a:endParaRPr>
            </a:p>
          </p:txBody>
        </p:sp>
        <p:grpSp>
          <p:nvGrpSpPr>
            <p:cNvPr id="108" name="Group 107"/>
            <p:cNvGrpSpPr>
              <a:grpSpLocks noChangeAspect="1"/>
            </p:cNvGrpSpPr>
            <p:nvPr/>
          </p:nvGrpSpPr>
          <p:grpSpPr>
            <a:xfrm>
              <a:off x="2942079" y="2608843"/>
              <a:ext cx="914400" cy="652143"/>
              <a:chOff x="1919150" y="3044496"/>
              <a:chExt cx="666391" cy="475141"/>
            </a:xfrm>
          </p:grpSpPr>
          <p:sp>
            <p:nvSpPr>
              <p:cNvPr id="109" name="Round Same Side Corner Rectangle 11"/>
              <p:cNvSpPr/>
              <p:nvPr/>
            </p:nvSpPr>
            <p:spPr>
              <a:xfrm>
                <a:off x="1970085" y="3044496"/>
                <a:ext cx="564520" cy="361776"/>
              </a:xfrm>
              <a:custGeom>
                <a:avLst/>
                <a:gdLst/>
                <a:ahLst/>
                <a:cxnLst/>
                <a:rect l="l" t="t" r="r" b="b"/>
                <a:pathLst>
                  <a:path w="564520" h="361776">
                    <a:moveTo>
                      <a:pt x="21117" y="19360"/>
                    </a:moveTo>
                    <a:lnTo>
                      <a:pt x="21117" y="345592"/>
                    </a:lnTo>
                    <a:lnTo>
                      <a:pt x="543404" y="345592"/>
                    </a:lnTo>
                    <a:lnTo>
                      <a:pt x="543404" y="19360"/>
                    </a:lnTo>
                    <a:close/>
                    <a:moveTo>
                      <a:pt x="17539" y="0"/>
                    </a:moveTo>
                    <a:lnTo>
                      <a:pt x="546981" y="0"/>
                    </a:lnTo>
                    <a:cubicBezTo>
                      <a:pt x="556668" y="0"/>
                      <a:pt x="564520" y="7852"/>
                      <a:pt x="564520" y="17539"/>
                    </a:cubicBezTo>
                    <a:lnTo>
                      <a:pt x="564520" y="361776"/>
                    </a:lnTo>
                    <a:lnTo>
                      <a:pt x="0" y="361776"/>
                    </a:lnTo>
                    <a:lnTo>
                      <a:pt x="0" y="17539"/>
                    </a:lnTo>
                    <a:cubicBezTo>
                      <a:pt x="0" y="7852"/>
                      <a:pt x="7852" y="0"/>
                      <a:pt x="17539" y="0"/>
                    </a:cubicBezTo>
                    <a:close/>
                  </a:path>
                </a:pathLst>
              </a:cu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Segoe"/>
                  <a:ea typeface="+mn-ea"/>
                  <a:cs typeface="+mn-cs"/>
                </a:endParaRPr>
              </a:p>
            </p:txBody>
          </p:sp>
          <p:sp>
            <p:nvSpPr>
              <p:cNvPr id="110" name="Trapezoid 12"/>
              <p:cNvSpPr/>
              <p:nvPr/>
            </p:nvSpPr>
            <p:spPr>
              <a:xfrm>
                <a:off x="1919150" y="3408078"/>
                <a:ext cx="666391" cy="84127"/>
              </a:xfrm>
              <a:custGeom>
                <a:avLst/>
                <a:gdLst/>
                <a:ahLst/>
                <a:cxnLst/>
                <a:rect l="l" t="t" r="r" b="b"/>
                <a:pathLst>
                  <a:path w="666391" h="84127">
                    <a:moveTo>
                      <a:pt x="257990" y="52557"/>
                    </a:moveTo>
                    <a:lnTo>
                      <a:pt x="241755" y="79989"/>
                    </a:lnTo>
                    <a:lnTo>
                      <a:pt x="424635" y="79989"/>
                    </a:lnTo>
                    <a:lnTo>
                      <a:pt x="408400" y="52557"/>
                    </a:lnTo>
                    <a:close/>
                    <a:moveTo>
                      <a:pt x="49787" y="0"/>
                    </a:moveTo>
                    <a:lnTo>
                      <a:pt x="616604" y="0"/>
                    </a:lnTo>
                    <a:lnTo>
                      <a:pt x="666391" y="84127"/>
                    </a:lnTo>
                    <a:lnTo>
                      <a:pt x="0" y="84127"/>
                    </a:lnTo>
                    <a:close/>
                  </a:path>
                </a:pathLst>
              </a:cu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Segoe"/>
                  <a:ea typeface="+mn-ea"/>
                  <a:cs typeface="+mn-cs"/>
                </a:endParaRPr>
              </a:p>
            </p:txBody>
          </p:sp>
          <p:sp>
            <p:nvSpPr>
              <p:cNvPr id="111" name="Rectangle 110"/>
              <p:cNvSpPr/>
              <p:nvPr/>
            </p:nvSpPr>
            <p:spPr>
              <a:xfrm>
                <a:off x="1919446" y="3492205"/>
                <a:ext cx="665798" cy="27432"/>
              </a:xfrm>
              <a:prstGeom prst="rect">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Segoe"/>
                  <a:ea typeface="+mn-ea"/>
                  <a:cs typeface="+mn-cs"/>
                </a:endParaRPr>
              </a:p>
            </p:txBody>
          </p:sp>
        </p:grpSp>
        <p:pic>
          <p:nvPicPr>
            <p:cNvPr id="112" name="Picture 1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6309" y="2721849"/>
              <a:ext cx="255588" cy="255588"/>
            </a:xfrm>
            <a:prstGeom prst="rect">
              <a:avLst/>
            </a:prstGeom>
          </p:spPr>
        </p:pic>
      </p:grpSp>
    </p:spTree>
    <p:extLst>
      <p:ext uri="{BB962C8B-B14F-4D97-AF65-F5344CB8AC3E}">
        <p14:creationId xmlns:p14="http://schemas.microsoft.com/office/powerpoint/2010/main" val="1215585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000"/>
                                        <p:tgtEl>
                                          <p:spTgt spid="63"/>
                                        </p:tgtEl>
                                      </p:cBhvr>
                                    </p:animEffect>
                                    <p:anim calcmode="lin" valueType="num">
                                      <p:cBhvr>
                                        <p:cTn id="8" dur="1000" fill="hold"/>
                                        <p:tgtEl>
                                          <p:spTgt spid="63"/>
                                        </p:tgtEl>
                                        <p:attrNameLst>
                                          <p:attrName>ppt_x</p:attrName>
                                        </p:attrNameLst>
                                      </p:cBhvr>
                                      <p:tavLst>
                                        <p:tav tm="0">
                                          <p:val>
                                            <p:strVal val="#ppt_x"/>
                                          </p:val>
                                        </p:tav>
                                        <p:tav tm="100000">
                                          <p:val>
                                            <p:strVal val="#ppt_x"/>
                                          </p:val>
                                        </p:tav>
                                      </p:tavLst>
                                    </p:anim>
                                    <p:anim calcmode="lin" valueType="num">
                                      <p:cBhvr>
                                        <p:cTn id="9" dur="1000" fill="hold"/>
                                        <p:tgtEl>
                                          <p:spTgt spid="6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fade">
                                      <p:cBhvr>
                                        <p:cTn id="12" dur="1000"/>
                                        <p:tgtEl>
                                          <p:spTgt spid="60"/>
                                        </p:tgtEl>
                                      </p:cBhvr>
                                    </p:animEffect>
                                    <p:anim calcmode="lin" valueType="num">
                                      <p:cBhvr>
                                        <p:cTn id="13" dur="1000" fill="hold"/>
                                        <p:tgtEl>
                                          <p:spTgt spid="60"/>
                                        </p:tgtEl>
                                        <p:attrNameLst>
                                          <p:attrName>ppt_x</p:attrName>
                                        </p:attrNameLst>
                                      </p:cBhvr>
                                      <p:tavLst>
                                        <p:tav tm="0">
                                          <p:val>
                                            <p:strVal val="#ppt_x"/>
                                          </p:val>
                                        </p:tav>
                                        <p:tav tm="100000">
                                          <p:val>
                                            <p:strVal val="#ppt_x"/>
                                          </p:val>
                                        </p:tav>
                                      </p:tavLst>
                                    </p:anim>
                                    <p:anim calcmode="lin" valueType="num">
                                      <p:cBhvr>
                                        <p:cTn id="14" dur="1000" fill="hold"/>
                                        <p:tgtEl>
                                          <p:spTgt spid="6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1000"/>
                                        <p:tgtEl>
                                          <p:spTgt spid="46"/>
                                        </p:tgtEl>
                                      </p:cBhvr>
                                    </p:animEffect>
                                    <p:anim calcmode="lin" valueType="num">
                                      <p:cBhvr>
                                        <p:cTn id="18" dur="1000" fill="hold"/>
                                        <p:tgtEl>
                                          <p:spTgt spid="46"/>
                                        </p:tgtEl>
                                        <p:attrNameLst>
                                          <p:attrName>ppt_x</p:attrName>
                                        </p:attrNameLst>
                                      </p:cBhvr>
                                      <p:tavLst>
                                        <p:tav tm="0">
                                          <p:val>
                                            <p:strVal val="#ppt_x"/>
                                          </p:val>
                                        </p:tav>
                                        <p:tav tm="100000">
                                          <p:val>
                                            <p:strVal val="#ppt_x"/>
                                          </p:val>
                                        </p:tav>
                                      </p:tavLst>
                                    </p:anim>
                                    <p:anim calcmode="lin" valueType="num">
                                      <p:cBhvr>
                                        <p:cTn id="19" dur="1000" fill="hold"/>
                                        <p:tgtEl>
                                          <p:spTgt spid="46"/>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fade">
                                      <p:cBhvr>
                                        <p:cTn id="22" dur="1000"/>
                                        <p:tgtEl>
                                          <p:spTgt spid="66"/>
                                        </p:tgtEl>
                                      </p:cBhvr>
                                    </p:animEffect>
                                    <p:anim calcmode="lin" valueType="num">
                                      <p:cBhvr>
                                        <p:cTn id="23" dur="1000" fill="hold"/>
                                        <p:tgtEl>
                                          <p:spTgt spid="66"/>
                                        </p:tgtEl>
                                        <p:attrNameLst>
                                          <p:attrName>ppt_x</p:attrName>
                                        </p:attrNameLst>
                                      </p:cBhvr>
                                      <p:tavLst>
                                        <p:tav tm="0">
                                          <p:val>
                                            <p:strVal val="#ppt_x"/>
                                          </p:val>
                                        </p:tav>
                                        <p:tav tm="100000">
                                          <p:val>
                                            <p:strVal val="#ppt_x"/>
                                          </p:val>
                                        </p:tav>
                                      </p:tavLst>
                                    </p:anim>
                                    <p:anim calcmode="lin" valueType="num">
                                      <p:cBhvr>
                                        <p:cTn id="24" dur="1000" fill="hold"/>
                                        <p:tgtEl>
                                          <p:spTgt spid="66"/>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1000"/>
                                        <p:tgtEl>
                                          <p:spTgt spid="39"/>
                                        </p:tgtEl>
                                      </p:cBhvr>
                                    </p:animEffect>
                                    <p:anim calcmode="lin" valueType="num">
                                      <p:cBhvr>
                                        <p:cTn id="28" dur="1000" fill="hold"/>
                                        <p:tgtEl>
                                          <p:spTgt spid="39"/>
                                        </p:tgtEl>
                                        <p:attrNameLst>
                                          <p:attrName>ppt_x</p:attrName>
                                        </p:attrNameLst>
                                      </p:cBhvr>
                                      <p:tavLst>
                                        <p:tav tm="0">
                                          <p:val>
                                            <p:strVal val="#ppt_x"/>
                                          </p:val>
                                        </p:tav>
                                        <p:tav tm="100000">
                                          <p:val>
                                            <p:strVal val="#ppt_x"/>
                                          </p:val>
                                        </p:tav>
                                      </p:tavLst>
                                    </p:anim>
                                    <p:anim calcmode="lin" valueType="num">
                                      <p:cBhvr>
                                        <p:cTn id="29" dur="1000" fill="hold"/>
                                        <p:tgtEl>
                                          <p:spTgt spid="39"/>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1000"/>
                                        <p:tgtEl>
                                          <p:spTgt spid="42"/>
                                        </p:tgtEl>
                                      </p:cBhvr>
                                    </p:animEffect>
                                    <p:anim calcmode="lin" valueType="num">
                                      <p:cBhvr>
                                        <p:cTn id="33" dur="1000" fill="hold"/>
                                        <p:tgtEl>
                                          <p:spTgt spid="42"/>
                                        </p:tgtEl>
                                        <p:attrNameLst>
                                          <p:attrName>ppt_x</p:attrName>
                                        </p:attrNameLst>
                                      </p:cBhvr>
                                      <p:tavLst>
                                        <p:tav tm="0">
                                          <p:val>
                                            <p:strVal val="#ppt_x"/>
                                          </p:val>
                                        </p:tav>
                                        <p:tav tm="100000">
                                          <p:val>
                                            <p:strVal val="#ppt_x"/>
                                          </p:val>
                                        </p:tav>
                                      </p:tavLst>
                                    </p:anim>
                                    <p:anim calcmode="lin" valueType="num">
                                      <p:cBhvr>
                                        <p:cTn id="34" dur="1000" fill="hold"/>
                                        <p:tgtEl>
                                          <p:spTgt spid="4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16"/>
                                        </p:tgtEl>
                                        <p:attrNameLst>
                                          <p:attrName>style.visibility</p:attrName>
                                        </p:attrNameLst>
                                      </p:cBhvr>
                                      <p:to>
                                        <p:strVal val="visible"/>
                                      </p:to>
                                    </p:set>
                                    <p:animEffect transition="in" filter="fade">
                                      <p:cBhvr>
                                        <p:cTn id="37" dur="1000"/>
                                        <p:tgtEl>
                                          <p:spTgt spid="116"/>
                                        </p:tgtEl>
                                      </p:cBhvr>
                                    </p:animEffect>
                                    <p:anim calcmode="lin" valueType="num">
                                      <p:cBhvr>
                                        <p:cTn id="38" dur="1000" fill="hold"/>
                                        <p:tgtEl>
                                          <p:spTgt spid="116"/>
                                        </p:tgtEl>
                                        <p:attrNameLst>
                                          <p:attrName>ppt_x</p:attrName>
                                        </p:attrNameLst>
                                      </p:cBhvr>
                                      <p:tavLst>
                                        <p:tav tm="0">
                                          <p:val>
                                            <p:strVal val="#ppt_x"/>
                                          </p:val>
                                        </p:tav>
                                        <p:tav tm="100000">
                                          <p:val>
                                            <p:strVal val="#ppt_x"/>
                                          </p:val>
                                        </p:tav>
                                      </p:tavLst>
                                    </p:anim>
                                    <p:anim calcmode="lin" valueType="num">
                                      <p:cBhvr>
                                        <p:cTn id="39" dur="1000" fill="hold"/>
                                        <p:tgtEl>
                                          <p:spTgt spid="116"/>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117"/>
                                        </p:tgtEl>
                                        <p:attrNameLst>
                                          <p:attrName>style.visibility</p:attrName>
                                        </p:attrNameLst>
                                      </p:cBhvr>
                                      <p:to>
                                        <p:strVal val="visible"/>
                                      </p:to>
                                    </p:set>
                                    <p:animEffect transition="in" filter="fade">
                                      <p:cBhvr>
                                        <p:cTn id="42" dur="1000"/>
                                        <p:tgtEl>
                                          <p:spTgt spid="117"/>
                                        </p:tgtEl>
                                      </p:cBhvr>
                                    </p:animEffect>
                                    <p:anim calcmode="lin" valueType="num">
                                      <p:cBhvr>
                                        <p:cTn id="43" dur="1000" fill="hold"/>
                                        <p:tgtEl>
                                          <p:spTgt spid="117"/>
                                        </p:tgtEl>
                                        <p:attrNameLst>
                                          <p:attrName>ppt_x</p:attrName>
                                        </p:attrNameLst>
                                      </p:cBhvr>
                                      <p:tavLst>
                                        <p:tav tm="0">
                                          <p:val>
                                            <p:strVal val="#ppt_x"/>
                                          </p:val>
                                        </p:tav>
                                        <p:tav tm="100000">
                                          <p:val>
                                            <p:strVal val="#ppt_x"/>
                                          </p:val>
                                        </p:tav>
                                      </p:tavLst>
                                    </p:anim>
                                    <p:anim calcmode="lin" valueType="num">
                                      <p:cBhvr>
                                        <p:cTn id="44" dur="1000" fill="hold"/>
                                        <p:tgtEl>
                                          <p:spTgt spid="117"/>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1000"/>
                                        <p:tgtEl>
                                          <p:spTgt spid="55"/>
                                        </p:tgtEl>
                                      </p:cBhvr>
                                    </p:animEffect>
                                    <p:anim calcmode="lin" valueType="num">
                                      <p:cBhvr>
                                        <p:cTn id="48" dur="1000" fill="hold"/>
                                        <p:tgtEl>
                                          <p:spTgt spid="55"/>
                                        </p:tgtEl>
                                        <p:attrNameLst>
                                          <p:attrName>ppt_x</p:attrName>
                                        </p:attrNameLst>
                                      </p:cBhvr>
                                      <p:tavLst>
                                        <p:tav tm="0">
                                          <p:val>
                                            <p:strVal val="#ppt_x"/>
                                          </p:val>
                                        </p:tav>
                                        <p:tav tm="100000">
                                          <p:val>
                                            <p:strVal val="#ppt_x"/>
                                          </p:val>
                                        </p:tav>
                                      </p:tavLst>
                                    </p:anim>
                                    <p:anim calcmode="lin" valueType="num">
                                      <p:cBhvr>
                                        <p:cTn id="49" dur="1000" fill="hold"/>
                                        <p:tgtEl>
                                          <p:spTgt spid="55"/>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fade">
                                      <p:cBhvr>
                                        <p:cTn id="52" dur="1000"/>
                                        <p:tgtEl>
                                          <p:spTgt spid="54"/>
                                        </p:tgtEl>
                                      </p:cBhvr>
                                    </p:animEffect>
                                    <p:anim calcmode="lin" valueType="num">
                                      <p:cBhvr>
                                        <p:cTn id="53" dur="1000" fill="hold"/>
                                        <p:tgtEl>
                                          <p:spTgt spid="54"/>
                                        </p:tgtEl>
                                        <p:attrNameLst>
                                          <p:attrName>ppt_x</p:attrName>
                                        </p:attrNameLst>
                                      </p:cBhvr>
                                      <p:tavLst>
                                        <p:tav tm="0">
                                          <p:val>
                                            <p:strVal val="#ppt_x"/>
                                          </p:val>
                                        </p:tav>
                                        <p:tav tm="100000">
                                          <p:val>
                                            <p:strVal val="#ppt_x"/>
                                          </p:val>
                                        </p:tav>
                                      </p:tavLst>
                                    </p:anim>
                                    <p:anim calcmode="lin" valueType="num">
                                      <p:cBhvr>
                                        <p:cTn id="54" dur="1000" fill="hold"/>
                                        <p:tgtEl>
                                          <p:spTgt spid="54"/>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fade">
                                      <p:cBhvr>
                                        <p:cTn id="57" dur="1000"/>
                                        <p:tgtEl>
                                          <p:spTgt spid="57"/>
                                        </p:tgtEl>
                                      </p:cBhvr>
                                    </p:animEffect>
                                    <p:anim calcmode="lin" valueType="num">
                                      <p:cBhvr>
                                        <p:cTn id="58" dur="1000" fill="hold"/>
                                        <p:tgtEl>
                                          <p:spTgt spid="57"/>
                                        </p:tgtEl>
                                        <p:attrNameLst>
                                          <p:attrName>ppt_x</p:attrName>
                                        </p:attrNameLst>
                                      </p:cBhvr>
                                      <p:tavLst>
                                        <p:tav tm="0">
                                          <p:val>
                                            <p:strVal val="#ppt_x"/>
                                          </p:val>
                                        </p:tav>
                                        <p:tav tm="100000">
                                          <p:val>
                                            <p:strVal val="#ppt_x"/>
                                          </p:val>
                                        </p:tav>
                                      </p:tavLst>
                                    </p:anim>
                                    <p:anim calcmode="lin" valueType="num">
                                      <p:cBhvr>
                                        <p:cTn id="59" dur="1000" fill="hold"/>
                                        <p:tgtEl>
                                          <p:spTgt spid="57"/>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fade">
                                      <p:cBhvr>
                                        <p:cTn id="62" dur="1000"/>
                                        <p:tgtEl>
                                          <p:spTgt spid="51"/>
                                        </p:tgtEl>
                                      </p:cBhvr>
                                    </p:animEffect>
                                    <p:anim calcmode="lin" valueType="num">
                                      <p:cBhvr>
                                        <p:cTn id="63" dur="1000" fill="hold"/>
                                        <p:tgtEl>
                                          <p:spTgt spid="51"/>
                                        </p:tgtEl>
                                        <p:attrNameLst>
                                          <p:attrName>ppt_x</p:attrName>
                                        </p:attrNameLst>
                                      </p:cBhvr>
                                      <p:tavLst>
                                        <p:tav tm="0">
                                          <p:val>
                                            <p:strVal val="#ppt_x"/>
                                          </p:val>
                                        </p:tav>
                                        <p:tav tm="100000">
                                          <p:val>
                                            <p:strVal val="#ppt_x"/>
                                          </p:val>
                                        </p:tav>
                                      </p:tavLst>
                                    </p:anim>
                                    <p:anim calcmode="lin" valueType="num">
                                      <p:cBhvr>
                                        <p:cTn id="64" dur="1000" fill="hold"/>
                                        <p:tgtEl>
                                          <p:spTgt spid="51"/>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1000"/>
                                        <p:tgtEl>
                                          <p:spTgt spid="49"/>
                                        </p:tgtEl>
                                      </p:cBhvr>
                                    </p:animEffect>
                                    <p:anim calcmode="lin" valueType="num">
                                      <p:cBhvr>
                                        <p:cTn id="68" dur="1000" fill="hold"/>
                                        <p:tgtEl>
                                          <p:spTgt spid="49"/>
                                        </p:tgtEl>
                                        <p:attrNameLst>
                                          <p:attrName>ppt_x</p:attrName>
                                        </p:attrNameLst>
                                      </p:cBhvr>
                                      <p:tavLst>
                                        <p:tav tm="0">
                                          <p:val>
                                            <p:strVal val="#ppt_x"/>
                                          </p:val>
                                        </p:tav>
                                        <p:tav tm="100000">
                                          <p:val>
                                            <p:strVal val="#ppt_x"/>
                                          </p:val>
                                        </p:tav>
                                      </p:tavLst>
                                    </p:anim>
                                    <p:anim calcmode="lin" valueType="num">
                                      <p:cBhvr>
                                        <p:cTn id="69" dur="1000" fill="hold"/>
                                        <p:tgtEl>
                                          <p:spTgt spid="49"/>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1000"/>
                                        <p:tgtEl>
                                          <p:spTgt spid="30"/>
                                        </p:tgtEl>
                                      </p:cBhvr>
                                    </p:animEffect>
                                    <p:anim calcmode="lin" valueType="num">
                                      <p:cBhvr>
                                        <p:cTn id="73" dur="1000" fill="hold"/>
                                        <p:tgtEl>
                                          <p:spTgt spid="30"/>
                                        </p:tgtEl>
                                        <p:attrNameLst>
                                          <p:attrName>ppt_x</p:attrName>
                                        </p:attrNameLst>
                                      </p:cBhvr>
                                      <p:tavLst>
                                        <p:tav tm="0">
                                          <p:val>
                                            <p:strVal val="#ppt_x"/>
                                          </p:val>
                                        </p:tav>
                                        <p:tav tm="100000">
                                          <p:val>
                                            <p:strVal val="#ppt_x"/>
                                          </p:val>
                                        </p:tav>
                                      </p:tavLst>
                                    </p:anim>
                                    <p:anim calcmode="lin" valueType="num">
                                      <p:cBhvr>
                                        <p:cTn id="74" dur="1000" fill="hold"/>
                                        <p:tgtEl>
                                          <p:spTgt spid="30"/>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118"/>
                                        </p:tgtEl>
                                        <p:attrNameLst>
                                          <p:attrName>style.visibility</p:attrName>
                                        </p:attrNameLst>
                                      </p:cBhvr>
                                      <p:to>
                                        <p:strVal val="visible"/>
                                      </p:to>
                                    </p:set>
                                    <p:animEffect transition="in" filter="fade">
                                      <p:cBhvr>
                                        <p:cTn id="77" dur="1000"/>
                                        <p:tgtEl>
                                          <p:spTgt spid="118"/>
                                        </p:tgtEl>
                                      </p:cBhvr>
                                    </p:animEffect>
                                    <p:anim calcmode="lin" valueType="num">
                                      <p:cBhvr>
                                        <p:cTn id="78" dur="1000" fill="hold"/>
                                        <p:tgtEl>
                                          <p:spTgt spid="118"/>
                                        </p:tgtEl>
                                        <p:attrNameLst>
                                          <p:attrName>ppt_x</p:attrName>
                                        </p:attrNameLst>
                                      </p:cBhvr>
                                      <p:tavLst>
                                        <p:tav tm="0">
                                          <p:val>
                                            <p:strVal val="#ppt_x"/>
                                          </p:val>
                                        </p:tav>
                                        <p:tav tm="100000">
                                          <p:val>
                                            <p:strVal val="#ppt_x"/>
                                          </p:val>
                                        </p:tav>
                                      </p:tavLst>
                                    </p:anim>
                                    <p:anim calcmode="lin" valueType="num">
                                      <p:cBhvr>
                                        <p:cTn id="79" dur="1000" fill="hold"/>
                                        <p:tgtEl>
                                          <p:spTgt spid="118"/>
                                        </p:tgtEl>
                                        <p:attrNameLst>
                                          <p:attrName>ppt_y</p:attrName>
                                        </p:attrNameLst>
                                      </p:cBhvr>
                                      <p:tavLst>
                                        <p:tav tm="0">
                                          <p:val>
                                            <p:strVal val="#ppt_y+.1"/>
                                          </p:val>
                                        </p:tav>
                                        <p:tav tm="100000">
                                          <p:val>
                                            <p:strVal val="#ppt_y"/>
                                          </p:val>
                                        </p:tav>
                                      </p:tavLst>
                                    </p:anim>
                                  </p:childTnLst>
                                </p:cTn>
                              </p:par>
                              <p:par>
                                <p:cTn id="80" presetID="47" presetClass="entr" presetSubtype="0" fill="hold" nodeType="with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fade">
                                      <p:cBhvr>
                                        <p:cTn id="82" dur="1000"/>
                                        <p:tgtEl>
                                          <p:spTgt spid="36"/>
                                        </p:tgtEl>
                                      </p:cBhvr>
                                    </p:animEffect>
                                    <p:anim calcmode="lin" valueType="num">
                                      <p:cBhvr>
                                        <p:cTn id="83" dur="1000" fill="hold"/>
                                        <p:tgtEl>
                                          <p:spTgt spid="36"/>
                                        </p:tgtEl>
                                        <p:attrNameLst>
                                          <p:attrName>ppt_x</p:attrName>
                                        </p:attrNameLst>
                                      </p:cBhvr>
                                      <p:tavLst>
                                        <p:tav tm="0">
                                          <p:val>
                                            <p:strVal val="#ppt_x"/>
                                          </p:val>
                                        </p:tav>
                                        <p:tav tm="100000">
                                          <p:val>
                                            <p:strVal val="#ppt_x"/>
                                          </p:val>
                                        </p:tav>
                                      </p:tavLst>
                                    </p:anim>
                                    <p:anim calcmode="lin" valueType="num">
                                      <p:cBhvr>
                                        <p:cTn id="84"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10" presetClass="exit" presetSubtype="0" fill="hold" nodeType="clickEffect">
                                  <p:stCondLst>
                                    <p:cond delay="0"/>
                                  </p:stCondLst>
                                  <p:childTnLst>
                                    <p:animEffect transition="out" filter="fade">
                                      <p:cBhvr>
                                        <p:cTn id="88" dur="750"/>
                                        <p:tgtEl>
                                          <p:spTgt spid="118"/>
                                        </p:tgtEl>
                                      </p:cBhvr>
                                    </p:animEffect>
                                    <p:set>
                                      <p:cBhvr>
                                        <p:cTn id="89" dur="1" fill="hold">
                                          <p:stCondLst>
                                            <p:cond delay="749"/>
                                          </p:stCondLst>
                                        </p:cTn>
                                        <p:tgtEl>
                                          <p:spTgt spid="118"/>
                                        </p:tgtEl>
                                        <p:attrNameLst>
                                          <p:attrName>style.visibility</p:attrName>
                                        </p:attrNameLst>
                                      </p:cBhvr>
                                      <p:to>
                                        <p:strVal val="hidden"/>
                                      </p:to>
                                    </p:set>
                                  </p:childTnLst>
                                </p:cTn>
                              </p:par>
                              <p:par>
                                <p:cTn id="90" presetID="10" presetClass="entr" presetSubtype="0" fill="hold" nodeType="with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fade">
                                      <p:cBhvr>
                                        <p:cTn id="92" dur="750"/>
                                        <p:tgtEl>
                                          <p:spTgt spid="16"/>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xit" presetSubtype="0" fill="hold" nodeType="clickEffect">
                                  <p:stCondLst>
                                    <p:cond delay="0"/>
                                  </p:stCondLst>
                                  <p:childTnLst>
                                    <p:animEffect transition="out" filter="fade">
                                      <p:cBhvr>
                                        <p:cTn id="96" dur="750"/>
                                        <p:tgtEl>
                                          <p:spTgt spid="39"/>
                                        </p:tgtEl>
                                      </p:cBhvr>
                                    </p:animEffect>
                                    <p:set>
                                      <p:cBhvr>
                                        <p:cTn id="97" dur="1" fill="hold">
                                          <p:stCondLst>
                                            <p:cond delay="749"/>
                                          </p:stCondLst>
                                        </p:cTn>
                                        <p:tgtEl>
                                          <p:spTgt spid="39"/>
                                        </p:tgtEl>
                                        <p:attrNameLst>
                                          <p:attrName>style.visibility</p:attrName>
                                        </p:attrNameLst>
                                      </p:cBhvr>
                                      <p:to>
                                        <p:strVal val="hidden"/>
                                      </p:to>
                                    </p:set>
                                  </p:childTnLst>
                                </p:cTn>
                              </p:par>
                              <p:par>
                                <p:cTn id="98" presetID="10" presetClass="entr" presetSubtype="0" fill="hold" nodeType="withEffect">
                                  <p:stCondLst>
                                    <p:cond delay="0"/>
                                  </p:stCondLst>
                                  <p:childTnLst>
                                    <p:set>
                                      <p:cBhvr>
                                        <p:cTn id="99" dur="1" fill="hold">
                                          <p:stCondLst>
                                            <p:cond delay="0"/>
                                          </p:stCondLst>
                                        </p:cTn>
                                        <p:tgtEl>
                                          <p:spTgt spid="20"/>
                                        </p:tgtEl>
                                        <p:attrNameLst>
                                          <p:attrName>style.visibility</p:attrName>
                                        </p:attrNameLst>
                                      </p:cBhvr>
                                      <p:to>
                                        <p:strVal val="visible"/>
                                      </p:to>
                                    </p:set>
                                    <p:animEffect transition="in" filter="fade">
                                      <p:cBhvr>
                                        <p:cTn id="100" dur="750"/>
                                        <p:tgtEl>
                                          <p:spTgt spid="20"/>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xit" presetSubtype="0" fill="hold" nodeType="clickEffect">
                                  <p:stCondLst>
                                    <p:cond delay="0"/>
                                  </p:stCondLst>
                                  <p:childTnLst>
                                    <p:animEffect transition="out" filter="fade">
                                      <p:cBhvr>
                                        <p:cTn id="104" dur="750"/>
                                        <p:tgtEl>
                                          <p:spTgt spid="30"/>
                                        </p:tgtEl>
                                      </p:cBhvr>
                                    </p:animEffect>
                                    <p:set>
                                      <p:cBhvr>
                                        <p:cTn id="105" dur="1" fill="hold">
                                          <p:stCondLst>
                                            <p:cond delay="749"/>
                                          </p:stCondLst>
                                        </p:cTn>
                                        <p:tgtEl>
                                          <p:spTgt spid="30"/>
                                        </p:tgtEl>
                                        <p:attrNameLst>
                                          <p:attrName>style.visibility</p:attrName>
                                        </p:attrNameLst>
                                      </p:cBhvr>
                                      <p:to>
                                        <p:strVal val="hidden"/>
                                      </p:to>
                                    </p:set>
                                  </p:childTnLst>
                                </p:cTn>
                              </p:par>
                              <p:par>
                                <p:cTn id="106" presetID="10" presetClass="entr" presetSubtype="0" fill="hold" nodeType="withEffect">
                                  <p:stCondLst>
                                    <p:cond delay="0"/>
                                  </p:stCondLst>
                                  <p:childTnLst>
                                    <p:set>
                                      <p:cBhvr>
                                        <p:cTn id="107" dur="1" fill="hold">
                                          <p:stCondLst>
                                            <p:cond delay="0"/>
                                          </p:stCondLst>
                                        </p:cTn>
                                        <p:tgtEl>
                                          <p:spTgt spid="17"/>
                                        </p:tgtEl>
                                        <p:attrNameLst>
                                          <p:attrName>style.visibility</p:attrName>
                                        </p:attrNameLst>
                                      </p:cBhvr>
                                      <p:to>
                                        <p:strVal val="visible"/>
                                      </p:to>
                                    </p:set>
                                    <p:animEffect transition="in" filter="fade">
                                      <p:cBhvr>
                                        <p:cTn id="108" dur="750"/>
                                        <p:tgtEl>
                                          <p:spTgt spid="17"/>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xit" presetSubtype="0" fill="hold" nodeType="clickEffect">
                                  <p:stCondLst>
                                    <p:cond delay="0"/>
                                  </p:stCondLst>
                                  <p:childTnLst>
                                    <p:animEffect transition="out" filter="fade">
                                      <p:cBhvr>
                                        <p:cTn id="112" dur="750"/>
                                        <p:tgtEl>
                                          <p:spTgt spid="36"/>
                                        </p:tgtEl>
                                      </p:cBhvr>
                                    </p:animEffect>
                                    <p:set>
                                      <p:cBhvr>
                                        <p:cTn id="113" dur="1" fill="hold">
                                          <p:stCondLst>
                                            <p:cond delay="749"/>
                                          </p:stCondLst>
                                        </p:cTn>
                                        <p:tgtEl>
                                          <p:spTgt spid="36"/>
                                        </p:tgtEl>
                                        <p:attrNameLst>
                                          <p:attrName>style.visibility</p:attrName>
                                        </p:attrNameLst>
                                      </p:cBhvr>
                                      <p:to>
                                        <p:strVal val="hidden"/>
                                      </p:to>
                                    </p:set>
                                  </p:childTnLst>
                                </p:cTn>
                              </p:par>
                              <p:par>
                                <p:cTn id="114" presetID="10" presetClass="entr" presetSubtype="0" fill="hold" nodeType="withEffect">
                                  <p:stCondLst>
                                    <p:cond delay="0"/>
                                  </p:stCondLst>
                                  <p:childTnLst>
                                    <p:set>
                                      <p:cBhvr>
                                        <p:cTn id="115" dur="1" fill="hold">
                                          <p:stCondLst>
                                            <p:cond delay="0"/>
                                          </p:stCondLst>
                                        </p:cTn>
                                        <p:tgtEl>
                                          <p:spTgt spid="26"/>
                                        </p:tgtEl>
                                        <p:attrNameLst>
                                          <p:attrName>style.visibility</p:attrName>
                                        </p:attrNameLst>
                                      </p:cBhvr>
                                      <p:to>
                                        <p:strVal val="visible"/>
                                      </p:to>
                                    </p:set>
                                    <p:animEffect transition="in" filter="fade">
                                      <p:cBhvr>
                                        <p:cTn id="116"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Rectangle 123"/>
          <p:cNvSpPr/>
          <p:nvPr/>
        </p:nvSpPr>
        <p:spPr bwMode="auto">
          <a:xfrm>
            <a:off x="6092143" y="4312612"/>
            <a:ext cx="2606040" cy="914400"/>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110" name="TextBox 109"/>
          <p:cNvSpPr txBox="1"/>
          <p:nvPr/>
        </p:nvSpPr>
        <p:spPr>
          <a:xfrm>
            <a:off x="6225211" y="4395619"/>
            <a:ext cx="2375204" cy="738664"/>
          </a:xfrm>
          <a:prstGeom prst="rect">
            <a:avLst/>
          </a:prstGeom>
          <a:noFill/>
        </p:spPr>
        <p:txBody>
          <a:bodyPr wrap="square" lIns="0" tIns="0" rIns="0" bIns="0" rtlCol="0">
            <a:spAutoFit/>
          </a:bodyPr>
          <a:lstStyle/>
          <a:p>
            <a:pPr algn="ctr"/>
            <a:r>
              <a:rPr lang="en-US" sz="2400" dirty="0" smtClean="0">
                <a:solidFill>
                  <a:schemeClr val="bg1"/>
                </a:solidFill>
                <a:latin typeface="Segoe UI Light" pitchFamily="34" charset="0"/>
              </a:rPr>
              <a:t>Anywhere Productivity</a:t>
            </a:r>
          </a:p>
        </p:txBody>
      </p:sp>
      <p:sp>
        <p:nvSpPr>
          <p:cNvPr id="74" name="Rectangle 73"/>
          <p:cNvSpPr/>
          <p:nvPr/>
        </p:nvSpPr>
        <p:spPr bwMode="auto">
          <a:xfrm>
            <a:off x="468148" y="1615249"/>
            <a:ext cx="2606040" cy="914400"/>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117" name="TextBox 116"/>
          <p:cNvSpPr txBox="1"/>
          <p:nvPr/>
        </p:nvSpPr>
        <p:spPr>
          <a:xfrm>
            <a:off x="583566" y="1702370"/>
            <a:ext cx="2375204" cy="738664"/>
          </a:xfrm>
          <a:prstGeom prst="rect">
            <a:avLst/>
          </a:prstGeom>
          <a:noFill/>
        </p:spPr>
        <p:txBody>
          <a:bodyPr wrap="square" lIns="0" tIns="0" rIns="0" bIns="0" rtlCol="0">
            <a:spAutoFit/>
          </a:bodyPr>
          <a:lstStyle/>
          <a:p>
            <a:pPr algn="ctr"/>
            <a:r>
              <a:rPr lang="en-US" sz="2400" dirty="0" smtClean="0">
                <a:solidFill>
                  <a:schemeClr val="bg1"/>
                </a:solidFill>
                <a:latin typeface="Segoe UI Light" pitchFamily="34" charset="0"/>
              </a:rPr>
              <a:t>Windows 8 Overview</a:t>
            </a:r>
          </a:p>
        </p:txBody>
      </p:sp>
      <p:sp useBgFill="1">
        <p:nvSpPr>
          <p:cNvPr id="87" name="Rectangle 86"/>
          <p:cNvSpPr/>
          <p:nvPr/>
        </p:nvSpPr>
        <p:spPr bwMode="auto">
          <a:xfrm>
            <a:off x="-13191" y="0"/>
            <a:ext cx="12188825" cy="1226101"/>
          </a:xfrm>
          <a:prstGeom prst="rect">
            <a:avLst/>
          </a:prstGeom>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err="1" smtClean="0">
              <a:gradFill>
                <a:gsLst>
                  <a:gs pos="0">
                    <a:srgbClr val="FFFFFF"/>
                  </a:gs>
                  <a:gs pos="100000">
                    <a:srgbClr val="FFFFFF"/>
                  </a:gs>
                </a:gsLst>
                <a:lin ang="5400000" scaled="0"/>
              </a:gradFill>
            </a:endParaRPr>
          </a:p>
        </p:txBody>
      </p:sp>
      <p:sp>
        <p:nvSpPr>
          <p:cNvPr id="62" name="Rectangle 61"/>
          <p:cNvSpPr/>
          <p:nvPr/>
        </p:nvSpPr>
        <p:spPr bwMode="auto">
          <a:xfrm>
            <a:off x="8903329" y="5340466"/>
            <a:ext cx="2606040" cy="914400"/>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p:nvPr>
        </p:nvSpPr>
        <p:spPr/>
        <p:txBody>
          <a:bodyPr/>
          <a:lstStyle/>
          <a:p>
            <a:r>
              <a:rPr lang="en-US" dirty="0" smtClean="0"/>
              <a:t>Today’s Sessions</a:t>
            </a:r>
            <a:endParaRPr lang="en-US" dirty="0"/>
          </a:p>
        </p:txBody>
      </p:sp>
      <p:sp>
        <p:nvSpPr>
          <p:cNvPr id="94" name="Rectangle 93"/>
          <p:cNvSpPr/>
          <p:nvPr/>
        </p:nvSpPr>
        <p:spPr bwMode="auto">
          <a:xfrm>
            <a:off x="6092143" y="5340466"/>
            <a:ext cx="2606040" cy="914400"/>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56" name="Rectangle 55"/>
          <p:cNvSpPr/>
          <p:nvPr/>
        </p:nvSpPr>
        <p:spPr bwMode="auto">
          <a:xfrm>
            <a:off x="3282654" y="1615249"/>
            <a:ext cx="2606040" cy="914400"/>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01" name="Picture 2">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675" t="1462" r="26644" b="1462"/>
          <a:stretch/>
        </p:blipFill>
        <p:spPr bwMode="auto">
          <a:xfrm>
            <a:off x="468147" y="2642263"/>
            <a:ext cx="2606041" cy="3610195"/>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5066" r="26588" b="1140"/>
          <a:stretch/>
        </p:blipFill>
        <p:spPr bwMode="auto">
          <a:xfrm>
            <a:off x="3282654" y="3741357"/>
            <a:ext cx="2606040" cy="2511101"/>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7"/>
          <p:cNvPicPr>
            <a:picLocks noChangeAspect="1" noChangeArrowheads="1"/>
          </p:cNvPicPr>
          <p:nvPr/>
        </p:nvPicPr>
        <p:blipFill rotWithShape="1">
          <a:blip r:embed="rId6">
            <a:extLst>
              <a:ext uri="{28A0092B-C50C-407E-A947-70E740481C1C}">
                <a14:useLocalDpi xmlns:a14="http://schemas.microsoft.com/office/drawing/2010/main" val="0"/>
              </a:ext>
            </a:extLst>
          </a:blip>
          <a:srcRect l="2980" t="27806" r="3042" b="11329"/>
          <a:stretch/>
        </p:blipFill>
        <p:spPr bwMode="auto">
          <a:xfrm>
            <a:off x="6092143" y="1615248"/>
            <a:ext cx="2606040" cy="2533672"/>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539" t="9091" r="683"/>
          <a:stretch/>
        </p:blipFill>
        <p:spPr bwMode="auto">
          <a:xfrm>
            <a:off x="8903329" y="1615248"/>
            <a:ext cx="2606040" cy="3611764"/>
          </a:xfrm>
          <a:prstGeom prst="rect">
            <a:avLst/>
          </a:prstGeom>
          <a:noFill/>
          <a:extLst>
            <a:ext uri="{909E8E84-426E-40DD-AFC4-6F175D3DCCD1}">
              <a14:hiddenFill xmlns:a14="http://schemas.microsoft.com/office/drawing/2010/main">
                <a:solidFill>
                  <a:srgbClr val="FFFFFF"/>
                </a:solidFill>
              </a14:hiddenFill>
            </a:ext>
          </a:extLst>
        </p:spPr>
      </p:pic>
      <p:sp>
        <p:nvSpPr>
          <p:cNvPr id="84" name="Rectangle 83"/>
          <p:cNvSpPr/>
          <p:nvPr/>
        </p:nvSpPr>
        <p:spPr bwMode="auto">
          <a:xfrm>
            <a:off x="3282654" y="2642264"/>
            <a:ext cx="2606040" cy="914400"/>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defRPr/>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grpSp>
        <p:nvGrpSpPr>
          <p:cNvPr id="72" name="Group 115"/>
          <p:cNvGrpSpPr/>
          <p:nvPr/>
        </p:nvGrpSpPr>
        <p:grpSpPr>
          <a:xfrm>
            <a:off x="6863020" y="4360844"/>
            <a:ext cx="925117" cy="756915"/>
            <a:chOff x="3406043" y="4448523"/>
            <a:chExt cx="1005840" cy="822960"/>
          </a:xfrm>
        </p:grpSpPr>
        <p:sp>
          <p:nvSpPr>
            <p:cNvPr id="81" name="Rectangle 80"/>
            <p:cNvSpPr/>
            <p:nvPr/>
          </p:nvSpPr>
          <p:spPr bwMode="auto">
            <a:xfrm>
              <a:off x="3406043" y="4448523"/>
              <a:ext cx="1005840" cy="822960"/>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defRPr/>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82" name="Picture 81"/>
            <p:cNvPicPr>
              <a:picLocks noChangeAspect="1"/>
            </p:cNvPicPr>
            <p:nvPr/>
          </p:nvPicPr>
          <p:blipFill>
            <a:blip r:embed="rId8" cstate="print">
              <a:extLst>
                <a:ext uri="{BEBA8EAE-BF5A-486C-A8C5-ECC9F3942E4B}">
                  <a14:imgProps xmlns:a14="http://schemas.microsoft.com/office/drawing/2010/main">
                    <a14:imgLayer r:embed="rId9">
                      <a14:imgEffect>
                        <a14:brightnessContrast bright="100000" contrast="40000"/>
                      </a14:imgEffect>
                    </a14:imgLayer>
                  </a14:imgProps>
                </a:ext>
                <a:ext uri="{28A0092B-C50C-407E-A947-70E740481C1C}">
                  <a14:useLocalDpi xmlns:a14="http://schemas.microsoft.com/office/drawing/2010/main"/>
                </a:ext>
              </a:extLst>
            </a:blip>
            <a:stretch>
              <a:fillRect/>
            </a:stretch>
          </p:blipFill>
          <p:spPr>
            <a:xfrm>
              <a:off x="3497483" y="4533793"/>
              <a:ext cx="822960" cy="661947"/>
            </a:xfrm>
            <a:prstGeom prst="rect">
              <a:avLst/>
            </a:prstGeom>
          </p:spPr>
        </p:pic>
      </p:grpSp>
      <p:pic>
        <p:nvPicPr>
          <p:cNvPr id="106" name="Picture 3" descr="\\MAGNUM\Projects\Microsoft\Cloud Power FY12\Design\ICONS_PNG\Confidentiality.png"/>
          <p:cNvPicPr>
            <a:picLocks noChangeAspect="1" noChangeArrowheads="1"/>
          </p:cNvPicPr>
          <p:nvPr/>
        </p:nvPicPr>
        <p:blipFill>
          <a:blip r:embed="rId10" cstate="print">
            <a:lum bright="100000"/>
          </a:blip>
          <a:srcRect/>
          <a:stretch>
            <a:fillRect/>
          </a:stretch>
        </p:blipFill>
        <p:spPr bwMode="auto">
          <a:xfrm>
            <a:off x="9721404" y="5406986"/>
            <a:ext cx="775590" cy="775590"/>
          </a:xfrm>
          <a:prstGeom prst="rect">
            <a:avLst/>
          </a:prstGeom>
          <a:noFill/>
        </p:spPr>
      </p:pic>
      <p:pic>
        <p:nvPicPr>
          <p:cNvPr id="108" name="Picture 2" descr="\\MAGNUM\Projects\Microsoft\Cloud Power FY12\Design\ICONS_PNG\Devices.png"/>
          <p:cNvPicPr>
            <a:picLocks noChangeAspect="1" noChangeArrowheads="1"/>
          </p:cNvPicPr>
          <p:nvPr/>
        </p:nvPicPr>
        <p:blipFill>
          <a:blip r:embed="rId11" cstate="print">
            <a:lum bright="100000" contrast="100000"/>
          </a:blip>
          <a:stretch>
            <a:fillRect/>
          </a:stretch>
        </p:blipFill>
        <p:spPr bwMode="auto">
          <a:xfrm>
            <a:off x="4116442" y="2630232"/>
            <a:ext cx="938464" cy="938464"/>
          </a:xfrm>
          <a:prstGeom prst="rect">
            <a:avLst/>
          </a:prstGeom>
          <a:noFill/>
          <a:ln>
            <a:noFill/>
          </a:ln>
        </p:spPr>
      </p:pic>
      <p:sp>
        <p:nvSpPr>
          <p:cNvPr id="4" name="TextBox 3"/>
          <p:cNvSpPr txBox="1"/>
          <p:nvPr/>
        </p:nvSpPr>
        <p:spPr>
          <a:xfrm>
            <a:off x="6245159" y="5581618"/>
            <a:ext cx="2375204" cy="369332"/>
          </a:xfrm>
          <a:prstGeom prst="rect">
            <a:avLst/>
          </a:prstGeom>
          <a:noFill/>
        </p:spPr>
        <p:txBody>
          <a:bodyPr wrap="square" lIns="0" tIns="0" rIns="0" bIns="0" rtlCol="0">
            <a:spAutoFit/>
          </a:bodyPr>
          <a:lstStyle/>
          <a:p>
            <a:r>
              <a:rPr lang="en-US" sz="2400" dirty="0" smtClean="0">
                <a:solidFill>
                  <a:schemeClr val="bg1"/>
                </a:solidFill>
                <a:latin typeface="Segoe UI Light" pitchFamily="34" charset="0"/>
              </a:rPr>
              <a:t>Windows 8 Apps</a:t>
            </a:r>
          </a:p>
        </p:txBody>
      </p:sp>
      <p:sp>
        <p:nvSpPr>
          <p:cNvPr id="116" name="TextBox 115"/>
          <p:cNvSpPr txBox="1"/>
          <p:nvPr/>
        </p:nvSpPr>
        <p:spPr>
          <a:xfrm>
            <a:off x="9000678" y="5422678"/>
            <a:ext cx="2375204" cy="738664"/>
          </a:xfrm>
          <a:prstGeom prst="rect">
            <a:avLst/>
          </a:prstGeom>
          <a:noFill/>
        </p:spPr>
        <p:txBody>
          <a:bodyPr wrap="square" lIns="0" tIns="0" rIns="0" bIns="0" rtlCol="0">
            <a:spAutoFit/>
          </a:bodyPr>
          <a:lstStyle/>
          <a:p>
            <a:pPr algn="ctr"/>
            <a:r>
              <a:rPr lang="en-US" sz="2400" dirty="0" smtClean="0">
                <a:solidFill>
                  <a:schemeClr val="bg1"/>
                </a:solidFill>
                <a:latin typeface="Segoe UI Light" pitchFamily="34" charset="0"/>
              </a:rPr>
              <a:t>Recovery and Security</a:t>
            </a:r>
          </a:p>
        </p:txBody>
      </p:sp>
      <p:pic>
        <p:nvPicPr>
          <p:cNvPr id="75" name="Picture 2" descr="C:\Users\v-junyo\Dropbox\ZumTeam\Team_Resources\Design Resources\Icons\Metro_Style_Icons\app_globe_64.png"/>
          <p:cNvPicPr>
            <a:picLocks noChangeAspect="1" noChangeArrowheads="1"/>
          </p:cNvPicPr>
          <p:nvPr/>
        </p:nvPicPr>
        <p:blipFill>
          <a:blip r:embed="rId12">
            <a:biLevel thresh="25000"/>
            <a:extLst>
              <a:ext uri="{28A0092B-C50C-407E-A947-70E740481C1C}">
                <a14:useLocalDpi xmlns:a14="http://schemas.microsoft.com/office/drawing/2010/main" val="0"/>
              </a:ext>
            </a:extLst>
          </a:blip>
          <a:stretch>
            <a:fillRect/>
          </a:stretch>
        </p:blipFill>
        <p:spPr bwMode="auto">
          <a:xfrm>
            <a:off x="7131009" y="5533540"/>
            <a:ext cx="603504" cy="603504"/>
          </a:xfrm>
          <a:prstGeom prst="rect">
            <a:avLst/>
          </a:prstGeom>
          <a:noFill/>
          <a:ln>
            <a:noFill/>
          </a:ln>
          <a:extLst/>
        </p:spPr>
      </p:pic>
      <p:sp>
        <p:nvSpPr>
          <p:cNvPr id="127" name="TextBox 126"/>
          <p:cNvSpPr txBox="1"/>
          <p:nvPr/>
        </p:nvSpPr>
        <p:spPr>
          <a:xfrm>
            <a:off x="3399251" y="1692627"/>
            <a:ext cx="2375204" cy="738664"/>
          </a:xfrm>
          <a:prstGeom prst="rect">
            <a:avLst/>
          </a:prstGeom>
          <a:noFill/>
        </p:spPr>
        <p:txBody>
          <a:bodyPr wrap="square" lIns="0" tIns="0" rIns="0" bIns="0" rtlCol="0">
            <a:spAutoFit/>
          </a:bodyPr>
          <a:lstStyle/>
          <a:p>
            <a:pPr algn="ctr"/>
            <a:r>
              <a:rPr lang="en-US" sz="2400" dirty="0" smtClean="0">
                <a:solidFill>
                  <a:schemeClr val="bg1"/>
                </a:solidFill>
                <a:latin typeface="Segoe UI Light" pitchFamily="34" charset="0"/>
              </a:rPr>
              <a:t>Windows 8 Deployment</a:t>
            </a:r>
          </a:p>
        </p:txBody>
      </p:sp>
      <p:sp>
        <p:nvSpPr>
          <p:cNvPr id="128" name="TextBox 127"/>
          <p:cNvSpPr txBox="1"/>
          <p:nvPr/>
        </p:nvSpPr>
        <p:spPr>
          <a:xfrm>
            <a:off x="3399251" y="2730132"/>
            <a:ext cx="2375204" cy="738664"/>
          </a:xfrm>
          <a:prstGeom prst="rect">
            <a:avLst/>
          </a:prstGeom>
          <a:noFill/>
        </p:spPr>
        <p:txBody>
          <a:bodyPr wrap="square" lIns="0" tIns="0" rIns="0" bIns="0" rtlCol="0">
            <a:spAutoFit/>
          </a:bodyPr>
          <a:lstStyle/>
          <a:p>
            <a:pPr algn="ctr"/>
            <a:r>
              <a:rPr lang="en-US" sz="2400" dirty="0" smtClean="0">
                <a:solidFill>
                  <a:schemeClr val="bg1"/>
                </a:solidFill>
                <a:latin typeface="Segoe UI Light" pitchFamily="34" charset="0"/>
              </a:rPr>
              <a:t>Access to Windows</a:t>
            </a:r>
          </a:p>
        </p:txBody>
      </p:sp>
      <p:pic>
        <p:nvPicPr>
          <p:cNvPr id="28" name="Picture 2" descr="C:\Users\mitchellg\Desktop\Automated_2.png"/>
          <p:cNvPicPr>
            <a:picLocks noChangeAspect="1" noChangeArrowheads="1"/>
          </p:cNvPicPr>
          <p:nvPr/>
        </p:nvPicPr>
        <p:blipFill>
          <a:blip r:embed="rId13" cstate="print">
            <a:lum bright="100000"/>
          </a:blip>
          <a:srcRect/>
          <a:stretch>
            <a:fillRect/>
          </a:stretch>
        </p:blipFill>
        <p:spPr bwMode="auto">
          <a:xfrm>
            <a:off x="4117620" y="1592726"/>
            <a:ext cx="938464" cy="938464"/>
          </a:xfrm>
          <a:prstGeom prst="rect">
            <a:avLst/>
          </a:prstGeom>
          <a:noFill/>
        </p:spPr>
      </p:pic>
      <p:pic>
        <p:nvPicPr>
          <p:cNvPr id="3" name="Picture 2"/>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469835" y="1760625"/>
            <a:ext cx="602665" cy="602665"/>
          </a:xfrm>
          <a:prstGeom prst="rect">
            <a:avLst/>
          </a:prstGeom>
        </p:spPr>
      </p:pic>
    </p:spTree>
    <p:extLst>
      <p:ext uri="{BB962C8B-B14F-4D97-AF65-F5344CB8AC3E}">
        <p14:creationId xmlns:p14="http://schemas.microsoft.com/office/powerpoint/2010/main" val="228050816"/>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750"/>
                                        <p:tgtEl>
                                          <p:spTgt spid="3"/>
                                        </p:tgtEl>
                                      </p:cBhvr>
                                    </p:animEffect>
                                    <p:set>
                                      <p:cBhvr>
                                        <p:cTn id="7" dur="1" fill="hold">
                                          <p:stCondLst>
                                            <p:cond delay="749"/>
                                          </p:stCondLst>
                                        </p:cTn>
                                        <p:tgtEl>
                                          <p:spTgt spid="3"/>
                                        </p:tgtEl>
                                        <p:attrNameLst>
                                          <p:attrName>style.visibility</p:attrName>
                                        </p:attrNameLst>
                                      </p:cBhvr>
                                      <p:to>
                                        <p:strVal val="hidden"/>
                                      </p:to>
                                    </p:set>
                                  </p:childTnLst>
                                </p:cTn>
                              </p:par>
                              <p:par>
                                <p:cTn id="8" presetID="10" presetClass="entr" presetSubtype="0" fill="hold" grpId="0" nodeType="withEffect">
                                  <p:stCondLst>
                                    <p:cond delay="250"/>
                                  </p:stCondLst>
                                  <p:childTnLst>
                                    <p:set>
                                      <p:cBhvr>
                                        <p:cTn id="9" dur="1" fill="hold">
                                          <p:stCondLst>
                                            <p:cond delay="0"/>
                                          </p:stCondLst>
                                        </p:cTn>
                                        <p:tgtEl>
                                          <p:spTgt spid="117"/>
                                        </p:tgtEl>
                                        <p:attrNameLst>
                                          <p:attrName>style.visibility</p:attrName>
                                        </p:attrNameLst>
                                      </p:cBhvr>
                                      <p:to>
                                        <p:strVal val="visible"/>
                                      </p:to>
                                    </p:set>
                                    <p:animEffect transition="in" filter="fade">
                                      <p:cBhvr>
                                        <p:cTn id="10" dur="750"/>
                                        <p:tgtEl>
                                          <p:spTgt spid="1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750"/>
                                        <p:tgtEl>
                                          <p:spTgt spid="28"/>
                                        </p:tgtEl>
                                      </p:cBhvr>
                                    </p:animEffect>
                                    <p:set>
                                      <p:cBhvr>
                                        <p:cTn id="15" dur="1" fill="hold">
                                          <p:stCondLst>
                                            <p:cond delay="749"/>
                                          </p:stCondLst>
                                        </p:cTn>
                                        <p:tgtEl>
                                          <p:spTgt spid="28"/>
                                        </p:tgtEl>
                                        <p:attrNameLst>
                                          <p:attrName>style.visibility</p:attrName>
                                        </p:attrNameLst>
                                      </p:cBhvr>
                                      <p:to>
                                        <p:strVal val="hidden"/>
                                      </p:to>
                                    </p:set>
                                  </p:childTnLst>
                                </p:cTn>
                              </p:par>
                              <p:par>
                                <p:cTn id="16" presetID="10" presetClass="entr" presetSubtype="0" fill="hold" grpId="0" nodeType="withEffect">
                                  <p:stCondLst>
                                    <p:cond delay="250"/>
                                  </p:stCondLst>
                                  <p:childTnLst>
                                    <p:set>
                                      <p:cBhvr>
                                        <p:cTn id="17" dur="1" fill="hold">
                                          <p:stCondLst>
                                            <p:cond delay="0"/>
                                          </p:stCondLst>
                                        </p:cTn>
                                        <p:tgtEl>
                                          <p:spTgt spid="127"/>
                                        </p:tgtEl>
                                        <p:attrNameLst>
                                          <p:attrName>style.visibility</p:attrName>
                                        </p:attrNameLst>
                                      </p:cBhvr>
                                      <p:to>
                                        <p:strVal val="visible"/>
                                      </p:to>
                                    </p:set>
                                    <p:animEffect transition="in" filter="fade">
                                      <p:cBhvr>
                                        <p:cTn id="18" dur="750"/>
                                        <p:tgtEl>
                                          <p:spTgt spid="12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750"/>
                                        <p:tgtEl>
                                          <p:spTgt spid="108"/>
                                        </p:tgtEl>
                                      </p:cBhvr>
                                    </p:animEffect>
                                    <p:set>
                                      <p:cBhvr>
                                        <p:cTn id="23" dur="1" fill="hold">
                                          <p:stCondLst>
                                            <p:cond delay="749"/>
                                          </p:stCondLst>
                                        </p:cTn>
                                        <p:tgtEl>
                                          <p:spTgt spid="108"/>
                                        </p:tgtEl>
                                        <p:attrNameLst>
                                          <p:attrName>style.visibility</p:attrName>
                                        </p:attrNameLst>
                                      </p:cBhvr>
                                      <p:to>
                                        <p:strVal val="hidden"/>
                                      </p:to>
                                    </p:set>
                                  </p:childTnLst>
                                </p:cTn>
                              </p:par>
                              <p:par>
                                <p:cTn id="24" presetID="10" presetClass="entr" presetSubtype="0" fill="hold" grpId="0" nodeType="withEffect">
                                  <p:stCondLst>
                                    <p:cond delay="250"/>
                                  </p:stCondLst>
                                  <p:childTnLst>
                                    <p:set>
                                      <p:cBhvr>
                                        <p:cTn id="25" dur="1" fill="hold">
                                          <p:stCondLst>
                                            <p:cond delay="0"/>
                                          </p:stCondLst>
                                        </p:cTn>
                                        <p:tgtEl>
                                          <p:spTgt spid="128"/>
                                        </p:tgtEl>
                                        <p:attrNameLst>
                                          <p:attrName>style.visibility</p:attrName>
                                        </p:attrNameLst>
                                      </p:cBhvr>
                                      <p:to>
                                        <p:strVal val="visible"/>
                                      </p:to>
                                    </p:set>
                                    <p:animEffect transition="in" filter="fade">
                                      <p:cBhvr>
                                        <p:cTn id="26" dur="750"/>
                                        <p:tgtEl>
                                          <p:spTgt spid="12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750"/>
                                        <p:tgtEl>
                                          <p:spTgt spid="72"/>
                                        </p:tgtEl>
                                      </p:cBhvr>
                                    </p:animEffect>
                                    <p:set>
                                      <p:cBhvr>
                                        <p:cTn id="31" dur="1" fill="hold">
                                          <p:stCondLst>
                                            <p:cond delay="749"/>
                                          </p:stCondLst>
                                        </p:cTn>
                                        <p:tgtEl>
                                          <p:spTgt spid="72"/>
                                        </p:tgtEl>
                                        <p:attrNameLst>
                                          <p:attrName>style.visibility</p:attrName>
                                        </p:attrNameLst>
                                      </p:cBhvr>
                                      <p:to>
                                        <p:strVal val="hidden"/>
                                      </p:to>
                                    </p:set>
                                  </p:childTnLst>
                                </p:cTn>
                              </p:par>
                              <p:par>
                                <p:cTn id="32" presetID="10" presetClass="entr" presetSubtype="0" fill="hold" grpId="0" nodeType="withEffect">
                                  <p:stCondLst>
                                    <p:cond delay="250"/>
                                  </p:stCondLst>
                                  <p:childTnLst>
                                    <p:set>
                                      <p:cBhvr>
                                        <p:cTn id="33" dur="1" fill="hold">
                                          <p:stCondLst>
                                            <p:cond delay="0"/>
                                          </p:stCondLst>
                                        </p:cTn>
                                        <p:tgtEl>
                                          <p:spTgt spid="110"/>
                                        </p:tgtEl>
                                        <p:attrNameLst>
                                          <p:attrName>style.visibility</p:attrName>
                                        </p:attrNameLst>
                                      </p:cBhvr>
                                      <p:to>
                                        <p:strVal val="visible"/>
                                      </p:to>
                                    </p:set>
                                    <p:animEffect transition="in" filter="fade">
                                      <p:cBhvr>
                                        <p:cTn id="34" dur="750"/>
                                        <p:tgtEl>
                                          <p:spTgt spid="11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750"/>
                                        <p:tgtEl>
                                          <p:spTgt spid="75"/>
                                        </p:tgtEl>
                                      </p:cBhvr>
                                    </p:animEffect>
                                    <p:set>
                                      <p:cBhvr>
                                        <p:cTn id="39" dur="1" fill="hold">
                                          <p:stCondLst>
                                            <p:cond delay="749"/>
                                          </p:stCondLst>
                                        </p:cTn>
                                        <p:tgtEl>
                                          <p:spTgt spid="75"/>
                                        </p:tgtEl>
                                        <p:attrNameLst>
                                          <p:attrName>style.visibility</p:attrName>
                                        </p:attrNameLst>
                                      </p:cBhvr>
                                      <p:to>
                                        <p:strVal val="hidden"/>
                                      </p:to>
                                    </p:set>
                                  </p:childTnLst>
                                </p:cTn>
                              </p:par>
                              <p:par>
                                <p:cTn id="40" presetID="10" presetClass="entr" presetSubtype="0" fill="hold" grpId="0" nodeType="withEffect">
                                  <p:stCondLst>
                                    <p:cond delay="25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750"/>
                                        <p:tgtEl>
                                          <p:spTgt spid="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nodeType="clickEffect">
                                  <p:stCondLst>
                                    <p:cond delay="0"/>
                                  </p:stCondLst>
                                  <p:childTnLst>
                                    <p:animEffect transition="out" filter="fade">
                                      <p:cBhvr>
                                        <p:cTn id="46" dur="750"/>
                                        <p:tgtEl>
                                          <p:spTgt spid="106"/>
                                        </p:tgtEl>
                                      </p:cBhvr>
                                    </p:animEffect>
                                    <p:set>
                                      <p:cBhvr>
                                        <p:cTn id="47" dur="1" fill="hold">
                                          <p:stCondLst>
                                            <p:cond delay="749"/>
                                          </p:stCondLst>
                                        </p:cTn>
                                        <p:tgtEl>
                                          <p:spTgt spid="106"/>
                                        </p:tgtEl>
                                        <p:attrNameLst>
                                          <p:attrName>style.visibility</p:attrName>
                                        </p:attrNameLst>
                                      </p:cBhvr>
                                      <p:to>
                                        <p:strVal val="hidden"/>
                                      </p:to>
                                    </p:set>
                                  </p:childTnLst>
                                </p:cTn>
                              </p:par>
                              <p:par>
                                <p:cTn id="48" presetID="10" presetClass="entr" presetSubtype="0" fill="hold" grpId="0" nodeType="withEffect">
                                  <p:stCondLst>
                                    <p:cond delay="250"/>
                                  </p:stCondLst>
                                  <p:childTnLst>
                                    <p:set>
                                      <p:cBhvr>
                                        <p:cTn id="49" dur="1" fill="hold">
                                          <p:stCondLst>
                                            <p:cond delay="0"/>
                                          </p:stCondLst>
                                        </p:cTn>
                                        <p:tgtEl>
                                          <p:spTgt spid="116"/>
                                        </p:tgtEl>
                                        <p:attrNameLst>
                                          <p:attrName>style.visibility</p:attrName>
                                        </p:attrNameLst>
                                      </p:cBhvr>
                                      <p:to>
                                        <p:strVal val="visible"/>
                                      </p:to>
                                    </p:set>
                                    <p:animEffect transition="in" filter="fade">
                                      <p:cBhvr>
                                        <p:cTn id="50" dur="75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7" grpId="0"/>
      <p:bldP spid="4" grpId="0"/>
      <p:bldP spid="116" grpId="0"/>
      <p:bldP spid="127" grpId="0"/>
      <p:bldP spid="1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TextBox 3"/>
          <p:cNvSpPr txBox="1">
            <a:spLocks noChangeArrowheads="1"/>
          </p:cNvSpPr>
          <p:nvPr/>
        </p:nvSpPr>
        <p:spPr bwMode="auto">
          <a:xfrm>
            <a:off x="352424" y="1425403"/>
            <a:ext cx="11482387" cy="513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defTabSz="914400" eaLnBrk="1" hangingPunct="1"/>
            <a:r>
              <a:rPr lang="en-US" sz="3200" dirty="0">
                <a:solidFill>
                  <a:srgbClr val="051A92"/>
                </a:solidFill>
                <a:latin typeface="Segoe UI Light" panose="020B0502040204020203" pitchFamily="34" charset="0"/>
              </a:rPr>
              <a:t>TechNet Evaluation Center</a:t>
            </a:r>
          </a:p>
          <a:p>
            <a:pPr defTabSz="914400" eaLnBrk="1" hangingPunct="1"/>
            <a:r>
              <a:rPr lang="en-US" sz="1800" dirty="0">
                <a:solidFill>
                  <a:srgbClr val="051A92"/>
                </a:solidFill>
                <a:latin typeface="Segoe UI Regular" charset="0"/>
              </a:rPr>
              <a:t>Download Microsoft software trials today.</a:t>
            </a:r>
          </a:p>
          <a:p>
            <a:pPr defTabSz="914400" eaLnBrk="1" hangingPunct="1"/>
            <a:r>
              <a:rPr lang="en-US" sz="1800" dirty="0">
                <a:solidFill>
                  <a:srgbClr val="051A92"/>
                </a:solidFill>
                <a:latin typeface="Segoe UI Light" panose="020B0502040204020203" pitchFamily="34" charset="0"/>
                <a:hlinkClick r:id="rId2" action="ppaction://hlinkfile"/>
              </a:rPr>
              <a:t>technet.microsoft.com/</a:t>
            </a:r>
            <a:r>
              <a:rPr lang="en-US" sz="1800" dirty="0" err="1">
                <a:solidFill>
                  <a:srgbClr val="051A92"/>
                </a:solidFill>
                <a:latin typeface="Segoe UI Light" panose="020B0502040204020203" pitchFamily="34" charset="0"/>
                <a:hlinkClick r:id="rId2" action="ppaction://hlinkfile"/>
              </a:rPr>
              <a:t>evalcenter</a:t>
            </a:r>
            <a:endParaRPr lang="en-US" sz="1800" dirty="0">
              <a:solidFill>
                <a:srgbClr val="051A92"/>
              </a:solidFill>
              <a:latin typeface="Segoe UI Light" panose="020B0502040204020203" pitchFamily="34" charset="0"/>
            </a:endParaRPr>
          </a:p>
          <a:p>
            <a:pPr defTabSz="914400" eaLnBrk="1" hangingPunct="1">
              <a:spcBef>
                <a:spcPts val="1000"/>
              </a:spcBef>
            </a:pPr>
            <a:r>
              <a:rPr lang="en-US" sz="3200" dirty="0">
                <a:solidFill>
                  <a:srgbClr val="051A92"/>
                </a:solidFill>
                <a:latin typeface="Segoe UI Light" panose="020B0502040204020203" pitchFamily="34" charset="0"/>
              </a:rPr>
              <a:t>Microsoft Virtual Academy</a:t>
            </a:r>
          </a:p>
          <a:p>
            <a:pPr defTabSz="914400" eaLnBrk="1" hangingPunct="1"/>
            <a:r>
              <a:rPr lang="en-US" sz="1800" dirty="0">
                <a:solidFill>
                  <a:srgbClr val="051A92"/>
                </a:solidFill>
                <a:latin typeface="Segoe UI Regular" charset="0"/>
              </a:rPr>
              <a:t>Take a free, online course.</a:t>
            </a:r>
          </a:p>
          <a:p>
            <a:pPr defTabSz="914400" eaLnBrk="1" hangingPunct="1"/>
            <a:r>
              <a:rPr lang="en-US" sz="1800" dirty="0">
                <a:solidFill>
                  <a:srgbClr val="051A92"/>
                </a:solidFill>
                <a:latin typeface="Segoe UI Light" panose="020B0502040204020203" pitchFamily="34" charset="0"/>
                <a:hlinkClick r:id="rId3" action="ppaction://hlinkfile"/>
              </a:rPr>
              <a:t>microsoftvirtualacademy.com</a:t>
            </a:r>
            <a:endParaRPr lang="en-US" sz="1800" dirty="0">
              <a:solidFill>
                <a:srgbClr val="051A92"/>
              </a:solidFill>
              <a:latin typeface="Segoe UI Light" panose="020B0502040204020203" pitchFamily="34" charset="0"/>
            </a:endParaRPr>
          </a:p>
          <a:p>
            <a:pPr defTabSz="914400" eaLnBrk="1" hangingPunct="1">
              <a:spcBef>
                <a:spcPts val="1000"/>
              </a:spcBef>
            </a:pPr>
            <a:r>
              <a:rPr lang="en-US" sz="3200" dirty="0">
                <a:solidFill>
                  <a:srgbClr val="051A92"/>
                </a:solidFill>
                <a:latin typeface="Segoe UI Light" panose="020B0502040204020203" pitchFamily="34" charset="0"/>
              </a:rPr>
              <a:t>IT Camps</a:t>
            </a:r>
          </a:p>
          <a:p>
            <a:pPr defTabSz="914400" eaLnBrk="1" hangingPunct="1"/>
            <a:r>
              <a:rPr lang="en-US" sz="1800" dirty="0">
                <a:solidFill>
                  <a:srgbClr val="051A92"/>
                </a:solidFill>
                <a:latin typeface="Segoe UI Regular" charset="0"/>
              </a:rPr>
              <a:t>Find an additional IT Camp near you.</a:t>
            </a:r>
          </a:p>
          <a:p>
            <a:pPr defTabSz="914400" eaLnBrk="1" hangingPunct="1"/>
            <a:r>
              <a:rPr lang="en-US" sz="1800" dirty="0">
                <a:solidFill>
                  <a:srgbClr val="051A92"/>
                </a:solidFill>
                <a:latin typeface="Segoe UI Light" panose="020B0502040204020203" pitchFamily="34" charset="0"/>
                <a:hlinkClick r:id="rId4" action="ppaction://hlinkfile"/>
              </a:rPr>
              <a:t>technet.microsoft.com/</a:t>
            </a:r>
            <a:r>
              <a:rPr lang="en-US" sz="1800" dirty="0" err="1">
                <a:solidFill>
                  <a:srgbClr val="051A92"/>
                </a:solidFill>
                <a:latin typeface="Segoe UI Light" panose="020B0502040204020203" pitchFamily="34" charset="0"/>
                <a:hlinkClick r:id="rId4" action="ppaction://hlinkfile"/>
              </a:rPr>
              <a:t>globalitcamps</a:t>
            </a:r>
            <a:endParaRPr lang="en-US" sz="1800" dirty="0">
              <a:solidFill>
                <a:srgbClr val="051A92"/>
              </a:solidFill>
              <a:latin typeface="Segoe UI Light" panose="020B0502040204020203" pitchFamily="34" charset="0"/>
            </a:endParaRPr>
          </a:p>
          <a:p>
            <a:pPr defTabSz="914400" eaLnBrk="1" hangingPunct="1">
              <a:spcBef>
                <a:spcPts val="1000"/>
              </a:spcBef>
            </a:pPr>
            <a:r>
              <a:rPr lang="en-US" sz="3200" dirty="0">
                <a:solidFill>
                  <a:srgbClr val="051A92"/>
                </a:solidFill>
                <a:latin typeface="Segoe UI Light" panose="020B0502040204020203" pitchFamily="34" charset="0"/>
              </a:rPr>
              <a:t>Microsoft Certifications</a:t>
            </a:r>
          </a:p>
          <a:p>
            <a:pPr defTabSz="914400" eaLnBrk="1" hangingPunct="1"/>
            <a:r>
              <a:rPr lang="en-US" sz="1800" dirty="0">
                <a:solidFill>
                  <a:srgbClr val="051A92"/>
                </a:solidFill>
                <a:latin typeface="Segoe UI Regular" charset="0"/>
              </a:rPr>
              <a:t>Get certified on Microsoft Products &amp; Technologies.</a:t>
            </a:r>
          </a:p>
          <a:p>
            <a:pPr defTabSz="914400" eaLnBrk="1" hangingPunct="1"/>
            <a:r>
              <a:rPr lang="en-US" sz="1800" dirty="0">
                <a:solidFill>
                  <a:srgbClr val="051A92"/>
                </a:solidFill>
                <a:latin typeface="Segoe UI Light" panose="020B0502040204020203" pitchFamily="34" charset="0"/>
                <a:hlinkClick r:id="rId5"/>
              </a:rPr>
              <a:t>aka.ms/certifications</a:t>
            </a:r>
            <a:endParaRPr lang="en-US" sz="1800" dirty="0">
              <a:solidFill>
                <a:srgbClr val="051A92"/>
              </a:solidFill>
              <a:latin typeface="Segoe UI Light" panose="020B0502040204020203" pitchFamily="34" charset="0"/>
            </a:endParaRPr>
          </a:p>
          <a:p>
            <a:pPr defTabSz="914400" eaLnBrk="1" hangingPunct="1">
              <a:spcBef>
                <a:spcPts val="600"/>
              </a:spcBef>
            </a:pPr>
            <a:endParaRPr lang="en-US" sz="1800" dirty="0">
              <a:solidFill>
                <a:srgbClr val="051A92"/>
              </a:solidFill>
              <a:latin typeface="Segoe UI Light" panose="020B0502040204020203" pitchFamily="34" charset="0"/>
            </a:endParaRPr>
          </a:p>
          <a:p>
            <a:pPr defTabSz="914400" eaLnBrk="1" hangingPunct="1"/>
            <a:endParaRPr lang="en-US" sz="1200" dirty="0">
              <a:solidFill>
                <a:srgbClr val="051A92"/>
              </a:solidFill>
              <a:latin typeface="Segoe UI Light" panose="020B0502040204020203" pitchFamily="34" charset="0"/>
            </a:endParaRPr>
          </a:p>
        </p:txBody>
      </p:sp>
    </p:spTree>
    <p:extLst>
      <p:ext uri="{BB962C8B-B14F-4D97-AF65-F5344CB8AC3E}">
        <p14:creationId xmlns:p14="http://schemas.microsoft.com/office/powerpoint/2010/main" val="396039499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BCF2"/>
        </a:solidFill>
        <a:effectLst/>
      </p:bgPr>
    </p:bg>
    <p:spTree>
      <p:nvGrpSpPr>
        <p:cNvPr id="1" name=""/>
        <p:cNvGrpSpPr/>
        <p:nvPr/>
      </p:nvGrpSpPr>
      <p:grpSpPr>
        <a:xfrm>
          <a:off x="0" y="0"/>
          <a:ext cx="0" cy="0"/>
          <a:chOff x="0" y="0"/>
          <a:chExt cx="0" cy="0"/>
        </a:xfrm>
      </p:grpSpPr>
      <p:sp>
        <p:nvSpPr>
          <p:cNvPr id="5" name="Text Box 3"/>
          <p:cNvSpPr txBox="1">
            <a:spLocks noChangeArrowheads="1"/>
          </p:cNvSpPr>
          <p:nvPr/>
        </p:nvSpPr>
        <p:spPr bwMode="blackWhite">
          <a:xfrm>
            <a:off x="520700" y="6298298"/>
            <a:ext cx="11173090" cy="323165"/>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4099" eaLnBrk="0" hangingPunct="0"/>
            <a:r>
              <a:rPr lang="en-US" sz="700" dirty="0">
                <a:gradFill>
                  <a:gsLst>
                    <a:gs pos="0">
                      <a:srgbClr val="FFFFFF"/>
                    </a:gs>
                    <a:gs pos="100000">
                      <a:srgbClr val="FFFFFF"/>
                    </a:gs>
                  </a:gsLst>
                  <a:lin ang="5400000" scaled="0"/>
                </a:gradFill>
                <a:cs typeface="Arial" charset="0"/>
              </a:rPr>
              <a:t>© </a:t>
            </a:r>
            <a:r>
              <a:rPr lang="en-US" sz="700" dirty="0" smtClean="0">
                <a:gradFill>
                  <a:gsLst>
                    <a:gs pos="0">
                      <a:srgbClr val="FFFFFF"/>
                    </a:gs>
                    <a:gs pos="100000">
                      <a:srgbClr val="FFFFFF"/>
                    </a:gs>
                  </a:gsLst>
                  <a:lin ang="5400000" scaled="0"/>
                </a:gradFill>
                <a:cs typeface="Arial" charset="0"/>
              </a:rPr>
              <a:t>2012 Microsoft </a:t>
            </a:r>
            <a:r>
              <a:rPr lang="en-US" sz="700" dirty="0">
                <a:gradFill>
                  <a:gsLst>
                    <a:gs pos="0">
                      <a:srgbClr val="FFFFFF"/>
                    </a:gs>
                    <a:gs pos="100000">
                      <a:srgbClr val="FFFFFF"/>
                    </a:gs>
                  </a:gsLst>
                  <a:lin ang="5400000" scaled="0"/>
                </a:gradFill>
                <a:cs typeface="Arial" charset="0"/>
              </a:rPr>
              <a:t>Corporation. All rights reserved. Microsoft, Windows, Windows Vista and other product names are or may be registered trademarks and/or trademarks in the U.S. and/or other countries.</a:t>
            </a:r>
          </a:p>
          <a:p>
            <a:pPr defTabSz="914099" eaLnBrk="0" hangingPunct="0"/>
            <a:r>
              <a:rPr lang="en-US" sz="700" dirty="0">
                <a:gradFill>
                  <a:gsLst>
                    <a:gs pos="0">
                      <a:srgbClr val="FFFFFF"/>
                    </a:gs>
                    <a:gs pos="100000">
                      <a:srgbClr val="FFFFFF"/>
                    </a:gs>
                  </a:gsLst>
                  <a:lin ang="5400000" scaled="0"/>
                </a:gra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700" dirty="0" smtClean="0">
                <a:gradFill>
                  <a:gsLst>
                    <a:gs pos="0">
                      <a:srgbClr val="FFFFFF"/>
                    </a:gs>
                    <a:gs pos="100000">
                      <a:srgbClr val="FFFFFF"/>
                    </a:gs>
                  </a:gsLst>
                  <a:lin ang="5400000" scaled="0"/>
                </a:gradFill>
                <a:cs typeface="Arial" charset="0"/>
              </a:rPr>
              <a:t>MICROSOFT </a:t>
            </a:r>
            <a:r>
              <a:rPr lang="en-US" sz="700" dirty="0">
                <a:gradFill>
                  <a:gsLst>
                    <a:gs pos="0">
                      <a:srgbClr val="FFFFFF"/>
                    </a:gs>
                    <a:gs pos="100000">
                      <a:srgbClr val="FFFFFF"/>
                    </a:gs>
                  </a:gsLst>
                  <a:lin ang="5400000" scaled="0"/>
                </a:gradFill>
                <a:cs typeface="Arial" charset="0"/>
              </a:rPr>
              <a:t>MAKES NO WARRANTIES, EXPRESS, IMPLIED OR STATUTORY, AS TO THE INFORMATION IN THIS PRESENTATION.</a:t>
            </a:r>
          </a:p>
        </p:txBody>
      </p:sp>
      <p:pic>
        <p:nvPicPr>
          <p:cNvPr id="6" name="Picture 3"/>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3094037" y="2911565"/>
            <a:ext cx="6000750" cy="103487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bwMode="black">
          <a:xfrm>
            <a:off x="10637308" y="285834"/>
            <a:ext cx="1267612" cy="300929"/>
          </a:xfrm>
          <a:prstGeom prst="rect">
            <a:avLst/>
          </a:prstGeom>
          <a:noFill/>
        </p:spPr>
      </p:pic>
      <p:pic>
        <p:nvPicPr>
          <p:cNvPr id="2" name="Picture 1"/>
          <p:cNvPicPr>
            <a:picLocks noChangeAspect="1"/>
          </p:cNvPicPr>
          <p:nvPr/>
        </p:nvPicPr>
        <p:blipFill rotWithShape="1">
          <a:blip r:embed="rId6">
            <a:extLst>
              <a:ext uri="{28A0092B-C50C-407E-A947-70E740481C1C}">
                <a14:useLocalDpi xmlns:a14="http://schemas.microsoft.com/office/drawing/2010/main" val="0"/>
              </a:ext>
            </a:extLst>
          </a:blip>
          <a:srcRect b="37857"/>
          <a:stretch/>
        </p:blipFill>
        <p:spPr>
          <a:xfrm>
            <a:off x="4008197" y="5354080"/>
            <a:ext cx="4572000" cy="723991"/>
          </a:xfrm>
          <a:prstGeom prst="rect">
            <a:avLst/>
          </a:prstGeom>
        </p:spPr>
      </p:pic>
    </p:spTree>
    <p:extLst>
      <p:ext uri="{BB962C8B-B14F-4D97-AF65-F5344CB8AC3E}">
        <p14:creationId xmlns:p14="http://schemas.microsoft.com/office/powerpoint/2010/main" val="1506620039"/>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Metro Template Light 16x9">
  <a:themeElements>
    <a:clrScheme name="Microsoft Colors">
      <a:dk1>
        <a:srgbClr val="000000"/>
      </a:dk1>
      <a:lt1>
        <a:srgbClr val="FFFFFF"/>
      </a:lt1>
      <a:dk2>
        <a:srgbClr val="3F3F3F"/>
      </a:dk2>
      <a:lt2>
        <a:srgbClr val="F2F2F2"/>
      </a:lt2>
      <a:accent1>
        <a:srgbClr val="00AEEF"/>
      </a:accent1>
      <a:accent2>
        <a:srgbClr val="8CC600"/>
      </a:accent2>
      <a:accent3>
        <a:srgbClr val="FF8A00"/>
      </a:accent3>
      <a:accent4>
        <a:srgbClr val="FF0097"/>
      </a:accent4>
      <a:accent5>
        <a:srgbClr val="0071BC"/>
      </a:accent5>
      <a:accent6>
        <a:srgbClr val="910091"/>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2.xml><?xml version="1.0" encoding="utf-8"?>
<a:theme xmlns:a="http://schemas.openxmlformats.org/drawingml/2006/main" name="Metro Template Colored Titles Segoe UI 16x9">
  <a:themeElements>
    <a:clrScheme name="Microsoft Colors">
      <a:dk1>
        <a:srgbClr val="000000"/>
      </a:dk1>
      <a:lt1>
        <a:srgbClr val="FFFFFF"/>
      </a:lt1>
      <a:dk2>
        <a:srgbClr val="3F3F3F"/>
      </a:dk2>
      <a:lt2>
        <a:srgbClr val="F2F2F2"/>
      </a:lt2>
      <a:accent1>
        <a:srgbClr val="00AEEF"/>
      </a:accent1>
      <a:accent2>
        <a:srgbClr val="8CC600"/>
      </a:accent2>
      <a:accent3>
        <a:srgbClr val="FF8A00"/>
      </a:accent3>
      <a:accent4>
        <a:srgbClr val="FF0097"/>
      </a:accent4>
      <a:accent5>
        <a:srgbClr val="0071BC"/>
      </a:accent5>
      <a:accent6>
        <a:srgbClr val="910091"/>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gs>
                <a:gs pos="86000">
                  <a:schemeClr val="tx1"/>
                </a:gs>
              </a:gsLst>
              <a:lin ang="5400000" scaled="0"/>
            </a:gradFill>
            <a:latin typeface="Segoe UI Light" pitchFamily="34" charset="0"/>
          </a:defRPr>
        </a:defPPr>
      </a:lstStyle>
    </a:txDef>
  </a:objectDefaults>
  <a:extraClrSchemeLst/>
</a:theme>
</file>

<file path=ppt/theme/theme3.xml><?xml version="1.0" encoding="utf-8"?>
<a:theme xmlns:a="http://schemas.openxmlformats.org/drawingml/2006/main" name="1_Metro Template Light 16x9">
  <a:themeElements>
    <a:clrScheme name="Microsoft Corp Colors">
      <a:dk1>
        <a:srgbClr val="000000"/>
      </a:dk1>
      <a:lt1>
        <a:srgbClr val="FFFFFF"/>
      </a:lt1>
      <a:dk2>
        <a:srgbClr val="3F3F3F"/>
      </a:dk2>
      <a:lt2>
        <a:srgbClr val="F2F2F2"/>
      </a:lt2>
      <a:accent1>
        <a:srgbClr val="00BCF2"/>
      </a:accent1>
      <a:accent2>
        <a:srgbClr val="BAD80A"/>
      </a:accent2>
      <a:accent3>
        <a:srgbClr val="FF8C00"/>
      </a:accent3>
      <a:accent4>
        <a:srgbClr val="EC008C"/>
      </a:accent4>
      <a:accent5>
        <a:srgbClr val="00198F"/>
      </a:accent5>
      <a:accent6>
        <a:srgbClr val="68217A"/>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4.xml><?xml version="1.0" encoding="utf-8"?>
<a:theme xmlns:a="http://schemas.openxmlformats.org/drawingml/2006/main" name="2_Metro Template Light 16x9">
  <a:themeElements>
    <a:clrScheme name="Microsoft Corp Colors">
      <a:dk1>
        <a:srgbClr val="000000"/>
      </a:dk1>
      <a:lt1>
        <a:srgbClr val="FFFFFF"/>
      </a:lt1>
      <a:dk2>
        <a:srgbClr val="3F3F3F"/>
      </a:dk2>
      <a:lt2>
        <a:srgbClr val="F2F2F2"/>
      </a:lt2>
      <a:accent1>
        <a:srgbClr val="00BCF2"/>
      </a:accent1>
      <a:accent2>
        <a:srgbClr val="BAD80A"/>
      </a:accent2>
      <a:accent3>
        <a:srgbClr val="FF8C00"/>
      </a:accent3>
      <a:accent4>
        <a:srgbClr val="EC008C"/>
      </a:accent4>
      <a:accent5>
        <a:srgbClr val="00198F"/>
      </a:accent5>
      <a:accent6>
        <a:srgbClr val="68217A"/>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5.xml><?xml version="1.0" encoding="utf-8"?>
<a:theme xmlns:a="http://schemas.openxmlformats.org/drawingml/2006/main" name="3_Metro Template Light 16x9">
  <a:themeElements>
    <a:clrScheme name="Microsoft Corp Colors">
      <a:dk1>
        <a:srgbClr val="000000"/>
      </a:dk1>
      <a:lt1>
        <a:srgbClr val="FFFFFF"/>
      </a:lt1>
      <a:dk2>
        <a:srgbClr val="3F3F3F"/>
      </a:dk2>
      <a:lt2>
        <a:srgbClr val="F2F2F2"/>
      </a:lt2>
      <a:accent1>
        <a:srgbClr val="00BCF2"/>
      </a:accent1>
      <a:accent2>
        <a:srgbClr val="BAD80A"/>
      </a:accent2>
      <a:accent3>
        <a:srgbClr val="FF8C00"/>
      </a:accent3>
      <a:accent4>
        <a:srgbClr val="EC008C"/>
      </a:accent4>
      <a:accent5>
        <a:srgbClr val="00198F"/>
      </a:accent5>
      <a:accent6>
        <a:srgbClr val="68217A"/>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6.xml><?xml version="1.0" encoding="utf-8"?>
<a:theme xmlns:a="http://schemas.openxmlformats.org/drawingml/2006/main" name="1_Metro Template Colored Titles Segoe UI 16x9">
  <a:themeElements>
    <a:clrScheme name="Microsoft Colors">
      <a:dk1>
        <a:srgbClr val="000000"/>
      </a:dk1>
      <a:lt1>
        <a:srgbClr val="FFFFFF"/>
      </a:lt1>
      <a:dk2>
        <a:srgbClr val="3F3F3F"/>
      </a:dk2>
      <a:lt2>
        <a:srgbClr val="F2F2F2"/>
      </a:lt2>
      <a:accent1>
        <a:srgbClr val="00AEEF"/>
      </a:accent1>
      <a:accent2>
        <a:srgbClr val="8CC600"/>
      </a:accent2>
      <a:accent3>
        <a:srgbClr val="FF8A00"/>
      </a:accent3>
      <a:accent4>
        <a:srgbClr val="FF0097"/>
      </a:accent4>
      <a:accent5>
        <a:srgbClr val="0071BC"/>
      </a:accent5>
      <a:accent6>
        <a:srgbClr val="910091"/>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gs>
                <a:gs pos="86000">
                  <a:schemeClr val="tx1"/>
                </a:gs>
              </a:gsLst>
              <a:lin ang="5400000" scaled="0"/>
            </a:gradFill>
            <a:latin typeface="Segoe UI Light" pitchFamily="34" charset="0"/>
          </a:defRPr>
        </a:defPPr>
      </a:lstStyle>
    </a:txDef>
  </a:objectDefaults>
  <a:extraClrSchemeLst/>
</a:theme>
</file>

<file path=ppt/theme/theme7.xml><?xml version="1.0" encoding="utf-8"?>
<a:theme xmlns:a="http://schemas.openxmlformats.org/drawingml/2006/main" name="2_Metro Template Colored Titles Segoe UI 16x9">
  <a:themeElements>
    <a:clrScheme name="Microsoft Corp Colors">
      <a:dk1>
        <a:srgbClr val="000000"/>
      </a:dk1>
      <a:lt1>
        <a:srgbClr val="FFFFFF"/>
      </a:lt1>
      <a:dk2>
        <a:srgbClr val="3F3F3F"/>
      </a:dk2>
      <a:lt2>
        <a:srgbClr val="F2F2F2"/>
      </a:lt2>
      <a:accent1>
        <a:srgbClr val="00BCF2"/>
      </a:accent1>
      <a:accent2>
        <a:srgbClr val="BAD80A"/>
      </a:accent2>
      <a:accent3>
        <a:srgbClr val="FF8C00"/>
      </a:accent3>
      <a:accent4>
        <a:srgbClr val="EC008C"/>
      </a:accent4>
      <a:accent5>
        <a:srgbClr val="00198F"/>
      </a:accent5>
      <a:accent6>
        <a:srgbClr val="68217A"/>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gs>
                <a:gs pos="86000">
                  <a:schemeClr val="tx1"/>
                </a:gs>
              </a:gsLst>
              <a:lin ang="5400000" scaled="0"/>
            </a:gradFill>
            <a:latin typeface="Segoe UI Light" pitchFamily="34" charset="0"/>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A346828C4ADA4DAF28BF5FA805152A" ma:contentTypeVersion="" ma:contentTypeDescription="Create a new document." ma:contentTypeScope="" ma:versionID="7b3635d0010f1c0db8d5635015eda4fa">
  <xsd:schema xmlns:xsd="http://www.w3.org/2001/XMLSchema" xmlns:xs="http://www.w3.org/2001/XMLSchema" xmlns:p="http://schemas.microsoft.com/office/2006/metadata/properties" targetNamespace="http://schemas.microsoft.com/office/2006/metadata/properties" ma:root="true" ma:fieldsID="24c1cf455c5f389e2ce588f3b28a0dc1">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7BBA2E5-14C3-4FE7-9A8E-5B7B8719F4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704E7F4A-79B5-454E-AA47-8A2C9E3D2F6D}">
  <ds:schemaRefs>
    <ds:schemaRef ds:uri="http://schemas.microsoft.com/sharepoint/v3/contenttype/forms"/>
  </ds:schemaRefs>
</ds:datastoreItem>
</file>

<file path=customXml/itemProps3.xml><?xml version="1.0" encoding="utf-8"?>
<ds:datastoreItem xmlns:ds="http://schemas.openxmlformats.org/officeDocument/2006/customXml" ds:itemID="{026C1BB3-5197-4464-8EE3-D8E0DB550ACD}">
  <ds:schemaRefs>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Metro Template Light 16x9</Template>
  <TotalTime>3472</TotalTime>
  <Words>2579</Words>
  <Application>Microsoft Office PowerPoint</Application>
  <PresentationFormat>Custom</PresentationFormat>
  <Paragraphs>221</Paragraphs>
  <Slides>11</Slides>
  <Notes>10</Notes>
  <HiddenSlides>0</HiddenSlides>
  <MMClips>0</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11</vt:i4>
      </vt:variant>
    </vt:vector>
  </HeadingPairs>
  <TitlesOfParts>
    <vt:vector size="26" baseType="lpstr">
      <vt:lpstr>ＭＳ Ｐゴシック</vt:lpstr>
      <vt:lpstr>Arial</vt:lpstr>
      <vt:lpstr>Segoe</vt:lpstr>
      <vt:lpstr>Segoe Light</vt:lpstr>
      <vt:lpstr>Segoe UI</vt:lpstr>
      <vt:lpstr>Segoe UI Light</vt:lpstr>
      <vt:lpstr>Segoe UI Regular</vt:lpstr>
      <vt:lpstr>Wingdings</vt:lpstr>
      <vt:lpstr>Metro Template Light 16x9</vt:lpstr>
      <vt:lpstr>Metro Template Colored Titles Segoe UI 16x9</vt:lpstr>
      <vt:lpstr>1_Metro Template Light 16x9</vt:lpstr>
      <vt:lpstr>2_Metro Template Light 16x9</vt:lpstr>
      <vt:lpstr>3_Metro Template Light 16x9</vt:lpstr>
      <vt:lpstr>1_Metro Template Colored Titles Segoe UI 16x9</vt:lpstr>
      <vt:lpstr>2_Metro Template Colored Titles Segoe UI 16x9</vt:lpstr>
      <vt:lpstr>PowerPoint Presentation</vt:lpstr>
      <vt:lpstr>PowerPoint Presentation</vt:lpstr>
      <vt:lpstr>Windows 8 for Enterprise</vt:lpstr>
      <vt:lpstr>Windows 8 for Enterprise</vt:lpstr>
      <vt:lpstr>PowerPoint Presentation</vt:lpstr>
      <vt:lpstr>Great Experiences Across Hardware …</vt:lpstr>
      <vt:lpstr>On A Variety of Form Factors</vt:lpstr>
      <vt:lpstr>PowerPoint Presentation</vt:lpstr>
      <vt:lpstr>Today’s Sessions</vt:lpstr>
      <vt:lpstr>Resources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Philip Weitnauer</cp:lastModifiedBy>
  <cp:revision>6</cp:revision>
  <dcterms:created xsi:type="dcterms:W3CDTF">2012-02-26T17:38:04Z</dcterms:created>
  <dcterms:modified xsi:type="dcterms:W3CDTF">2013-01-04T16:37:17Z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0x01010036A346828C4ADA4DAF28BF5FA805152A</vt:lpwstr>
  </property>
  <property fmtid="{D5CDD505-2E9C-101B-9397-08002B2CF9AE}" pid="3" name="TaxKeyword">
    <vt:lpwstr>17022;#windows 8 readiness|3bc9c9cf-83ef-4fde-addb-20e7a18f86eb</vt:lpwstr>
  </property>
  <property fmtid="{D5CDD505-2E9C-101B-9397-08002B2CF9AE}" pid="4" name="Capabilities">
    <vt:lpwstr/>
  </property>
  <property fmtid="{D5CDD505-2E9C-101B-9397-08002B2CF9AE}" pid="5" name="_dlc_policyId">
    <vt:lpwstr/>
  </property>
  <property fmtid="{D5CDD505-2E9C-101B-9397-08002B2CF9AE}" pid="6" name="Region">
    <vt:lpwstr/>
  </property>
  <property fmtid="{D5CDD505-2E9C-101B-9397-08002B2CF9AE}" pid="7" name="Confidentiality">
    <vt:lpwstr>13;#FTE only|cd22a6bf-918a-4865-b82b-a8f91186fe8d</vt:lpwstr>
  </property>
  <property fmtid="{D5CDD505-2E9C-101B-9397-08002B2CF9AE}" pid="8" name="ItemType">
    <vt:lpwstr>10178;#playbooks|f2fe2f8b-6d76-4d77-ab51-69c76130bda5;#10271;#bills of materials|960d617b-5545-4c89-b5fd-e48098282398</vt:lpwstr>
  </property>
  <property fmtid="{D5CDD505-2E9C-101B-9397-08002B2CF9AE}" pid="9" name="WorkflowCreationPath">
    <vt:lpwstr>d3765c0c-e2b5-4307-934b-d5d862e93ab3,3;d3765c0c-e2b5-4307-934b-d5d862e93ab3,3;d3765c0c-e2b5-4307-934b-d5d862e93ab3,8;d3765c0c-e2b5-4307-934b-d5d862e93ab3,8;d3765c0c-e2b5-4307-934b-d5d862e93ab3,14;d3765c0c-e2b5-4307-934b-d5d862e93ab3,14;d3765c0c-e2b5-4307-</vt:lpwstr>
  </property>
  <property fmtid="{D5CDD505-2E9C-101B-9397-08002B2CF9AE}" pid="10" name="Industries">
    <vt:lpwstr/>
  </property>
  <property fmtid="{D5CDD505-2E9C-101B-9397-08002B2CF9AE}" pid="11" name="Roles">
    <vt:lpwstr/>
  </property>
  <property fmtid="{D5CDD505-2E9C-101B-9397-08002B2CF9AE}" pid="12" name="SMSGDomain">
    <vt:lpwstr>12344;#Windows Business Group|0345b95b-a01a-476d-9ed3-4bc6428075b5;#16902;#SMSG Readiness|c6595b84-b463-470a-bb46-2a47364645be;#10947;#Enterprise and Partner Group|b6e10940-8c6c-40cf-9dc4-c224c7da837a</vt:lpwstr>
  </property>
  <property fmtid="{D5CDD505-2E9C-101B-9397-08002B2CF9AE}" pid="13" name="Competitors">
    <vt:lpwstr/>
  </property>
  <property fmtid="{D5CDD505-2E9C-101B-9397-08002B2CF9AE}" pid="14" name="ItemRetentionFormula">
    <vt:lpwstr/>
  </property>
  <property fmtid="{D5CDD505-2E9C-101B-9397-08002B2CF9AE}" pid="15" name="BusinessArchitecture">
    <vt:lpwstr/>
  </property>
  <property fmtid="{D5CDD505-2E9C-101B-9397-08002B2CF9AE}" pid="16" name="SMSGTags">
    <vt:lpwstr/>
  </property>
  <property fmtid="{D5CDD505-2E9C-101B-9397-08002B2CF9AE}" pid="17" name="Products">
    <vt:lpwstr>15986;#Windows 8|bde2511f-3815-460c-8e58-d8a2c35f497e</vt:lpwstr>
  </property>
  <property fmtid="{D5CDD505-2E9C-101B-9397-08002B2CF9AE}" pid="18" name="_dlc_DocIdItemGuid">
    <vt:lpwstr>d4795349-1922-4865-8730-420eb714327c</vt:lpwstr>
  </property>
  <property fmtid="{D5CDD505-2E9C-101B-9397-08002B2CF9AE}" pid="19" name="EnterpriseDomainTags">
    <vt:lpwstr/>
  </property>
  <property fmtid="{D5CDD505-2E9C-101B-9397-08002B2CF9AE}" pid="20" name="Segments">
    <vt:lpwstr/>
  </property>
  <property fmtid="{D5CDD505-2E9C-101B-9397-08002B2CF9AE}" pid="21" name="ActivitiesAndPrograms">
    <vt:lpwstr>12990;#Microsoft product launch campaigns|e634bb7f-b77b-4305-b346-03da1c4c6f6e;#17133;#Windows 8 Readiness|e1898657-1526-46cb-b9d2-d1553697374f;#10747;#enterprise campaign in a box|39675275-15e7-44be-8b31-69c9953e6a39;#15265;#Flexible Workstyle|0344080f-7</vt:lpwstr>
  </property>
  <property fmtid="{D5CDD505-2E9C-101B-9397-08002B2CF9AE}" pid="22" name="Partners">
    <vt:lpwstr/>
  </property>
  <property fmtid="{D5CDD505-2E9C-101B-9397-08002B2CF9AE}" pid="23" name="Groups">
    <vt:lpwstr/>
  </property>
  <property fmtid="{D5CDD505-2E9C-101B-9397-08002B2CF9AE}" pid="24" name="Topics">
    <vt:lpwstr/>
  </property>
  <property fmtid="{D5CDD505-2E9C-101B-9397-08002B2CF9AE}" pid="25" name="EnterpriseDomainTagsTaxHTField0">
    <vt:lpwstr/>
  </property>
  <property fmtid="{D5CDD505-2E9C-101B-9397-08002B2CF9AE}" pid="26" name="LastUpdatedByBatchTagging">
    <vt:bool>true</vt:bool>
  </property>
  <property fmtid="{D5CDD505-2E9C-101B-9397-08002B2CF9AE}" pid="27" name="Languages">
    <vt:lpwstr>10056;#English|cb91f272-ce4d-4a7e-9bbf-78b58e3d188d</vt:lpwstr>
  </property>
  <property fmtid="{D5CDD505-2E9C-101B-9397-08002B2CF9AE}" pid="28" name="_docset_NoMedatataSyncRequired">
    <vt:lpwstr>False</vt:lpwstr>
  </property>
  <property fmtid="{D5CDD505-2E9C-101B-9397-08002B2CF9AE}" pid="29" name="SMSGTagsTaxHTField0">
    <vt:lpwstr/>
  </property>
  <property fmtid="{D5CDD505-2E9C-101B-9397-08002B2CF9AE}" pid="30" name="Audiences">
    <vt:lpwstr>13882;#commercial organizations|e6df46ee-d724-432f-a2d8-d4c8395a3c45</vt:lpwstr>
  </property>
  <property fmtid="{D5CDD505-2E9C-101B-9397-08002B2CF9AE}" pid="31" name="Order">
    <vt:r8>16911800</vt:r8>
  </property>
</Properties>
</file>