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32" r:id="rId4"/>
    <p:sldMasterId id="2147483756" r:id="rId5"/>
    <p:sldMasterId id="2147483774" r:id="rId6"/>
    <p:sldMasterId id="2147483783" r:id="rId7"/>
    <p:sldMasterId id="2147483792" r:id="rId8"/>
    <p:sldMasterId id="2147483800" r:id="rId9"/>
  </p:sldMasterIdLst>
  <p:notesMasterIdLst>
    <p:notesMasterId r:id="rId17"/>
  </p:notesMasterIdLst>
  <p:handoutMasterIdLst>
    <p:handoutMasterId r:id="rId18"/>
  </p:handoutMasterIdLst>
  <p:sldIdLst>
    <p:sldId id="544" r:id="rId10"/>
    <p:sldId id="545" r:id="rId11"/>
    <p:sldId id="541" r:id="rId12"/>
    <p:sldId id="547" r:id="rId13"/>
    <p:sldId id="542" r:id="rId14"/>
    <p:sldId id="548" r:id="rId15"/>
    <p:sldId id="543" r:id="rId16"/>
  </p:sldIdLst>
  <p:sldSz cx="12188825" cy="6858000"/>
  <p:notesSz cx="7010400" cy="9236075"/>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44008CE7-4650-416C-ACBD-B9B1038E76EB}">
          <p14:sldIdLst>
            <p14:sldId id="544"/>
          </p14:sldIdLst>
        </p14:section>
        <p14:section name="Body" id="{5F807824-D658-4B0C-B507-6C6E1606DFC0}">
          <p14:sldIdLst>
            <p14:sldId id="545"/>
            <p14:sldId id="541"/>
            <p14:sldId id="547"/>
            <p14:sldId id="542"/>
            <p14:sldId id="548"/>
          </p14:sldIdLst>
        </p14:section>
        <p14:section name="Exit Slide" id="{DAC9DF6A-5741-4666-B9A3-31772B7E9A9F}">
          <p14:sldIdLst>
            <p14:sldId id="543"/>
          </p14:sldIdLst>
        </p14:section>
      </p14:sectionLst>
    </p:ext>
    <p:ext uri="{EFAFB233-063F-42B5-8137-9DF3F51BA10A}">
      <p15:sldGuideLst xmlns:p15="http://schemas.microsoft.com/office/powerpoint/2012/main">
        <p15:guide id="1" orient="horz" pos="147">
          <p15:clr>
            <a:srgbClr val="A4A3A4"/>
          </p15:clr>
        </p15:guide>
        <p15:guide id="2" orient="horz" pos="4171">
          <p15:clr>
            <a:srgbClr val="A4A3A4"/>
          </p15:clr>
        </p15:guide>
        <p15:guide id="3" orient="horz" pos="2307">
          <p15:clr>
            <a:srgbClr val="A4A3A4"/>
          </p15:clr>
        </p15:guide>
        <p15:guide id="4" orient="horz" pos="3565">
          <p15:clr>
            <a:srgbClr val="A4A3A4"/>
          </p15:clr>
        </p15:guide>
        <p15:guide id="5" orient="horz" pos="3624">
          <p15:clr>
            <a:srgbClr val="A4A3A4"/>
          </p15:clr>
        </p15:guide>
        <p15:guide id="6" orient="horz" pos="1497">
          <p15:clr>
            <a:srgbClr val="A4A3A4"/>
          </p15:clr>
        </p15:guide>
        <p15:guide id="7" orient="horz" pos="1057">
          <p15:clr>
            <a:srgbClr val="A4A3A4"/>
          </p15:clr>
        </p15:guide>
        <p15:guide id="8" orient="horz" pos="2619">
          <p15:clr>
            <a:srgbClr val="A4A3A4"/>
          </p15:clr>
        </p15:guide>
        <p15:guide id="9" orient="horz" pos="1114">
          <p15:clr>
            <a:srgbClr val="A4A3A4"/>
          </p15:clr>
        </p15:guide>
        <p15:guide id="10" pos="3806">
          <p15:clr>
            <a:srgbClr val="A4A3A4"/>
          </p15:clr>
        </p15:guide>
        <p15:guide id="11" pos="2557">
          <p15:clr>
            <a:srgbClr val="A4A3A4"/>
          </p15:clr>
        </p15:guide>
        <p15:guide id="12" pos="255">
          <p15:clr>
            <a:srgbClr val="A4A3A4"/>
          </p15:clr>
        </p15:guide>
        <p15:guide id="13" pos="6301">
          <p15:clr>
            <a:srgbClr val="A4A3A4"/>
          </p15:clr>
        </p15:guide>
        <p15:guide id="14" pos="1312">
          <p15:clr>
            <a:srgbClr val="A4A3A4"/>
          </p15:clr>
        </p15:guide>
        <p15:guide id="15" pos="5123">
          <p15:clr>
            <a:srgbClr val="A4A3A4"/>
          </p15:clr>
        </p15:guide>
        <p15:guide id="16" pos="1428">
          <p15:clr>
            <a:srgbClr val="A4A3A4"/>
          </p15:clr>
        </p15:guide>
        <p15:guide id="17" pos="2626">
          <p15:clr>
            <a:srgbClr val="A4A3A4"/>
          </p15:clr>
        </p15:guide>
        <p15:guide id="18" pos="3882">
          <p15:clr>
            <a:srgbClr val="A4A3A4"/>
          </p15:clr>
        </p15:guide>
        <p15:guide id="19" pos="5056">
          <p15:clr>
            <a:srgbClr val="A4A3A4"/>
          </p15:clr>
        </p15:guide>
        <p15:guide id="20" pos="6368">
          <p15:clr>
            <a:srgbClr val="A4A3A4"/>
          </p15:clr>
        </p15:guide>
        <p15:guide id="21" pos="7548">
          <p15:clr>
            <a:srgbClr val="A4A3A4"/>
          </p15:clr>
        </p15:guide>
        <p15:guide id="22" pos="328">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B800"/>
    <a:srgbClr val="00188F"/>
    <a:srgbClr val="E81123"/>
    <a:srgbClr val="00D8CC"/>
    <a:srgbClr val="EE8200"/>
    <a:srgbClr val="F28500"/>
    <a:srgbClr val="FBFBFB"/>
    <a:srgbClr val="FFFFFF"/>
    <a:srgbClr val="000000"/>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27" autoAdjust="0"/>
    <p:restoredTop sz="77097" autoAdjust="0"/>
  </p:normalViewPr>
  <p:slideViewPr>
    <p:cSldViewPr snapToGrid="0">
      <p:cViewPr varScale="1">
        <p:scale>
          <a:sx n="102" d="100"/>
          <a:sy n="102" d="100"/>
        </p:scale>
        <p:origin x="1014" y="84"/>
      </p:cViewPr>
      <p:guideLst>
        <p:guide orient="horz" pos="147"/>
        <p:guide orient="horz" pos="4171"/>
        <p:guide orient="horz" pos="2307"/>
        <p:guide orient="horz" pos="3565"/>
        <p:guide orient="horz" pos="3624"/>
        <p:guide orient="horz" pos="1497"/>
        <p:guide orient="horz" pos="1057"/>
        <p:guide orient="horz" pos="2619"/>
        <p:guide orient="horz" pos="1114"/>
        <p:guide pos="3806"/>
        <p:guide pos="2557"/>
        <p:guide pos="255"/>
        <p:guide pos="6301"/>
        <p:guide pos="1312"/>
        <p:guide pos="5123"/>
        <p:guide pos="1428"/>
        <p:guide pos="2626"/>
        <p:guide pos="3882"/>
        <p:guide pos="5056"/>
        <p:guide pos="6368"/>
        <p:guide pos="7548"/>
        <p:guide pos="328"/>
      </p:guideLst>
    </p:cSldViewPr>
  </p:slideViewPr>
  <p:outlineViewPr>
    <p:cViewPr>
      <p:scale>
        <a:sx n="33" d="100"/>
        <a:sy n="33" d="100"/>
      </p:scale>
      <p:origin x="0" y="10182"/>
    </p:cViewPr>
  </p:outlineViewPr>
  <p:notesTextViewPr>
    <p:cViewPr>
      <p:scale>
        <a:sx n="100" d="100"/>
        <a:sy n="100" d="100"/>
      </p:scale>
      <p:origin x="0" y="0"/>
    </p:cViewPr>
  </p:notesTextViewPr>
  <p:sorterViewPr>
    <p:cViewPr>
      <p:scale>
        <a:sx n="60" d="100"/>
        <a:sy n="60" d="100"/>
      </p:scale>
      <p:origin x="0" y="924"/>
    </p:cViewPr>
  </p:sorterViewPr>
  <p:notesViewPr>
    <p:cSldViewPr snapToGrid="0" showGuides="1">
      <p:cViewPr varScale="1">
        <p:scale>
          <a:sx n="101" d="100"/>
          <a:sy n="101" d="100"/>
        </p:scale>
        <p:origin x="-3484" y="-8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r>
              <a:rPr lang="en-US" dirty="0" err="1" smtClean="0">
                <a:latin typeface="Segoe UI" pitchFamily="34" charset="0"/>
              </a:rPr>
              <a:t>TechReady</a:t>
            </a:r>
            <a:r>
              <a:rPr lang="en-US" dirty="0" smtClean="0">
                <a:latin typeface="Segoe UI" pitchFamily="34" charset="0"/>
              </a:rPr>
              <a:t> 14</a:t>
            </a:r>
            <a:endParaRPr lang="en-US" dirty="0">
              <a:latin typeface="Segoe UI" pitchFamily="34" charset="0"/>
            </a:endParaRPr>
          </a:p>
        </p:txBody>
      </p:sp>
      <p:sp>
        <p:nvSpPr>
          <p:cNvPr id="3" name="Date Placeholder 2"/>
          <p:cNvSpPr>
            <a:spLocks noGrp="1"/>
          </p:cNvSpPr>
          <p:nvPr>
            <p:ph type="dt" sz="quarter" idx="1"/>
          </p:nvPr>
        </p:nvSpPr>
        <p:spPr>
          <a:xfrm>
            <a:off x="3970938" y="0"/>
            <a:ext cx="3037840" cy="461804"/>
          </a:xfrm>
          <a:prstGeom prst="rect">
            <a:avLst/>
          </a:prstGeom>
        </p:spPr>
        <p:txBody>
          <a:bodyPr vert="horz" lIns="92830" tIns="46415" rIns="92830" bIns="46415" rtlCol="0"/>
          <a:lstStyle>
            <a:lvl1pPr algn="r">
              <a:defRPr sz="1200"/>
            </a:lvl1pPr>
          </a:lstStyle>
          <a:p>
            <a:fld id="{1C3F5198-D814-4F07-A84F-942E63C84983}" type="datetimeFigureOut">
              <a:rPr lang="en-US" smtClean="0">
                <a:latin typeface="Segoe UI" pitchFamily="34" charset="0"/>
              </a:rPr>
              <a:pPr/>
              <a:t>1/4/2013</a:t>
            </a:fld>
            <a:endParaRPr lang="en-US" dirty="0">
              <a:latin typeface="Segoe UI" pitchFamily="34" charset="0"/>
            </a:endParaRPr>
          </a:p>
        </p:txBody>
      </p:sp>
      <p:sp>
        <p:nvSpPr>
          <p:cNvPr id="4" name="Footer Placeholder 3"/>
          <p:cNvSpPr>
            <a:spLocks noGrp="1"/>
          </p:cNvSpPr>
          <p:nvPr>
            <p:ph type="ftr" sz="quarter" idx="2"/>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387253" y="8772668"/>
            <a:ext cx="621524" cy="461804"/>
          </a:xfrm>
          <a:prstGeom prst="rect">
            <a:avLst/>
          </a:prstGeom>
        </p:spPr>
        <p:txBody>
          <a:bodyPr vert="horz" lIns="92830" tIns="46415" rIns="92830" bIns="46415"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atin typeface="Segoe UI" pitchFamily="34" charset="0"/>
              </a:defRPr>
            </a:lvl1pPr>
          </a:lstStyle>
          <a:p>
            <a:r>
              <a:rPr lang="en-US" dirty="0" smtClean="0"/>
              <a:t>Windows 8 Camp</a:t>
            </a:r>
            <a:endParaRPr lang="en-US" dirty="0"/>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772668"/>
            <a:ext cx="6309360" cy="461804"/>
          </a:xfrm>
          <a:prstGeom prst="rect">
            <a:avLst/>
          </a:prstGeom>
        </p:spPr>
        <p:txBody>
          <a:bodyPr vert="horz" lIns="92830" tIns="46415" rIns="92830" bIns="46415" rtlCol="0" anchor="b"/>
          <a:lstStyle>
            <a:lvl1pPr algn="l">
              <a:defRPr sz="500">
                <a:latin typeface="Segoe" pitchFamily="34" charset="0"/>
              </a:defRPr>
            </a:lvl1pPr>
          </a:lstStyle>
          <a:p>
            <a:r>
              <a:rPr lang="en-US" dirty="0" smtClean="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309359" y="8772668"/>
            <a:ext cx="699418" cy="461804"/>
          </a:xfrm>
          <a:prstGeom prst="rect">
            <a:avLst/>
          </a:prstGeom>
        </p:spPr>
        <p:txBody>
          <a:bodyPr vert="horz" lIns="92830" tIns="46415" rIns="92830" bIns="46415"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a:t>
            </a:fld>
            <a:endParaRPr lang="en-US" dirty="0"/>
          </a:p>
        </p:txBody>
      </p:sp>
    </p:spTree>
    <p:extLst>
      <p:ext uri="{BB962C8B-B14F-4D97-AF65-F5344CB8AC3E}">
        <p14:creationId xmlns:p14="http://schemas.microsoft.com/office/powerpoint/2010/main" val="1418637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900" b="1" kern="1200" dirty="0" smtClean="0">
                <a:solidFill>
                  <a:schemeClr val="tx1"/>
                </a:solidFill>
                <a:effectLst/>
                <a:latin typeface="Segoe UI" pitchFamily="34" charset="0"/>
                <a:ea typeface="+mn-ea"/>
                <a:cs typeface="+mn-cs"/>
              </a:rPr>
              <a:t>Windows 8 for the Enterprise</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As you’ve seen today, Windows 8 delivers strong value to enterprise customers. With Windows 8 we are taking our commitment to deliver experiences and devices that users want along with enterprise-grade solutions, to a new level. Here are specific investments we are making with Windows 8.</a:t>
            </a: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Devices and Experiences Users Love:</a:t>
            </a:r>
          </a:p>
          <a:p>
            <a:pPr lvl="0"/>
            <a:endParaRPr lang="en-US" sz="900" b="1"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Great Tablet for Business Users.</a:t>
            </a:r>
            <a:r>
              <a:rPr lang="en-US" sz="900" kern="1200" dirty="0" smtClean="0">
                <a:solidFill>
                  <a:schemeClr val="tx1"/>
                </a:solidFill>
                <a:effectLst/>
                <a:latin typeface="Segoe UI" pitchFamily="34" charset="0"/>
                <a:ea typeface="+mn-ea"/>
                <a:cs typeface="+mn-cs"/>
              </a:rPr>
              <a:t> We hear from business users today that they have to choose between convenience and productivity. With Windows 8 tablet (specifically x86 tablet), users can have a “no compromise” experience. Windows 8 delivers touch-first capability along with full support for mouse and keyboard – a no compromise  commitment in which users can have the convenience and mobility of a tablet, power and familiar experience of the full PC and ease to effortlessly move between work and personal activities. Also, with x86-based Windows 8 tablets users are connected with apps from the Windows Store so that they can use all their desktop Line of Business (LOB) and productivity apps they use today on Windows7.</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New Possibilities in Mobile Productivity.</a:t>
            </a:r>
            <a:r>
              <a:rPr lang="en-US" sz="900" kern="1200" dirty="0" smtClean="0">
                <a:solidFill>
                  <a:schemeClr val="tx1"/>
                </a:solidFill>
                <a:effectLst/>
                <a:latin typeface="Segoe UI" pitchFamily="34" charset="0"/>
                <a:ea typeface="+mn-ea"/>
                <a:cs typeface="+mn-cs"/>
              </a:rPr>
              <a:t> Windows 8 delivers other technologies that help people stay productive. In particular, it will help people stay productive as they are increasingly mobile. With Windows 8, IT departments can provision Windows To Go, a fully managed corporate Windows 8 desktop on an external USB Drive that a user can boot from any PC available at work, at home, or any location, with or without connectivity. It’s like having your secure corporate PC in your pocket. Windows 8 also delivers improvements on the capabilities we first had with Windows 7: </a:t>
            </a:r>
            <a:r>
              <a:rPr lang="en-US" sz="900" kern="1200" dirty="0" err="1" smtClean="0">
                <a:solidFill>
                  <a:schemeClr val="tx1"/>
                </a:solidFill>
                <a:effectLst/>
                <a:latin typeface="Segoe UI" pitchFamily="34" charset="0"/>
                <a:ea typeface="+mn-ea"/>
                <a:cs typeface="+mn-cs"/>
              </a:rPr>
              <a:t>DirectAccess</a:t>
            </a:r>
            <a:r>
              <a:rPr lang="en-US" sz="900" kern="1200" dirty="0" smtClean="0">
                <a:solidFill>
                  <a:schemeClr val="tx1"/>
                </a:solidFill>
                <a:effectLst/>
                <a:latin typeface="Segoe UI" pitchFamily="34" charset="0"/>
                <a:ea typeface="+mn-ea"/>
                <a:cs typeface="+mn-cs"/>
              </a:rPr>
              <a:t> and Mobile Broadband.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Enterprise-Grade Solutions:</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Enhanced end-to-end security.</a:t>
            </a:r>
            <a:r>
              <a:rPr lang="en-US" sz="900" kern="1200" dirty="0" smtClean="0">
                <a:solidFill>
                  <a:schemeClr val="tx1"/>
                </a:solidFill>
                <a:effectLst/>
                <a:latin typeface="Segoe UI" pitchFamily="34" charset="0"/>
                <a:ea typeface="+mn-ea"/>
                <a:cs typeface="+mn-cs"/>
              </a:rPr>
              <a:t> From client device to network to back end infrastructure, Windows 8 offers features that improve the security and reliability of the systems in your organization. From power-on to power-off, Windows 8 provides a more secure foundation to help keep your businesses running.</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[CLICK] Management and Virtualization Advancements.</a:t>
            </a:r>
            <a:r>
              <a:rPr lang="en-US" sz="900" kern="1200" dirty="0" smtClean="0">
                <a:solidFill>
                  <a:schemeClr val="tx1"/>
                </a:solidFill>
                <a:effectLst/>
                <a:latin typeface="Segoe UI" pitchFamily="34" charset="0"/>
                <a:ea typeface="+mn-ea"/>
                <a:cs typeface="+mn-cs"/>
              </a:rPr>
              <a:t> Windows 8 enables users to have high-fidelity experience when working in a Virtual Desktop Infrastructure (VDI) scenario - touch on a local device, 3D graphics, full multimedia as well as support for USB ports and Lync on the local client device. Additionally, investments in Windows 8 allow for more cost efficient storage (with support for Server Message Block</a:t>
            </a:r>
            <a:r>
              <a:rPr lang="en-US" sz="900" b="1" kern="120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 SMB</a:t>
            </a:r>
            <a:r>
              <a:rPr lang="en-US" sz="900" b="1" kern="120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 storage) and better VDI management. Also, Windows 8 is the first client Windows OS to include Hyper-V, providing robust developing and testing environment to corporate developers and IT pros.</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2616768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Enabling Users’ Flexible </a:t>
            </a:r>
            <a:r>
              <a:rPr lang="en-US" sz="900" b="1" kern="1200" dirty="0" err="1" smtClean="0">
                <a:solidFill>
                  <a:schemeClr val="tx1"/>
                </a:solidFill>
                <a:effectLst/>
                <a:latin typeface="Segoe UI" pitchFamily="34" charset="0"/>
                <a:ea typeface="+mn-ea"/>
                <a:cs typeface="+mn-cs"/>
              </a:rPr>
              <a:t>Workstyles</a:t>
            </a:r>
            <a:endParaRPr lang="en-US" sz="900" b="1" kern="1200" dirty="0" smtClean="0">
              <a:solidFill>
                <a:schemeClr val="tx1"/>
              </a:solidFill>
              <a:effectLst/>
              <a:latin typeface="Segoe UI" pitchFamily="34" charset="0"/>
              <a:ea typeface="+mn-ea"/>
              <a:cs typeface="+mn-cs"/>
            </a:endParaRP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As we reimagine Windows 8, we’re also enhancing our Windows Software Assurance benefits to meet the needs of today’s workforce. I know you all see firsthand how technology has influenced the way people work and how employees need to stay connected to their data, apps, and other people from anywhere, at any time, and from a range of devices. We will be making improvements to Software Assurance that provides business customers with better ways to enable these flexible </a:t>
            </a:r>
            <a:r>
              <a:rPr lang="en-US" sz="900" kern="1200" dirty="0" err="1" smtClean="0">
                <a:solidFill>
                  <a:schemeClr val="tx1"/>
                </a:solidFill>
                <a:effectLst/>
                <a:latin typeface="Segoe UI" pitchFamily="34" charset="0"/>
                <a:ea typeface="+mn-ea"/>
                <a:cs typeface="+mn-cs"/>
              </a:rPr>
              <a:t>workstyles</a:t>
            </a:r>
            <a:r>
              <a:rPr lang="en-US" sz="900" kern="1200" dirty="0" smtClean="0">
                <a:solidFill>
                  <a:schemeClr val="tx1"/>
                </a:solidFill>
                <a:effectLst/>
                <a:latin typeface="Segoe UI" pitchFamily="34" charset="0"/>
                <a:ea typeface="+mn-ea"/>
                <a:cs typeface="+mn-cs"/>
              </a:rPr>
              <a:t>. With Software Assurance we want to enable our business customers to implement new flexible </a:t>
            </a:r>
            <a:r>
              <a:rPr lang="en-US" sz="900" kern="1200" dirty="0" err="1" smtClean="0">
                <a:solidFill>
                  <a:schemeClr val="tx1"/>
                </a:solidFill>
                <a:effectLst/>
                <a:latin typeface="Segoe UI" pitchFamily="34" charset="0"/>
                <a:ea typeface="+mn-ea"/>
                <a:cs typeface="+mn-cs"/>
              </a:rPr>
              <a:t>workstyle</a:t>
            </a:r>
            <a:r>
              <a:rPr lang="en-US" sz="900" kern="1200" dirty="0" smtClean="0">
                <a:solidFill>
                  <a:schemeClr val="tx1"/>
                </a:solidFill>
                <a:effectLst/>
                <a:latin typeface="Segoe UI" pitchFamily="34" charset="0"/>
                <a:ea typeface="+mn-ea"/>
                <a:cs typeface="+mn-cs"/>
              </a:rPr>
              <a:t> scenarios, including working on the road, working from home, working with multiple corporate devices or Bring Your Own Device (BYOD) into the enterprise.</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Windows 8 Enterprise.</a:t>
            </a:r>
            <a:r>
              <a:rPr lang="en-US" sz="900" kern="1200" dirty="0" smtClean="0">
                <a:solidFill>
                  <a:schemeClr val="tx1"/>
                </a:solidFill>
                <a:effectLst/>
                <a:latin typeface="Segoe UI" pitchFamily="34" charset="0"/>
                <a:ea typeface="+mn-ea"/>
                <a:cs typeface="+mn-cs"/>
              </a:rPr>
              <a:t> Windows 8 Enterprise features include all the capabilities that customers get with Windows 8 Pro, plus premium features designed to provide the mobile productivity, security, manageability, and virtualization needs of today’s large businesses. Windows SA gives customers unique access to the premium features in Windows 8 Enterprise.</a:t>
            </a: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Microsoft Desktop Optimization Pack.</a:t>
            </a:r>
            <a:r>
              <a:rPr lang="en-US" sz="900" kern="1200" dirty="0" smtClean="0">
                <a:solidFill>
                  <a:schemeClr val="tx1"/>
                </a:solidFill>
                <a:effectLst/>
                <a:latin typeface="Segoe UI" pitchFamily="34" charset="0"/>
                <a:ea typeface="+mn-ea"/>
                <a:cs typeface="+mn-cs"/>
              </a:rPr>
              <a:t> In addition to Windows 8 Enterprise, Software Assurance customers also have the ability to subscribe to Microsoft Desktop Optimization Package (MDOP). MDOP helps enterprise customers take advantage of desktop virtualization, manage Windows features, and restore user productivity after a system issue.</a:t>
            </a: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Enhancing the Windows Benefits in Software Assurance.</a:t>
            </a:r>
            <a:r>
              <a:rPr lang="en-US" sz="900" kern="1200" dirty="0" smtClean="0">
                <a:solidFill>
                  <a:schemeClr val="tx1"/>
                </a:solidFill>
                <a:effectLst/>
                <a:latin typeface="Segoe UI" pitchFamily="34" charset="0"/>
                <a:ea typeface="+mn-ea"/>
                <a:cs typeface="+mn-cs"/>
              </a:rPr>
              <a:t> As we reimagine Windows 8, we’re also enhancing our Software Assurance benefits to meet the needs of today’s workforce.</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4186089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20706" y="4245357"/>
            <a:ext cx="5316133" cy="4527311"/>
          </a:xfrm>
        </p:spPr>
        <p:txBody>
          <a:bodyPr>
            <a:normAutofit fontScale="55000" lnSpcReduction="20000"/>
          </a:bodyPr>
          <a:lstStyle/>
          <a:p>
            <a:r>
              <a:rPr lang="en-US" sz="900" b="1" kern="1200" dirty="0" smtClean="0">
                <a:solidFill>
                  <a:schemeClr val="tx1"/>
                </a:solidFill>
                <a:effectLst/>
                <a:latin typeface="Segoe UI" pitchFamily="34" charset="0"/>
                <a:ea typeface="+mn-ea"/>
                <a:cs typeface="+mn-cs"/>
              </a:rPr>
              <a:t>Through Windows SA</a:t>
            </a:r>
          </a:p>
          <a:p>
            <a:endParaRPr lang="en-US" b="1" dirty="0"/>
          </a:p>
          <a:p>
            <a:r>
              <a:rPr lang="en-US" sz="900" kern="1200" dirty="0" smtClean="0">
                <a:solidFill>
                  <a:schemeClr val="tx1"/>
                </a:solidFill>
                <a:effectLst/>
                <a:latin typeface="Segoe UI" pitchFamily="34" charset="0"/>
                <a:ea typeface="+mn-ea"/>
                <a:cs typeface="+mn-cs"/>
              </a:rPr>
              <a:t>Windows 8 Enterprise features include all the capabilities that customers get with Windows 8 Pro, plus premium features designed to provide the mobile productivity, security, manageability, and virtualization needs of today’s businesses. Here’s an overview of some of the key features that will be available exclusively to Windows 8 Enterprise customers (and note this is not an exhaustive list):</a:t>
            </a: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Unique to Windows 8 Enterprise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To Go is a fully manageable corporate Windows 8 desktop on a bootable external USB drive. This will allow IT organizations to support the “Bring Your Own Device” (BYOD) trend and businesses can give contingent staff access to the corporate environment without compromising security.</a:t>
            </a:r>
          </a:p>
          <a:p>
            <a:endParaRPr lang="en-US" sz="900" kern="1200" dirty="0" smtClean="0">
              <a:solidFill>
                <a:schemeClr val="tx1"/>
              </a:solidFill>
              <a:effectLst/>
              <a:latin typeface="Segoe UI" pitchFamily="34" charset="0"/>
              <a:ea typeface="+mn-ea"/>
              <a:cs typeface="+mn-cs"/>
            </a:endParaRPr>
          </a:p>
          <a:p>
            <a:r>
              <a:rPr lang="en-US" sz="900" kern="1200" dirty="0" err="1" smtClean="0">
                <a:solidFill>
                  <a:schemeClr val="tx1"/>
                </a:solidFill>
                <a:effectLst/>
                <a:latin typeface="Segoe UI" pitchFamily="34" charset="0"/>
                <a:ea typeface="+mn-ea"/>
                <a:cs typeface="+mn-cs"/>
              </a:rPr>
              <a:t>DirectAccess</a:t>
            </a:r>
            <a:r>
              <a:rPr lang="en-US" sz="900" kern="1200" dirty="0" smtClean="0">
                <a:solidFill>
                  <a:schemeClr val="tx1"/>
                </a:solidFill>
                <a:effectLst/>
                <a:latin typeface="Segoe UI" pitchFamily="34" charset="0"/>
                <a:ea typeface="+mn-ea"/>
                <a:cs typeface="+mn-cs"/>
              </a:rPr>
              <a:t> allows remote users to seamlessly access resources inside a corporate network without having to launch a separate VPN. It helps IT administrators keep remote users’ PCs in compliance by applying the latest policies, software updates. It’s also easier to deploy can be implemented with the existing IPv4 infrastructure.</a:t>
            </a:r>
          </a:p>
          <a:p>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allows users’ PCs to cache files, websites, and other content from central servers, so content is not repeatedly downloaded across the wide area network (WAN). When used with Windows Server 2012, Windows 8 brings several improvements to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to streamline the deployment process, optimize bandwidth over WAN connections, and ensure better security and scalability.</a:t>
            </a:r>
          </a:p>
          <a:p>
            <a:endParaRPr lang="en-US" sz="900" kern="1200" dirty="0" smtClean="0">
              <a:solidFill>
                <a:schemeClr val="tx1"/>
              </a:solidFill>
              <a:effectLst/>
              <a:latin typeface="Segoe UI" pitchFamily="34" charset="0"/>
              <a:ea typeface="+mn-ea"/>
              <a:cs typeface="+mn-cs"/>
            </a:endParaRPr>
          </a:p>
          <a:p>
            <a:r>
              <a:rPr lang="en-US" sz="900" kern="1200" dirty="0" err="1" smtClean="0">
                <a:solidFill>
                  <a:schemeClr val="tx1"/>
                </a:solidFill>
                <a:effectLst/>
                <a:latin typeface="Segoe UI" pitchFamily="34" charset="0"/>
                <a:ea typeface="+mn-ea"/>
                <a:cs typeface="+mn-cs"/>
              </a:rPr>
              <a:t>AppLocker</a:t>
            </a:r>
            <a:r>
              <a:rPr lang="en-US" sz="900" kern="1200" dirty="0" smtClean="0">
                <a:solidFill>
                  <a:schemeClr val="tx1"/>
                </a:solidFill>
                <a:effectLst/>
                <a:latin typeface="Segoe UI" pitchFamily="34" charset="0"/>
                <a:ea typeface="+mn-ea"/>
                <a:cs typeface="+mn-cs"/>
              </a:rPr>
              <a:t> helps prevent problems by restricting the files and apps that users or groups are allowed to run.</a:t>
            </a:r>
          </a:p>
          <a:p>
            <a:r>
              <a:rPr lang="en-US" sz="900" kern="1200" dirty="0" smtClean="0">
                <a:solidFill>
                  <a:schemeClr val="tx1"/>
                </a:solidFill>
                <a:effectLst/>
                <a:latin typeface="Segoe UI" pitchFamily="34" charset="0"/>
                <a:ea typeface="+mn-ea"/>
                <a:cs typeface="+mn-cs"/>
              </a:rPr>
              <a:t>VDI enhancements: Enhancements in Microsoft </a:t>
            </a:r>
            <a:r>
              <a:rPr lang="en-US" sz="900" kern="1200" dirty="0" err="1" smtClean="0">
                <a:solidFill>
                  <a:schemeClr val="tx1"/>
                </a:solidFill>
                <a:effectLst/>
                <a:latin typeface="Segoe UI" pitchFamily="34" charset="0"/>
                <a:ea typeface="+mn-ea"/>
                <a:cs typeface="+mn-cs"/>
              </a:rPr>
              <a:t>RemoteFX</a:t>
            </a:r>
            <a:r>
              <a:rPr lang="en-US" sz="900" kern="1200" dirty="0" smtClean="0">
                <a:solidFill>
                  <a:schemeClr val="tx1"/>
                </a:solidFill>
                <a:effectLst/>
                <a:latin typeface="Segoe UI" pitchFamily="34" charset="0"/>
                <a:ea typeface="+mn-ea"/>
                <a:cs typeface="+mn-cs"/>
              </a:rPr>
              <a:t> and Windows Server 2012, provide users with a rich desktop experience, the ability to play 3D graphics, use USB peripherals, and use touch-enabled devices across any type of network (LAN or WAN) for VDI scenarios.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New Windows 8 App Deployment: Domain-joined PCs and tablets running Windows 8 Enterprise will automatically be enabled to side-load internal, Windows 8 apps.</a:t>
            </a:r>
          </a:p>
          <a:p>
            <a:r>
              <a:rPr lang="en-US" sz="900" kern="1200" dirty="0" smtClean="0">
                <a:solidFill>
                  <a:schemeClr val="tx1"/>
                </a:solidFill>
                <a:effectLst/>
                <a:latin typeface="Segoe UI" pitchFamily="34" charset="0"/>
                <a:ea typeface="+mn-ea"/>
                <a:cs typeface="+mn-cs"/>
              </a:rPr>
              <a:t>In addition to these features, customers will get improvements to the fundamental features, including end-to-end security and better manageability. Businesses will also benefit from the immersive, personalized experience Windows 8 has to offer and the “no-compromise business tablet” that will mean businesses no longer have to choose between the functionality of a tablet or the productivity of a PC.</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Microsoft Desktop Optimization Pack</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In addition to Windows 8 Enterprise, Software Assurance customers also have the ability to subscribe to MDOP. MDOP helps enterprise customers take advantage of desktop virtualization, manage Windows features, and restore user productivity after a system problem. We have recently announced User Experience Virtualization (UE-V), which lets individuals change their device and keep their experience without reconfiguring applications or settings in Windows 7 or Windows 8. UE-V will be part of a future version of MDOP. Also, we just announced App-V 5.0 which allows virtually any application to be available anywhere and Diagnostic and Recovery Toolkit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which enables you to restore your user productivity quickly. UE-V, App-V, and </a:t>
            </a:r>
            <a:r>
              <a:rPr lang="en-US" sz="900" kern="1200" dirty="0" err="1" smtClean="0">
                <a:solidFill>
                  <a:schemeClr val="tx1"/>
                </a:solidFill>
                <a:effectLst/>
                <a:latin typeface="Segoe UI" pitchFamily="34" charset="0"/>
                <a:ea typeface="+mn-ea"/>
                <a:cs typeface="+mn-cs"/>
              </a:rPr>
              <a:t>DaRT</a:t>
            </a:r>
            <a:r>
              <a:rPr lang="en-US" sz="900" kern="1200" dirty="0" smtClean="0">
                <a:solidFill>
                  <a:schemeClr val="tx1"/>
                </a:solidFill>
                <a:effectLst/>
                <a:latin typeface="Segoe UI" pitchFamily="34" charset="0"/>
                <a:ea typeface="+mn-ea"/>
                <a:cs typeface="+mn-cs"/>
              </a:rPr>
              <a:t> are available in beta for testing with Windows 8 today.</a:t>
            </a: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endParaRPr lang="en-US" sz="900" kern="1200" dirty="0" smtClean="0">
              <a:solidFill>
                <a:schemeClr val="tx1"/>
              </a:solidFill>
              <a:effectLst/>
              <a:latin typeface="Segoe UI" pitchFamily="34" charset="0"/>
              <a:ea typeface="+mn-ea"/>
              <a:cs typeface="+mn-cs"/>
            </a:endParaRP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Enhancing the Windows Benefits in Software Assurance</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So let’s take a look at some of the details of the new licensing benefits. After Windows 8 Enterprise becomes available, Software Assurance customers will have the following new use rights:</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Windows To Go Use Rights.</a:t>
            </a:r>
            <a:r>
              <a:rPr lang="en-US" sz="900" kern="1200" dirty="0" smtClean="0">
                <a:solidFill>
                  <a:schemeClr val="tx1"/>
                </a:solidFill>
                <a:effectLst/>
                <a:latin typeface="Segoe UI" pitchFamily="34" charset="0"/>
                <a:ea typeface="+mn-ea"/>
                <a:cs typeface="+mn-cs"/>
              </a:rPr>
              <a:t> Windows To Go will allow companies to support BYOD scenarios and will give employees who need to work from home more secure access to their full corporate environment. With Windows To Go Use Rights under Software Assurance, an employee will be able to use Windows To Go on any company PC licensed with Windows SA as well as from their home PC. Additionally, through a new companion device license for SA, employees will be able to use Windows To Go on their personal devices at work.</a:t>
            </a: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Windows RT Devices Virtual Desktop Access (VDA) Rights.</a:t>
            </a:r>
            <a:r>
              <a:rPr lang="en-US" sz="900" kern="1200" dirty="0" smtClean="0">
                <a:solidFill>
                  <a:schemeClr val="tx1"/>
                </a:solidFill>
                <a:effectLst/>
                <a:latin typeface="Segoe UI" pitchFamily="34" charset="0"/>
                <a:ea typeface="+mn-ea"/>
                <a:cs typeface="+mn-cs"/>
              </a:rPr>
              <a:t> When used as a companion of a Software Assurance licensed PC, Windows RT Devices will automatically receive extended VDA rights. These rights will provide access to a full VDI image running in the datacenter, which will make Windows RT Devices a great complementary tablet option for business customers.</a:t>
            </a:r>
          </a:p>
          <a:p>
            <a:pPr marL="171450" lvl="0" indent="-171450">
              <a:buFont typeface="Arial" pitchFamily="34" charset="0"/>
              <a:buChar char="•"/>
            </a:pPr>
            <a:r>
              <a:rPr lang="en-US" sz="900" b="1" kern="1200" dirty="0" smtClean="0">
                <a:solidFill>
                  <a:schemeClr val="tx1"/>
                </a:solidFill>
                <a:effectLst/>
                <a:latin typeface="Segoe UI" pitchFamily="34" charset="0"/>
                <a:ea typeface="+mn-ea"/>
                <a:cs typeface="+mn-cs"/>
              </a:rPr>
              <a:t>Companion Device License. </a:t>
            </a:r>
            <a:r>
              <a:rPr lang="en-US" sz="900" kern="1200" dirty="0" smtClean="0">
                <a:solidFill>
                  <a:schemeClr val="tx1"/>
                </a:solidFill>
                <a:effectLst/>
                <a:latin typeface="Segoe UI" pitchFamily="34" charset="0"/>
                <a:ea typeface="+mn-ea"/>
                <a:cs typeface="+mn-cs"/>
              </a:rPr>
              <a:t>For customers who want to provide full flexibility for how employees access their corporate desktop across devices, we are introducing a new Companion Device License for Software Assurance customers. For Software Assurance licensed PC users, this optional add-on will provide rights to access a corporate desktop either through VDI or Windows To Go on as many as four personally owned devices.</a:t>
            </a:r>
          </a:p>
          <a:p>
            <a:pPr marL="171450" indent="-171450">
              <a:buFont typeface="Arial" pitchFamily="34" charset="0"/>
              <a:buChar char="•"/>
            </a:pPr>
            <a:endParaRPr lang="en-US" sz="600"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351439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900" b="1" kern="1200" dirty="0" smtClean="0">
                <a:solidFill>
                  <a:schemeClr val="tx1"/>
                </a:solidFill>
                <a:effectLst/>
                <a:latin typeface="Segoe UI" pitchFamily="34" charset="0"/>
                <a:ea typeface="+mn-ea"/>
                <a:cs typeface="+mn-cs"/>
              </a:rPr>
              <a:t>Next Steps</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Call to action:</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p>
          <a:p>
            <a:endParaRPr lang="en-US" sz="900" kern="1200" dirty="0" smtClean="0">
              <a:solidFill>
                <a:schemeClr val="tx1"/>
              </a:solidFill>
              <a:effectLst/>
              <a:latin typeface="Segoe UI" pitchFamily="34" charset="0"/>
              <a:ea typeface="+mn-ea"/>
              <a:cs typeface="+mn-cs"/>
            </a:endParaRPr>
          </a:p>
          <a:p>
            <a:pPr marL="228600" lvl="0" indent="-228600">
              <a:buFont typeface="+mj-lt"/>
              <a:buAutoNum type="arabicPeriod"/>
            </a:pPr>
            <a:r>
              <a:rPr lang="en-US" sz="900" kern="1200" dirty="0" smtClean="0">
                <a:solidFill>
                  <a:schemeClr val="tx1"/>
                </a:solidFill>
                <a:effectLst/>
                <a:latin typeface="Segoe UI" pitchFamily="34" charset="0"/>
                <a:ea typeface="+mn-ea"/>
                <a:cs typeface="+mn-cs"/>
              </a:rPr>
              <a:t>Explore Windows 8:</a:t>
            </a:r>
          </a:p>
          <a:p>
            <a:pPr lvl="3"/>
            <a:r>
              <a:rPr lang="en-US" sz="900" kern="1200" dirty="0" smtClean="0">
                <a:solidFill>
                  <a:schemeClr val="tx1"/>
                </a:solidFill>
                <a:effectLst/>
                <a:latin typeface="Segoe UI" pitchFamily="34" charset="0"/>
                <a:ea typeface="+mn-ea"/>
                <a:cs typeface="+mn-cs"/>
              </a:rPr>
              <a:t>Windows 8 tablets for the business use</a:t>
            </a:r>
          </a:p>
          <a:p>
            <a:pPr lvl="3"/>
            <a:r>
              <a:rPr lang="en-US" sz="900" kern="1200" dirty="0" smtClean="0">
                <a:solidFill>
                  <a:schemeClr val="tx1"/>
                </a:solidFill>
                <a:effectLst/>
                <a:latin typeface="Segoe UI" pitchFamily="34" charset="0"/>
                <a:ea typeface="+mn-ea"/>
                <a:cs typeface="+mn-cs"/>
              </a:rPr>
              <a:t>Windows To Go scenarios (contractors, BYOD support, shared PC use, disaster recovery)</a:t>
            </a:r>
          </a:p>
          <a:p>
            <a:pPr lvl="3"/>
            <a:r>
              <a:rPr lang="en-US" sz="900" kern="1200" dirty="0" smtClean="0">
                <a:solidFill>
                  <a:schemeClr val="tx1"/>
                </a:solidFill>
                <a:effectLst/>
                <a:latin typeface="Segoe UI" pitchFamily="34" charset="0"/>
                <a:ea typeface="+mn-ea"/>
                <a:cs typeface="+mn-cs"/>
              </a:rPr>
              <a:t>Work Anywhere scenarios with </a:t>
            </a:r>
            <a:r>
              <a:rPr lang="en-US" sz="900" kern="1200" dirty="0" err="1" smtClean="0">
                <a:solidFill>
                  <a:schemeClr val="tx1"/>
                </a:solidFill>
                <a:effectLst/>
                <a:latin typeface="Segoe UI" pitchFamily="34" charset="0"/>
                <a:ea typeface="+mn-ea"/>
                <a:cs typeface="+mn-cs"/>
              </a:rPr>
              <a:t>DirectAccess</a:t>
            </a:r>
            <a:r>
              <a:rPr lang="en-US" sz="900" kern="1200" dirty="0" smtClean="0">
                <a:solidFill>
                  <a:schemeClr val="tx1"/>
                </a:solidFill>
                <a:effectLst/>
                <a:latin typeface="Segoe UI" pitchFamily="34" charset="0"/>
                <a:ea typeface="+mn-ea"/>
                <a:cs typeface="+mn-cs"/>
              </a:rPr>
              <a:t>, Branch Cache, and Mobile Broadband</a:t>
            </a:r>
          </a:p>
          <a:p>
            <a:pPr lvl="3"/>
            <a:r>
              <a:rPr lang="en-US" sz="900" kern="1200" dirty="0" smtClean="0">
                <a:solidFill>
                  <a:schemeClr val="tx1"/>
                </a:solidFill>
                <a:effectLst/>
                <a:latin typeface="Segoe UI" pitchFamily="34" charset="0"/>
                <a:ea typeface="+mn-ea"/>
                <a:cs typeface="+mn-cs"/>
              </a:rPr>
              <a:t>Enhanced security with new Windows 8 security capabilities (e.g., Secure Boot, Trusted Boot, Virtual smartcards support, Dynamic access control)</a:t>
            </a:r>
          </a:p>
          <a:p>
            <a:pPr lvl="3"/>
            <a:r>
              <a:rPr lang="en-US" sz="900" kern="1200" dirty="0" smtClean="0">
                <a:solidFill>
                  <a:schemeClr val="tx1"/>
                </a:solidFill>
                <a:effectLst/>
                <a:latin typeface="Segoe UI" pitchFamily="34" charset="0"/>
                <a:ea typeface="+mn-ea"/>
                <a:cs typeface="+mn-cs"/>
              </a:rPr>
              <a:t>VDI projects with Windows 8 and Windows Server 2012 virtualization advancements</a:t>
            </a:r>
          </a:p>
          <a:p>
            <a:pPr lvl="3"/>
            <a:r>
              <a:rPr lang="en-US" sz="900" kern="1200" dirty="0" smtClean="0">
                <a:solidFill>
                  <a:schemeClr val="tx1"/>
                </a:solidFill>
                <a:effectLst/>
                <a:latin typeface="Segoe UI" pitchFamily="34" charset="0"/>
                <a:ea typeface="+mn-ea"/>
                <a:cs typeface="+mn-cs"/>
              </a:rPr>
              <a:t>Enterprise deployment and delivery of Windows 8 business apps</a:t>
            </a:r>
          </a:p>
          <a:p>
            <a:pPr lvl="3"/>
            <a:r>
              <a:rPr lang="en-US" sz="900" kern="1200" dirty="0" smtClean="0">
                <a:solidFill>
                  <a:schemeClr val="tx1"/>
                </a:solidFill>
                <a:effectLst/>
                <a:latin typeface="Segoe UI" pitchFamily="34" charset="0"/>
                <a:ea typeface="+mn-ea"/>
                <a:cs typeface="+mn-cs"/>
              </a:rPr>
              <a:t>And related tools and technologies that help you enable a flexible workstyle: Windows Server 2012 (particularly RDS), MDOP, and System Center 2012.</a:t>
            </a:r>
          </a:p>
          <a:p>
            <a:pPr marL="336008" lvl="3" indent="0">
              <a:buNone/>
            </a:pPr>
            <a:endParaRPr lang="en-US" sz="900" kern="1200" dirty="0" smtClean="0">
              <a:solidFill>
                <a:schemeClr val="tx1"/>
              </a:solidFill>
              <a:effectLst/>
              <a:latin typeface="Segoe UI" pitchFamily="34" charset="0"/>
              <a:ea typeface="+mn-ea"/>
              <a:cs typeface="+mn-cs"/>
            </a:endParaRPr>
          </a:p>
          <a:p>
            <a:pPr marL="0" lvl="0" indent="0">
              <a:buFont typeface="+mj-lt"/>
              <a:buNone/>
            </a:pPr>
            <a:r>
              <a:rPr lang="en-US" sz="900" b="1" kern="1200" dirty="0" smtClean="0">
                <a:solidFill>
                  <a:schemeClr val="tx1"/>
                </a:solidFill>
                <a:effectLst/>
                <a:latin typeface="Segoe UI" pitchFamily="34" charset="0"/>
                <a:ea typeface="+mn-ea"/>
                <a:cs typeface="+mn-cs"/>
              </a:rPr>
              <a:t>[CLICK]</a:t>
            </a:r>
          </a:p>
          <a:p>
            <a:pPr marL="0" lvl="0" indent="0">
              <a:buFont typeface="+mj-lt"/>
              <a:buNone/>
            </a:pPr>
            <a:endParaRPr lang="en-US" sz="900" kern="1200" dirty="0" smtClean="0">
              <a:solidFill>
                <a:schemeClr val="tx1"/>
              </a:solidFill>
              <a:effectLst/>
              <a:latin typeface="Segoe UI" pitchFamily="34" charset="0"/>
              <a:ea typeface="+mn-ea"/>
              <a:cs typeface="+mn-cs"/>
            </a:endParaRPr>
          </a:p>
          <a:p>
            <a:pPr marL="228600" lvl="0" indent="-228600">
              <a:buFont typeface="+mj-lt"/>
              <a:buAutoNum type="arabicPeriod"/>
            </a:pPr>
            <a:r>
              <a:rPr lang="en-US" sz="900" kern="1200" dirty="0" smtClean="0">
                <a:solidFill>
                  <a:schemeClr val="tx1"/>
                </a:solidFill>
                <a:effectLst/>
                <a:latin typeface="Segoe UI" pitchFamily="34" charset="0"/>
                <a:ea typeface="+mn-ea"/>
                <a:cs typeface="+mn-cs"/>
              </a:rPr>
              <a:t>Plan to deliver Windows 8 and Windows 8 apps.</a:t>
            </a:r>
          </a:p>
          <a:p>
            <a:pPr marL="0" lvl="0" indent="0">
              <a:buFont typeface="+mj-lt"/>
              <a:buNone/>
            </a:pPr>
            <a:endParaRPr lang="en-US" sz="900" kern="1200" dirty="0" smtClean="0">
              <a:solidFill>
                <a:schemeClr val="tx1"/>
              </a:solidFill>
              <a:effectLst/>
              <a:latin typeface="Segoe UI" pitchFamily="34" charset="0"/>
              <a:ea typeface="+mn-ea"/>
              <a:cs typeface="+mn-cs"/>
            </a:endParaRPr>
          </a:p>
          <a:p>
            <a:pPr marL="0" lvl="0" indent="0">
              <a:buFont typeface="+mj-lt"/>
              <a:buNone/>
            </a:pPr>
            <a:r>
              <a:rPr lang="en-US" sz="900" b="1" kern="1200" dirty="0" smtClean="0">
                <a:solidFill>
                  <a:schemeClr val="tx1"/>
                </a:solidFill>
                <a:effectLst/>
                <a:latin typeface="Segoe UI" pitchFamily="34" charset="0"/>
                <a:ea typeface="+mn-ea"/>
                <a:cs typeface="+mn-cs"/>
              </a:rPr>
              <a:t>[CLICK]</a:t>
            </a:r>
          </a:p>
          <a:p>
            <a:pPr marL="0" lvl="0" indent="0">
              <a:buFont typeface="+mj-lt"/>
              <a:buNone/>
            </a:pPr>
            <a:endParaRPr lang="en-US" sz="900" kern="1200" dirty="0" smtClean="0">
              <a:solidFill>
                <a:schemeClr val="tx1"/>
              </a:solidFill>
              <a:effectLst/>
              <a:latin typeface="Segoe UI" pitchFamily="34" charset="0"/>
              <a:ea typeface="+mn-ea"/>
              <a:cs typeface="+mn-cs"/>
            </a:endParaRPr>
          </a:p>
          <a:p>
            <a:pPr marL="0" lvl="0" indent="0">
              <a:buFont typeface="+mj-lt"/>
              <a:buNone/>
            </a:pPr>
            <a:r>
              <a:rPr lang="en-US" sz="900" kern="1200" dirty="0" smtClean="0">
                <a:solidFill>
                  <a:schemeClr val="tx1"/>
                </a:solidFill>
                <a:effectLst/>
                <a:latin typeface="Segoe UI" pitchFamily="34" charset="0"/>
                <a:ea typeface="+mn-ea"/>
                <a:cs typeface="+mn-cs"/>
              </a:rPr>
              <a:t>3.   Deliver Windows 8 by using tools such as:</a:t>
            </a:r>
          </a:p>
          <a:p>
            <a:pPr lvl="3"/>
            <a:r>
              <a:rPr lang="en-US" sz="900" kern="1200" dirty="0" smtClean="0">
                <a:solidFill>
                  <a:schemeClr val="tx1"/>
                </a:solidFill>
                <a:effectLst/>
                <a:latin typeface="Segoe UI" pitchFamily="34" charset="0"/>
                <a:ea typeface="+mn-ea"/>
                <a:cs typeface="+mn-cs"/>
              </a:rPr>
              <a:t>System Center 2012 Configuration Manager SP1</a:t>
            </a:r>
          </a:p>
          <a:p>
            <a:pPr lvl="3"/>
            <a:r>
              <a:rPr lang="en-US" sz="900" kern="1200" dirty="0" smtClean="0">
                <a:solidFill>
                  <a:schemeClr val="tx1"/>
                </a:solidFill>
                <a:effectLst/>
                <a:latin typeface="Segoe UI" pitchFamily="34" charset="0"/>
                <a:ea typeface="+mn-ea"/>
                <a:cs typeface="+mn-cs"/>
              </a:rPr>
              <a:t>Microsoft Deployment Toolkit 2012 Update 1</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You can learn about all three lifecycle phases at Springboard on TechNet. The URL is easy to remember: Microsoft.com/springboard. Here you’ll find the technical resources you need to explore, plan, and deliver Windows 8 in your organization. We’ve organized the content by lifecycle, and we are continuously updating Springboard with fresh content.</a:t>
            </a:r>
          </a:p>
          <a:p>
            <a:pPr lvl="0"/>
            <a:endParaRPr lang="en-US" sz="2000" dirty="0">
              <a:solidFill>
                <a:schemeClr val="bg1"/>
              </a:solidFill>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val="1163574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1091" y="692706"/>
            <a:ext cx="6228221" cy="3463528"/>
          </a:xfrm>
        </p:spPr>
      </p:sp>
      <p:sp>
        <p:nvSpPr>
          <p:cNvPr id="3" name="Notes Placeholder 2"/>
          <p:cNvSpPr>
            <a:spLocks noGrp="1"/>
          </p:cNvSpPr>
          <p:nvPr>
            <p:ph type="body" idx="1"/>
          </p:nvPr>
        </p:nvSpPr>
        <p:spPr/>
        <p:txBody>
          <a:bodyPr>
            <a:normAutofit/>
          </a:bodyPr>
          <a:lstStyle/>
          <a:p>
            <a:endParaRPr lang="en-US"/>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7</a:t>
            </a:fld>
            <a:endParaRPr lang="en-US" dirty="0">
              <a:solidFill>
                <a:prstClr val="black"/>
              </a:solidFill>
            </a:endParaRPr>
          </a:p>
        </p:txBody>
      </p:sp>
      <p:sp>
        <p:nvSpPr>
          <p:cNvPr id="8" name="Footer Placeholder 3"/>
          <p:cNvSpPr>
            <a:spLocks noGrp="1"/>
          </p:cNvSpPr>
          <p:nvPr>
            <p:ph type="ftr" sz="quarter" idx="4"/>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6392321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11715367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2937342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5024168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21738452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0643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641056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6293930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28701458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5"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687508"/>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75552859"/>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accent3"/>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810415580"/>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chemeClr val="accent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91624867"/>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15778041"/>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233938"/>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930350"/>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2069"/>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085763"/>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810701"/>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05097338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2622119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21332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2311993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302292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0133551"/>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84551047"/>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231833243"/>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3564872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88712529"/>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79140694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7324823"/>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06864398"/>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63010055"/>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64199325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3985079"/>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268088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655567469"/>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19555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64725695"/>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95496432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8"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4167853"/>
      </p:ext>
    </p:extLst>
  </p:cSld>
  <p:clrMapOvr>
    <a:masterClrMapping/>
  </p:clrMapOvr>
  <p:transition>
    <p:fade/>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7"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474940"/>
      </p:ext>
    </p:extLst>
  </p:cSld>
  <p:clrMapOvr>
    <a:masterClrMapping/>
  </p:clrMapOvr>
  <p:transition>
    <p:fade/>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rgbClr val="68217A"/>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080256"/>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rgbClr val="9B4F9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759407"/>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518503"/>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1953406"/>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2826190"/>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rgbClr val="0018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329688"/>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rgbClr val="68217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4861863"/>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rgbClr val="9B4F9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5207736"/>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0777119"/>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Blank Color Layout 4">
    <p:bg>
      <p:bgPr>
        <a:solidFill>
          <a:schemeClr val="bg2">
            <a:lumMod val="60000"/>
            <a:lumOff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2553034"/>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6.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69786927"/>
      </p:ext>
    </p:extLst>
  </p:cSld>
  <p:clrMap bg1="lt1" tx1="dk1" bg2="lt2" tx2="dk2" accent1="accent1" accent2="accent2" accent3="accent3" accent4="accent4" accent5="accent5" accent6="accent6" hlink="hlink" folHlink="folHlink"/>
  <p:sldLayoutIdLst>
    <p:sldLayoutId id="2147483744" r:id="rId1"/>
    <p:sldLayoutId id="2147483735" r:id="rId2"/>
    <p:sldLayoutId id="2147483736" r:id="rId3"/>
    <p:sldLayoutId id="2147483739" r:id="rId4"/>
    <p:sldLayoutId id="2147483740" r:id="rId5"/>
    <p:sldLayoutId id="2147483742" r:id="rId6"/>
    <p:sldLayoutId id="2147483743" r:id="rId7"/>
    <p:sldLayoutId id="2147483773" r:id="rId8"/>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25013393"/>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20943621"/>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42079442"/>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Lst>
  <p:transition>
    <p:fade/>
  </p:transition>
  <p:hf hdr="0" ftr="0" dt="0"/>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5606614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108645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3856504228"/>
      </p:ext>
    </p:extLst>
  </p:cSld>
  <p:clrMap bg1="dk1" tx1="lt1" bg2="dk2" tx2="lt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1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www.gettyimages.com/detail/photo/designer-using-tablet-computer-royalty-free-image/134429246" TargetMode="External"/><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7.jpeg"/><Relationship Id="rId5" Type="http://schemas.openxmlformats.org/officeDocument/2006/relationships/image" Target="../media/image6.jpeg"/><Relationship Id="rId10" Type="http://schemas.microsoft.com/office/2007/relationships/hdphoto" Target="../media/hdphoto3.wdp"/><Relationship Id="rId4" Type="http://schemas.openxmlformats.org/officeDocument/2006/relationships/image" Target="../media/image5.jpeg"/><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emf"/><Relationship Id="rId4" Type="http://schemas.microsoft.com/office/2007/relationships/hdphoto" Target="../media/hdphoto4.wdp"/></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0.png"/><Relationship Id="rId3" Type="http://schemas.openxmlformats.org/officeDocument/2006/relationships/image" Target="../media/image13.png"/><Relationship Id="rId21" Type="http://schemas.openxmlformats.org/officeDocument/2006/relationships/image" Target="../media/image27.png"/><Relationship Id="rId7" Type="http://schemas.microsoft.com/office/2007/relationships/hdphoto" Target="../media/hdphoto6.wdp"/><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29.png"/><Relationship Id="rId2" Type="http://schemas.openxmlformats.org/officeDocument/2006/relationships/notesSlide" Target="../notesSlides/notesSlide4.xml"/><Relationship Id="rId16" Type="http://schemas.openxmlformats.org/officeDocument/2006/relationships/image" Target="../media/image23.png"/><Relationship Id="rId20" Type="http://schemas.microsoft.com/office/2007/relationships/hdphoto" Target="../media/hdphoto8.wdp"/><Relationship Id="rId1" Type="http://schemas.openxmlformats.org/officeDocument/2006/relationships/slideLayout" Target="../slideLayouts/slideLayout4.xml"/><Relationship Id="rId6" Type="http://schemas.openxmlformats.org/officeDocument/2006/relationships/image" Target="../media/image15.png"/><Relationship Id="rId11" Type="http://schemas.openxmlformats.org/officeDocument/2006/relationships/image" Target="../media/image18.png"/><Relationship Id="rId24" Type="http://schemas.microsoft.com/office/2007/relationships/hdphoto" Target="../media/hdphoto10.wdp"/><Relationship Id="rId5" Type="http://schemas.openxmlformats.org/officeDocument/2006/relationships/image" Target="../media/image14.emf"/><Relationship Id="rId15" Type="http://schemas.openxmlformats.org/officeDocument/2006/relationships/image" Target="../media/image22.png"/><Relationship Id="rId23" Type="http://schemas.openxmlformats.org/officeDocument/2006/relationships/image" Target="../media/image28.png"/><Relationship Id="rId10" Type="http://schemas.microsoft.com/office/2007/relationships/hdphoto" Target="../media/hdphoto7.wdp"/><Relationship Id="rId19" Type="http://schemas.openxmlformats.org/officeDocument/2006/relationships/image" Target="../media/image26.png"/><Relationship Id="rId4" Type="http://schemas.microsoft.com/office/2007/relationships/hdphoto" Target="../media/hdphoto5.wdp"/><Relationship Id="rId9" Type="http://schemas.openxmlformats.org/officeDocument/2006/relationships/image" Target="../media/image17.png"/><Relationship Id="rId14" Type="http://schemas.openxmlformats.org/officeDocument/2006/relationships/image" Target="../media/image21.png"/><Relationship Id="rId22" Type="http://schemas.microsoft.com/office/2007/relationships/hdphoto" Target="../media/hdphoto9.wdp"/><Relationship Id="rId27" Type="http://schemas.openxmlformats.org/officeDocument/2006/relationships/image" Target="../media/image31.png"/></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hyperlink" Target="microsoftvirtualacademy.com" TargetMode="External"/><Relationship Id="rId2" Type="http://schemas.openxmlformats.org/officeDocument/2006/relationships/hyperlink" Target="technet.microsoft.com%5Cevalcenter" TargetMode="External"/><Relationship Id="rId1" Type="http://schemas.openxmlformats.org/officeDocument/2006/relationships/slideLayout" Target="../slideLayouts/slideLayout4.xml"/><Relationship Id="rId5" Type="http://schemas.openxmlformats.org/officeDocument/2006/relationships/hyperlink" Target="http://aka.ms/certifications" TargetMode="External"/><Relationship Id="rId4" Type="http://schemas.openxmlformats.org/officeDocument/2006/relationships/hyperlink" Target="technet.microsoft.com%5Cglobalitcamp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46.xml"/><Relationship Id="rId6" Type="http://schemas.openxmlformats.org/officeDocument/2006/relationships/image" Target="../media/image39.png"/><Relationship Id="rId5" Type="http://schemas.microsoft.com/office/2007/relationships/hdphoto" Target="../media/hdphoto11.wdp"/><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12764" y="1768475"/>
            <a:ext cx="11228440" cy="1329595"/>
          </a:xfrm>
        </p:spPr>
        <p:txBody>
          <a:bodyPr/>
          <a:lstStyle/>
          <a:p>
            <a:r>
              <a:rPr lang="en-US" sz="9600" dirty="0"/>
              <a:t>Windows 8 Camp</a:t>
            </a:r>
          </a:p>
        </p:txBody>
      </p:sp>
    </p:spTree>
    <p:extLst>
      <p:ext uri="{BB962C8B-B14F-4D97-AF65-F5344CB8AC3E}">
        <p14:creationId xmlns:p14="http://schemas.microsoft.com/office/powerpoint/2010/main" val="363613687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19111" y="2680872"/>
            <a:ext cx="2604346" cy="2560320"/>
            <a:chOff x="519111" y="2155271"/>
            <a:chExt cx="2604346" cy="2560320"/>
          </a:xfrm>
        </p:grpSpPr>
        <p:pic>
          <p:nvPicPr>
            <p:cNvPr id="80" name="Picture 2" descr="http://cache1.asset-cache.net/xr/134429246.jpg?v=1&amp;c=IWSAsset&amp;k=3&amp;d=91F5CCEF208281FD5C343D12E4E10FFA5F73AEC31E90807E3C404E3F4AA9C0FD">
              <a:hlinkClick r:id="rId3"/>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074" r="11218"/>
            <a:stretch/>
          </p:blipFill>
          <p:spPr bwMode="auto">
            <a:xfrm>
              <a:off x="519111" y="2155271"/>
              <a:ext cx="2604345" cy="2560320"/>
            </a:xfrm>
            <a:prstGeom prst="rect">
              <a:avLst/>
            </a:prstGeom>
            <a:noFill/>
            <a:extLst>
              <a:ext uri="{909E8E84-426E-40DD-AFC4-6F175D3DCCD1}">
                <a14:hiddenFill xmlns:a14="http://schemas.microsoft.com/office/drawing/2010/main">
                  <a:solidFill>
                    <a:srgbClr val="FFFFFF"/>
                  </a:solidFill>
                </a14:hiddenFill>
              </a:ext>
            </a:extLst>
          </p:spPr>
        </p:pic>
        <p:sp>
          <p:nvSpPr>
            <p:cNvPr id="79" name="Rectangle 78"/>
            <p:cNvSpPr/>
            <p:nvPr/>
          </p:nvSpPr>
          <p:spPr bwMode="auto">
            <a:xfrm>
              <a:off x="519112" y="3895841"/>
              <a:ext cx="2604345" cy="819750"/>
            </a:xfrm>
            <a:prstGeom prst="rect">
              <a:avLst/>
            </a:prstGeom>
            <a:gradFill flip="none" rotWithShape="1">
              <a:gsLst>
                <a:gs pos="0">
                  <a:schemeClr val="tx1"/>
                </a:gs>
                <a:gs pos="76000">
                  <a:schemeClr val="tx1">
                    <a:alpha val="54000"/>
                  </a:schemeClr>
                </a:gs>
                <a:gs pos="100000">
                  <a:schemeClr val="tx1">
                    <a:tint val="23500"/>
                    <a:satMod val="160000"/>
                    <a:alpha val="0"/>
                  </a:schemeClr>
                </a:gs>
              </a:gsLst>
              <a:lin ang="16200000" scaled="1"/>
              <a:tileRect/>
            </a:gra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b" anchorCtr="0" compatLnSpc="1">
              <a:prstTxWarp prst="textNoShape">
                <a:avLst/>
              </a:prstTxWarp>
            </a:bodyPr>
            <a:lstStyle/>
            <a:p>
              <a:pPr defTabSz="914099" fontAlgn="base">
                <a:spcBef>
                  <a:spcPct val="0"/>
                </a:spcBef>
                <a:spcAft>
                  <a:spcPct val="0"/>
                </a:spcAft>
              </a:pPr>
              <a:r>
                <a:rPr lang="en-US" sz="2200" dirty="0" smtClean="0">
                  <a:solidFill>
                    <a:srgbClr val="FFFFFF"/>
                  </a:solidFill>
                </a:rPr>
                <a:t>No Compromise Business Tablet*</a:t>
              </a:r>
            </a:p>
          </p:txBody>
        </p:sp>
      </p:grpSp>
      <p:grpSp>
        <p:nvGrpSpPr>
          <p:cNvPr id="3" name="Group 2"/>
          <p:cNvGrpSpPr/>
          <p:nvPr/>
        </p:nvGrpSpPr>
        <p:grpSpPr>
          <a:xfrm>
            <a:off x="3376396" y="2680872"/>
            <a:ext cx="2604344" cy="2560320"/>
            <a:chOff x="3377869" y="2155271"/>
            <a:chExt cx="2604344" cy="2560320"/>
          </a:xfrm>
        </p:grpSpPr>
        <p:pic>
          <p:nvPicPr>
            <p:cNvPr id="77" name="Picture 5" descr="Royalty-free Image: Two women working on a laptop in an"/>
            <p:cNvPicPr>
              <a:picLocks noChangeAspect="1" noChangeArrowheads="1"/>
            </p:cNvPicPr>
            <p:nvPr/>
          </p:nvPicPr>
          <p:blipFill rotWithShape="1">
            <a:blip r:embed="rId5">
              <a:extLst>
                <a:ext uri="{28A0092B-C50C-407E-A947-70E740481C1C}">
                  <a14:useLocalDpi xmlns:a14="http://schemas.microsoft.com/office/drawing/2010/main" val="0"/>
                </a:ext>
              </a:extLst>
            </a:blip>
            <a:srcRect l="19368" t="1404" r="10158" b="1798"/>
            <a:stretch/>
          </p:blipFill>
          <p:spPr bwMode="auto">
            <a:xfrm>
              <a:off x="3377869" y="2155271"/>
              <a:ext cx="2604344" cy="2560320"/>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p:cNvSpPr/>
            <p:nvPr/>
          </p:nvSpPr>
          <p:spPr bwMode="auto">
            <a:xfrm>
              <a:off x="3377869" y="3895841"/>
              <a:ext cx="2604344" cy="819750"/>
            </a:xfrm>
            <a:prstGeom prst="rect">
              <a:avLst/>
            </a:prstGeom>
            <a:gradFill flip="none" rotWithShape="1">
              <a:gsLst>
                <a:gs pos="0">
                  <a:schemeClr val="tx1"/>
                </a:gs>
                <a:gs pos="76000">
                  <a:schemeClr val="tx1">
                    <a:alpha val="25000"/>
                  </a:schemeClr>
                </a:gs>
                <a:gs pos="100000">
                  <a:schemeClr val="tx1">
                    <a:tint val="23500"/>
                    <a:satMod val="160000"/>
                    <a:alpha val="0"/>
                  </a:schemeClr>
                </a:gs>
              </a:gsLst>
              <a:lin ang="16200000" scaled="1"/>
              <a:tileRect/>
            </a:gra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b" anchorCtr="0" compatLnSpc="1">
              <a:prstTxWarp prst="textNoShape">
                <a:avLst/>
              </a:prstTxWarp>
            </a:bodyPr>
            <a:lstStyle/>
            <a:p>
              <a:pPr defTabSz="914099" fontAlgn="base">
                <a:spcBef>
                  <a:spcPct val="0"/>
                </a:spcBef>
                <a:spcAft>
                  <a:spcPct val="0"/>
                </a:spcAft>
              </a:pPr>
              <a:r>
                <a:rPr lang="en-US" sz="2200" dirty="0" smtClean="0">
                  <a:gradFill>
                    <a:gsLst>
                      <a:gs pos="0">
                        <a:srgbClr val="FFFFFF"/>
                      </a:gs>
                      <a:gs pos="100000">
                        <a:srgbClr val="FFFFFF"/>
                      </a:gs>
                    </a:gsLst>
                    <a:lin ang="5400000" scaled="0"/>
                  </a:gradFill>
                </a:rPr>
                <a:t>New Possibilities in Mobile Productivity</a:t>
              </a:r>
              <a:endParaRPr lang="en-US" sz="2200" dirty="0">
                <a:gradFill>
                  <a:gsLst>
                    <a:gs pos="0">
                      <a:srgbClr val="FFFFFF"/>
                    </a:gs>
                    <a:gs pos="100000">
                      <a:srgbClr val="FFFFFF"/>
                    </a:gs>
                  </a:gsLst>
                  <a:lin ang="5400000" scaled="0"/>
                </a:gradFill>
              </a:endParaRPr>
            </a:p>
          </p:txBody>
        </p:sp>
      </p:grpSp>
      <p:grpSp>
        <p:nvGrpSpPr>
          <p:cNvPr id="4" name="Group 5"/>
          <p:cNvGrpSpPr/>
          <p:nvPr/>
        </p:nvGrpSpPr>
        <p:grpSpPr>
          <a:xfrm>
            <a:off x="6233679" y="2680872"/>
            <a:ext cx="2604346" cy="2560320"/>
            <a:chOff x="6236625" y="2155271"/>
            <a:chExt cx="2604346" cy="2560320"/>
          </a:xfrm>
        </p:grpSpPr>
        <p:pic>
          <p:nvPicPr>
            <p:cNvPr id="73" name="Picture 7" descr="C:\Users\v-junyo\Documents\Jun_Mesh\Microsoft Files\DesignTools\Brand Photos\Unified Communications\Brand Library - no exp\UC10_Group_001.jp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6236626" y="2155271"/>
              <a:ext cx="2604345" cy="2560320"/>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p:cNvSpPr/>
            <p:nvPr/>
          </p:nvSpPr>
          <p:spPr bwMode="auto">
            <a:xfrm>
              <a:off x="6236625" y="3895841"/>
              <a:ext cx="2604345" cy="819750"/>
            </a:xfrm>
            <a:prstGeom prst="rect">
              <a:avLst/>
            </a:prstGeom>
            <a:gradFill flip="none" rotWithShape="1">
              <a:gsLst>
                <a:gs pos="0">
                  <a:schemeClr val="tx1"/>
                </a:gs>
                <a:gs pos="76000">
                  <a:schemeClr val="tx1">
                    <a:alpha val="25000"/>
                  </a:schemeClr>
                </a:gs>
                <a:gs pos="100000">
                  <a:schemeClr val="tx1">
                    <a:tint val="23500"/>
                    <a:satMod val="160000"/>
                    <a:alpha val="0"/>
                  </a:schemeClr>
                </a:gs>
              </a:gsLst>
              <a:lin ang="16200000" scaled="1"/>
              <a:tileRect/>
            </a:gra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b" anchorCtr="0" compatLnSpc="1">
              <a:prstTxWarp prst="textNoShape">
                <a:avLst/>
              </a:prstTxWarp>
            </a:bodyPr>
            <a:lstStyle/>
            <a:p>
              <a:pPr defTabSz="914099" fontAlgn="base">
                <a:spcBef>
                  <a:spcPct val="0"/>
                </a:spcBef>
                <a:spcAft>
                  <a:spcPct val="0"/>
                </a:spcAft>
              </a:pPr>
              <a:r>
                <a:rPr lang="en-US" sz="2200" dirty="0">
                  <a:gradFill>
                    <a:gsLst>
                      <a:gs pos="0">
                        <a:srgbClr val="FFFFFF"/>
                      </a:gs>
                      <a:gs pos="100000">
                        <a:srgbClr val="FFFFFF"/>
                      </a:gs>
                    </a:gsLst>
                    <a:lin ang="5400000" scaled="0"/>
                  </a:gradFill>
                </a:rPr>
                <a:t>Enhanced </a:t>
              </a:r>
              <a:r>
                <a:rPr lang="en-US" sz="2200" dirty="0" smtClean="0">
                  <a:gradFill>
                    <a:gsLst>
                      <a:gs pos="0">
                        <a:srgbClr val="FFFFFF"/>
                      </a:gs>
                      <a:gs pos="100000">
                        <a:srgbClr val="FFFFFF"/>
                      </a:gs>
                    </a:gsLst>
                    <a:lin ang="5400000" scaled="0"/>
                  </a:gradFill>
                </a:rPr>
                <a:t>End-to-End </a:t>
              </a:r>
              <a:r>
                <a:rPr lang="en-US" sz="2200" dirty="0">
                  <a:gradFill>
                    <a:gsLst>
                      <a:gs pos="0">
                        <a:srgbClr val="FFFFFF"/>
                      </a:gs>
                      <a:gs pos="100000">
                        <a:srgbClr val="FFFFFF"/>
                      </a:gs>
                    </a:gsLst>
                    <a:lin ang="5400000" scaled="0"/>
                  </a:gradFill>
                </a:rPr>
                <a:t>Security</a:t>
              </a:r>
            </a:p>
          </p:txBody>
        </p:sp>
      </p:grpSp>
      <p:grpSp>
        <p:nvGrpSpPr>
          <p:cNvPr id="6" name="Group 6"/>
          <p:cNvGrpSpPr/>
          <p:nvPr/>
        </p:nvGrpSpPr>
        <p:grpSpPr>
          <a:xfrm>
            <a:off x="9090964" y="2680872"/>
            <a:ext cx="2614284" cy="2560321"/>
            <a:chOff x="9090964" y="2155270"/>
            <a:chExt cx="2614284" cy="2560321"/>
          </a:xfrm>
        </p:grpSpPr>
        <p:pic>
          <p:nvPicPr>
            <p:cNvPr id="70" name="Picture 2" descr="C:\Users\v-junyo\Documents\Jun_Mesh\Microsoft Files\DesignTools\Brand Photos\FY10 Business Identity\Server IT - no exp\server female thinking IT problem solving laptop machine room fix technology stand.jpg"/>
            <p:cNvPicPr>
              <a:picLocks noChangeAspect="1" noChangeArrowheads="1"/>
            </p:cNvPicPr>
            <p:nvPr/>
          </p:nvPicPr>
          <p:blipFill rotWithShape="1">
            <a:blip r:embed="rId7">
              <a:extLst>
                <a:ext uri="{28A0092B-C50C-407E-A947-70E740481C1C}">
                  <a14:useLocalDpi xmlns:a14="http://schemas.microsoft.com/office/drawing/2010/main" val="0"/>
                </a:ext>
              </a:extLst>
            </a:blip>
            <a:srcRect l="34684" t="13633" r="7163" b="769"/>
            <a:stretch/>
          </p:blipFill>
          <p:spPr bwMode="auto">
            <a:xfrm>
              <a:off x="9095383" y="2155270"/>
              <a:ext cx="2609865" cy="2560321"/>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bwMode="auto">
            <a:xfrm>
              <a:off x="9090964" y="3895841"/>
              <a:ext cx="2614284" cy="819750"/>
            </a:xfrm>
            <a:prstGeom prst="rect">
              <a:avLst/>
            </a:prstGeom>
            <a:gradFill flip="none" rotWithShape="1">
              <a:gsLst>
                <a:gs pos="0">
                  <a:schemeClr val="tx1"/>
                </a:gs>
                <a:gs pos="76000">
                  <a:schemeClr val="tx1">
                    <a:alpha val="25000"/>
                  </a:schemeClr>
                </a:gs>
                <a:gs pos="100000">
                  <a:schemeClr val="tx1">
                    <a:tint val="23500"/>
                    <a:satMod val="160000"/>
                    <a:alpha val="0"/>
                  </a:schemeClr>
                </a:gs>
              </a:gsLst>
              <a:lin ang="16200000" scaled="1"/>
              <a:tileRect/>
            </a:gra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b" anchorCtr="0" compatLnSpc="1">
              <a:prstTxWarp prst="textNoShape">
                <a:avLst/>
              </a:prstTxWarp>
            </a:bodyPr>
            <a:lstStyle/>
            <a:p>
              <a:pPr defTabSz="914099" fontAlgn="base">
                <a:spcBef>
                  <a:spcPct val="0"/>
                </a:spcBef>
                <a:spcAft>
                  <a:spcPct val="0"/>
                </a:spcAft>
              </a:pPr>
              <a:r>
                <a:rPr lang="en-US" sz="2200" dirty="0" smtClean="0">
                  <a:solidFill>
                    <a:srgbClr val="FFFFFF"/>
                  </a:solidFill>
                </a:rPr>
                <a:t>Management </a:t>
              </a:r>
              <a:br>
                <a:rPr lang="en-US" sz="2200" dirty="0" smtClean="0">
                  <a:solidFill>
                    <a:srgbClr val="FFFFFF"/>
                  </a:solidFill>
                </a:rPr>
              </a:br>
              <a:r>
                <a:rPr lang="en-US" sz="2200" dirty="0" smtClean="0">
                  <a:solidFill>
                    <a:srgbClr val="FFFFFF"/>
                  </a:solidFill>
                </a:rPr>
                <a:t>and Virtualization</a:t>
              </a:r>
              <a:endParaRPr lang="en-US" sz="2200" dirty="0">
                <a:solidFill>
                  <a:srgbClr val="FFFFFF"/>
                </a:solidFill>
              </a:endParaRPr>
            </a:p>
          </p:txBody>
        </p:sp>
      </p:grpSp>
      <p:sp>
        <p:nvSpPr>
          <p:cNvPr id="5" name="Rectangle 4"/>
          <p:cNvSpPr/>
          <p:nvPr/>
        </p:nvSpPr>
        <p:spPr bwMode="auto">
          <a:xfrm>
            <a:off x="0" y="0"/>
            <a:ext cx="12188825" cy="2680872"/>
          </a:xfrm>
          <a:prstGeom prst="rect">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8" name="Title 7"/>
          <p:cNvSpPr>
            <a:spLocks noGrp="1"/>
          </p:cNvSpPr>
          <p:nvPr>
            <p:ph type="title"/>
          </p:nvPr>
        </p:nvSpPr>
        <p:spPr/>
        <p:txBody>
          <a:bodyPr/>
          <a:lstStyle/>
          <a:p>
            <a:r>
              <a:rPr lang="en-US" dirty="0" smtClean="0"/>
              <a:t>Windows 8 for Enterprise</a:t>
            </a:r>
            <a:endParaRPr lang="en-US" dirty="0"/>
          </a:p>
        </p:txBody>
      </p:sp>
      <p:grpSp>
        <p:nvGrpSpPr>
          <p:cNvPr id="39" name="Group 14"/>
          <p:cNvGrpSpPr/>
          <p:nvPr/>
        </p:nvGrpSpPr>
        <p:grpSpPr>
          <a:xfrm>
            <a:off x="468777" y="1442295"/>
            <a:ext cx="11352586" cy="1022597"/>
            <a:chOff x="468777" y="1227804"/>
            <a:chExt cx="11352586" cy="1022597"/>
          </a:xfrm>
        </p:grpSpPr>
        <p:grpSp>
          <p:nvGrpSpPr>
            <p:cNvPr id="40" name="Group 39"/>
            <p:cNvGrpSpPr/>
            <p:nvPr/>
          </p:nvGrpSpPr>
          <p:grpSpPr>
            <a:xfrm>
              <a:off x="468777" y="1227804"/>
              <a:ext cx="11352586" cy="1022597"/>
              <a:chOff x="468777" y="1227804"/>
              <a:chExt cx="11352586" cy="1022597"/>
            </a:xfrm>
          </p:grpSpPr>
          <p:sp>
            <p:nvSpPr>
              <p:cNvPr id="51" name="Text Placeholder 12"/>
              <p:cNvSpPr txBox="1">
                <a:spLocks/>
              </p:cNvSpPr>
              <p:nvPr/>
            </p:nvSpPr>
            <p:spPr>
              <a:xfrm>
                <a:off x="620711" y="1374699"/>
                <a:ext cx="2953652" cy="664797"/>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solidFill>
                      <a:srgbClr val="FFFFFF"/>
                    </a:solidFill>
                    <a:latin typeface="Segoe UI Light"/>
                  </a:rPr>
                  <a:t>Devices </a:t>
                </a:r>
                <a:r>
                  <a:rPr lang="en-US" sz="2400" dirty="0" smtClean="0">
                    <a:solidFill>
                      <a:srgbClr val="FFFFFF"/>
                    </a:solidFill>
                    <a:latin typeface="Segoe UI Light"/>
                  </a:rPr>
                  <a:t>&amp; </a:t>
                </a:r>
                <a:r>
                  <a:rPr lang="en-US" sz="2400" dirty="0">
                    <a:solidFill>
                      <a:srgbClr val="FFFFFF"/>
                    </a:solidFill>
                    <a:latin typeface="Segoe UI Light"/>
                  </a:rPr>
                  <a:t>Experiences Users Want </a:t>
                </a:r>
              </a:p>
            </p:txBody>
          </p:sp>
          <p:sp>
            <p:nvSpPr>
              <p:cNvPr id="52" name="Text Placeholder 12"/>
              <p:cNvSpPr txBox="1">
                <a:spLocks/>
              </p:cNvSpPr>
              <p:nvPr/>
            </p:nvSpPr>
            <p:spPr>
              <a:xfrm>
                <a:off x="6500969" y="1374699"/>
                <a:ext cx="5320394" cy="664797"/>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400" dirty="0" smtClean="0">
                    <a:solidFill>
                      <a:srgbClr val="FFFFFF"/>
                    </a:solidFill>
                    <a:latin typeface="Segoe UI Light"/>
                  </a:rPr>
                  <a:t>Enterprise-Grade</a:t>
                </a:r>
                <a:br>
                  <a:rPr lang="en-US" sz="2400" dirty="0" smtClean="0">
                    <a:solidFill>
                      <a:srgbClr val="FFFFFF"/>
                    </a:solidFill>
                    <a:latin typeface="Segoe UI Light"/>
                  </a:rPr>
                </a:br>
                <a:r>
                  <a:rPr lang="en-US" sz="2400" dirty="0" smtClean="0">
                    <a:solidFill>
                      <a:srgbClr val="FFFFFF"/>
                    </a:solidFill>
                    <a:latin typeface="Segoe UI Light"/>
                  </a:rPr>
                  <a:t>Solutions</a:t>
                </a:r>
                <a:endParaRPr lang="en-US" sz="2800" spc="-50" dirty="0" smtClean="0">
                  <a:solidFill>
                    <a:srgbClr val="FFFFFF"/>
                  </a:solidFill>
                  <a:latin typeface="Segoe UI Light"/>
                </a:endParaRPr>
              </a:p>
            </p:txBody>
          </p:sp>
          <p:sp>
            <p:nvSpPr>
              <p:cNvPr id="53" name="Right Triangle 52"/>
              <p:cNvSpPr/>
              <p:nvPr/>
            </p:nvSpPr>
            <p:spPr bwMode="auto">
              <a:xfrm rot="18900000" flipH="1">
                <a:off x="5978364" y="1616785"/>
                <a:ext cx="312832" cy="319891"/>
              </a:xfrm>
              <a:prstGeom prst="rtTriangl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54" name="Group 42"/>
              <p:cNvGrpSpPr/>
              <p:nvPr/>
            </p:nvGrpSpPr>
            <p:grpSpPr>
              <a:xfrm>
                <a:off x="5978364" y="1227804"/>
                <a:ext cx="5842999" cy="1022597"/>
                <a:chOff x="5978364" y="1227804"/>
                <a:chExt cx="5842999" cy="1022597"/>
              </a:xfrm>
            </p:grpSpPr>
            <p:sp>
              <p:nvSpPr>
                <p:cNvPr id="58" name="Rectangle 57"/>
                <p:cNvSpPr/>
                <p:nvPr/>
              </p:nvSpPr>
              <p:spPr bwMode="auto">
                <a:xfrm>
                  <a:off x="6150077" y="1227804"/>
                  <a:ext cx="5583850" cy="1022597"/>
                </a:xfrm>
                <a:prstGeom prst="rect">
                  <a:avLst/>
                </a:prstGeom>
                <a:solidFill>
                  <a:srgbClr val="00BCF2"/>
                </a:solidFill>
                <a:ln>
                  <a:noFill/>
                  <a:headEnd type="none" w="med" len="med"/>
                  <a:tailEnd type="none" w="med" len="med"/>
                </a:ln>
                <a:effectLst/>
                <a:scene3d>
                  <a:camera prst="orthographicFront" fov="0">
                    <a:rot lat="0" lon="0" rev="0"/>
                  </a:camera>
                  <a:lightRig rig="glow" dir="t">
                    <a:rot lat="0" lon="0" rev="6360000"/>
                  </a:lightRig>
                </a:scene3d>
                <a:sp3d prstMaterial="flat">
                  <a:contourClr>
                    <a:srgbClr val="8CC600">
                      <a:satMod val="300000"/>
                    </a:srgbClr>
                  </a:contourClr>
                </a:sp3d>
              </p:spPr>
              <p:txBody>
                <a:bodyPr vert="horz" wrap="square" lIns="274320" tIns="45718" rIns="91436" bIns="45718" numCol="1" rtlCol="0" anchor="ctr" anchorCtr="0" compatLnSpc="1">
                  <a:prstTxWarp prst="textNoShape">
                    <a:avLst/>
                  </a:prstTxWarp>
                  <a:noAutofit/>
                </a:bodyPr>
                <a:lstStyle/>
                <a:p>
                  <a:pPr defTabSz="914099" fontAlgn="base">
                    <a:lnSpc>
                      <a:spcPct val="80000"/>
                    </a:lnSpc>
                    <a:defRPr/>
                  </a:pPr>
                  <a:endParaRPr lang="en-US" sz="4800" kern="0" spc="-70" dirty="0">
                    <a:solidFill>
                      <a:srgbClr val="000000">
                        <a:alpha val="99000"/>
                      </a:srgbClr>
                    </a:solidFill>
                    <a:latin typeface="Segoe UI Light" pitchFamily="34" charset="0"/>
                    <a:ea typeface="Segoe UI" pitchFamily="34" charset="0"/>
                    <a:cs typeface="Segoe UI" pitchFamily="34" charset="0"/>
                  </a:endParaRPr>
                </a:p>
              </p:txBody>
            </p:sp>
            <p:sp>
              <p:nvSpPr>
                <p:cNvPr id="59" name="Text Placeholder 12"/>
                <p:cNvSpPr txBox="1">
                  <a:spLocks/>
                </p:cNvSpPr>
                <p:nvPr/>
              </p:nvSpPr>
              <p:spPr>
                <a:xfrm>
                  <a:off x="6500969" y="1374699"/>
                  <a:ext cx="5320394" cy="664797"/>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2400" dirty="0">
                      <a:solidFill>
                        <a:srgbClr val="FFFFFF"/>
                      </a:solidFill>
                      <a:latin typeface="Segoe UI Light"/>
                    </a:rPr>
                    <a:t>Enterprise-Grade</a:t>
                  </a:r>
                  <a:br>
                    <a:rPr lang="en-US" sz="2400" dirty="0">
                      <a:solidFill>
                        <a:srgbClr val="FFFFFF"/>
                      </a:solidFill>
                      <a:latin typeface="Segoe UI Light"/>
                    </a:rPr>
                  </a:br>
                  <a:r>
                    <a:rPr lang="en-US" sz="2400" dirty="0">
                      <a:solidFill>
                        <a:srgbClr val="FFFFFF"/>
                      </a:solidFill>
                      <a:latin typeface="Segoe UI Light"/>
                    </a:rPr>
                    <a:t>Solutions</a:t>
                  </a:r>
                </a:p>
              </p:txBody>
            </p:sp>
            <p:grpSp>
              <p:nvGrpSpPr>
                <p:cNvPr id="60" name="Group 86"/>
                <p:cNvGrpSpPr/>
                <p:nvPr/>
              </p:nvGrpSpPr>
              <p:grpSpPr>
                <a:xfrm>
                  <a:off x="9161674" y="1540292"/>
                  <a:ext cx="2212085" cy="586458"/>
                  <a:chOff x="7151916" y="3443487"/>
                  <a:chExt cx="4310726" cy="1142838"/>
                </a:xfrm>
              </p:grpSpPr>
              <p:sp>
                <p:nvSpPr>
                  <p:cNvPr id="62" name="Rounded Rectangle 2058"/>
                  <p:cNvSpPr/>
                  <p:nvPr/>
                </p:nvSpPr>
                <p:spPr bwMode="auto">
                  <a:xfrm>
                    <a:off x="10959723" y="3443487"/>
                    <a:ext cx="502919"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63" name="Rounded Rectangle 2060"/>
                  <p:cNvSpPr/>
                  <p:nvPr/>
                </p:nvSpPr>
                <p:spPr bwMode="auto">
                  <a:xfrm>
                    <a:off x="9803966" y="3443489"/>
                    <a:ext cx="1071122" cy="1040115"/>
                  </a:xfrm>
                  <a:custGeom>
                    <a:avLst/>
                    <a:gdLst/>
                    <a:ahLst/>
                    <a:cxnLst/>
                    <a:rect l="l" t="t" r="r" b="b"/>
                    <a:pathLst>
                      <a:path w="542456" h="526753">
                        <a:moveTo>
                          <a:pt x="45804" y="47263"/>
                        </a:moveTo>
                        <a:lnTo>
                          <a:pt x="45804" y="392812"/>
                        </a:lnTo>
                        <a:lnTo>
                          <a:pt x="496653" y="392812"/>
                        </a:lnTo>
                        <a:lnTo>
                          <a:pt x="496653" y="47263"/>
                        </a:lnTo>
                        <a:close/>
                        <a:moveTo>
                          <a:pt x="35310" y="0"/>
                        </a:moveTo>
                        <a:lnTo>
                          <a:pt x="507146" y="0"/>
                        </a:lnTo>
                        <a:cubicBezTo>
                          <a:pt x="526647" y="0"/>
                          <a:pt x="542456" y="15809"/>
                          <a:pt x="542456" y="35310"/>
                        </a:cubicBezTo>
                        <a:lnTo>
                          <a:pt x="542456" y="405128"/>
                        </a:lnTo>
                        <a:cubicBezTo>
                          <a:pt x="542456" y="424629"/>
                          <a:pt x="526647" y="440438"/>
                          <a:pt x="507146" y="440438"/>
                        </a:cubicBezTo>
                        <a:lnTo>
                          <a:pt x="325203" y="440438"/>
                        </a:lnTo>
                        <a:lnTo>
                          <a:pt x="325203" y="485340"/>
                        </a:lnTo>
                        <a:cubicBezTo>
                          <a:pt x="383488" y="490959"/>
                          <a:pt x="432800" y="506124"/>
                          <a:pt x="463161" y="526753"/>
                        </a:cubicBezTo>
                        <a:lnTo>
                          <a:pt x="79298" y="526753"/>
                        </a:lnTo>
                        <a:cubicBezTo>
                          <a:pt x="109659" y="506125"/>
                          <a:pt x="158970" y="490959"/>
                          <a:pt x="217253" y="485341"/>
                        </a:cubicBezTo>
                        <a:lnTo>
                          <a:pt x="217253" y="440438"/>
                        </a:lnTo>
                        <a:lnTo>
                          <a:pt x="35310" y="440438"/>
                        </a:lnTo>
                        <a:cubicBezTo>
                          <a:pt x="15809" y="440438"/>
                          <a:pt x="0" y="424629"/>
                          <a:pt x="0" y="405128"/>
                        </a:cubicBezTo>
                        <a:lnTo>
                          <a:pt x="0" y="35310"/>
                        </a:lnTo>
                        <a:cubicBezTo>
                          <a:pt x="0" y="15809"/>
                          <a:pt x="15809" y="0"/>
                          <a:pt x="35310"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64" name="Rounded Rectangle 2058"/>
                  <p:cNvSpPr/>
                  <p:nvPr/>
                </p:nvSpPr>
                <p:spPr bwMode="auto">
                  <a:xfrm>
                    <a:off x="7725480" y="3447296"/>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65" name="Rounded Rectangle 2058"/>
                  <p:cNvSpPr/>
                  <p:nvPr/>
                </p:nvSpPr>
                <p:spPr bwMode="auto">
                  <a:xfrm>
                    <a:off x="7151916" y="3447296"/>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66" name="Rounded Rectangle 2058"/>
                  <p:cNvSpPr/>
                  <p:nvPr/>
                </p:nvSpPr>
                <p:spPr bwMode="auto">
                  <a:xfrm>
                    <a:off x="8299044" y="3447296"/>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67" name="Oval 24"/>
                  <p:cNvSpPr/>
                  <p:nvPr/>
                </p:nvSpPr>
                <p:spPr bwMode="auto">
                  <a:xfrm>
                    <a:off x="8205756" y="3761585"/>
                    <a:ext cx="1476540" cy="824740"/>
                  </a:xfrm>
                  <a:custGeom>
                    <a:avLst/>
                    <a:gdLst/>
                    <a:ahLst/>
                    <a:cxnLst/>
                    <a:rect l="l" t="t" r="r" b="b"/>
                    <a:pathLst>
                      <a:path w="1476540" h="824740">
                        <a:moveTo>
                          <a:pt x="829013" y="0"/>
                        </a:moveTo>
                        <a:cubicBezTo>
                          <a:pt x="969838" y="0"/>
                          <a:pt x="1089334" y="91316"/>
                          <a:pt x="1130108" y="218436"/>
                        </a:cubicBezTo>
                        <a:cubicBezTo>
                          <a:pt x="1143457" y="215230"/>
                          <a:pt x="1157273" y="214282"/>
                          <a:pt x="1171311" y="214282"/>
                        </a:cubicBezTo>
                        <a:cubicBezTo>
                          <a:pt x="1339884" y="214282"/>
                          <a:pt x="1476540" y="350938"/>
                          <a:pt x="1476540" y="519511"/>
                        </a:cubicBezTo>
                        <a:cubicBezTo>
                          <a:pt x="1476540" y="686597"/>
                          <a:pt x="1342285" y="822327"/>
                          <a:pt x="1175759" y="824292"/>
                        </a:cubicBezTo>
                        <a:lnTo>
                          <a:pt x="1175759" y="824740"/>
                        </a:lnTo>
                        <a:lnTo>
                          <a:pt x="1171311" y="824740"/>
                        </a:lnTo>
                        <a:lnTo>
                          <a:pt x="209606" y="824740"/>
                        </a:lnTo>
                        <a:lnTo>
                          <a:pt x="209606" y="824521"/>
                        </a:lnTo>
                        <a:cubicBezTo>
                          <a:pt x="208884" y="824737"/>
                          <a:pt x="208159" y="824740"/>
                          <a:pt x="207433" y="824740"/>
                        </a:cubicBezTo>
                        <a:cubicBezTo>
                          <a:pt x="92871" y="824740"/>
                          <a:pt x="0" y="731869"/>
                          <a:pt x="0" y="617307"/>
                        </a:cubicBezTo>
                        <a:cubicBezTo>
                          <a:pt x="0" y="502745"/>
                          <a:pt x="92871" y="409874"/>
                          <a:pt x="207433" y="409874"/>
                        </a:cubicBezTo>
                        <a:cubicBezTo>
                          <a:pt x="224921" y="409874"/>
                          <a:pt x="241905" y="412039"/>
                          <a:pt x="257958" y="416795"/>
                        </a:cubicBezTo>
                        <a:cubicBezTo>
                          <a:pt x="284139" y="333500"/>
                          <a:pt x="362183" y="273546"/>
                          <a:pt x="454230" y="273546"/>
                        </a:cubicBezTo>
                        <a:cubicBezTo>
                          <a:pt x="475047" y="273546"/>
                          <a:pt x="495147" y="276613"/>
                          <a:pt x="513815" y="283280"/>
                        </a:cubicBezTo>
                        <a:cubicBezTo>
                          <a:pt x="529946" y="123838"/>
                          <a:pt x="665018" y="0"/>
                          <a:pt x="829013" y="0"/>
                        </a:cubicBezTo>
                        <a:close/>
                      </a:path>
                    </a:pathLst>
                  </a:custGeom>
                  <a:solidFill>
                    <a:srgbClr val="00BCF2"/>
                  </a:solidFill>
                  <a:ln w="38100" cap="flat" cmpd="sng" algn="ctr">
                    <a:solidFill>
                      <a:srgbClr val="FFFFFF"/>
                    </a:solidFill>
                    <a:prstDash val="solid"/>
                    <a:miter lim="800000"/>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grpSp>
            <p:sp>
              <p:nvSpPr>
                <p:cNvPr id="61" name="Right Triangle 60"/>
                <p:cNvSpPr/>
                <p:nvPr/>
              </p:nvSpPr>
              <p:spPr bwMode="auto">
                <a:xfrm rot="18900000" flipH="1">
                  <a:off x="5978364" y="1616785"/>
                  <a:ext cx="312832" cy="319891"/>
                </a:xfrm>
                <a:prstGeom prst="rtTriangl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grpSp>
          <p:sp>
            <p:nvSpPr>
              <p:cNvPr id="55" name="Rectangle 54"/>
              <p:cNvSpPr/>
              <p:nvPr/>
            </p:nvSpPr>
            <p:spPr bwMode="auto">
              <a:xfrm>
                <a:off x="468777" y="1227804"/>
                <a:ext cx="5583849" cy="1022597"/>
              </a:xfrm>
              <a:prstGeom prst="rect">
                <a:avLst/>
              </a:prstGeom>
              <a:solidFill>
                <a:schemeClr val="bg1">
                  <a:lumMod val="50000"/>
                </a:schemeClr>
              </a:solidFill>
              <a:ln>
                <a:noFill/>
                <a:headEnd type="none" w="med" len="med"/>
                <a:tailEnd type="none" w="med" len="med"/>
              </a:ln>
              <a:effectLst/>
              <a:scene3d>
                <a:camera prst="orthographicFront" fov="0">
                  <a:rot lat="0" lon="0" rev="0"/>
                </a:camera>
                <a:lightRig rig="glow" dir="t">
                  <a:rot lat="0" lon="0" rev="6360000"/>
                </a:lightRig>
              </a:scene3d>
              <a:sp3d prstMaterial="flat">
                <a:contourClr>
                  <a:srgbClr val="8CC600">
                    <a:satMod val="300000"/>
                  </a:srgbClr>
                </a:contourClr>
              </a:sp3d>
            </p:spPr>
            <p:txBody>
              <a:bodyPr vert="horz" wrap="square" lIns="274320" tIns="45718" rIns="91436" bIns="45718" numCol="1" rtlCol="0" anchor="ctr" anchorCtr="0" compatLnSpc="1">
                <a:prstTxWarp prst="textNoShape">
                  <a:avLst/>
                </a:prstTxWarp>
                <a:noAutofit/>
              </a:bodyPr>
              <a:lstStyle/>
              <a:p>
                <a:pPr defTabSz="914099" fontAlgn="base">
                  <a:lnSpc>
                    <a:spcPct val="80000"/>
                  </a:lnSpc>
                  <a:defRPr/>
                </a:pPr>
                <a:endParaRPr lang="en-US" sz="4800" kern="0" spc="-70" dirty="0">
                  <a:solidFill>
                    <a:srgbClr val="000000">
                      <a:alpha val="99000"/>
                    </a:srgbClr>
                  </a:solidFill>
                  <a:latin typeface="Segoe UI Light" pitchFamily="34" charset="0"/>
                  <a:ea typeface="Segoe UI" pitchFamily="34" charset="0"/>
                  <a:cs typeface="Segoe UI" pitchFamily="34" charset="0"/>
                </a:endParaRPr>
              </a:p>
            </p:txBody>
          </p:sp>
          <p:sp>
            <p:nvSpPr>
              <p:cNvPr id="56" name="Text Placeholder 12"/>
              <p:cNvSpPr txBox="1">
                <a:spLocks/>
              </p:cNvSpPr>
              <p:nvPr/>
            </p:nvSpPr>
            <p:spPr>
              <a:xfrm>
                <a:off x="620711" y="1374699"/>
                <a:ext cx="2953652" cy="664797"/>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a:solidFill>
                      <a:srgbClr val="FFFFFF"/>
                    </a:solidFill>
                    <a:latin typeface="Segoe UI Light"/>
                  </a:rPr>
                  <a:t>Devices &amp; Experiences Users </a:t>
                </a:r>
                <a:r>
                  <a:rPr lang="en-US" sz="2400" dirty="0" smtClean="0">
                    <a:solidFill>
                      <a:srgbClr val="FFFFFF"/>
                    </a:solidFill>
                    <a:latin typeface="Segoe UI Light"/>
                  </a:rPr>
                  <a:t>Love </a:t>
                </a:r>
                <a:endParaRPr lang="en-US" sz="2400" dirty="0">
                  <a:solidFill>
                    <a:srgbClr val="FFFFFF"/>
                  </a:solidFill>
                  <a:latin typeface="Segoe UI Light"/>
                </a:endParaRPr>
              </a:p>
            </p:txBody>
          </p:sp>
          <p:sp>
            <p:nvSpPr>
              <p:cNvPr id="57" name="Right Triangle 56"/>
              <p:cNvSpPr/>
              <p:nvPr/>
            </p:nvSpPr>
            <p:spPr bwMode="auto">
              <a:xfrm rot="18900000" flipH="1">
                <a:off x="5862318" y="1617506"/>
                <a:ext cx="321697" cy="336354"/>
              </a:xfrm>
              <a:prstGeom prst="rtTriangle">
                <a:avLst/>
              </a:prstGeom>
              <a:solidFill>
                <a:schemeClr val="bg1">
                  <a:lumMod val="50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grpSp>
        <p:grpSp>
          <p:nvGrpSpPr>
            <p:cNvPr id="41" name="Group 118"/>
            <p:cNvGrpSpPr/>
            <p:nvPr/>
          </p:nvGrpSpPr>
          <p:grpSpPr>
            <a:xfrm>
              <a:off x="3724841" y="1453042"/>
              <a:ext cx="1910399" cy="547390"/>
              <a:chOff x="2227994" y="8063418"/>
              <a:chExt cx="3888546" cy="1114191"/>
            </a:xfrm>
          </p:grpSpPr>
          <p:pic>
            <p:nvPicPr>
              <p:cNvPr id="42" name="Picture 41"/>
              <p:cNvPicPr>
                <a:picLocks noChangeAspect="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a:ext>
                </a:extLst>
              </a:blip>
              <a:stretch>
                <a:fillRect/>
              </a:stretch>
            </p:blipFill>
            <p:spPr>
              <a:xfrm>
                <a:off x="5837588" y="8641669"/>
                <a:ext cx="278952" cy="535940"/>
              </a:xfrm>
              <a:prstGeom prst="rect">
                <a:avLst/>
              </a:prstGeom>
            </p:spPr>
          </p:pic>
          <p:sp>
            <p:nvSpPr>
              <p:cNvPr id="43" name="Freeform 107"/>
              <p:cNvSpPr>
                <a:spLocks noEditPoints="1"/>
              </p:cNvSpPr>
              <p:nvPr/>
            </p:nvSpPr>
            <p:spPr bwMode="auto">
              <a:xfrm rot="5400000">
                <a:off x="2133628" y="8593597"/>
                <a:ext cx="678378" cy="489645"/>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solidFill>
                <a:srgbClr val="FFFFFF"/>
              </a:solidFill>
              <a:extLst/>
            </p:spPr>
            <p:txBody>
              <a:bodyPr vert="horz" wrap="square" lIns="116047" tIns="58023" rIns="116047" bIns="58023" numCol="1" anchor="t" anchorCtr="0" compatLnSpc="1">
                <a:prstTxWarp prst="textNoShape">
                  <a:avLst/>
                </a:prstTxWarp>
              </a:bodyPr>
              <a:lstStyle/>
              <a:p>
                <a:pPr defTabSz="914400">
                  <a:defRPr/>
                </a:pPr>
                <a:endParaRPr lang="en-US" kern="0" dirty="0">
                  <a:solidFill>
                    <a:srgbClr val="F2F2F2"/>
                  </a:solidFill>
                </a:endParaRPr>
              </a:p>
            </p:txBody>
          </p:sp>
          <p:sp>
            <p:nvSpPr>
              <p:cNvPr id="44" name="Round Same Side Corner Rectangle 11"/>
              <p:cNvSpPr/>
              <p:nvPr/>
            </p:nvSpPr>
            <p:spPr>
              <a:xfrm>
                <a:off x="3072998" y="8366231"/>
                <a:ext cx="891455" cy="617789"/>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solidFill>
                <a:srgbClr val="FFFFFF"/>
              </a:solidFill>
              <a:ln w="25400" cap="flat" cmpd="sng" algn="ctr">
                <a:noFill/>
                <a:prstDash val="solid"/>
              </a:ln>
              <a:effectLst/>
            </p:spPr>
            <p:txBody>
              <a:bodyPr rtlCol="0" anchor="ctr"/>
              <a:lstStyle/>
              <a:p>
                <a:pPr algn="ctr" defTabSz="914400">
                  <a:defRPr/>
                </a:pPr>
                <a:endParaRPr lang="en-US" kern="0">
                  <a:solidFill>
                    <a:srgbClr val="F2F2F2"/>
                  </a:solidFill>
                </a:endParaRPr>
              </a:p>
            </p:txBody>
          </p:sp>
          <p:sp>
            <p:nvSpPr>
              <p:cNvPr id="45" name="Trapezoid 12"/>
              <p:cNvSpPr/>
              <p:nvPr/>
            </p:nvSpPr>
            <p:spPr>
              <a:xfrm>
                <a:off x="2992565" y="8987104"/>
                <a:ext cx="1052323" cy="143660"/>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solidFill>
                <a:srgbClr val="FFFFFF"/>
              </a:solidFill>
              <a:ln w="25400" cap="flat" cmpd="sng" algn="ctr">
                <a:noFill/>
                <a:prstDash val="solid"/>
              </a:ln>
              <a:effectLst/>
            </p:spPr>
            <p:txBody>
              <a:bodyPr rtlCol="0" anchor="ctr"/>
              <a:lstStyle/>
              <a:p>
                <a:pPr algn="ctr" defTabSz="914400">
                  <a:defRPr/>
                </a:pPr>
                <a:endParaRPr lang="en-US" kern="0">
                  <a:solidFill>
                    <a:srgbClr val="F2F2F2"/>
                  </a:solidFill>
                </a:endParaRPr>
              </a:p>
            </p:txBody>
          </p:sp>
          <p:sp>
            <p:nvSpPr>
              <p:cNvPr id="46" name="Rectangle 45"/>
              <p:cNvSpPr/>
              <p:nvPr/>
            </p:nvSpPr>
            <p:spPr>
              <a:xfrm>
                <a:off x="2993032" y="9130765"/>
                <a:ext cx="1051387" cy="46844"/>
              </a:xfrm>
              <a:prstGeom prst="rect">
                <a:avLst/>
              </a:prstGeom>
              <a:solidFill>
                <a:srgbClr val="FFFFFF"/>
              </a:solidFill>
              <a:ln w="25400" cap="flat" cmpd="sng" algn="ctr">
                <a:noFill/>
                <a:prstDash val="solid"/>
              </a:ln>
              <a:effectLst/>
            </p:spPr>
            <p:txBody>
              <a:bodyPr rtlCol="0" anchor="ctr"/>
              <a:lstStyle/>
              <a:p>
                <a:pPr algn="ctr" defTabSz="914400">
                  <a:defRPr/>
                </a:pPr>
                <a:endParaRPr lang="en-US" kern="0">
                  <a:solidFill>
                    <a:srgbClr val="F2F2F2"/>
                  </a:solidFill>
                </a:endParaRPr>
              </a:p>
            </p:txBody>
          </p:sp>
          <p:sp>
            <p:nvSpPr>
              <p:cNvPr id="50" name="Freeform 7"/>
              <p:cNvSpPr>
                <a:spLocks noChangeAspect="1" noEditPoints="1"/>
              </p:cNvSpPr>
              <p:nvPr/>
            </p:nvSpPr>
            <p:spPr bwMode="auto">
              <a:xfrm>
                <a:off x="4284340" y="8063418"/>
                <a:ext cx="1403086" cy="1114191"/>
              </a:xfrm>
              <a:custGeom>
                <a:avLst/>
                <a:gdLst>
                  <a:gd name="T0" fmla="*/ 16 w 1389"/>
                  <a:gd name="T1" fmla="*/ 0 h 878"/>
                  <a:gd name="T2" fmla="*/ 0 w 1389"/>
                  <a:gd name="T3" fmla="*/ 332 h 878"/>
                  <a:gd name="T4" fmla="*/ 0 w 1389"/>
                  <a:gd name="T5" fmla="*/ 788 h 878"/>
                  <a:gd name="T6" fmla="*/ 198 w 1389"/>
                  <a:gd name="T7" fmla="*/ 802 h 878"/>
                  <a:gd name="T8" fmla="*/ 647 w 1389"/>
                  <a:gd name="T9" fmla="*/ 803 h 878"/>
                  <a:gd name="T10" fmla="*/ 647 w 1389"/>
                  <a:gd name="T11" fmla="*/ 826 h 878"/>
                  <a:gd name="T12" fmla="*/ 355 w 1389"/>
                  <a:gd name="T13" fmla="*/ 840 h 878"/>
                  <a:gd name="T14" fmla="*/ 345 w 1389"/>
                  <a:gd name="T15" fmla="*/ 878 h 878"/>
                  <a:gd name="T16" fmla="*/ 1039 w 1389"/>
                  <a:gd name="T17" fmla="*/ 864 h 878"/>
                  <a:gd name="T18" fmla="*/ 1000 w 1389"/>
                  <a:gd name="T19" fmla="*/ 826 h 878"/>
                  <a:gd name="T20" fmla="*/ 721 w 1389"/>
                  <a:gd name="T21" fmla="*/ 804 h 878"/>
                  <a:gd name="T22" fmla="*/ 1374 w 1389"/>
                  <a:gd name="T23" fmla="*/ 803 h 878"/>
                  <a:gd name="T24" fmla="*/ 1389 w 1389"/>
                  <a:gd name="T25" fmla="*/ 14 h 878"/>
                  <a:gd name="T26" fmla="*/ 1126 w 1389"/>
                  <a:gd name="T27" fmla="*/ 781 h 878"/>
                  <a:gd name="T28" fmla="*/ 1107 w 1389"/>
                  <a:gd name="T29" fmla="*/ 778 h 878"/>
                  <a:gd name="T30" fmla="*/ 1126 w 1389"/>
                  <a:gd name="T31" fmla="*/ 774 h 878"/>
                  <a:gd name="T32" fmla="*/ 1126 w 1389"/>
                  <a:gd name="T33" fmla="*/ 781 h 878"/>
                  <a:gd name="T34" fmla="*/ 1144 w 1389"/>
                  <a:gd name="T35" fmla="*/ 781 h 878"/>
                  <a:gd name="T36" fmla="*/ 1144 w 1389"/>
                  <a:gd name="T37" fmla="*/ 774 h 878"/>
                  <a:gd name="T38" fmla="*/ 1164 w 1389"/>
                  <a:gd name="T39" fmla="*/ 778 h 878"/>
                  <a:gd name="T40" fmla="*/ 1194 w 1389"/>
                  <a:gd name="T41" fmla="*/ 781 h 878"/>
                  <a:gd name="T42" fmla="*/ 1174 w 1389"/>
                  <a:gd name="T43" fmla="*/ 778 h 878"/>
                  <a:gd name="T44" fmla="*/ 1194 w 1389"/>
                  <a:gd name="T45" fmla="*/ 774 h 878"/>
                  <a:gd name="T46" fmla="*/ 1194 w 1389"/>
                  <a:gd name="T47" fmla="*/ 781 h 878"/>
                  <a:gd name="T48" fmla="*/ 1211 w 1389"/>
                  <a:gd name="T49" fmla="*/ 781 h 878"/>
                  <a:gd name="T50" fmla="*/ 1211 w 1389"/>
                  <a:gd name="T51" fmla="*/ 774 h 878"/>
                  <a:gd name="T52" fmla="*/ 1231 w 1389"/>
                  <a:gd name="T53" fmla="*/ 778 h 878"/>
                  <a:gd name="T54" fmla="*/ 1261 w 1389"/>
                  <a:gd name="T55" fmla="*/ 781 h 878"/>
                  <a:gd name="T56" fmla="*/ 1241 w 1389"/>
                  <a:gd name="T57" fmla="*/ 778 h 878"/>
                  <a:gd name="T58" fmla="*/ 1261 w 1389"/>
                  <a:gd name="T59" fmla="*/ 774 h 878"/>
                  <a:gd name="T60" fmla="*/ 1261 w 1389"/>
                  <a:gd name="T61" fmla="*/ 781 h 878"/>
                  <a:gd name="T62" fmla="*/ 1278 w 1389"/>
                  <a:gd name="T63" fmla="*/ 781 h 878"/>
                  <a:gd name="T64" fmla="*/ 1278 w 1389"/>
                  <a:gd name="T65" fmla="*/ 774 h 878"/>
                  <a:gd name="T66" fmla="*/ 1298 w 1389"/>
                  <a:gd name="T67" fmla="*/ 778 h 878"/>
                  <a:gd name="T68" fmla="*/ 1316 w 1389"/>
                  <a:gd name="T69" fmla="*/ 787 h 878"/>
                  <a:gd name="T70" fmla="*/ 1316 w 1389"/>
                  <a:gd name="T71" fmla="*/ 768 h 878"/>
                  <a:gd name="T72" fmla="*/ 1316 w 1389"/>
                  <a:gd name="T73" fmla="*/ 787 h 878"/>
                  <a:gd name="T74" fmla="*/ 1326 w 1389"/>
                  <a:gd name="T75" fmla="*/ 754 h 878"/>
                  <a:gd name="T76" fmla="*/ 455 w 1389"/>
                  <a:gd name="T77" fmla="*/ 754 h 878"/>
                  <a:gd name="T78" fmla="*/ 49 w 1389"/>
                  <a:gd name="T79" fmla="*/ 739 h 878"/>
                  <a:gd name="T80" fmla="*/ 49 w 1389"/>
                  <a:gd name="T81" fmla="*/ 332 h 878"/>
                  <a:gd name="T82" fmla="*/ 64 w 1389"/>
                  <a:gd name="T83" fmla="*/ 48 h 878"/>
                  <a:gd name="T84" fmla="*/ 1340 w 1389"/>
                  <a:gd name="T85" fmla="*/ 6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9" h="878">
                    <a:moveTo>
                      <a:pt x="1374" y="0"/>
                    </a:moveTo>
                    <a:cubicBezTo>
                      <a:pt x="16" y="0"/>
                      <a:pt x="16" y="0"/>
                      <a:pt x="16" y="0"/>
                    </a:cubicBezTo>
                    <a:cubicBezTo>
                      <a:pt x="7" y="0"/>
                      <a:pt x="0" y="6"/>
                      <a:pt x="0" y="14"/>
                    </a:cubicBezTo>
                    <a:cubicBezTo>
                      <a:pt x="0" y="139"/>
                      <a:pt x="0" y="244"/>
                      <a:pt x="0" y="332"/>
                    </a:cubicBezTo>
                    <a:cubicBezTo>
                      <a:pt x="0" y="384"/>
                      <a:pt x="0" y="430"/>
                      <a:pt x="0" y="470"/>
                    </a:cubicBezTo>
                    <a:cubicBezTo>
                      <a:pt x="0" y="788"/>
                      <a:pt x="0" y="788"/>
                      <a:pt x="0" y="788"/>
                    </a:cubicBezTo>
                    <a:cubicBezTo>
                      <a:pt x="0" y="796"/>
                      <a:pt x="7" y="802"/>
                      <a:pt x="16" y="802"/>
                    </a:cubicBezTo>
                    <a:cubicBezTo>
                      <a:pt x="16" y="802"/>
                      <a:pt x="16" y="802"/>
                      <a:pt x="198" y="802"/>
                    </a:cubicBezTo>
                    <a:cubicBezTo>
                      <a:pt x="198" y="802"/>
                      <a:pt x="198" y="803"/>
                      <a:pt x="198" y="803"/>
                    </a:cubicBezTo>
                    <a:cubicBezTo>
                      <a:pt x="647" y="803"/>
                      <a:pt x="647" y="803"/>
                      <a:pt x="647" y="803"/>
                    </a:cubicBezTo>
                    <a:cubicBezTo>
                      <a:pt x="647" y="803"/>
                      <a:pt x="647" y="803"/>
                      <a:pt x="647" y="804"/>
                    </a:cubicBezTo>
                    <a:cubicBezTo>
                      <a:pt x="647" y="826"/>
                      <a:pt x="647" y="826"/>
                      <a:pt x="647" y="826"/>
                    </a:cubicBezTo>
                    <a:cubicBezTo>
                      <a:pt x="369" y="826"/>
                      <a:pt x="369" y="826"/>
                      <a:pt x="369" y="826"/>
                    </a:cubicBezTo>
                    <a:cubicBezTo>
                      <a:pt x="362" y="826"/>
                      <a:pt x="355" y="832"/>
                      <a:pt x="355" y="840"/>
                    </a:cubicBezTo>
                    <a:cubicBezTo>
                      <a:pt x="331" y="864"/>
                      <a:pt x="331" y="864"/>
                      <a:pt x="331" y="864"/>
                    </a:cubicBezTo>
                    <a:cubicBezTo>
                      <a:pt x="331" y="872"/>
                      <a:pt x="337" y="878"/>
                      <a:pt x="345" y="878"/>
                    </a:cubicBezTo>
                    <a:cubicBezTo>
                      <a:pt x="1024" y="878"/>
                      <a:pt x="1024" y="878"/>
                      <a:pt x="1024" y="878"/>
                    </a:cubicBezTo>
                    <a:cubicBezTo>
                      <a:pt x="1033" y="878"/>
                      <a:pt x="1039" y="872"/>
                      <a:pt x="1039" y="864"/>
                    </a:cubicBezTo>
                    <a:cubicBezTo>
                      <a:pt x="1015" y="840"/>
                      <a:pt x="1015" y="840"/>
                      <a:pt x="1015" y="840"/>
                    </a:cubicBezTo>
                    <a:cubicBezTo>
                      <a:pt x="1015" y="832"/>
                      <a:pt x="1009" y="826"/>
                      <a:pt x="1000" y="826"/>
                    </a:cubicBezTo>
                    <a:cubicBezTo>
                      <a:pt x="721" y="826"/>
                      <a:pt x="721" y="826"/>
                      <a:pt x="721" y="826"/>
                    </a:cubicBezTo>
                    <a:cubicBezTo>
                      <a:pt x="721" y="804"/>
                      <a:pt x="721" y="804"/>
                      <a:pt x="721" y="804"/>
                    </a:cubicBezTo>
                    <a:cubicBezTo>
                      <a:pt x="721" y="803"/>
                      <a:pt x="721" y="803"/>
                      <a:pt x="721" y="803"/>
                    </a:cubicBezTo>
                    <a:cubicBezTo>
                      <a:pt x="1374" y="803"/>
                      <a:pt x="1374" y="803"/>
                      <a:pt x="1374" y="803"/>
                    </a:cubicBezTo>
                    <a:cubicBezTo>
                      <a:pt x="1383" y="803"/>
                      <a:pt x="1389" y="797"/>
                      <a:pt x="1389" y="789"/>
                    </a:cubicBezTo>
                    <a:cubicBezTo>
                      <a:pt x="1389" y="14"/>
                      <a:pt x="1389" y="14"/>
                      <a:pt x="1389" y="14"/>
                    </a:cubicBezTo>
                    <a:cubicBezTo>
                      <a:pt x="1389" y="6"/>
                      <a:pt x="1383" y="0"/>
                      <a:pt x="1374" y="0"/>
                    </a:cubicBezTo>
                    <a:close/>
                    <a:moveTo>
                      <a:pt x="1126" y="781"/>
                    </a:moveTo>
                    <a:cubicBezTo>
                      <a:pt x="1110" y="781"/>
                      <a:pt x="1110" y="781"/>
                      <a:pt x="1110" y="781"/>
                    </a:cubicBezTo>
                    <a:cubicBezTo>
                      <a:pt x="1108" y="781"/>
                      <a:pt x="1107" y="780"/>
                      <a:pt x="1107" y="778"/>
                    </a:cubicBezTo>
                    <a:cubicBezTo>
                      <a:pt x="1107" y="776"/>
                      <a:pt x="1108" y="774"/>
                      <a:pt x="1110" y="774"/>
                    </a:cubicBezTo>
                    <a:cubicBezTo>
                      <a:pt x="1126" y="774"/>
                      <a:pt x="1126" y="774"/>
                      <a:pt x="1126" y="774"/>
                    </a:cubicBezTo>
                    <a:cubicBezTo>
                      <a:pt x="1129" y="774"/>
                      <a:pt x="1130" y="776"/>
                      <a:pt x="1130" y="778"/>
                    </a:cubicBezTo>
                    <a:cubicBezTo>
                      <a:pt x="1130" y="780"/>
                      <a:pt x="1129" y="781"/>
                      <a:pt x="1126" y="781"/>
                    </a:cubicBezTo>
                    <a:close/>
                    <a:moveTo>
                      <a:pt x="1160" y="781"/>
                    </a:moveTo>
                    <a:cubicBezTo>
                      <a:pt x="1144" y="781"/>
                      <a:pt x="1144" y="781"/>
                      <a:pt x="1144" y="781"/>
                    </a:cubicBezTo>
                    <a:cubicBezTo>
                      <a:pt x="1142" y="781"/>
                      <a:pt x="1140" y="780"/>
                      <a:pt x="1140" y="778"/>
                    </a:cubicBezTo>
                    <a:cubicBezTo>
                      <a:pt x="1140" y="776"/>
                      <a:pt x="1142" y="774"/>
                      <a:pt x="1144" y="774"/>
                    </a:cubicBezTo>
                    <a:cubicBezTo>
                      <a:pt x="1160" y="774"/>
                      <a:pt x="1160" y="774"/>
                      <a:pt x="1160" y="774"/>
                    </a:cubicBezTo>
                    <a:cubicBezTo>
                      <a:pt x="1162" y="774"/>
                      <a:pt x="1164" y="776"/>
                      <a:pt x="1164" y="778"/>
                    </a:cubicBezTo>
                    <a:cubicBezTo>
                      <a:pt x="1164" y="780"/>
                      <a:pt x="1162" y="781"/>
                      <a:pt x="1160" y="781"/>
                    </a:cubicBezTo>
                    <a:close/>
                    <a:moveTo>
                      <a:pt x="1194" y="781"/>
                    </a:moveTo>
                    <a:cubicBezTo>
                      <a:pt x="1177" y="781"/>
                      <a:pt x="1177" y="781"/>
                      <a:pt x="1177" y="781"/>
                    </a:cubicBezTo>
                    <a:cubicBezTo>
                      <a:pt x="1175" y="781"/>
                      <a:pt x="1174" y="780"/>
                      <a:pt x="1174" y="778"/>
                    </a:cubicBezTo>
                    <a:cubicBezTo>
                      <a:pt x="1174" y="776"/>
                      <a:pt x="1175" y="774"/>
                      <a:pt x="1177" y="774"/>
                    </a:cubicBezTo>
                    <a:cubicBezTo>
                      <a:pt x="1194" y="774"/>
                      <a:pt x="1194" y="774"/>
                      <a:pt x="1194" y="774"/>
                    </a:cubicBezTo>
                    <a:cubicBezTo>
                      <a:pt x="1196" y="774"/>
                      <a:pt x="1198" y="776"/>
                      <a:pt x="1198" y="778"/>
                    </a:cubicBezTo>
                    <a:cubicBezTo>
                      <a:pt x="1198" y="780"/>
                      <a:pt x="1196" y="781"/>
                      <a:pt x="1194" y="781"/>
                    </a:cubicBezTo>
                    <a:close/>
                    <a:moveTo>
                      <a:pt x="1228" y="781"/>
                    </a:moveTo>
                    <a:cubicBezTo>
                      <a:pt x="1211" y="781"/>
                      <a:pt x="1211" y="781"/>
                      <a:pt x="1211" y="781"/>
                    </a:cubicBezTo>
                    <a:cubicBezTo>
                      <a:pt x="1209" y="781"/>
                      <a:pt x="1207" y="780"/>
                      <a:pt x="1207" y="778"/>
                    </a:cubicBezTo>
                    <a:cubicBezTo>
                      <a:pt x="1207" y="776"/>
                      <a:pt x="1209" y="774"/>
                      <a:pt x="1211" y="774"/>
                    </a:cubicBezTo>
                    <a:cubicBezTo>
                      <a:pt x="1228" y="774"/>
                      <a:pt x="1228" y="774"/>
                      <a:pt x="1228" y="774"/>
                    </a:cubicBezTo>
                    <a:cubicBezTo>
                      <a:pt x="1230" y="774"/>
                      <a:pt x="1231" y="776"/>
                      <a:pt x="1231" y="778"/>
                    </a:cubicBezTo>
                    <a:cubicBezTo>
                      <a:pt x="1231" y="780"/>
                      <a:pt x="1230" y="781"/>
                      <a:pt x="1228" y="781"/>
                    </a:cubicBezTo>
                    <a:close/>
                    <a:moveTo>
                      <a:pt x="1261" y="781"/>
                    </a:moveTo>
                    <a:cubicBezTo>
                      <a:pt x="1244" y="781"/>
                      <a:pt x="1244" y="781"/>
                      <a:pt x="1244" y="781"/>
                    </a:cubicBezTo>
                    <a:cubicBezTo>
                      <a:pt x="1242" y="781"/>
                      <a:pt x="1241" y="780"/>
                      <a:pt x="1241" y="778"/>
                    </a:cubicBezTo>
                    <a:cubicBezTo>
                      <a:pt x="1241" y="776"/>
                      <a:pt x="1242" y="774"/>
                      <a:pt x="1244" y="774"/>
                    </a:cubicBezTo>
                    <a:cubicBezTo>
                      <a:pt x="1261" y="774"/>
                      <a:pt x="1261" y="774"/>
                      <a:pt x="1261" y="774"/>
                    </a:cubicBezTo>
                    <a:cubicBezTo>
                      <a:pt x="1263" y="774"/>
                      <a:pt x="1265" y="776"/>
                      <a:pt x="1265" y="778"/>
                    </a:cubicBezTo>
                    <a:cubicBezTo>
                      <a:pt x="1265" y="780"/>
                      <a:pt x="1263" y="781"/>
                      <a:pt x="1261" y="781"/>
                    </a:cubicBezTo>
                    <a:close/>
                    <a:moveTo>
                      <a:pt x="1295" y="781"/>
                    </a:moveTo>
                    <a:cubicBezTo>
                      <a:pt x="1278" y="781"/>
                      <a:pt x="1278" y="781"/>
                      <a:pt x="1278" y="781"/>
                    </a:cubicBezTo>
                    <a:cubicBezTo>
                      <a:pt x="1276" y="781"/>
                      <a:pt x="1274" y="780"/>
                      <a:pt x="1274" y="778"/>
                    </a:cubicBezTo>
                    <a:cubicBezTo>
                      <a:pt x="1274" y="776"/>
                      <a:pt x="1276" y="774"/>
                      <a:pt x="1278" y="774"/>
                    </a:cubicBezTo>
                    <a:cubicBezTo>
                      <a:pt x="1295" y="774"/>
                      <a:pt x="1295" y="774"/>
                      <a:pt x="1295" y="774"/>
                    </a:cubicBezTo>
                    <a:cubicBezTo>
                      <a:pt x="1297" y="774"/>
                      <a:pt x="1298" y="776"/>
                      <a:pt x="1298" y="778"/>
                    </a:cubicBezTo>
                    <a:cubicBezTo>
                      <a:pt x="1298" y="780"/>
                      <a:pt x="1297" y="781"/>
                      <a:pt x="1295" y="781"/>
                    </a:cubicBezTo>
                    <a:close/>
                    <a:moveTo>
                      <a:pt x="1316" y="787"/>
                    </a:moveTo>
                    <a:cubicBezTo>
                      <a:pt x="1311" y="787"/>
                      <a:pt x="1307" y="783"/>
                      <a:pt x="1307" y="778"/>
                    </a:cubicBezTo>
                    <a:cubicBezTo>
                      <a:pt x="1307" y="773"/>
                      <a:pt x="1311" y="768"/>
                      <a:pt x="1316" y="768"/>
                    </a:cubicBezTo>
                    <a:cubicBezTo>
                      <a:pt x="1321" y="768"/>
                      <a:pt x="1325" y="773"/>
                      <a:pt x="1325" y="778"/>
                    </a:cubicBezTo>
                    <a:cubicBezTo>
                      <a:pt x="1325" y="783"/>
                      <a:pt x="1321" y="787"/>
                      <a:pt x="1316" y="787"/>
                    </a:cubicBezTo>
                    <a:close/>
                    <a:moveTo>
                      <a:pt x="1340" y="740"/>
                    </a:moveTo>
                    <a:cubicBezTo>
                      <a:pt x="1340" y="748"/>
                      <a:pt x="1334" y="754"/>
                      <a:pt x="1326" y="754"/>
                    </a:cubicBezTo>
                    <a:cubicBezTo>
                      <a:pt x="918" y="754"/>
                      <a:pt x="642" y="754"/>
                      <a:pt x="455" y="754"/>
                    </a:cubicBezTo>
                    <a:cubicBezTo>
                      <a:pt x="455" y="754"/>
                      <a:pt x="455" y="754"/>
                      <a:pt x="455" y="754"/>
                    </a:cubicBezTo>
                    <a:cubicBezTo>
                      <a:pt x="64" y="754"/>
                      <a:pt x="64" y="754"/>
                      <a:pt x="64" y="754"/>
                    </a:cubicBezTo>
                    <a:cubicBezTo>
                      <a:pt x="56" y="754"/>
                      <a:pt x="49" y="747"/>
                      <a:pt x="49" y="739"/>
                    </a:cubicBezTo>
                    <a:cubicBezTo>
                      <a:pt x="49" y="739"/>
                      <a:pt x="49" y="739"/>
                      <a:pt x="49" y="470"/>
                    </a:cubicBezTo>
                    <a:cubicBezTo>
                      <a:pt x="49" y="417"/>
                      <a:pt x="49" y="372"/>
                      <a:pt x="49" y="332"/>
                    </a:cubicBezTo>
                    <a:cubicBezTo>
                      <a:pt x="49" y="63"/>
                      <a:pt x="49" y="63"/>
                      <a:pt x="49" y="63"/>
                    </a:cubicBezTo>
                    <a:cubicBezTo>
                      <a:pt x="49" y="55"/>
                      <a:pt x="56" y="48"/>
                      <a:pt x="64" y="48"/>
                    </a:cubicBezTo>
                    <a:cubicBezTo>
                      <a:pt x="1326" y="48"/>
                      <a:pt x="1326" y="48"/>
                      <a:pt x="1326" y="48"/>
                    </a:cubicBezTo>
                    <a:cubicBezTo>
                      <a:pt x="1334" y="48"/>
                      <a:pt x="1340" y="55"/>
                      <a:pt x="1340" y="63"/>
                    </a:cubicBezTo>
                    <a:cubicBezTo>
                      <a:pt x="1340" y="740"/>
                      <a:pt x="1340" y="740"/>
                      <a:pt x="1340" y="740"/>
                    </a:cubicBezTo>
                    <a:close/>
                  </a:path>
                </a:pathLst>
              </a:custGeom>
              <a:solidFill>
                <a:srgbClr val="FFFFFF"/>
              </a:solidFill>
              <a:ln w="25400" cap="flat" cmpd="sng" algn="ctr">
                <a:noFill/>
                <a:prstDash val="solid"/>
                <a:headEnd type="none" w="med" len="med"/>
                <a:tailEnd type="none" w="med" len="med"/>
              </a:ln>
              <a:effectLst/>
            </p:spPr>
            <p:txBody>
              <a:bodyPr vert="horz" wrap="square" lIns="116041" tIns="58021" rIns="116041" bIns="58021" numCol="1" rtlCol="0" anchor="ctr" anchorCtr="0" compatLnSpc="1">
                <a:prstTxWarp prst="textNoShape">
                  <a:avLst/>
                </a:prstTxWarp>
              </a:bodyPr>
              <a:lstStyle/>
              <a:p>
                <a:pPr defTabSz="1044410">
                  <a:defRPr/>
                </a:pPr>
                <a:endParaRPr lang="en-US" sz="2800" kern="0" spc="-171">
                  <a:solidFill>
                    <a:srgbClr val="F2F2F2"/>
                  </a:solidFill>
                  <a:latin typeface="Segoe Light" pitchFamily="34" charset="0"/>
                </a:endParaRPr>
              </a:p>
            </p:txBody>
          </p:sp>
        </p:grpSp>
      </p:grpSp>
      <p:sp>
        <p:nvSpPr>
          <p:cNvPr id="7" name="TextBox 6"/>
          <p:cNvSpPr txBox="1"/>
          <p:nvPr/>
        </p:nvSpPr>
        <p:spPr>
          <a:xfrm>
            <a:off x="541395" y="6632620"/>
            <a:ext cx="797526" cy="184666"/>
          </a:xfrm>
          <a:prstGeom prst="rect">
            <a:avLst/>
          </a:prstGeom>
          <a:noFill/>
        </p:spPr>
        <p:txBody>
          <a:bodyPr wrap="none" lIns="0" tIns="0" rIns="0" bIns="0" rtlCol="0">
            <a:spAutoFit/>
          </a:bodyPr>
          <a:lstStyle/>
          <a:p>
            <a:r>
              <a:rPr lang="en-US" sz="1200" dirty="0">
                <a:gradFill>
                  <a:gsLst>
                    <a:gs pos="0">
                      <a:srgbClr val="000000">
                        <a:lumMod val="75000"/>
                        <a:lumOff val="25000"/>
                      </a:srgbClr>
                    </a:gs>
                    <a:gs pos="80000">
                      <a:srgbClr val="000000">
                        <a:lumMod val="65000"/>
                        <a:lumOff val="35000"/>
                      </a:srgbClr>
                    </a:gs>
                  </a:gsLst>
                  <a:lin ang="16200000" scaled="0"/>
                </a:gradFill>
                <a:latin typeface="Segoe UI Light" pitchFamily="34" charset="0"/>
              </a:rPr>
              <a:t>* x86 </a:t>
            </a:r>
            <a:r>
              <a:rPr lang="en-US" sz="1200" dirty="0" smtClean="0">
                <a:gradFill>
                  <a:gsLst>
                    <a:gs pos="0">
                      <a:srgbClr val="000000">
                        <a:lumMod val="75000"/>
                        <a:lumOff val="25000"/>
                      </a:srgbClr>
                    </a:gs>
                    <a:gs pos="80000">
                      <a:srgbClr val="000000">
                        <a:lumMod val="65000"/>
                        <a:lumOff val="35000"/>
                      </a:srgbClr>
                    </a:gs>
                  </a:gsLst>
                  <a:lin ang="16200000" scaled="0"/>
                </a:gradFill>
                <a:latin typeface="Segoe UI Light" pitchFamily="34" charset="0"/>
              </a:rPr>
              <a:t>Tablets</a:t>
            </a:r>
            <a:endParaRPr lang="en-US" sz="3600" dirty="0" smtClean="0">
              <a:gradFill>
                <a:gsLst>
                  <a:gs pos="0">
                    <a:srgbClr val="000000">
                      <a:lumMod val="75000"/>
                      <a:lumOff val="25000"/>
                    </a:srgbClr>
                  </a:gs>
                  <a:gs pos="80000">
                    <a:srgbClr val="000000">
                      <a:lumMod val="65000"/>
                      <a:lumOff val="35000"/>
                    </a:srgbClr>
                  </a:gs>
                </a:gsLst>
                <a:lin ang="16200000" scaled="0"/>
              </a:gradFill>
              <a:latin typeface="Segoe UI Light" pitchFamily="34" charset="0"/>
            </a:endParaRPr>
          </a:p>
        </p:txBody>
      </p:sp>
      <p:sp>
        <p:nvSpPr>
          <p:cNvPr id="69" name="TextBox 68"/>
          <p:cNvSpPr txBox="1"/>
          <p:nvPr/>
        </p:nvSpPr>
        <p:spPr>
          <a:xfrm>
            <a:off x="3497400" y="5374112"/>
            <a:ext cx="1465979" cy="646331"/>
          </a:xfrm>
          <a:prstGeom prst="rect">
            <a:avLst/>
          </a:prstGeom>
          <a:noFill/>
        </p:spPr>
        <p:txBody>
          <a:bodyPr wrap="none" lIns="0" tIns="0" rIns="0" bIns="0" rtlCol="0">
            <a:spAutoFit/>
          </a:bodyPr>
          <a:lstStyle/>
          <a:p>
            <a:r>
              <a:rPr lang="en-US" sz="1400" dirty="0" smtClean="0">
                <a:solidFill>
                  <a:schemeClr val="bg2">
                    <a:lumMod val="50000"/>
                  </a:schemeClr>
                </a:solidFill>
              </a:rPr>
              <a:t>Windows To Go</a:t>
            </a:r>
          </a:p>
          <a:p>
            <a:r>
              <a:rPr lang="en-US" sz="1400" dirty="0" err="1" smtClean="0">
                <a:solidFill>
                  <a:schemeClr val="bg2">
                    <a:lumMod val="50000"/>
                  </a:schemeClr>
                </a:solidFill>
              </a:rPr>
              <a:t>DirectAccess</a:t>
            </a:r>
            <a:endParaRPr lang="en-US" sz="1400" dirty="0" smtClean="0">
              <a:solidFill>
                <a:schemeClr val="bg2">
                  <a:lumMod val="50000"/>
                </a:schemeClr>
              </a:solidFill>
            </a:endParaRPr>
          </a:p>
          <a:p>
            <a:r>
              <a:rPr lang="en-US" sz="1400" dirty="0" smtClean="0">
                <a:solidFill>
                  <a:schemeClr val="bg2">
                    <a:lumMod val="50000"/>
                  </a:schemeClr>
                </a:solidFill>
              </a:rPr>
              <a:t>Mobile Broadband</a:t>
            </a:r>
          </a:p>
        </p:txBody>
      </p:sp>
      <p:sp>
        <p:nvSpPr>
          <p:cNvPr id="71" name="TextBox 70"/>
          <p:cNvSpPr txBox="1"/>
          <p:nvPr/>
        </p:nvSpPr>
        <p:spPr>
          <a:xfrm>
            <a:off x="616030" y="5374112"/>
            <a:ext cx="2649764" cy="646331"/>
          </a:xfrm>
          <a:prstGeom prst="rect">
            <a:avLst/>
          </a:prstGeom>
          <a:noFill/>
        </p:spPr>
        <p:txBody>
          <a:bodyPr wrap="none" lIns="0" tIns="0" rIns="0" bIns="0" rtlCol="0">
            <a:spAutoFit/>
          </a:bodyPr>
          <a:lstStyle/>
          <a:p>
            <a:r>
              <a:rPr lang="en-US" sz="1400" dirty="0" smtClean="0">
                <a:solidFill>
                  <a:schemeClr val="bg2">
                    <a:lumMod val="50000"/>
                  </a:schemeClr>
                </a:solidFill>
              </a:rPr>
              <a:t>Touch First, Keyboard &amp; Mouse</a:t>
            </a:r>
          </a:p>
          <a:p>
            <a:r>
              <a:rPr lang="en-US" sz="1400" dirty="0" smtClean="0">
                <a:solidFill>
                  <a:schemeClr val="bg2">
                    <a:lumMod val="50000"/>
                  </a:schemeClr>
                </a:solidFill>
              </a:rPr>
              <a:t>Apps from the Windows Store</a:t>
            </a:r>
          </a:p>
          <a:p>
            <a:r>
              <a:rPr lang="en-US" sz="1400" dirty="0" smtClean="0">
                <a:solidFill>
                  <a:schemeClr val="bg2">
                    <a:lumMod val="50000"/>
                  </a:schemeClr>
                </a:solidFill>
              </a:rPr>
              <a:t>Productivity &amp; LOB Desktop apps</a:t>
            </a:r>
          </a:p>
        </p:txBody>
      </p:sp>
      <p:sp>
        <p:nvSpPr>
          <p:cNvPr id="72" name="TextBox 71"/>
          <p:cNvSpPr txBox="1"/>
          <p:nvPr/>
        </p:nvSpPr>
        <p:spPr>
          <a:xfrm>
            <a:off x="6355520" y="5374112"/>
            <a:ext cx="1992277" cy="646331"/>
          </a:xfrm>
          <a:prstGeom prst="rect">
            <a:avLst/>
          </a:prstGeom>
          <a:noFill/>
        </p:spPr>
        <p:txBody>
          <a:bodyPr wrap="none" lIns="0" tIns="0" rIns="0" bIns="0" rtlCol="0">
            <a:spAutoFit/>
          </a:bodyPr>
          <a:lstStyle/>
          <a:p>
            <a:r>
              <a:rPr lang="en-US" sz="1400" dirty="0" smtClean="0">
                <a:solidFill>
                  <a:schemeClr val="bg2">
                    <a:lumMod val="50000"/>
                  </a:schemeClr>
                </a:solidFill>
              </a:rPr>
              <a:t>Trusted Boot, </a:t>
            </a:r>
            <a:r>
              <a:rPr lang="en-US" sz="1400" dirty="0" err="1" smtClean="0">
                <a:solidFill>
                  <a:schemeClr val="bg2">
                    <a:lumMod val="50000"/>
                  </a:schemeClr>
                </a:solidFill>
              </a:rPr>
              <a:t>BitLocker</a:t>
            </a:r>
            <a:endParaRPr lang="en-US" sz="1400" dirty="0" smtClean="0">
              <a:solidFill>
                <a:schemeClr val="bg2">
                  <a:lumMod val="50000"/>
                </a:schemeClr>
              </a:solidFill>
            </a:endParaRPr>
          </a:p>
          <a:p>
            <a:r>
              <a:rPr lang="en-US" sz="1400" dirty="0" smtClean="0">
                <a:solidFill>
                  <a:schemeClr val="bg2">
                    <a:lumMod val="50000"/>
                  </a:schemeClr>
                </a:solidFill>
              </a:rPr>
              <a:t>Virtual smartcards</a:t>
            </a:r>
          </a:p>
          <a:p>
            <a:r>
              <a:rPr lang="en-US" sz="1400" dirty="0" smtClean="0">
                <a:solidFill>
                  <a:schemeClr val="bg2">
                    <a:lumMod val="50000"/>
                  </a:schemeClr>
                </a:solidFill>
              </a:rPr>
              <a:t>Dynamic Access Control </a:t>
            </a:r>
          </a:p>
        </p:txBody>
      </p:sp>
      <p:sp>
        <p:nvSpPr>
          <p:cNvPr id="74" name="TextBox 73"/>
          <p:cNvSpPr txBox="1"/>
          <p:nvPr/>
        </p:nvSpPr>
        <p:spPr>
          <a:xfrm>
            <a:off x="9196170" y="5374112"/>
            <a:ext cx="2409314" cy="646331"/>
          </a:xfrm>
          <a:prstGeom prst="rect">
            <a:avLst/>
          </a:prstGeom>
          <a:noFill/>
        </p:spPr>
        <p:txBody>
          <a:bodyPr wrap="none" lIns="0" tIns="0" rIns="0" bIns="0" rtlCol="0">
            <a:spAutoFit/>
          </a:bodyPr>
          <a:lstStyle/>
          <a:p>
            <a:r>
              <a:rPr lang="en-US" sz="1400" dirty="0" smtClean="0">
                <a:solidFill>
                  <a:schemeClr val="bg2">
                    <a:lumMod val="50000"/>
                  </a:schemeClr>
                </a:solidFill>
              </a:rPr>
              <a:t>High Fidelity User Experience</a:t>
            </a:r>
          </a:p>
          <a:p>
            <a:r>
              <a:rPr lang="en-US" sz="1400" dirty="0" smtClean="0">
                <a:solidFill>
                  <a:schemeClr val="bg2">
                    <a:lumMod val="50000"/>
                  </a:schemeClr>
                </a:solidFill>
              </a:rPr>
              <a:t>Cost –effective storage</a:t>
            </a:r>
          </a:p>
          <a:p>
            <a:r>
              <a:rPr lang="en-US" sz="1400" dirty="0" smtClean="0">
                <a:solidFill>
                  <a:schemeClr val="bg2">
                    <a:lumMod val="50000"/>
                  </a:schemeClr>
                </a:solidFill>
              </a:rPr>
              <a:t>Resilient File System </a:t>
            </a:r>
          </a:p>
        </p:txBody>
      </p:sp>
      <p:grpSp>
        <p:nvGrpSpPr>
          <p:cNvPr id="96" name="Group 25"/>
          <p:cNvGrpSpPr/>
          <p:nvPr/>
        </p:nvGrpSpPr>
        <p:grpSpPr>
          <a:xfrm>
            <a:off x="5933220" y="2126455"/>
            <a:ext cx="5826433" cy="4023361"/>
            <a:chOff x="5933220" y="1749905"/>
            <a:chExt cx="5826433" cy="4023361"/>
          </a:xfrm>
        </p:grpSpPr>
        <p:grpSp>
          <p:nvGrpSpPr>
            <p:cNvPr id="97" name="Group 26"/>
            <p:cNvGrpSpPr/>
            <p:nvPr/>
          </p:nvGrpSpPr>
          <p:grpSpPr>
            <a:xfrm>
              <a:off x="5933220" y="1749905"/>
              <a:ext cx="5800707" cy="4023361"/>
              <a:chOff x="812909" y="1677987"/>
              <a:chExt cx="5800707" cy="4023361"/>
            </a:xfrm>
          </p:grpSpPr>
          <p:sp>
            <p:nvSpPr>
              <p:cNvPr id="107" name="Rectangle 106"/>
              <p:cNvSpPr/>
              <p:nvPr/>
            </p:nvSpPr>
            <p:spPr bwMode="auto">
              <a:xfrm>
                <a:off x="1127216" y="1677987"/>
                <a:ext cx="5486400" cy="4023361"/>
              </a:xfrm>
              <a:prstGeom prst="rect">
                <a:avLst/>
              </a:prstGeom>
              <a:solidFill>
                <a:srgbClr val="00BCF2"/>
              </a:solidFill>
              <a:ln>
                <a:noFill/>
                <a:headEnd type="none" w="med" len="med"/>
                <a:tailEnd type="none" w="med" len="med"/>
              </a:ln>
              <a:effectLst/>
              <a:scene3d>
                <a:camera prst="orthographicFront" fov="0">
                  <a:rot lat="0" lon="0" rev="0"/>
                </a:camera>
                <a:lightRig rig="glow" dir="t">
                  <a:rot lat="0" lon="0" rev="6360000"/>
                </a:lightRig>
              </a:scene3d>
              <a:sp3d prstMaterial="flat">
                <a:contourClr>
                  <a:srgbClr val="8CC600">
                    <a:satMod val="300000"/>
                  </a:srgbClr>
                </a:contourClr>
              </a:sp3d>
            </p:spPr>
            <p:txBody>
              <a:bodyPr vert="horz" wrap="square" lIns="274320" tIns="45718" rIns="91436" bIns="45718" numCol="1" rtlCol="0" anchor="ctr" anchorCtr="0" compatLnSpc="1">
                <a:prstTxWarp prst="textNoShape">
                  <a:avLst/>
                </a:prstTxWarp>
                <a:noAutofit/>
              </a:bodyPr>
              <a:lstStyle/>
              <a:p>
                <a:pPr defTabSz="914099" fontAlgn="base">
                  <a:lnSpc>
                    <a:spcPct val="80000"/>
                  </a:lnSpc>
                  <a:defRPr/>
                </a:pPr>
                <a:endParaRPr lang="en-US" sz="4800" kern="0" spc="-70" dirty="0">
                  <a:solidFill>
                    <a:srgbClr val="000000">
                      <a:alpha val="99000"/>
                    </a:srgbClr>
                  </a:solidFill>
                  <a:latin typeface="Segoe UI Light" pitchFamily="34" charset="0"/>
                  <a:ea typeface="Segoe UI" pitchFamily="34" charset="0"/>
                  <a:cs typeface="Segoe UI" pitchFamily="34" charset="0"/>
                </a:endParaRPr>
              </a:p>
            </p:txBody>
          </p:sp>
          <p:sp>
            <p:nvSpPr>
              <p:cNvPr id="108" name="Right Triangle 107"/>
              <p:cNvSpPr/>
              <p:nvPr/>
            </p:nvSpPr>
            <p:spPr bwMode="auto">
              <a:xfrm rot="18900000" flipH="1">
                <a:off x="812909" y="3405782"/>
                <a:ext cx="567771" cy="567771"/>
              </a:xfrm>
              <a:prstGeom prst="rtTriangle">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gradFill>
                    <a:gsLst>
                      <a:gs pos="0">
                        <a:srgbClr val="FFFFFF"/>
                      </a:gs>
                      <a:gs pos="100000">
                        <a:srgbClr val="FFFFFF"/>
                      </a:gs>
                    </a:gsLst>
                    <a:lin ang="5400000" scaled="0"/>
                  </a:gradFill>
                  <a:ea typeface="Segoe UI" pitchFamily="34" charset="0"/>
                  <a:cs typeface="Segoe UI" pitchFamily="34" charset="0"/>
                </a:endParaRPr>
              </a:p>
            </p:txBody>
          </p:sp>
        </p:grpSp>
        <p:sp>
          <p:nvSpPr>
            <p:cNvPr id="98" name="Text Placeholder 12"/>
            <p:cNvSpPr txBox="1">
              <a:spLocks/>
            </p:cNvSpPr>
            <p:nvPr/>
          </p:nvSpPr>
          <p:spPr>
            <a:xfrm>
              <a:off x="6599677" y="2148972"/>
              <a:ext cx="5159976" cy="891013"/>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3600" dirty="0" smtClean="0">
                  <a:solidFill>
                    <a:srgbClr val="FFFFFF"/>
                  </a:solidFill>
                </a:rPr>
                <a:t>Enterprise-Grade Solutions</a:t>
              </a:r>
              <a:endParaRPr lang="en-US" sz="3600" dirty="0">
                <a:solidFill>
                  <a:srgbClr val="FFFFFF"/>
                </a:solidFill>
              </a:endParaRPr>
            </a:p>
            <a:p>
              <a:pPr lvl="1">
                <a:defRPr/>
              </a:pPr>
              <a:endParaRPr lang="en-US" sz="1800" dirty="0" smtClean="0">
                <a:solidFill>
                  <a:srgbClr val="FFFFFF"/>
                </a:solidFill>
              </a:endParaRPr>
            </a:p>
          </p:txBody>
        </p:sp>
        <p:grpSp>
          <p:nvGrpSpPr>
            <p:cNvPr id="99" name="Group 28"/>
            <p:cNvGrpSpPr>
              <a:grpSpLocks noChangeAspect="1"/>
            </p:cNvGrpSpPr>
            <p:nvPr/>
          </p:nvGrpSpPr>
          <p:grpSpPr>
            <a:xfrm>
              <a:off x="9803966" y="3443487"/>
              <a:ext cx="1658676" cy="1040117"/>
              <a:chOff x="7201428" y="4129974"/>
              <a:chExt cx="840015" cy="526754"/>
            </a:xfrm>
            <a:solidFill>
              <a:srgbClr val="FFFFFF"/>
            </a:solidFill>
          </p:grpSpPr>
          <p:sp>
            <p:nvSpPr>
              <p:cNvPr id="105" name="Rounded Rectangle 2058"/>
              <p:cNvSpPr/>
              <p:nvPr/>
            </p:nvSpPr>
            <p:spPr bwMode="auto">
              <a:xfrm>
                <a:off x="7786746" y="4129974"/>
                <a:ext cx="254697" cy="524825"/>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106" name="Rounded Rectangle 2060"/>
              <p:cNvSpPr/>
              <p:nvPr/>
            </p:nvSpPr>
            <p:spPr bwMode="auto">
              <a:xfrm>
                <a:off x="7201428" y="4129975"/>
                <a:ext cx="542456" cy="526753"/>
              </a:xfrm>
              <a:custGeom>
                <a:avLst/>
                <a:gdLst/>
                <a:ahLst/>
                <a:cxnLst/>
                <a:rect l="l" t="t" r="r" b="b"/>
                <a:pathLst>
                  <a:path w="542456" h="526753">
                    <a:moveTo>
                      <a:pt x="45804" y="47263"/>
                    </a:moveTo>
                    <a:lnTo>
                      <a:pt x="45804" y="392812"/>
                    </a:lnTo>
                    <a:lnTo>
                      <a:pt x="496653" y="392812"/>
                    </a:lnTo>
                    <a:lnTo>
                      <a:pt x="496653" y="47263"/>
                    </a:lnTo>
                    <a:close/>
                    <a:moveTo>
                      <a:pt x="35310" y="0"/>
                    </a:moveTo>
                    <a:lnTo>
                      <a:pt x="507146" y="0"/>
                    </a:lnTo>
                    <a:cubicBezTo>
                      <a:pt x="526647" y="0"/>
                      <a:pt x="542456" y="15809"/>
                      <a:pt x="542456" y="35310"/>
                    </a:cubicBezTo>
                    <a:lnTo>
                      <a:pt x="542456" y="405128"/>
                    </a:lnTo>
                    <a:cubicBezTo>
                      <a:pt x="542456" y="424629"/>
                      <a:pt x="526647" y="440438"/>
                      <a:pt x="507146" y="440438"/>
                    </a:cubicBezTo>
                    <a:lnTo>
                      <a:pt x="325203" y="440438"/>
                    </a:lnTo>
                    <a:lnTo>
                      <a:pt x="325203" y="485340"/>
                    </a:lnTo>
                    <a:cubicBezTo>
                      <a:pt x="383488" y="490959"/>
                      <a:pt x="432800" y="506124"/>
                      <a:pt x="463161" y="526753"/>
                    </a:cubicBezTo>
                    <a:lnTo>
                      <a:pt x="79298" y="526753"/>
                    </a:lnTo>
                    <a:cubicBezTo>
                      <a:pt x="109659" y="506125"/>
                      <a:pt x="158970" y="490959"/>
                      <a:pt x="217253" y="485341"/>
                    </a:cubicBezTo>
                    <a:lnTo>
                      <a:pt x="217253" y="440438"/>
                    </a:lnTo>
                    <a:lnTo>
                      <a:pt x="35310" y="440438"/>
                    </a:lnTo>
                    <a:cubicBezTo>
                      <a:pt x="15809" y="440438"/>
                      <a:pt x="0" y="424629"/>
                      <a:pt x="0" y="405128"/>
                    </a:cubicBezTo>
                    <a:lnTo>
                      <a:pt x="0" y="35310"/>
                    </a:lnTo>
                    <a:cubicBezTo>
                      <a:pt x="0" y="15809"/>
                      <a:pt x="15809" y="0"/>
                      <a:pt x="35310"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grpSp>
        <p:grpSp>
          <p:nvGrpSpPr>
            <p:cNvPr id="100" name="Group 29"/>
            <p:cNvGrpSpPr/>
            <p:nvPr/>
          </p:nvGrpSpPr>
          <p:grpSpPr>
            <a:xfrm>
              <a:off x="7151916" y="3447296"/>
              <a:ext cx="1650048" cy="1036308"/>
              <a:chOff x="6812874" y="3024850"/>
              <a:chExt cx="1650048" cy="1036308"/>
            </a:xfrm>
            <a:solidFill>
              <a:srgbClr val="FFFFFF"/>
            </a:solidFill>
          </p:grpSpPr>
          <p:sp>
            <p:nvSpPr>
              <p:cNvPr id="102" name="Rounded Rectangle 2058"/>
              <p:cNvSpPr/>
              <p:nvPr/>
            </p:nvSpPr>
            <p:spPr bwMode="auto">
              <a:xfrm>
                <a:off x="7386438" y="3024850"/>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103" name="Rounded Rectangle 2058"/>
              <p:cNvSpPr/>
              <p:nvPr/>
            </p:nvSpPr>
            <p:spPr bwMode="auto">
              <a:xfrm>
                <a:off x="6812874" y="3024850"/>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sp>
            <p:nvSpPr>
              <p:cNvPr id="104" name="Rounded Rectangle 2058"/>
              <p:cNvSpPr/>
              <p:nvPr/>
            </p:nvSpPr>
            <p:spPr bwMode="auto">
              <a:xfrm>
                <a:off x="7960002" y="3024850"/>
                <a:ext cx="502920" cy="1036308"/>
              </a:xfrm>
              <a:custGeom>
                <a:avLst/>
                <a:gdLst/>
                <a:ahLst/>
                <a:cxnLst/>
                <a:rect l="l" t="t" r="r" b="b"/>
                <a:pathLst>
                  <a:path w="235932" h="524825">
                    <a:moveTo>
                      <a:pt x="26526" y="453142"/>
                    </a:moveTo>
                    <a:lnTo>
                      <a:pt x="26526" y="471430"/>
                    </a:lnTo>
                    <a:lnTo>
                      <a:pt x="209406" y="471430"/>
                    </a:lnTo>
                    <a:lnTo>
                      <a:pt x="209406" y="453142"/>
                    </a:lnTo>
                    <a:close/>
                    <a:moveTo>
                      <a:pt x="26526" y="412660"/>
                    </a:moveTo>
                    <a:lnTo>
                      <a:pt x="26526" y="430948"/>
                    </a:lnTo>
                    <a:lnTo>
                      <a:pt x="63102" y="430948"/>
                    </a:lnTo>
                    <a:lnTo>
                      <a:pt x="63102" y="412660"/>
                    </a:lnTo>
                    <a:close/>
                    <a:moveTo>
                      <a:pt x="26526" y="372178"/>
                    </a:moveTo>
                    <a:lnTo>
                      <a:pt x="26526" y="390466"/>
                    </a:lnTo>
                    <a:lnTo>
                      <a:pt x="63102" y="390466"/>
                    </a:lnTo>
                    <a:lnTo>
                      <a:pt x="63102" y="372178"/>
                    </a:lnTo>
                    <a:close/>
                    <a:moveTo>
                      <a:pt x="26526" y="97526"/>
                    </a:moveTo>
                    <a:lnTo>
                      <a:pt x="26526" y="124958"/>
                    </a:lnTo>
                    <a:lnTo>
                      <a:pt x="209406" y="124958"/>
                    </a:lnTo>
                    <a:lnTo>
                      <a:pt x="209406" y="97526"/>
                    </a:lnTo>
                    <a:close/>
                    <a:moveTo>
                      <a:pt x="26526" y="53758"/>
                    </a:moveTo>
                    <a:lnTo>
                      <a:pt x="26526" y="72046"/>
                    </a:lnTo>
                    <a:lnTo>
                      <a:pt x="209406" y="72046"/>
                    </a:lnTo>
                    <a:lnTo>
                      <a:pt x="209406" y="53758"/>
                    </a:lnTo>
                    <a:close/>
                    <a:moveTo>
                      <a:pt x="31386" y="0"/>
                    </a:moveTo>
                    <a:lnTo>
                      <a:pt x="204546" y="0"/>
                    </a:lnTo>
                    <a:cubicBezTo>
                      <a:pt x="221880" y="0"/>
                      <a:pt x="235932" y="14052"/>
                      <a:pt x="235932" y="31386"/>
                    </a:cubicBezTo>
                    <a:lnTo>
                      <a:pt x="235932" y="493439"/>
                    </a:lnTo>
                    <a:cubicBezTo>
                      <a:pt x="235932" y="510773"/>
                      <a:pt x="221880" y="524825"/>
                      <a:pt x="204546" y="524825"/>
                    </a:cubicBezTo>
                    <a:lnTo>
                      <a:pt x="31386" y="524825"/>
                    </a:lnTo>
                    <a:cubicBezTo>
                      <a:pt x="14052" y="524825"/>
                      <a:pt x="0" y="510773"/>
                      <a:pt x="0" y="493439"/>
                    </a:cubicBezTo>
                    <a:lnTo>
                      <a:pt x="0" y="31386"/>
                    </a:lnTo>
                    <a:cubicBezTo>
                      <a:pt x="0" y="14052"/>
                      <a:pt x="14052" y="0"/>
                      <a:pt x="31386" y="0"/>
                    </a:cubicBezTo>
                    <a:close/>
                  </a:path>
                </a:pathLst>
              </a:cu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grpSp>
        <p:sp>
          <p:nvSpPr>
            <p:cNvPr id="101" name="Oval 24"/>
            <p:cNvSpPr/>
            <p:nvPr/>
          </p:nvSpPr>
          <p:spPr bwMode="auto">
            <a:xfrm>
              <a:off x="8469702" y="4272534"/>
              <a:ext cx="1476540" cy="824740"/>
            </a:xfrm>
            <a:custGeom>
              <a:avLst/>
              <a:gdLst/>
              <a:ahLst/>
              <a:cxnLst/>
              <a:rect l="l" t="t" r="r" b="b"/>
              <a:pathLst>
                <a:path w="1476540" h="824740">
                  <a:moveTo>
                    <a:pt x="829013" y="0"/>
                  </a:moveTo>
                  <a:cubicBezTo>
                    <a:pt x="969838" y="0"/>
                    <a:pt x="1089334" y="91316"/>
                    <a:pt x="1130108" y="218436"/>
                  </a:cubicBezTo>
                  <a:cubicBezTo>
                    <a:pt x="1143457" y="215230"/>
                    <a:pt x="1157273" y="214282"/>
                    <a:pt x="1171311" y="214282"/>
                  </a:cubicBezTo>
                  <a:cubicBezTo>
                    <a:pt x="1339884" y="214282"/>
                    <a:pt x="1476540" y="350938"/>
                    <a:pt x="1476540" y="519511"/>
                  </a:cubicBezTo>
                  <a:cubicBezTo>
                    <a:pt x="1476540" y="686597"/>
                    <a:pt x="1342285" y="822327"/>
                    <a:pt x="1175759" y="824292"/>
                  </a:cubicBezTo>
                  <a:lnTo>
                    <a:pt x="1175759" y="824740"/>
                  </a:lnTo>
                  <a:lnTo>
                    <a:pt x="1171311" y="824740"/>
                  </a:lnTo>
                  <a:lnTo>
                    <a:pt x="209606" y="824740"/>
                  </a:lnTo>
                  <a:lnTo>
                    <a:pt x="209606" y="824521"/>
                  </a:lnTo>
                  <a:cubicBezTo>
                    <a:pt x="208884" y="824737"/>
                    <a:pt x="208159" y="824740"/>
                    <a:pt x="207433" y="824740"/>
                  </a:cubicBezTo>
                  <a:cubicBezTo>
                    <a:pt x="92871" y="824740"/>
                    <a:pt x="0" y="731869"/>
                    <a:pt x="0" y="617307"/>
                  </a:cubicBezTo>
                  <a:cubicBezTo>
                    <a:pt x="0" y="502745"/>
                    <a:pt x="92871" y="409874"/>
                    <a:pt x="207433" y="409874"/>
                  </a:cubicBezTo>
                  <a:cubicBezTo>
                    <a:pt x="224921" y="409874"/>
                    <a:pt x="241905" y="412039"/>
                    <a:pt x="257958" y="416795"/>
                  </a:cubicBezTo>
                  <a:cubicBezTo>
                    <a:pt x="284139" y="333500"/>
                    <a:pt x="362183" y="273546"/>
                    <a:pt x="454230" y="273546"/>
                  </a:cubicBezTo>
                  <a:cubicBezTo>
                    <a:pt x="475047" y="273546"/>
                    <a:pt x="495147" y="276613"/>
                    <a:pt x="513815" y="283280"/>
                  </a:cubicBezTo>
                  <a:cubicBezTo>
                    <a:pt x="529946" y="123838"/>
                    <a:pt x="665018" y="0"/>
                    <a:pt x="829013" y="0"/>
                  </a:cubicBezTo>
                  <a:close/>
                </a:path>
              </a:pathLst>
            </a:custGeom>
            <a:noFill/>
            <a:ln w="50800" cap="flat" cmpd="sng" algn="ctr">
              <a:solidFill>
                <a:srgbClr val="FFFFFF"/>
              </a:solidFill>
              <a:prstDash val="solid"/>
              <a:miter lim="800000"/>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defRPr/>
              </a:pPr>
              <a:endParaRPr lang="en-US" kern="0" spc="-50" dirty="0" err="1" smtClean="0">
                <a:solidFill>
                  <a:srgbClr val="FFFFFF"/>
                </a:solidFill>
                <a:ea typeface="Segoe UI" pitchFamily="34" charset="0"/>
                <a:cs typeface="Segoe UI" pitchFamily="34" charset="0"/>
              </a:endParaRPr>
            </a:p>
          </p:txBody>
        </p:sp>
      </p:grpSp>
      <p:grpSp>
        <p:nvGrpSpPr>
          <p:cNvPr id="109" name="Group 3"/>
          <p:cNvGrpSpPr/>
          <p:nvPr/>
        </p:nvGrpSpPr>
        <p:grpSpPr>
          <a:xfrm>
            <a:off x="490227" y="2126455"/>
            <a:ext cx="5726491" cy="4023361"/>
            <a:chOff x="490227" y="1749905"/>
            <a:chExt cx="5726491" cy="4023361"/>
          </a:xfrm>
        </p:grpSpPr>
        <p:grpSp>
          <p:nvGrpSpPr>
            <p:cNvPr id="110" name="Group 40"/>
            <p:cNvGrpSpPr/>
            <p:nvPr/>
          </p:nvGrpSpPr>
          <p:grpSpPr>
            <a:xfrm>
              <a:off x="490227" y="1749905"/>
              <a:ext cx="5726491" cy="4023361"/>
              <a:chOff x="490227" y="1677987"/>
              <a:chExt cx="5726491" cy="4023361"/>
            </a:xfrm>
          </p:grpSpPr>
          <p:sp>
            <p:nvSpPr>
              <p:cNvPr id="120" name="Rectangle 119"/>
              <p:cNvSpPr/>
              <p:nvPr/>
            </p:nvSpPr>
            <p:spPr bwMode="auto">
              <a:xfrm>
                <a:off x="490227" y="1677987"/>
                <a:ext cx="5486400" cy="4023361"/>
              </a:xfrm>
              <a:prstGeom prst="rect">
                <a:avLst/>
              </a:prstGeom>
              <a:solidFill>
                <a:srgbClr val="000000">
                  <a:lumMod val="50000"/>
                  <a:lumOff val="50000"/>
                </a:srgbClr>
              </a:solidFill>
              <a:ln w="25400" cap="flat" cmpd="sng" algn="ctr">
                <a:noFill/>
                <a:prstDash val="solid"/>
                <a:headEnd type="none" w="med" len="med"/>
                <a:tailEnd type="none" w="med" len="med"/>
              </a:ln>
              <a:effectLst/>
            </p:spPr>
            <p:txBody>
              <a:bodyPr vert="horz" wrap="square" lIns="121893" tIns="60947" rIns="121893" bIns="60947" numCol="1" rtlCol="0" anchor="ctr" anchorCtr="0" compatLnSpc="1">
                <a:prstTxWarp prst="textNoShape">
                  <a:avLst/>
                </a:prstTxWarp>
              </a:bodyPr>
              <a:lstStyle/>
              <a:p>
                <a:pPr algn="ctr" defTabSz="1218585" fontAlgn="base">
                  <a:spcBef>
                    <a:spcPct val="0"/>
                  </a:spcBef>
                  <a:spcAft>
                    <a:spcPct val="0"/>
                  </a:spcAft>
                </a:pPr>
                <a:endParaRPr lang="en-US" sz="2900" kern="0" dirty="0">
                  <a:gradFill>
                    <a:gsLst>
                      <a:gs pos="0">
                        <a:srgbClr val="FFFFFF"/>
                      </a:gs>
                      <a:gs pos="100000">
                        <a:srgbClr val="FFFFFF"/>
                      </a:gs>
                    </a:gsLst>
                    <a:lin ang="5400000" scaled="0"/>
                  </a:gradFill>
                </a:endParaRPr>
              </a:p>
            </p:txBody>
          </p:sp>
          <p:sp>
            <p:nvSpPr>
              <p:cNvPr id="121" name="Right Triangle 120"/>
              <p:cNvSpPr/>
              <p:nvPr/>
            </p:nvSpPr>
            <p:spPr bwMode="auto">
              <a:xfrm rot="18900000" flipH="1">
                <a:off x="5705724" y="3434170"/>
                <a:ext cx="510994" cy="510994"/>
              </a:xfrm>
              <a:prstGeom prst="rtTriangle">
                <a:avLst/>
              </a:prstGeom>
              <a:solidFill>
                <a:srgbClr val="000000">
                  <a:lumMod val="50000"/>
                  <a:lumOff val="50000"/>
                </a:srgbClr>
              </a:solidFill>
              <a:ln w="25400" cap="flat" cmpd="sng" algn="ctr">
                <a:noFill/>
                <a:prstDash val="solid"/>
                <a:headEnd type="none" w="med" len="med"/>
                <a:tailEnd type="none" w="med" len="med"/>
              </a:ln>
              <a:effectLst/>
            </p:spPr>
            <p:txBody>
              <a:bodyPr vert="horz" wrap="square" lIns="121893" tIns="60947" rIns="121893" bIns="60947" numCol="1" rtlCol="0" anchor="ctr" anchorCtr="0" compatLnSpc="1">
                <a:prstTxWarp prst="textNoShape">
                  <a:avLst/>
                </a:prstTxWarp>
              </a:bodyPr>
              <a:lstStyle/>
              <a:p>
                <a:pPr algn="ctr" defTabSz="1218585" fontAlgn="base">
                  <a:spcBef>
                    <a:spcPct val="0"/>
                  </a:spcBef>
                  <a:spcAft>
                    <a:spcPct val="0"/>
                  </a:spcAft>
                </a:pPr>
                <a:endParaRPr lang="en-US" sz="2900" kern="0" dirty="0" err="1">
                  <a:gradFill>
                    <a:gsLst>
                      <a:gs pos="0">
                        <a:srgbClr val="FFFFFF"/>
                      </a:gs>
                      <a:gs pos="100000">
                        <a:srgbClr val="FFFFFF"/>
                      </a:gs>
                    </a:gsLst>
                    <a:lin ang="5400000" scaled="0"/>
                  </a:gradFill>
                </a:endParaRPr>
              </a:p>
            </p:txBody>
          </p:sp>
        </p:grpSp>
        <p:sp>
          <p:nvSpPr>
            <p:cNvPr id="111" name="Text Placeholder 12"/>
            <p:cNvSpPr txBox="1">
              <a:spLocks/>
            </p:cNvSpPr>
            <p:nvPr/>
          </p:nvSpPr>
          <p:spPr>
            <a:xfrm>
              <a:off x="662949" y="2148972"/>
              <a:ext cx="4967288" cy="1361911"/>
            </a:xfrm>
            <a:prstGeom prst="rect">
              <a:avLst/>
            </a:prstGeom>
          </p:spPr>
          <p:txBody>
            <a:bodyPr vert="horz" wrap="square" lIns="0" tIns="0" rIns="0" bIns="0" rtlCol="0">
              <a:spAutoFit/>
            </a:bodyPr>
            <a:lstStyle>
              <a:lvl1pPr marL="0" indent="0" algn="l" defTabSz="914363" rtl="0" eaLnBrk="1" latinLnBrk="0" hangingPunct="1">
                <a:lnSpc>
                  <a:spcPct val="90000"/>
                </a:lnSpc>
                <a:spcBef>
                  <a:spcPts val="0"/>
                </a:spcBef>
                <a:spcAft>
                  <a:spcPts val="900"/>
                </a:spcAft>
                <a:buSzPct val="90000"/>
                <a:buFont typeface="Arial" pitchFamily="34" charset="0"/>
                <a:buNone/>
                <a:defRPr sz="4000" kern="1200" spc="-10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vl2pPr marL="0" indent="0" algn="l" defTabSz="914363" rtl="0" eaLnBrk="1" latinLnBrk="0" hangingPunct="1">
                <a:lnSpc>
                  <a:spcPct val="90000"/>
                </a:lnSpc>
                <a:spcBef>
                  <a:spcPts val="0"/>
                </a:spcBef>
                <a:spcAft>
                  <a:spcPts val="400"/>
                </a:spcAft>
                <a:buSzPct val="90000"/>
                <a:buFont typeface="Arial" pitchFamily="34" charset="0"/>
                <a:buNone/>
                <a:tabLst>
                  <a:tab pos="630238" algn="l"/>
                </a:tabLst>
                <a:defRPr sz="2000" kern="1200" spc="-50" baseline="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0" indent="0" algn="l" defTabSz="914363" rtl="0" eaLnBrk="1" latinLnBrk="0" hangingPunct="1">
                <a:lnSpc>
                  <a:spcPct val="90000"/>
                </a:lnSpc>
                <a:spcBef>
                  <a:spcPts val="0"/>
                </a:spcBef>
                <a:spcAft>
                  <a:spcPts val="400"/>
                </a:spcAft>
                <a:buSzPct val="90000"/>
                <a:buFont typeface="Arial" pitchFamily="34" charset="0"/>
                <a:buNone/>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0" indent="0" algn="l" defTabSz="914363" rtl="0" eaLnBrk="1" latinLnBrk="0" hangingPunct="1">
                <a:lnSpc>
                  <a:spcPct val="90000"/>
                </a:lnSpc>
                <a:spcBef>
                  <a:spcPts val="0"/>
                </a:spcBef>
                <a:spcAft>
                  <a:spcPts val="400"/>
                </a:spcAft>
                <a:buSzPct val="90000"/>
                <a:buFont typeface="Arial" pitchFamily="34" charset="0"/>
                <a:buNone/>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n-US" sz="3600" dirty="0" smtClean="0">
                  <a:solidFill>
                    <a:srgbClr val="FFFFFF"/>
                  </a:solidFill>
                </a:rPr>
                <a:t>Devices and Experiences Users Love </a:t>
              </a:r>
            </a:p>
            <a:p>
              <a:pPr lvl="1">
                <a:defRPr/>
              </a:pPr>
              <a:endParaRPr lang="en-US" sz="1800" dirty="0" smtClean="0">
                <a:solidFill>
                  <a:srgbClr val="FFFFFF"/>
                </a:solidFill>
              </a:endParaRPr>
            </a:p>
          </p:txBody>
        </p:sp>
        <p:grpSp>
          <p:nvGrpSpPr>
            <p:cNvPr id="112" name="Group 2"/>
            <p:cNvGrpSpPr/>
            <p:nvPr/>
          </p:nvGrpSpPr>
          <p:grpSpPr>
            <a:xfrm>
              <a:off x="1207103" y="3476904"/>
              <a:ext cx="3888546" cy="1114191"/>
              <a:chOff x="1207103" y="3476904"/>
              <a:chExt cx="3888546" cy="1114191"/>
            </a:xfrm>
          </p:grpSpPr>
          <p:pic>
            <p:nvPicPr>
              <p:cNvPr id="113" name="Picture 112"/>
              <p:cNvPicPr>
                <a:picLocks noChangeAspect="1"/>
              </p:cNvPicPr>
              <p:nvPr/>
            </p:nvPicPr>
            <p:blipFill>
              <a:blip r:embed="rId8" cstate="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a:ext>
                </a:extLst>
              </a:blip>
              <a:stretch>
                <a:fillRect/>
              </a:stretch>
            </p:blipFill>
            <p:spPr>
              <a:xfrm>
                <a:off x="4816697" y="4055155"/>
                <a:ext cx="278952" cy="535940"/>
              </a:xfrm>
              <a:prstGeom prst="rect">
                <a:avLst/>
              </a:prstGeom>
            </p:spPr>
          </p:pic>
          <p:sp>
            <p:nvSpPr>
              <p:cNvPr id="114" name="Freeform 107"/>
              <p:cNvSpPr>
                <a:spLocks noEditPoints="1"/>
              </p:cNvSpPr>
              <p:nvPr/>
            </p:nvSpPr>
            <p:spPr bwMode="auto">
              <a:xfrm rot="5400000">
                <a:off x="1112737" y="4007083"/>
                <a:ext cx="678378" cy="489645"/>
              </a:xfrm>
              <a:custGeom>
                <a:avLst/>
                <a:gdLst/>
                <a:ahLst/>
                <a:cxnLst>
                  <a:cxn ang="0">
                    <a:pos x="514" y="0"/>
                  </a:cxn>
                  <a:cxn ang="0">
                    <a:pos x="17" y="0"/>
                  </a:cxn>
                  <a:cxn ang="0">
                    <a:pos x="0" y="17"/>
                  </a:cxn>
                  <a:cxn ang="0">
                    <a:pos x="0" y="356"/>
                  </a:cxn>
                  <a:cxn ang="0">
                    <a:pos x="17" y="373"/>
                  </a:cxn>
                  <a:cxn ang="0">
                    <a:pos x="514" y="373"/>
                  </a:cxn>
                  <a:cxn ang="0">
                    <a:pos x="531" y="356"/>
                  </a:cxn>
                  <a:cxn ang="0">
                    <a:pos x="531" y="17"/>
                  </a:cxn>
                  <a:cxn ang="0">
                    <a:pos x="514" y="0"/>
                  </a:cxn>
                  <a:cxn ang="0">
                    <a:pos x="501" y="329"/>
                  </a:cxn>
                  <a:cxn ang="0">
                    <a:pos x="486" y="343"/>
                  </a:cxn>
                  <a:cxn ang="0">
                    <a:pos x="45" y="343"/>
                  </a:cxn>
                  <a:cxn ang="0">
                    <a:pos x="30" y="329"/>
                  </a:cxn>
                  <a:cxn ang="0">
                    <a:pos x="30" y="45"/>
                  </a:cxn>
                  <a:cxn ang="0">
                    <a:pos x="45" y="30"/>
                  </a:cxn>
                  <a:cxn ang="0">
                    <a:pos x="486" y="30"/>
                  </a:cxn>
                  <a:cxn ang="0">
                    <a:pos x="501" y="45"/>
                  </a:cxn>
                  <a:cxn ang="0">
                    <a:pos x="501" y="329"/>
                  </a:cxn>
                </a:cxnLst>
                <a:rect l="0" t="0" r="r" b="b"/>
                <a:pathLst>
                  <a:path w="531" h="373">
                    <a:moveTo>
                      <a:pt x="514" y="0"/>
                    </a:moveTo>
                    <a:cubicBezTo>
                      <a:pt x="17" y="0"/>
                      <a:pt x="17" y="0"/>
                      <a:pt x="17" y="0"/>
                    </a:cubicBezTo>
                    <a:cubicBezTo>
                      <a:pt x="7" y="0"/>
                      <a:pt x="0" y="8"/>
                      <a:pt x="0" y="17"/>
                    </a:cubicBezTo>
                    <a:cubicBezTo>
                      <a:pt x="0" y="356"/>
                      <a:pt x="0" y="356"/>
                      <a:pt x="0" y="356"/>
                    </a:cubicBezTo>
                    <a:cubicBezTo>
                      <a:pt x="0" y="366"/>
                      <a:pt x="7" y="373"/>
                      <a:pt x="17" y="373"/>
                    </a:cubicBezTo>
                    <a:cubicBezTo>
                      <a:pt x="514" y="373"/>
                      <a:pt x="514" y="373"/>
                      <a:pt x="514" y="373"/>
                    </a:cubicBezTo>
                    <a:cubicBezTo>
                      <a:pt x="524" y="373"/>
                      <a:pt x="531" y="366"/>
                      <a:pt x="531" y="356"/>
                    </a:cubicBezTo>
                    <a:cubicBezTo>
                      <a:pt x="531" y="17"/>
                      <a:pt x="531" y="17"/>
                      <a:pt x="531" y="17"/>
                    </a:cubicBezTo>
                    <a:cubicBezTo>
                      <a:pt x="531" y="8"/>
                      <a:pt x="524" y="0"/>
                      <a:pt x="514" y="0"/>
                    </a:cubicBezTo>
                    <a:close/>
                    <a:moveTo>
                      <a:pt x="501" y="329"/>
                    </a:moveTo>
                    <a:cubicBezTo>
                      <a:pt x="501" y="337"/>
                      <a:pt x="494" y="343"/>
                      <a:pt x="486" y="343"/>
                    </a:cubicBezTo>
                    <a:cubicBezTo>
                      <a:pt x="45" y="343"/>
                      <a:pt x="45" y="343"/>
                      <a:pt x="45" y="343"/>
                    </a:cubicBezTo>
                    <a:cubicBezTo>
                      <a:pt x="37" y="343"/>
                      <a:pt x="30" y="337"/>
                      <a:pt x="30" y="329"/>
                    </a:cubicBezTo>
                    <a:cubicBezTo>
                      <a:pt x="30" y="45"/>
                      <a:pt x="30" y="45"/>
                      <a:pt x="30" y="45"/>
                    </a:cubicBezTo>
                    <a:cubicBezTo>
                      <a:pt x="30" y="37"/>
                      <a:pt x="37" y="30"/>
                      <a:pt x="45" y="30"/>
                    </a:cubicBezTo>
                    <a:cubicBezTo>
                      <a:pt x="486" y="30"/>
                      <a:pt x="486" y="30"/>
                      <a:pt x="486" y="30"/>
                    </a:cubicBezTo>
                    <a:cubicBezTo>
                      <a:pt x="494" y="30"/>
                      <a:pt x="501" y="37"/>
                      <a:pt x="501" y="45"/>
                    </a:cubicBezTo>
                    <a:lnTo>
                      <a:pt x="501" y="329"/>
                    </a:lnTo>
                    <a:close/>
                  </a:path>
                </a:pathLst>
              </a:custGeom>
              <a:solidFill>
                <a:srgbClr val="FFFFFF"/>
              </a:solidFill>
              <a:extLst/>
            </p:spPr>
            <p:txBody>
              <a:bodyPr vert="horz" wrap="square" lIns="116047" tIns="58023" rIns="116047" bIns="58023" numCol="1" anchor="t" anchorCtr="0" compatLnSpc="1">
                <a:prstTxWarp prst="textNoShape">
                  <a:avLst/>
                </a:prstTxWarp>
              </a:bodyPr>
              <a:lstStyle/>
              <a:p>
                <a:pPr defTabSz="914400">
                  <a:defRPr/>
                </a:pPr>
                <a:endParaRPr lang="en-US" kern="0" dirty="0">
                  <a:solidFill>
                    <a:srgbClr val="F2F2F2"/>
                  </a:solidFill>
                </a:endParaRPr>
              </a:p>
            </p:txBody>
          </p:sp>
          <p:grpSp>
            <p:nvGrpSpPr>
              <p:cNvPr id="115" name="Group 58"/>
              <p:cNvGrpSpPr>
                <a:grpSpLocks noChangeAspect="1"/>
              </p:cNvGrpSpPr>
              <p:nvPr/>
            </p:nvGrpSpPr>
            <p:grpSpPr>
              <a:xfrm>
                <a:off x="1971674" y="3779717"/>
                <a:ext cx="1052323" cy="811378"/>
                <a:chOff x="1919150" y="3044496"/>
                <a:chExt cx="666391" cy="475141"/>
              </a:xfrm>
              <a:solidFill>
                <a:srgbClr val="FFFFFF"/>
              </a:solidFill>
            </p:grpSpPr>
            <p:sp>
              <p:nvSpPr>
                <p:cNvPr id="117" name="Round Same Side Corner Rectangle 11"/>
                <p:cNvSpPr/>
                <p:nvPr/>
              </p:nvSpPr>
              <p:spPr>
                <a:xfrm>
                  <a:off x="1970085" y="3044496"/>
                  <a:ext cx="564520" cy="361776"/>
                </a:xfrm>
                <a:custGeom>
                  <a:avLst/>
                  <a:gdLst/>
                  <a:ahLst/>
                  <a:cxnLst/>
                  <a:rect l="l" t="t" r="r" b="b"/>
                  <a:pathLst>
                    <a:path w="564520" h="361776">
                      <a:moveTo>
                        <a:pt x="21117" y="19360"/>
                      </a:moveTo>
                      <a:lnTo>
                        <a:pt x="21117" y="345592"/>
                      </a:lnTo>
                      <a:lnTo>
                        <a:pt x="543404" y="345592"/>
                      </a:lnTo>
                      <a:lnTo>
                        <a:pt x="543404" y="19360"/>
                      </a:lnTo>
                      <a:close/>
                      <a:moveTo>
                        <a:pt x="17539" y="0"/>
                      </a:moveTo>
                      <a:lnTo>
                        <a:pt x="546981" y="0"/>
                      </a:lnTo>
                      <a:cubicBezTo>
                        <a:pt x="556668" y="0"/>
                        <a:pt x="564520" y="7852"/>
                        <a:pt x="564520" y="17539"/>
                      </a:cubicBezTo>
                      <a:lnTo>
                        <a:pt x="564520" y="361776"/>
                      </a:lnTo>
                      <a:lnTo>
                        <a:pt x="0" y="361776"/>
                      </a:lnTo>
                      <a:lnTo>
                        <a:pt x="0" y="17539"/>
                      </a:lnTo>
                      <a:cubicBezTo>
                        <a:pt x="0" y="7852"/>
                        <a:pt x="7852" y="0"/>
                        <a:pt x="17539" y="0"/>
                      </a:cubicBezTo>
                      <a:close/>
                    </a:path>
                  </a:pathLst>
                </a:custGeom>
                <a:grpFill/>
                <a:ln w="25400" cap="flat" cmpd="sng" algn="ctr">
                  <a:noFill/>
                  <a:prstDash val="solid"/>
                </a:ln>
                <a:effectLst/>
              </p:spPr>
              <p:txBody>
                <a:bodyPr rtlCol="0" anchor="ctr"/>
                <a:lstStyle/>
                <a:p>
                  <a:pPr algn="ctr" defTabSz="914400">
                    <a:defRPr/>
                  </a:pPr>
                  <a:endParaRPr lang="en-US" kern="0">
                    <a:solidFill>
                      <a:srgbClr val="F2F2F2"/>
                    </a:solidFill>
                  </a:endParaRPr>
                </a:p>
              </p:txBody>
            </p:sp>
            <p:sp>
              <p:nvSpPr>
                <p:cNvPr id="118" name="Trapezoid 12"/>
                <p:cNvSpPr/>
                <p:nvPr/>
              </p:nvSpPr>
              <p:spPr>
                <a:xfrm>
                  <a:off x="1919150" y="3408078"/>
                  <a:ext cx="666391" cy="84127"/>
                </a:xfrm>
                <a:custGeom>
                  <a:avLst/>
                  <a:gdLst/>
                  <a:ahLst/>
                  <a:cxnLst/>
                  <a:rect l="l" t="t" r="r" b="b"/>
                  <a:pathLst>
                    <a:path w="666391" h="84127">
                      <a:moveTo>
                        <a:pt x="257990" y="52557"/>
                      </a:moveTo>
                      <a:lnTo>
                        <a:pt x="241755" y="79989"/>
                      </a:lnTo>
                      <a:lnTo>
                        <a:pt x="424635" y="79989"/>
                      </a:lnTo>
                      <a:lnTo>
                        <a:pt x="408400" y="52557"/>
                      </a:lnTo>
                      <a:close/>
                      <a:moveTo>
                        <a:pt x="49787" y="0"/>
                      </a:moveTo>
                      <a:lnTo>
                        <a:pt x="616604" y="0"/>
                      </a:lnTo>
                      <a:lnTo>
                        <a:pt x="666391" y="84127"/>
                      </a:lnTo>
                      <a:lnTo>
                        <a:pt x="0" y="84127"/>
                      </a:lnTo>
                      <a:close/>
                    </a:path>
                  </a:pathLst>
                </a:custGeom>
                <a:grpFill/>
                <a:ln w="25400" cap="flat" cmpd="sng" algn="ctr">
                  <a:noFill/>
                  <a:prstDash val="solid"/>
                </a:ln>
                <a:effectLst/>
              </p:spPr>
              <p:txBody>
                <a:bodyPr rtlCol="0" anchor="ctr"/>
                <a:lstStyle/>
                <a:p>
                  <a:pPr algn="ctr" defTabSz="914400">
                    <a:defRPr/>
                  </a:pPr>
                  <a:endParaRPr lang="en-US" kern="0">
                    <a:solidFill>
                      <a:srgbClr val="F2F2F2"/>
                    </a:solidFill>
                  </a:endParaRPr>
                </a:p>
              </p:txBody>
            </p:sp>
            <p:sp>
              <p:nvSpPr>
                <p:cNvPr id="119" name="Rectangle 118"/>
                <p:cNvSpPr/>
                <p:nvPr/>
              </p:nvSpPr>
              <p:spPr>
                <a:xfrm>
                  <a:off x="1919446" y="3492205"/>
                  <a:ext cx="665798" cy="27432"/>
                </a:xfrm>
                <a:prstGeom prst="rect">
                  <a:avLst/>
                </a:prstGeom>
                <a:grpFill/>
                <a:ln w="25400" cap="flat" cmpd="sng" algn="ctr">
                  <a:noFill/>
                  <a:prstDash val="solid"/>
                </a:ln>
                <a:effectLst/>
              </p:spPr>
              <p:txBody>
                <a:bodyPr rtlCol="0" anchor="ctr"/>
                <a:lstStyle/>
                <a:p>
                  <a:pPr algn="ctr" defTabSz="914400">
                    <a:defRPr/>
                  </a:pPr>
                  <a:endParaRPr lang="en-US" kern="0">
                    <a:solidFill>
                      <a:srgbClr val="F2F2F2"/>
                    </a:solidFill>
                  </a:endParaRPr>
                </a:p>
              </p:txBody>
            </p:sp>
          </p:grpSp>
          <p:sp>
            <p:nvSpPr>
              <p:cNvPr id="116" name="Freeform 7"/>
              <p:cNvSpPr>
                <a:spLocks noChangeAspect="1" noEditPoints="1"/>
              </p:cNvSpPr>
              <p:nvPr/>
            </p:nvSpPr>
            <p:spPr bwMode="auto">
              <a:xfrm>
                <a:off x="3263449" y="3476904"/>
                <a:ext cx="1403086" cy="1114191"/>
              </a:xfrm>
              <a:custGeom>
                <a:avLst/>
                <a:gdLst>
                  <a:gd name="T0" fmla="*/ 16 w 1389"/>
                  <a:gd name="T1" fmla="*/ 0 h 878"/>
                  <a:gd name="T2" fmla="*/ 0 w 1389"/>
                  <a:gd name="T3" fmla="*/ 332 h 878"/>
                  <a:gd name="T4" fmla="*/ 0 w 1389"/>
                  <a:gd name="T5" fmla="*/ 788 h 878"/>
                  <a:gd name="T6" fmla="*/ 198 w 1389"/>
                  <a:gd name="T7" fmla="*/ 802 h 878"/>
                  <a:gd name="T8" fmla="*/ 647 w 1389"/>
                  <a:gd name="T9" fmla="*/ 803 h 878"/>
                  <a:gd name="T10" fmla="*/ 647 w 1389"/>
                  <a:gd name="T11" fmla="*/ 826 h 878"/>
                  <a:gd name="T12" fmla="*/ 355 w 1389"/>
                  <a:gd name="T13" fmla="*/ 840 h 878"/>
                  <a:gd name="T14" fmla="*/ 345 w 1389"/>
                  <a:gd name="T15" fmla="*/ 878 h 878"/>
                  <a:gd name="T16" fmla="*/ 1039 w 1389"/>
                  <a:gd name="T17" fmla="*/ 864 h 878"/>
                  <a:gd name="T18" fmla="*/ 1000 w 1389"/>
                  <a:gd name="T19" fmla="*/ 826 h 878"/>
                  <a:gd name="T20" fmla="*/ 721 w 1389"/>
                  <a:gd name="T21" fmla="*/ 804 h 878"/>
                  <a:gd name="T22" fmla="*/ 1374 w 1389"/>
                  <a:gd name="T23" fmla="*/ 803 h 878"/>
                  <a:gd name="T24" fmla="*/ 1389 w 1389"/>
                  <a:gd name="T25" fmla="*/ 14 h 878"/>
                  <a:gd name="T26" fmla="*/ 1126 w 1389"/>
                  <a:gd name="T27" fmla="*/ 781 h 878"/>
                  <a:gd name="T28" fmla="*/ 1107 w 1389"/>
                  <a:gd name="T29" fmla="*/ 778 h 878"/>
                  <a:gd name="T30" fmla="*/ 1126 w 1389"/>
                  <a:gd name="T31" fmla="*/ 774 h 878"/>
                  <a:gd name="T32" fmla="*/ 1126 w 1389"/>
                  <a:gd name="T33" fmla="*/ 781 h 878"/>
                  <a:gd name="T34" fmla="*/ 1144 w 1389"/>
                  <a:gd name="T35" fmla="*/ 781 h 878"/>
                  <a:gd name="T36" fmla="*/ 1144 w 1389"/>
                  <a:gd name="T37" fmla="*/ 774 h 878"/>
                  <a:gd name="T38" fmla="*/ 1164 w 1389"/>
                  <a:gd name="T39" fmla="*/ 778 h 878"/>
                  <a:gd name="T40" fmla="*/ 1194 w 1389"/>
                  <a:gd name="T41" fmla="*/ 781 h 878"/>
                  <a:gd name="T42" fmla="*/ 1174 w 1389"/>
                  <a:gd name="T43" fmla="*/ 778 h 878"/>
                  <a:gd name="T44" fmla="*/ 1194 w 1389"/>
                  <a:gd name="T45" fmla="*/ 774 h 878"/>
                  <a:gd name="T46" fmla="*/ 1194 w 1389"/>
                  <a:gd name="T47" fmla="*/ 781 h 878"/>
                  <a:gd name="T48" fmla="*/ 1211 w 1389"/>
                  <a:gd name="T49" fmla="*/ 781 h 878"/>
                  <a:gd name="T50" fmla="*/ 1211 w 1389"/>
                  <a:gd name="T51" fmla="*/ 774 h 878"/>
                  <a:gd name="T52" fmla="*/ 1231 w 1389"/>
                  <a:gd name="T53" fmla="*/ 778 h 878"/>
                  <a:gd name="T54" fmla="*/ 1261 w 1389"/>
                  <a:gd name="T55" fmla="*/ 781 h 878"/>
                  <a:gd name="T56" fmla="*/ 1241 w 1389"/>
                  <a:gd name="T57" fmla="*/ 778 h 878"/>
                  <a:gd name="T58" fmla="*/ 1261 w 1389"/>
                  <a:gd name="T59" fmla="*/ 774 h 878"/>
                  <a:gd name="T60" fmla="*/ 1261 w 1389"/>
                  <a:gd name="T61" fmla="*/ 781 h 878"/>
                  <a:gd name="T62" fmla="*/ 1278 w 1389"/>
                  <a:gd name="T63" fmla="*/ 781 h 878"/>
                  <a:gd name="T64" fmla="*/ 1278 w 1389"/>
                  <a:gd name="T65" fmla="*/ 774 h 878"/>
                  <a:gd name="T66" fmla="*/ 1298 w 1389"/>
                  <a:gd name="T67" fmla="*/ 778 h 878"/>
                  <a:gd name="T68" fmla="*/ 1316 w 1389"/>
                  <a:gd name="T69" fmla="*/ 787 h 878"/>
                  <a:gd name="T70" fmla="*/ 1316 w 1389"/>
                  <a:gd name="T71" fmla="*/ 768 h 878"/>
                  <a:gd name="T72" fmla="*/ 1316 w 1389"/>
                  <a:gd name="T73" fmla="*/ 787 h 878"/>
                  <a:gd name="T74" fmla="*/ 1326 w 1389"/>
                  <a:gd name="T75" fmla="*/ 754 h 878"/>
                  <a:gd name="T76" fmla="*/ 455 w 1389"/>
                  <a:gd name="T77" fmla="*/ 754 h 878"/>
                  <a:gd name="T78" fmla="*/ 49 w 1389"/>
                  <a:gd name="T79" fmla="*/ 739 h 878"/>
                  <a:gd name="T80" fmla="*/ 49 w 1389"/>
                  <a:gd name="T81" fmla="*/ 332 h 878"/>
                  <a:gd name="T82" fmla="*/ 64 w 1389"/>
                  <a:gd name="T83" fmla="*/ 48 h 878"/>
                  <a:gd name="T84" fmla="*/ 1340 w 1389"/>
                  <a:gd name="T85" fmla="*/ 63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9" h="878">
                    <a:moveTo>
                      <a:pt x="1374" y="0"/>
                    </a:moveTo>
                    <a:cubicBezTo>
                      <a:pt x="16" y="0"/>
                      <a:pt x="16" y="0"/>
                      <a:pt x="16" y="0"/>
                    </a:cubicBezTo>
                    <a:cubicBezTo>
                      <a:pt x="7" y="0"/>
                      <a:pt x="0" y="6"/>
                      <a:pt x="0" y="14"/>
                    </a:cubicBezTo>
                    <a:cubicBezTo>
                      <a:pt x="0" y="139"/>
                      <a:pt x="0" y="244"/>
                      <a:pt x="0" y="332"/>
                    </a:cubicBezTo>
                    <a:cubicBezTo>
                      <a:pt x="0" y="384"/>
                      <a:pt x="0" y="430"/>
                      <a:pt x="0" y="470"/>
                    </a:cubicBezTo>
                    <a:cubicBezTo>
                      <a:pt x="0" y="788"/>
                      <a:pt x="0" y="788"/>
                      <a:pt x="0" y="788"/>
                    </a:cubicBezTo>
                    <a:cubicBezTo>
                      <a:pt x="0" y="796"/>
                      <a:pt x="7" y="802"/>
                      <a:pt x="16" y="802"/>
                    </a:cubicBezTo>
                    <a:cubicBezTo>
                      <a:pt x="16" y="802"/>
                      <a:pt x="16" y="802"/>
                      <a:pt x="198" y="802"/>
                    </a:cubicBezTo>
                    <a:cubicBezTo>
                      <a:pt x="198" y="802"/>
                      <a:pt x="198" y="803"/>
                      <a:pt x="198" y="803"/>
                    </a:cubicBezTo>
                    <a:cubicBezTo>
                      <a:pt x="647" y="803"/>
                      <a:pt x="647" y="803"/>
                      <a:pt x="647" y="803"/>
                    </a:cubicBezTo>
                    <a:cubicBezTo>
                      <a:pt x="647" y="803"/>
                      <a:pt x="647" y="803"/>
                      <a:pt x="647" y="804"/>
                    </a:cubicBezTo>
                    <a:cubicBezTo>
                      <a:pt x="647" y="826"/>
                      <a:pt x="647" y="826"/>
                      <a:pt x="647" y="826"/>
                    </a:cubicBezTo>
                    <a:cubicBezTo>
                      <a:pt x="369" y="826"/>
                      <a:pt x="369" y="826"/>
                      <a:pt x="369" y="826"/>
                    </a:cubicBezTo>
                    <a:cubicBezTo>
                      <a:pt x="362" y="826"/>
                      <a:pt x="355" y="832"/>
                      <a:pt x="355" y="840"/>
                    </a:cubicBezTo>
                    <a:cubicBezTo>
                      <a:pt x="331" y="864"/>
                      <a:pt x="331" y="864"/>
                      <a:pt x="331" y="864"/>
                    </a:cubicBezTo>
                    <a:cubicBezTo>
                      <a:pt x="331" y="872"/>
                      <a:pt x="337" y="878"/>
                      <a:pt x="345" y="878"/>
                    </a:cubicBezTo>
                    <a:cubicBezTo>
                      <a:pt x="1024" y="878"/>
                      <a:pt x="1024" y="878"/>
                      <a:pt x="1024" y="878"/>
                    </a:cubicBezTo>
                    <a:cubicBezTo>
                      <a:pt x="1033" y="878"/>
                      <a:pt x="1039" y="872"/>
                      <a:pt x="1039" y="864"/>
                    </a:cubicBezTo>
                    <a:cubicBezTo>
                      <a:pt x="1015" y="840"/>
                      <a:pt x="1015" y="840"/>
                      <a:pt x="1015" y="840"/>
                    </a:cubicBezTo>
                    <a:cubicBezTo>
                      <a:pt x="1015" y="832"/>
                      <a:pt x="1009" y="826"/>
                      <a:pt x="1000" y="826"/>
                    </a:cubicBezTo>
                    <a:cubicBezTo>
                      <a:pt x="721" y="826"/>
                      <a:pt x="721" y="826"/>
                      <a:pt x="721" y="826"/>
                    </a:cubicBezTo>
                    <a:cubicBezTo>
                      <a:pt x="721" y="804"/>
                      <a:pt x="721" y="804"/>
                      <a:pt x="721" y="804"/>
                    </a:cubicBezTo>
                    <a:cubicBezTo>
                      <a:pt x="721" y="803"/>
                      <a:pt x="721" y="803"/>
                      <a:pt x="721" y="803"/>
                    </a:cubicBezTo>
                    <a:cubicBezTo>
                      <a:pt x="1374" y="803"/>
                      <a:pt x="1374" y="803"/>
                      <a:pt x="1374" y="803"/>
                    </a:cubicBezTo>
                    <a:cubicBezTo>
                      <a:pt x="1383" y="803"/>
                      <a:pt x="1389" y="797"/>
                      <a:pt x="1389" y="789"/>
                    </a:cubicBezTo>
                    <a:cubicBezTo>
                      <a:pt x="1389" y="14"/>
                      <a:pt x="1389" y="14"/>
                      <a:pt x="1389" y="14"/>
                    </a:cubicBezTo>
                    <a:cubicBezTo>
                      <a:pt x="1389" y="6"/>
                      <a:pt x="1383" y="0"/>
                      <a:pt x="1374" y="0"/>
                    </a:cubicBezTo>
                    <a:close/>
                    <a:moveTo>
                      <a:pt x="1126" y="781"/>
                    </a:moveTo>
                    <a:cubicBezTo>
                      <a:pt x="1110" y="781"/>
                      <a:pt x="1110" y="781"/>
                      <a:pt x="1110" y="781"/>
                    </a:cubicBezTo>
                    <a:cubicBezTo>
                      <a:pt x="1108" y="781"/>
                      <a:pt x="1107" y="780"/>
                      <a:pt x="1107" y="778"/>
                    </a:cubicBezTo>
                    <a:cubicBezTo>
                      <a:pt x="1107" y="776"/>
                      <a:pt x="1108" y="774"/>
                      <a:pt x="1110" y="774"/>
                    </a:cubicBezTo>
                    <a:cubicBezTo>
                      <a:pt x="1126" y="774"/>
                      <a:pt x="1126" y="774"/>
                      <a:pt x="1126" y="774"/>
                    </a:cubicBezTo>
                    <a:cubicBezTo>
                      <a:pt x="1129" y="774"/>
                      <a:pt x="1130" y="776"/>
                      <a:pt x="1130" y="778"/>
                    </a:cubicBezTo>
                    <a:cubicBezTo>
                      <a:pt x="1130" y="780"/>
                      <a:pt x="1129" y="781"/>
                      <a:pt x="1126" y="781"/>
                    </a:cubicBezTo>
                    <a:close/>
                    <a:moveTo>
                      <a:pt x="1160" y="781"/>
                    </a:moveTo>
                    <a:cubicBezTo>
                      <a:pt x="1144" y="781"/>
                      <a:pt x="1144" y="781"/>
                      <a:pt x="1144" y="781"/>
                    </a:cubicBezTo>
                    <a:cubicBezTo>
                      <a:pt x="1142" y="781"/>
                      <a:pt x="1140" y="780"/>
                      <a:pt x="1140" y="778"/>
                    </a:cubicBezTo>
                    <a:cubicBezTo>
                      <a:pt x="1140" y="776"/>
                      <a:pt x="1142" y="774"/>
                      <a:pt x="1144" y="774"/>
                    </a:cubicBezTo>
                    <a:cubicBezTo>
                      <a:pt x="1160" y="774"/>
                      <a:pt x="1160" y="774"/>
                      <a:pt x="1160" y="774"/>
                    </a:cubicBezTo>
                    <a:cubicBezTo>
                      <a:pt x="1162" y="774"/>
                      <a:pt x="1164" y="776"/>
                      <a:pt x="1164" y="778"/>
                    </a:cubicBezTo>
                    <a:cubicBezTo>
                      <a:pt x="1164" y="780"/>
                      <a:pt x="1162" y="781"/>
                      <a:pt x="1160" y="781"/>
                    </a:cubicBezTo>
                    <a:close/>
                    <a:moveTo>
                      <a:pt x="1194" y="781"/>
                    </a:moveTo>
                    <a:cubicBezTo>
                      <a:pt x="1177" y="781"/>
                      <a:pt x="1177" y="781"/>
                      <a:pt x="1177" y="781"/>
                    </a:cubicBezTo>
                    <a:cubicBezTo>
                      <a:pt x="1175" y="781"/>
                      <a:pt x="1174" y="780"/>
                      <a:pt x="1174" y="778"/>
                    </a:cubicBezTo>
                    <a:cubicBezTo>
                      <a:pt x="1174" y="776"/>
                      <a:pt x="1175" y="774"/>
                      <a:pt x="1177" y="774"/>
                    </a:cubicBezTo>
                    <a:cubicBezTo>
                      <a:pt x="1194" y="774"/>
                      <a:pt x="1194" y="774"/>
                      <a:pt x="1194" y="774"/>
                    </a:cubicBezTo>
                    <a:cubicBezTo>
                      <a:pt x="1196" y="774"/>
                      <a:pt x="1198" y="776"/>
                      <a:pt x="1198" y="778"/>
                    </a:cubicBezTo>
                    <a:cubicBezTo>
                      <a:pt x="1198" y="780"/>
                      <a:pt x="1196" y="781"/>
                      <a:pt x="1194" y="781"/>
                    </a:cubicBezTo>
                    <a:close/>
                    <a:moveTo>
                      <a:pt x="1228" y="781"/>
                    </a:moveTo>
                    <a:cubicBezTo>
                      <a:pt x="1211" y="781"/>
                      <a:pt x="1211" y="781"/>
                      <a:pt x="1211" y="781"/>
                    </a:cubicBezTo>
                    <a:cubicBezTo>
                      <a:pt x="1209" y="781"/>
                      <a:pt x="1207" y="780"/>
                      <a:pt x="1207" y="778"/>
                    </a:cubicBezTo>
                    <a:cubicBezTo>
                      <a:pt x="1207" y="776"/>
                      <a:pt x="1209" y="774"/>
                      <a:pt x="1211" y="774"/>
                    </a:cubicBezTo>
                    <a:cubicBezTo>
                      <a:pt x="1228" y="774"/>
                      <a:pt x="1228" y="774"/>
                      <a:pt x="1228" y="774"/>
                    </a:cubicBezTo>
                    <a:cubicBezTo>
                      <a:pt x="1230" y="774"/>
                      <a:pt x="1231" y="776"/>
                      <a:pt x="1231" y="778"/>
                    </a:cubicBezTo>
                    <a:cubicBezTo>
                      <a:pt x="1231" y="780"/>
                      <a:pt x="1230" y="781"/>
                      <a:pt x="1228" y="781"/>
                    </a:cubicBezTo>
                    <a:close/>
                    <a:moveTo>
                      <a:pt x="1261" y="781"/>
                    </a:moveTo>
                    <a:cubicBezTo>
                      <a:pt x="1244" y="781"/>
                      <a:pt x="1244" y="781"/>
                      <a:pt x="1244" y="781"/>
                    </a:cubicBezTo>
                    <a:cubicBezTo>
                      <a:pt x="1242" y="781"/>
                      <a:pt x="1241" y="780"/>
                      <a:pt x="1241" y="778"/>
                    </a:cubicBezTo>
                    <a:cubicBezTo>
                      <a:pt x="1241" y="776"/>
                      <a:pt x="1242" y="774"/>
                      <a:pt x="1244" y="774"/>
                    </a:cubicBezTo>
                    <a:cubicBezTo>
                      <a:pt x="1261" y="774"/>
                      <a:pt x="1261" y="774"/>
                      <a:pt x="1261" y="774"/>
                    </a:cubicBezTo>
                    <a:cubicBezTo>
                      <a:pt x="1263" y="774"/>
                      <a:pt x="1265" y="776"/>
                      <a:pt x="1265" y="778"/>
                    </a:cubicBezTo>
                    <a:cubicBezTo>
                      <a:pt x="1265" y="780"/>
                      <a:pt x="1263" y="781"/>
                      <a:pt x="1261" y="781"/>
                    </a:cubicBezTo>
                    <a:close/>
                    <a:moveTo>
                      <a:pt x="1295" y="781"/>
                    </a:moveTo>
                    <a:cubicBezTo>
                      <a:pt x="1278" y="781"/>
                      <a:pt x="1278" y="781"/>
                      <a:pt x="1278" y="781"/>
                    </a:cubicBezTo>
                    <a:cubicBezTo>
                      <a:pt x="1276" y="781"/>
                      <a:pt x="1274" y="780"/>
                      <a:pt x="1274" y="778"/>
                    </a:cubicBezTo>
                    <a:cubicBezTo>
                      <a:pt x="1274" y="776"/>
                      <a:pt x="1276" y="774"/>
                      <a:pt x="1278" y="774"/>
                    </a:cubicBezTo>
                    <a:cubicBezTo>
                      <a:pt x="1295" y="774"/>
                      <a:pt x="1295" y="774"/>
                      <a:pt x="1295" y="774"/>
                    </a:cubicBezTo>
                    <a:cubicBezTo>
                      <a:pt x="1297" y="774"/>
                      <a:pt x="1298" y="776"/>
                      <a:pt x="1298" y="778"/>
                    </a:cubicBezTo>
                    <a:cubicBezTo>
                      <a:pt x="1298" y="780"/>
                      <a:pt x="1297" y="781"/>
                      <a:pt x="1295" y="781"/>
                    </a:cubicBezTo>
                    <a:close/>
                    <a:moveTo>
                      <a:pt x="1316" y="787"/>
                    </a:moveTo>
                    <a:cubicBezTo>
                      <a:pt x="1311" y="787"/>
                      <a:pt x="1307" y="783"/>
                      <a:pt x="1307" y="778"/>
                    </a:cubicBezTo>
                    <a:cubicBezTo>
                      <a:pt x="1307" y="773"/>
                      <a:pt x="1311" y="768"/>
                      <a:pt x="1316" y="768"/>
                    </a:cubicBezTo>
                    <a:cubicBezTo>
                      <a:pt x="1321" y="768"/>
                      <a:pt x="1325" y="773"/>
                      <a:pt x="1325" y="778"/>
                    </a:cubicBezTo>
                    <a:cubicBezTo>
                      <a:pt x="1325" y="783"/>
                      <a:pt x="1321" y="787"/>
                      <a:pt x="1316" y="787"/>
                    </a:cubicBezTo>
                    <a:close/>
                    <a:moveTo>
                      <a:pt x="1340" y="740"/>
                    </a:moveTo>
                    <a:cubicBezTo>
                      <a:pt x="1340" y="748"/>
                      <a:pt x="1334" y="754"/>
                      <a:pt x="1326" y="754"/>
                    </a:cubicBezTo>
                    <a:cubicBezTo>
                      <a:pt x="918" y="754"/>
                      <a:pt x="642" y="754"/>
                      <a:pt x="455" y="754"/>
                    </a:cubicBezTo>
                    <a:cubicBezTo>
                      <a:pt x="455" y="754"/>
                      <a:pt x="455" y="754"/>
                      <a:pt x="455" y="754"/>
                    </a:cubicBezTo>
                    <a:cubicBezTo>
                      <a:pt x="64" y="754"/>
                      <a:pt x="64" y="754"/>
                      <a:pt x="64" y="754"/>
                    </a:cubicBezTo>
                    <a:cubicBezTo>
                      <a:pt x="56" y="754"/>
                      <a:pt x="49" y="747"/>
                      <a:pt x="49" y="739"/>
                    </a:cubicBezTo>
                    <a:cubicBezTo>
                      <a:pt x="49" y="739"/>
                      <a:pt x="49" y="739"/>
                      <a:pt x="49" y="470"/>
                    </a:cubicBezTo>
                    <a:cubicBezTo>
                      <a:pt x="49" y="417"/>
                      <a:pt x="49" y="372"/>
                      <a:pt x="49" y="332"/>
                    </a:cubicBezTo>
                    <a:cubicBezTo>
                      <a:pt x="49" y="63"/>
                      <a:pt x="49" y="63"/>
                      <a:pt x="49" y="63"/>
                    </a:cubicBezTo>
                    <a:cubicBezTo>
                      <a:pt x="49" y="55"/>
                      <a:pt x="56" y="48"/>
                      <a:pt x="64" y="48"/>
                    </a:cubicBezTo>
                    <a:cubicBezTo>
                      <a:pt x="1326" y="48"/>
                      <a:pt x="1326" y="48"/>
                      <a:pt x="1326" y="48"/>
                    </a:cubicBezTo>
                    <a:cubicBezTo>
                      <a:pt x="1334" y="48"/>
                      <a:pt x="1340" y="55"/>
                      <a:pt x="1340" y="63"/>
                    </a:cubicBezTo>
                    <a:cubicBezTo>
                      <a:pt x="1340" y="740"/>
                      <a:pt x="1340" y="740"/>
                      <a:pt x="1340" y="740"/>
                    </a:cubicBezTo>
                    <a:close/>
                  </a:path>
                </a:pathLst>
              </a:custGeom>
              <a:solidFill>
                <a:srgbClr val="FFFFFF"/>
              </a:solidFill>
              <a:ln w="25400" cap="flat" cmpd="sng" algn="ctr">
                <a:noFill/>
                <a:prstDash val="solid"/>
                <a:headEnd type="none" w="med" len="med"/>
                <a:tailEnd type="none" w="med" len="med"/>
              </a:ln>
              <a:effectLst/>
            </p:spPr>
            <p:txBody>
              <a:bodyPr vert="horz" wrap="square" lIns="116041" tIns="58021" rIns="116041" bIns="58021" numCol="1" rtlCol="0" anchor="ctr" anchorCtr="0" compatLnSpc="1">
                <a:prstTxWarp prst="textNoShape">
                  <a:avLst/>
                </a:prstTxWarp>
              </a:bodyPr>
              <a:lstStyle/>
              <a:p>
                <a:pPr defTabSz="1044410">
                  <a:defRPr/>
                </a:pPr>
                <a:endParaRPr lang="en-US" sz="2800" kern="0" spc="-171">
                  <a:solidFill>
                    <a:srgbClr val="F2F2F2"/>
                  </a:solidFill>
                  <a:latin typeface="Segoe Light" pitchFamily="34" charset="0"/>
                </a:endParaRPr>
              </a:p>
            </p:txBody>
          </p:sp>
        </p:grpSp>
      </p:grpSp>
    </p:spTree>
    <p:extLst>
      <p:ext uri="{BB962C8B-B14F-4D97-AF65-F5344CB8AC3E}">
        <p14:creationId xmlns:p14="http://schemas.microsoft.com/office/powerpoint/2010/main" val="17686392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nodeType="clickEffect">
                                  <p:stCondLst>
                                    <p:cond delay="0"/>
                                  </p:stCondLst>
                                  <p:childTnLst>
                                    <p:animEffect transition="out" filter="fade">
                                      <p:cBhvr>
                                        <p:cTn id="6" dur="1000"/>
                                        <p:tgtEl>
                                          <p:spTgt spid="109"/>
                                        </p:tgtEl>
                                      </p:cBhvr>
                                    </p:animEffect>
                                    <p:anim calcmode="lin" valueType="num">
                                      <p:cBhvr>
                                        <p:cTn id="7" dur="1000"/>
                                        <p:tgtEl>
                                          <p:spTgt spid="109"/>
                                        </p:tgtEl>
                                        <p:attrNameLst>
                                          <p:attrName>ppt_x</p:attrName>
                                        </p:attrNameLst>
                                      </p:cBhvr>
                                      <p:tavLst>
                                        <p:tav tm="0">
                                          <p:val>
                                            <p:strVal val="ppt_x"/>
                                          </p:val>
                                        </p:tav>
                                        <p:tav tm="100000">
                                          <p:val>
                                            <p:strVal val="ppt_x"/>
                                          </p:val>
                                        </p:tav>
                                      </p:tavLst>
                                    </p:anim>
                                    <p:anim calcmode="lin" valueType="num">
                                      <p:cBhvr>
                                        <p:cTn id="8" dur="1000"/>
                                        <p:tgtEl>
                                          <p:spTgt spid="109"/>
                                        </p:tgtEl>
                                        <p:attrNameLst>
                                          <p:attrName>ppt_y</p:attrName>
                                        </p:attrNameLst>
                                      </p:cBhvr>
                                      <p:tavLst>
                                        <p:tav tm="0">
                                          <p:val>
                                            <p:strVal val="ppt_y"/>
                                          </p:val>
                                        </p:tav>
                                        <p:tav tm="100000">
                                          <p:val>
                                            <p:strVal val="ppt_y-.1"/>
                                          </p:val>
                                        </p:tav>
                                      </p:tavLst>
                                    </p:anim>
                                    <p:set>
                                      <p:cBhvr>
                                        <p:cTn id="9" dur="1" fill="hold">
                                          <p:stCondLst>
                                            <p:cond delay="999"/>
                                          </p:stCondLst>
                                        </p:cTn>
                                        <p:tgtEl>
                                          <p:spTgt spid="109"/>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1000"/>
                                        <p:tgtEl>
                                          <p:spTgt spid="96"/>
                                        </p:tgtEl>
                                      </p:cBhvr>
                                    </p:animEffect>
                                    <p:anim calcmode="lin" valueType="num">
                                      <p:cBhvr>
                                        <p:cTn id="12" dur="1000"/>
                                        <p:tgtEl>
                                          <p:spTgt spid="96"/>
                                        </p:tgtEl>
                                        <p:attrNameLst>
                                          <p:attrName>ppt_x</p:attrName>
                                        </p:attrNameLst>
                                      </p:cBhvr>
                                      <p:tavLst>
                                        <p:tav tm="0">
                                          <p:val>
                                            <p:strVal val="ppt_x"/>
                                          </p:val>
                                        </p:tav>
                                        <p:tav tm="100000">
                                          <p:val>
                                            <p:strVal val="ppt_x"/>
                                          </p:val>
                                        </p:tav>
                                      </p:tavLst>
                                    </p:anim>
                                    <p:anim calcmode="lin" valueType="num">
                                      <p:cBhvr>
                                        <p:cTn id="13" dur="1000"/>
                                        <p:tgtEl>
                                          <p:spTgt spid="96"/>
                                        </p:tgtEl>
                                        <p:attrNameLst>
                                          <p:attrName>ppt_y</p:attrName>
                                        </p:attrNameLst>
                                      </p:cBhvr>
                                      <p:tavLst>
                                        <p:tav tm="0">
                                          <p:val>
                                            <p:strVal val="ppt_y"/>
                                          </p:val>
                                        </p:tav>
                                        <p:tav tm="100000">
                                          <p:val>
                                            <p:strVal val="ppt_y-.1"/>
                                          </p:val>
                                        </p:tav>
                                      </p:tavLst>
                                    </p:anim>
                                    <p:set>
                                      <p:cBhvr>
                                        <p:cTn id="14" dur="1" fill="hold">
                                          <p:stCondLst>
                                            <p:cond delay="999"/>
                                          </p:stCondLst>
                                        </p:cTn>
                                        <p:tgtEl>
                                          <p:spTgt spid="96"/>
                                        </p:tgtEl>
                                        <p:attrNameLst>
                                          <p:attrName>style.visibility</p:attrName>
                                        </p:attrNameLst>
                                      </p:cBhvr>
                                      <p:to>
                                        <p:strVal val="hidden"/>
                                      </p:to>
                                    </p:se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750"/>
                                        <p:tgtEl>
                                          <p:spTgt spid="39"/>
                                        </p:tgtEl>
                                      </p:cBhvr>
                                    </p:animEffect>
                                  </p:childTnLst>
                                </p:cTn>
                              </p:par>
                            </p:childTnLst>
                          </p:cTn>
                        </p:par>
                        <p:par>
                          <p:cTn id="19" fill="hold">
                            <p:stCondLst>
                              <p:cond delay="1750"/>
                            </p:stCondLst>
                            <p:childTnLst>
                              <p:par>
                                <p:cTn id="20" presetID="2" presetClass="entr" presetSubtype="1" decel="100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1000" fill="hold"/>
                                        <p:tgtEl>
                                          <p:spTgt spid="3"/>
                                        </p:tgtEl>
                                        <p:attrNameLst>
                                          <p:attrName>ppt_x</p:attrName>
                                        </p:attrNameLst>
                                      </p:cBhvr>
                                      <p:tavLst>
                                        <p:tav tm="0">
                                          <p:val>
                                            <p:strVal val="#ppt_x"/>
                                          </p:val>
                                        </p:tav>
                                        <p:tav tm="100000">
                                          <p:val>
                                            <p:strVal val="#ppt_x"/>
                                          </p:val>
                                        </p:tav>
                                      </p:tavLst>
                                    </p:anim>
                                    <p:anim calcmode="lin" valueType="num">
                                      <p:cBhvr additive="base">
                                        <p:cTn id="23" dur="1000" fill="hold"/>
                                        <p:tgtEl>
                                          <p:spTgt spid="3"/>
                                        </p:tgtEl>
                                        <p:attrNameLst>
                                          <p:attrName>ppt_y</p:attrName>
                                        </p:attrNameLst>
                                      </p:cBhvr>
                                      <p:tavLst>
                                        <p:tav tm="0">
                                          <p:val>
                                            <p:strVal val="0-#ppt_h/2"/>
                                          </p:val>
                                        </p:tav>
                                        <p:tav tm="100000">
                                          <p:val>
                                            <p:strVal val="#ppt_y"/>
                                          </p:val>
                                        </p:tav>
                                      </p:tavLst>
                                    </p:anim>
                                  </p:childTnLst>
                                </p:cTn>
                              </p:par>
                              <p:par>
                                <p:cTn id="24" presetID="2" presetClass="entr" presetSubtype="1" decel="10000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1000" fill="hold"/>
                                        <p:tgtEl>
                                          <p:spTgt spid="4"/>
                                        </p:tgtEl>
                                        <p:attrNameLst>
                                          <p:attrName>ppt_x</p:attrName>
                                        </p:attrNameLst>
                                      </p:cBhvr>
                                      <p:tavLst>
                                        <p:tav tm="0">
                                          <p:val>
                                            <p:strVal val="#ppt_x"/>
                                          </p:val>
                                        </p:tav>
                                        <p:tav tm="100000">
                                          <p:val>
                                            <p:strVal val="#ppt_x"/>
                                          </p:val>
                                        </p:tav>
                                      </p:tavLst>
                                    </p:anim>
                                    <p:anim calcmode="lin" valueType="num">
                                      <p:cBhvr additive="base">
                                        <p:cTn id="27" dur="1000" fill="hold"/>
                                        <p:tgtEl>
                                          <p:spTgt spid="4"/>
                                        </p:tgtEl>
                                        <p:attrNameLst>
                                          <p:attrName>ppt_y</p:attrName>
                                        </p:attrNameLst>
                                      </p:cBhvr>
                                      <p:tavLst>
                                        <p:tav tm="0">
                                          <p:val>
                                            <p:strVal val="0-#ppt_h/2"/>
                                          </p:val>
                                        </p:tav>
                                        <p:tav tm="100000">
                                          <p:val>
                                            <p:strVal val="#ppt_y"/>
                                          </p:val>
                                        </p:tav>
                                      </p:tavLst>
                                    </p:anim>
                                  </p:childTnLst>
                                </p:cTn>
                              </p:par>
                              <p:par>
                                <p:cTn id="28" presetID="2" presetClass="entr" presetSubtype="1" decel="10000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000" fill="hold"/>
                                        <p:tgtEl>
                                          <p:spTgt spid="6"/>
                                        </p:tgtEl>
                                        <p:attrNameLst>
                                          <p:attrName>ppt_x</p:attrName>
                                        </p:attrNameLst>
                                      </p:cBhvr>
                                      <p:tavLst>
                                        <p:tav tm="0">
                                          <p:val>
                                            <p:strVal val="#ppt_x"/>
                                          </p:val>
                                        </p:tav>
                                        <p:tav tm="100000">
                                          <p:val>
                                            <p:strVal val="#ppt_x"/>
                                          </p:val>
                                        </p:tav>
                                      </p:tavLst>
                                    </p:anim>
                                    <p:anim calcmode="lin" valueType="num">
                                      <p:cBhvr additive="base">
                                        <p:cTn id="31" dur="1000" fill="hold"/>
                                        <p:tgtEl>
                                          <p:spTgt spid="6"/>
                                        </p:tgtEl>
                                        <p:attrNameLst>
                                          <p:attrName>ppt_y</p:attrName>
                                        </p:attrNameLst>
                                      </p:cBhvr>
                                      <p:tavLst>
                                        <p:tav tm="0">
                                          <p:val>
                                            <p:strVal val="0-#ppt_h/2"/>
                                          </p:val>
                                        </p:tav>
                                        <p:tav tm="100000">
                                          <p:val>
                                            <p:strVal val="#ppt_y"/>
                                          </p:val>
                                        </p:tav>
                                      </p:tavLst>
                                    </p:anim>
                                  </p:childTnLst>
                                </p:cTn>
                              </p:par>
                              <p:par>
                                <p:cTn id="32" presetID="2" presetClass="entr" presetSubtype="1" decel="10000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1000" fill="hold"/>
                                        <p:tgtEl>
                                          <p:spTgt spid="2"/>
                                        </p:tgtEl>
                                        <p:attrNameLst>
                                          <p:attrName>ppt_x</p:attrName>
                                        </p:attrNameLst>
                                      </p:cBhvr>
                                      <p:tavLst>
                                        <p:tav tm="0">
                                          <p:val>
                                            <p:strVal val="#ppt_x"/>
                                          </p:val>
                                        </p:tav>
                                        <p:tav tm="100000">
                                          <p:val>
                                            <p:strVal val="#ppt_x"/>
                                          </p:val>
                                        </p:tav>
                                      </p:tavLst>
                                    </p:anim>
                                    <p:anim calcmode="lin" valueType="num">
                                      <p:cBhvr additive="base">
                                        <p:cTn id="35"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left)">
                                      <p:cBhvr>
                                        <p:cTn id="40" dur="500"/>
                                        <p:tgtEl>
                                          <p:spTgt spid="7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wipe(left)">
                                      <p:cBhvr>
                                        <p:cTn id="45" dur="500"/>
                                        <p:tgtEl>
                                          <p:spTgt spid="6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72"/>
                                        </p:tgtEl>
                                        <p:attrNameLst>
                                          <p:attrName>style.visibility</p:attrName>
                                        </p:attrNameLst>
                                      </p:cBhvr>
                                      <p:to>
                                        <p:strVal val="visible"/>
                                      </p:to>
                                    </p:set>
                                    <p:animEffect transition="in" filter="wipe(left)">
                                      <p:cBhvr>
                                        <p:cTn id="50" dur="500"/>
                                        <p:tgtEl>
                                          <p:spTgt spid="7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wipe(left)">
                                      <p:cBhvr>
                                        <p:cTn id="5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1" grpId="0"/>
      <p:bldP spid="72" grpId="0"/>
      <p:bldP spid="7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7"/>
          <p:cNvSpPr txBox="1">
            <a:spLocks/>
          </p:cNvSpPr>
          <p:nvPr/>
        </p:nvSpPr>
        <p:spPr>
          <a:xfrm>
            <a:off x="519112" y="228600"/>
            <a:ext cx="11149013" cy="747897"/>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r>
              <a:rPr lang="en-US" dirty="0"/>
              <a:t>Enabling </a:t>
            </a:r>
            <a:r>
              <a:rPr lang="en-US" dirty="0" smtClean="0"/>
              <a:t>Flexible Workstyles</a:t>
            </a:r>
            <a:endParaRPr lang="en-US" dirty="0"/>
          </a:p>
        </p:txBody>
      </p:sp>
      <p:sp>
        <p:nvSpPr>
          <p:cNvPr id="37" name="Rectangle 36"/>
          <p:cNvSpPr/>
          <p:nvPr/>
        </p:nvSpPr>
        <p:spPr bwMode="auto">
          <a:xfrm>
            <a:off x="4482860" y="2811438"/>
            <a:ext cx="2228424" cy="2261331"/>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sz="2600" spc="-50" dirty="0" smtClean="0">
                <a:gradFill>
                  <a:gsLst>
                    <a:gs pos="0">
                      <a:srgbClr val="FFFFFF"/>
                    </a:gs>
                    <a:gs pos="100000">
                      <a:srgbClr val="FFFFFF"/>
                    </a:gs>
                  </a:gsLst>
                  <a:lin ang="5400000" scaled="0"/>
                </a:gradFill>
                <a:ea typeface="Segoe UI" pitchFamily="34" charset="0"/>
                <a:cs typeface="Segoe UI" pitchFamily="34" charset="0"/>
              </a:rPr>
              <a:t>Unique </a:t>
            </a:r>
          </a:p>
          <a:p>
            <a:pPr algn="ctr" defTabSz="914099" fontAlgn="base">
              <a:spcBef>
                <a:spcPct val="0"/>
              </a:spcBef>
              <a:spcAft>
                <a:spcPct val="0"/>
              </a:spcAft>
            </a:pPr>
            <a:r>
              <a:rPr lang="en-US" sz="2600" spc="-50" dirty="0" smtClean="0">
                <a:gradFill>
                  <a:gsLst>
                    <a:gs pos="0">
                      <a:srgbClr val="FFFFFF"/>
                    </a:gs>
                    <a:gs pos="100000">
                      <a:srgbClr val="FFFFFF"/>
                    </a:gs>
                  </a:gsLst>
                  <a:lin ang="5400000" scaled="0"/>
                </a:gradFill>
                <a:ea typeface="Segoe UI" pitchFamily="34" charset="0"/>
                <a:cs typeface="Segoe UI" pitchFamily="34" charset="0"/>
              </a:rPr>
              <a:t>Access to </a:t>
            </a:r>
            <a:r>
              <a:rPr lang="en-US" sz="2600" b="1" spc="-50" dirty="0" smtClean="0">
                <a:gradFill>
                  <a:gsLst>
                    <a:gs pos="0">
                      <a:srgbClr val="FFFFFF"/>
                    </a:gs>
                    <a:gs pos="100000">
                      <a:srgbClr val="FFFFFF"/>
                    </a:gs>
                  </a:gsLst>
                  <a:lin ang="5400000" scaled="0"/>
                </a:gradFill>
                <a:ea typeface="Segoe UI" pitchFamily="34" charset="0"/>
                <a:cs typeface="Segoe UI" pitchFamily="34" charset="0"/>
              </a:rPr>
              <a:t>Windows 8 Enterprise</a:t>
            </a:r>
            <a:endParaRPr lang="en-US" sz="2600" b="1" spc="-50" dirty="0">
              <a:gradFill>
                <a:gsLst>
                  <a:gs pos="0">
                    <a:srgbClr val="FFFFFF"/>
                  </a:gs>
                  <a:gs pos="100000">
                    <a:srgbClr val="FFFFFF"/>
                  </a:gs>
                </a:gsLst>
                <a:lin ang="5400000" scaled="0"/>
              </a:gradFill>
              <a:ea typeface="Segoe UI" pitchFamily="34" charset="0"/>
              <a:cs typeface="Segoe UI" pitchFamily="34" charset="0"/>
            </a:endParaRPr>
          </a:p>
        </p:txBody>
      </p:sp>
      <p:sp>
        <p:nvSpPr>
          <p:cNvPr id="18" name="Rectangle 17"/>
          <p:cNvSpPr/>
          <p:nvPr/>
        </p:nvSpPr>
        <p:spPr bwMode="auto">
          <a:xfrm>
            <a:off x="6956945" y="2811435"/>
            <a:ext cx="2228424" cy="2261331"/>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sz="2600" spc="-50" dirty="0" smtClean="0">
                <a:gradFill>
                  <a:gsLst>
                    <a:gs pos="0">
                      <a:srgbClr val="FFFFFF"/>
                    </a:gs>
                    <a:gs pos="100000">
                      <a:srgbClr val="FFFFFF"/>
                    </a:gs>
                  </a:gsLst>
                  <a:lin ang="5400000" scaled="0"/>
                </a:gradFill>
                <a:ea typeface="Segoe UI" pitchFamily="34" charset="0"/>
                <a:cs typeface="Segoe UI" pitchFamily="34" charset="0"/>
              </a:rPr>
              <a:t>Virtualize, Manage</a:t>
            </a:r>
            <a:r>
              <a:rPr lang="en-US" sz="2600" spc="-50" dirty="0">
                <a:gradFill>
                  <a:gsLst>
                    <a:gs pos="0">
                      <a:srgbClr val="FFFFFF"/>
                    </a:gs>
                    <a:gs pos="100000">
                      <a:srgbClr val="FFFFFF"/>
                    </a:gs>
                  </a:gsLst>
                  <a:lin ang="5400000" scaled="0"/>
                </a:gradFill>
                <a:ea typeface="Segoe UI" pitchFamily="34" charset="0"/>
                <a:cs typeface="Segoe UI" pitchFamily="34" charset="0"/>
              </a:rPr>
              <a:t>,</a:t>
            </a:r>
            <a:r>
              <a:rPr lang="en-US" sz="2600" spc="-50" dirty="0" smtClean="0">
                <a:gradFill>
                  <a:gsLst>
                    <a:gs pos="0">
                      <a:srgbClr val="FFFFFF"/>
                    </a:gs>
                    <a:gs pos="100000">
                      <a:srgbClr val="FFFFFF"/>
                    </a:gs>
                  </a:gsLst>
                  <a:lin ang="5400000" scaled="0"/>
                </a:gradFill>
                <a:ea typeface="Segoe UI" pitchFamily="34" charset="0"/>
                <a:cs typeface="Segoe UI" pitchFamily="34" charset="0"/>
              </a:rPr>
              <a:t> </a:t>
            </a:r>
            <a:r>
              <a:rPr lang="en-US" sz="2600" spc="-50" dirty="0">
                <a:gradFill>
                  <a:gsLst>
                    <a:gs pos="0">
                      <a:srgbClr val="FFFFFF"/>
                    </a:gs>
                    <a:gs pos="100000">
                      <a:srgbClr val="FFFFFF"/>
                    </a:gs>
                  </a:gsLst>
                  <a:lin ang="5400000" scaled="0"/>
                </a:gradFill>
                <a:ea typeface="Segoe UI" pitchFamily="34" charset="0"/>
                <a:cs typeface="Segoe UI" pitchFamily="34" charset="0"/>
              </a:rPr>
              <a:t>Restore with </a:t>
            </a:r>
            <a:r>
              <a:rPr lang="en-US" sz="2600" b="1" spc="-50" dirty="0" smtClean="0">
                <a:gradFill>
                  <a:gsLst>
                    <a:gs pos="0">
                      <a:srgbClr val="FFFFFF"/>
                    </a:gs>
                    <a:gs pos="100000">
                      <a:srgbClr val="FFFFFF"/>
                    </a:gs>
                  </a:gsLst>
                  <a:lin ang="5400000" scaled="0"/>
                </a:gradFill>
                <a:ea typeface="Segoe UI" pitchFamily="34" charset="0"/>
                <a:cs typeface="Segoe UI" pitchFamily="34" charset="0"/>
              </a:rPr>
              <a:t>MDOP</a:t>
            </a:r>
            <a:endParaRPr lang="en-US" sz="2600" b="1" spc="-50" dirty="0">
              <a:gradFill>
                <a:gsLst>
                  <a:gs pos="0">
                    <a:srgbClr val="FFFFFF"/>
                  </a:gs>
                  <a:gs pos="100000">
                    <a:srgbClr val="FFFFFF"/>
                  </a:gs>
                </a:gsLst>
                <a:lin ang="5400000" scaled="0"/>
              </a:gradFill>
              <a:ea typeface="Segoe UI" pitchFamily="34" charset="0"/>
              <a:cs typeface="Segoe UI" pitchFamily="34" charset="0"/>
            </a:endParaRPr>
          </a:p>
        </p:txBody>
      </p:sp>
      <p:sp>
        <p:nvSpPr>
          <p:cNvPr id="21" name="Rectangle 20"/>
          <p:cNvSpPr/>
          <p:nvPr/>
        </p:nvSpPr>
        <p:spPr bwMode="auto">
          <a:xfrm>
            <a:off x="9439701" y="2811433"/>
            <a:ext cx="2228424" cy="2261331"/>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r>
              <a:rPr lang="en-US" sz="2600" spc="-50" dirty="0" smtClean="0">
                <a:gradFill>
                  <a:gsLst>
                    <a:gs pos="0">
                      <a:srgbClr val="FFFFFF"/>
                    </a:gs>
                    <a:gs pos="100000">
                      <a:srgbClr val="FFFFFF"/>
                    </a:gs>
                  </a:gsLst>
                  <a:lin ang="5400000" scaled="0"/>
                </a:gradFill>
                <a:ea typeface="Segoe UI" pitchFamily="34" charset="0"/>
                <a:cs typeface="Segoe UI" pitchFamily="34" charset="0"/>
              </a:rPr>
              <a:t>Work From Windows Device with </a:t>
            </a:r>
            <a:r>
              <a:rPr lang="en-US" sz="2600" b="1" spc="-50" dirty="0" smtClean="0">
                <a:gradFill>
                  <a:gsLst>
                    <a:gs pos="0">
                      <a:srgbClr val="FFFFFF"/>
                    </a:gs>
                    <a:gs pos="100000">
                      <a:srgbClr val="FFFFFF"/>
                    </a:gs>
                  </a:gsLst>
                  <a:lin ang="5400000" scaled="0"/>
                </a:gradFill>
                <a:ea typeface="Segoe UI" pitchFamily="34" charset="0"/>
                <a:cs typeface="Segoe UI" pitchFamily="34" charset="0"/>
              </a:rPr>
              <a:t>Flexible Licensing</a:t>
            </a:r>
            <a:endParaRPr lang="en-US" sz="2600" b="1" spc="-50" dirty="0">
              <a:gradFill>
                <a:gsLst>
                  <a:gs pos="0">
                    <a:srgbClr val="FFFFFF"/>
                  </a:gs>
                  <a:gs pos="100000">
                    <a:srgbClr val="FFFFFF"/>
                  </a:gs>
                </a:gsLst>
                <a:lin ang="5400000" scaled="0"/>
              </a:gradFill>
              <a:ea typeface="Segoe UI" pitchFamily="34" charset="0"/>
              <a:cs typeface="Segoe UI" pitchFamily="34" charset="0"/>
            </a:endParaRPr>
          </a:p>
        </p:txBody>
      </p:sp>
      <p:sp>
        <p:nvSpPr>
          <p:cNvPr id="6" name="Title 12"/>
          <p:cNvSpPr txBox="1">
            <a:spLocks/>
          </p:cNvSpPr>
          <p:nvPr/>
        </p:nvSpPr>
        <p:spPr>
          <a:xfrm>
            <a:off x="4482860" y="1920929"/>
            <a:ext cx="7185265" cy="553998"/>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pPr algn="ctr"/>
            <a:r>
              <a:rPr lang="en-US" sz="4000" dirty="0" smtClean="0"/>
              <a:t>Windows Software Assurance</a:t>
            </a:r>
            <a:endParaRPr lang="en-US" sz="4000" dirty="0">
              <a:gradFill flip="none" rotWithShape="1">
                <a:gsLst>
                  <a:gs pos="0">
                    <a:schemeClr val="accent2"/>
                  </a:gs>
                  <a:gs pos="100000">
                    <a:schemeClr val="accent2"/>
                  </a:gs>
                </a:gsLst>
                <a:lin ang="5400000" scaled="0"/>
                <a:tileRect/>
              </a:gradFill>
            </a:endParaRPr>
          </a:p>
        </p:txBody>
      </p:sp>
      <p:sp>
        <p:nvSpPr>
          <p:cNvPr id="7" name="Text Placeholder 38"/>
          <p:cNvSpPr txBox="1">
            <a:spLocks/>
          </p:cNvSpPr>
          <p:nvPr/>
        </p:nvSpPr>
        <p:spPr>
          <a:xfrm>
            <a:off x="285270" y="2208196"/>
            <a:ext cx="3752003" cy="2588407"/>
          </a:xfrm>
          <a:prstGeom prst="rect">
            <a:avLst/>
          </a:prstGeom>
        </p:spPr>
        <p:txBody>
          <a:bodyPr/>
          <a:lst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4000" dirty="0" smtClean="0">
                <a:solidFill>
                  <a:schemeClr val="accent2">
                    <a:lumMod val="75000"/>
                  </a:schemeClr>
                </a:solidFill>
                <a:latin typeface="Segoe UI Light" pitchFamily="34" charset="0"/>
              </a:rPr>
              <a:t>Expectations </a:t>
            </a:r>
          </a:p>
          <a:p>
            <a:pPr marL="0" indent="0">
              <a:spcAft>
                <a:spcPts val="600"/>
              </a:spcAft>
              <a:buNone/>
            </a:pPr>
            <a:r>
              <a:rPr lang="en-US" sz="1200" dirty="0" smtClean="0"/>
              <a:t/>
            </a:r>
            <a:br>
              <a:rPr lang="en-US" sz="1200" dirty="0" smtClean="0"/>
            </a:br>
            <a:r>
              <a:rPr lang="en-US" sz="1800" dirty="0" smtClean="0"/>
              <a:t>Work from multiple devices</a:t>
            </a:r>
          </a:p>
          <a:p>
            <a:pPr marL="0" indent="0">
              <a:spcAft>
                <a:spcPts val="600"/>
              </a:spcAft>
              <a:buNone/>
            </a:pPr>
            <a:r>
              <a:rPr lang="en-US" sz="1800" dirty="0" smtClean="0"/>
              <a:t>Work from anywhere</a:t>
            </a:r>
          </a:p>
          <a:p>
            <a:pPr marL="0" indent="0">
              <a:spcAft>
                <a:spcPts val="600"/>
              </a:spcAft>
              <a:buNone/>
            </a:pPr>
            <a:r>
              <a:rPr lang="en-US" sz="1800" dirty="0" smtClean="0"/>
              <a:t>Use personal devices for work</a:t>
            </a:r>
          </a:p>
          <a:p>
            <a:pPr marL="0" indent="0">
              <a:spcAft>
                <a:spcPts val="600"/>
              </a:spcAft>
              <a:buNone/>
            </a:pPr>
            <a:r>
              <a:rPr lang="en-US" sz="1800" dirty="0" smtClean="0"/>
              <a:t>Get access to apps and data from anywhere and any device</a:t>
            </a:r>
            <a:endParaRPr lang="en-US" sz="1800" dirty="0"/>
          </a:p>
        </p:txBody>
      </p:sp>
      <p:sp>
        <p:nvSpPr>
          <p:cNvPr id="2" name="Chevron 1"/>
          <p:cNvSpPr/>
          <p:nvPr/>
        </p:nvSpPr>
        <p:spPr bwMode="auto">
          <a:xfrm>
            <a:off x="3821372" y="2811438"/>
            <a:ext cx="382328" cy="2261331"/>
          </a:xfrm>
          <a:prstGeom prst="chevron">
            <a:avLst>
              <a:gd name="adj" fmla="val 79896"/>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600" spc="-50" dirty="0" err="1">
              <a:gradFill>
                <a:gsLst>
                  <a:gs pos="0">
                    <a:srgbClr val="FFFFFF"/>
                  </a:gs>
                  <a:gs pos="100000">
                    <a:srgbClr val="FFFFFF"/>
                  </a:gs>
                </a:gsLst>
                <a:lin ang="5400000" scaled="0"/>
              </a:gradFill>
              <a:ea typeface="Segoe UI" pitchFamily="34" charset="0"/>
              <a:cs typeface="Segoe UI" pitchFamily="34" charset="0"/>
            </a:endParaRPr>
          </a:p>
        </p:txBody>
      </p:sp>
      <p:cxnSp>
        <p:nvCxnSpPr>
          <p:cNvPr id="4" name="Straight Connector 3"/>
          <p:cNvCxnSpPr/>
          <p:nvPr/>
        </p:nvCxnSpPr>
        <p:spPr>
          <a:xfrm>
            <a:off x="4482860" y="2565400"/>
            <a:ext cx="7185265" cy="0"/>
          </a:xfrm>
          <a:prstGeom prst="line">
            <a:avLst/>
          </a:prstGeom>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6956945" y="5130797"/>
            <a:ext cx="2228424" cy="958334"/>
            <a:chOff x="6956945" y="5130797"/>
            <a:chExt cx="2228424" cy="958334"/>
          </a:xfrm>
        </p:grpSpPr>
        <p:sp>
          <p:nvSpPr>
            <p:cNvPr id="19" name="Rectangle 18"/>
            <p:cNvSpPr/>
            <p:nvPr/>
          </p:nvSpPr>
          <p:spPr bwMode="auto">
            <a:xfrm>
              <a:off x="6956945" y="5130797"/>
              <a:ext cx="2228424" cy="958334"/>
            </a:xfrm>
            <a:prstGeom prst="rect">
              <a:avLst/>
            </a:prstGeom>
            <a:solidFill>
              <a:schemeClr val="accent2">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600" b="1"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8" name="Group 7"/>
            <p:cNvGrpSpPr/>
            <p:nvPr/>
          </p:nvGrpSpPr>
          <p:grpSpPr>
            <a:xfrm>
              <a:off x="7679864" y="5294519"/>
              <a:ext cx="799995" cy="641708"/>
              <a:chOff x="7570465" y="5201740"/>
              <a:chExt cx="967993" cy="776467"/>
            </a:xfrm>
          </p:grpSpPr>
          <p:pic>
            <p:nvPicPr>
              <p:cNvPr id="23" name="Picture 2" descr="C:\Users\v-junyo\Desktop\Dropbox\ZumTeam\Team_Resources\Design Resources\Icons\Metro_Style_Icons\gear_64.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7928858" y="5201740"/>
                <a:ext cx="6096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Users\v-junyo\Desktop\Dropbox\ZumTeam\Team_Resources\Design Resources\Icons\Metro_Style_Icons\gear_64.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7570465" y="5520205"/>
                <a:ext cx="458002" cy="458002"/>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0" name="Group 9"/>
          <p:cNvGrpSpPr/>
          <p:nvPr/>
        </p:nvGrpSpPr>
        <p:grpSpPr>
          <a:xfrm>
            <a:off x="9439701" y="5130795"/>
            <a:ext cx="2228424" cy="958334"/>
            <a:chOff x="9439701" y="5130795"/>
            <a:chExt cx="2228424" cy="958334"/>
          </a:xfrm>
        </p:grpSpPr>
        <p:sp>
          <p:nvSpPr>
            <p:cNvPr id="20" name="Rectangle 19"/>
            <p:cNvSpPr/>
            <p:nvPr/>
          </p:nvSpPr>
          <p:spPr bwMode="auto">
            <a:xfrm>
              <a:off x="9439701" y="5130795"/>
              <a:ext cx="2228424" cy="958334"/>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600" b="1" spc="-50" dirty="0">
                <a:gradFill>
                  <a:gsLst>
                    <a:gs pos="0">
                      <a:srgbClr val="FFFFFF"/>
                    </a:gs>
                    <a:gs pos="100000">
                      <a:srgbClr val="FFFFFF"/>
                    </a:gs>
                  </a:gsLst>
                  <a:lin ang="5400000" scaled="0"/>
                </a:gradFill>
                <a:ea typeface="Segoe UI" pitchFamily="34" charset="0"/>
                <a:cs typeface="Segoe UI" pitchFamily="34" charset="0"/>
              </a:endParaRPr>
            </a:p>
          </p:txBody>
        </p:sp>
        <p:grpSp>
          <p:nvGrpSpPr>
            <p:cNvPr id="11" name="Group 10"/>
            <p:cNvGrpSpPr/>
            <p:nvPr/>
          </p:nvGrpSpPr>
          <p:grpSpPr>
            <a:xfrm>
              <a:off x="9590620" y="5354675"/>
              <a:ext cx="1903136" cy="459864"/>
              <a:chOff x="9616020" y="5354675"/>
              <a:chExt cx="1903136" cy="459864"/>
            </a:xfrm>
          </p:grpSpPr>
          <p:sp>
            <p:nvSpPr>
              <p:cNvPr id="32" name="Rounded Rectangle 48"/>
              <p:cNvSpPr/>
              <p:nvPr/>
            </p:nvSpPr>
            <p:spPr>
              <a:xfrm rot="16200000">
                <a:off x="11178148" y="5399537"/>
                <a:ext cx="279524" cy="402492"/>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Freeform 20"/>
              <p:cNvSpPr>
                <a:spLocks noChangeAspect="1" noEditPoints="1"/>
              </p:cNvSpPr>
              <p:nvPr/>
            </p:nvSpPr>
            <p:spPr bwMode="black">
              <a:xfrm>
                <a:off x="10450995" y="5417507"/>
                <a:ext cx="547225" cy="355097"/>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chemeClr val="bg1"/>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38" name="Picture 3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616020" y="5354675"/>
                <a:ext cx="732379" cy="459864"/>
              </a:xfrm>
              <a:prstGeom prst="rect">
                <a:avLst/>
              </a:prstGeom>
            </p:spPr>
          </p:pic>
        </p:grpSp>
      </p:grpSp>
      <p:grpSp>
        <p:nvGrpSpPr>
          <p:cNvPr id="13" name="Group 12"/>
          <p:cNvGrpSpPr/>
          <p:nvPr/>
        </p:nvGrpSpPr>
        <p:grpSpPr>
          <a:xfrm>
            <a:off x="4482860" y="5130800"/>
            <a:ext cx="2228424" cy="958334"/>
            <a:chOff x="4482860" y="5130800"/>
            <a:chExt cx="2228424" cy="958334"/>
          </a:xfrm>
        </p:grpSpPr>
        <p:sp>
          <p:nvSpPr>
            <p:cNvPr id="17" name="Rectangle 16"/>
            <p:cNvSpPr/>
            <p:nvPr/>
          </p:nvSpPr>
          <p:spPr bwMode="auto">
            <a:xfrm>
              <a:off x="4482860" y="5130800"/>
              <a:ext cx="2228424" cy="958334"/>
            </a:xfrm>
            <a:prstGeom prst="rect">
              <a:avLst/>
            </a:prstGeom>
            <a:solidFill>
              <a:srgbClr val="7FBA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defTabSz="914099" fontAlgn="base">
                <a:spcBef>
                  <a:spcPct val="0"/>
                </a:spcBef>
                <a:spcAft>
                  <a:spcPct val="0"/>
                </a:spcAft>
              </a:pPr>
              <a:endParaRPr lang="en-US" sz="2600" b="1" spc="-50" dirty="0">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5739" y="5299449"/>
              <a:ext cx="602665" cy="602665"/>
            </a:xfrm>
            <a:prstGeom prst="rect">
              <a:avLst/>
            </a:prstGeom>
          </p:spPr>
        </p:pic>
      </p:grpSp>
    </p:spTree>
    <p:extLst>
      <p:ext uri="{BB962C8B-B14F-4D97-AF65-F5344CB8AC3E}">
        <p14:creationId xmlns:p14="http://schemas.microsoft.com/office/powerpoint/2010/main" val="3592846967"/>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2" presetClass="entr" presetSubtype="4"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750" fill="hold"/>
                                        <p:tgtEl>
                                          <p:spTgt spid="6"/>
                                        </p:tgtEl>
                                        <p:attrNameLst>
                                          <p:attrName>ppt_x</p:attrName>
                                        </p:attrNameLst>
                                      </p:cBhvr>
                                      <p:tavLst>
                                        <p:tav tm="0">
                                          <p:val>
                                            <p:strVal val="#ppt_x"/>
                                          </p:val>
                                        </p:tav>
                                        <p:tav tm="100000">
                                          <p:val>
                                            <p:strVal val="#ppt_x"/>
                                          </p:val>
                                        </p:tav>
                                      </p:tavLst>
                                    </p:anim>
                                    <p:anim calcmode="lin" valueType="num">
                                      <p:cBhvr additive="base">
                                        <p:cTn id="11" dur="750" fill="hold"/>
                                        <p:tgtEl>
                                          <p:spTgt spid="6"/>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5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750" fill="hold"/>
                                        <p:tgtEl>
                                          <p:spTgt spid="4"/>
                                        </p:tgtEl>
                                        <p:attrNameLst>
                                          <p:attrName>ppt_x</p:attrName>
                                        </p:attrNameLst>
                                      </p:cBhvr>
                                      <p:tavLst>
                                        <p:tav tm="0">
                                          <p:val>
                                            <p:strVal val="#ppt_x"/>
                                          </p:val>
                                        </p:tav>
                                        <p:tav tm="100000">
                                          <p:val>
                                            <p:strVal val="#ppt_x"/>
                                          </p:val>
                                        </p:tav>
                                      </p:tavLst>
                                    </p:anim>
                                    <p:anim calcmode="lin" valueType="num">
                                      <p:cBhvr additive="base">
                                        <p:cTn id="15" dur="75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75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750" fill="hold"/>
                                        <p:tgtEl>
                                          <p:spTgt spid="37"/>
                                        </p:tgtEl>
                                        <p:attrNameLst>
                                          <p:attrName>ppt_x</p:attrName>
                                        </p:attrNameLst>
                                      </p:cBhvr>
                                      <p:tavLst>
                                        <p:tav tm="0">
                                          <p:val>
                                            <p:strVal val="#ppt_x"/>
                                          </p:val>
                                        </p:tav>
                                        <p:tav tm="100000">
                                          <p:val>
                                            <p:strVal val="#ppt_x"/>
                                          </p:val>
                                        </p:tav>
                                      </p:tavLst>
                                    </p:anim>
                                    <p:anim calcmode="lin" valueType="num">
                                      <p:cBhvr additive="base">
                                        <p:cTn id="19" dur="75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10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750" fill="hold"/>
                                        <p:tgtEl>
                                          <p:spTgt spid="18"/>
                                        </p:tgtEl>
                                        <p:attrNameLst>
                                          <p:attrName>ppt_x</p:attrName>
                                        </p:attrNameLst>
                                      </p:cBhvr>
                                      <p:tavLst>
                                        <p:tav tm="0">
                                          <p:val>
                                            <p:strVal val="#ppt_x"/>
                                          </p:val>
                                        </p:tav>
                                        <p:tav tm="100000">
                                          <p:val>
                                            <p:strVal val="#ppt_x"/>
                                          </p:val>
                                        </p:tav>
                                      </p:tavLst>
                                    </p:anim>
                                    <p:anim calcmode="lin" valueType="num">
                                      <p:cBhvr additive="base">
                                        <p:cTn id="23" dur="750" fill="hold"/>
                                        <p:tgtEl>
                                          <p:spTgt spid="18"/>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150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750" fill="hold"/>
                                        <p:tgtEl>
                                          <p:spTgt spid="5"/>
                                        </p:tgtEl>
                                        <p:attrNameLst>
                                          <p:attrName>ppt_x</p:attrName>
                                        </p:attrNameLst>
                                      </p:cBhvr>
                                      <p:tavLst>
                                        <p:tav tm="0">
                                          <p:val>
                                            <p:strVal val="#ppt_x"/>
                                          </p:val>
                                        </p:tav>
                                        <p:tav tm="100000">
                                          <p:val>
                                            <p:strVal val="#ppt_x"/>
                                          </p:val>
                                        </p:tav>
                                      </p:tavLst>
                                    </p:anim>
                                    <p:anim calcmode="lin" valueType="num">
                                      <p:cBhvr additive="base">
                                        <p:cTn id="27" dur="750" fill="hold"/>
                                        <p:tgtEl>
                                          <p:spTgt spid="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125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750" fill="hold"/>
                                        <p:tgtEl>
                                          <p:spTgt spid="21"/>
                                        </p:tgtEl>
                                        <p:attrNameLst>
                                          <p:attrName>ppt_x</p:attrName>
                                        </p:attrNameLst>
                                      </p:cBhvr>
                                      <p:tavLst>
                                        <p:tav tm="0">
                                          <p:val>
                                            <p:strVal val="#ppt_x"/>
                                          </p:val>
                                        </p:tav>
                                        <p:tav tm="100000">
                                          <p:val>
                                            <p:strVal val="#ppt_x"/>
                                          </p:val>
                                        </p:tav>
                                      </p:tavLst>
                                    </p:anim>
                                    <p:anim calcmode="lin" valueType="num">
                                      <p:cBhvr additive="base">
                                        <p:cTn id="31" dur="75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175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750" fill="hold"/>
                                        <p:tgtEl>
                                          <p:spTgt spid="10"/>
                                        </p:tgtEl>
                                        <p:attrNameLst>
                                          <p:attrName>ppt_x</p:attrName>
                                        </p:attrNameLst>
                                      </p:cBhvr>
                                      <p:tavLst>
                                        <p:tav tm="0">
                                          <p:val>
                                            <p:strVal val="#ppt_x"/>
                                          </p:val>
                                        </p:tav>
                                        <p:tav tm="100000">
                                          <p:val>
                                            <p:strVal val="#ppt_x"/>
                                          </p:val>
                                        </p:tav>
                                      </p:tavLst>
                                    </p:anim>
                                    <p:anim calcmode="lin" valueType="num">
                                      <p:cBhvr additive="base">
                                        <p:cTn id="35" dur="75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125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750" fill="hold"/>
                                        <p:tgtEl>
                                          <p:spTgt spid="13"/>
                                        </p:tgtEl>
                                        <p:attrNameLst>
                                          <p:attrName>ppt_x</p:attrName>
                                        </p:attrNameLst>
                                      </p:cBhvr>
                                      <p:tavLst>
                                        <p:tav tm="0">
                                          <p:val>
                                            <p:strVal val="#ppt_x"/>
                                          </p:val>
                                        </p:tav>
                                        <p:tav tm="100000">
                                          <p:val>
                                            <p:strVal val="#ppt_x"/>
                                          </p:val>
                                        </p:tav>
                                      </p:tavLst>
                                    </p:anim>
                                    <p:anim calcmode="lin" valueType="num">
                                      <p:cBhvr additive="base">
                                        <p:cTn id="39" dur="75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8" grpId="0" animBg="1"/>
      <p:bldP spid="21" grpId="0" animBg="1"/>
      <p:bldP spid="6"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ctangle 135"/>
          <p:cNvSpPr/>
          <p:nvPr/>
        </p:nvSpPr>
        <p:spPr bwMode="auto">
          <a:xfrm>
            <a:off x="8129413" y="1973546"/>
            <a:ext cx="3867680"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grpSp>
        <p:nvGrpSpPr>
          <p:cNvPr id="6" name="Group 5"/>
          <p:cNvGrpSpPr/>
          <p:nvPr/>
        </p:nvGrpSpPr>
        <p:grpSpPr>
          <a:xfrm>
            <a:off x="9701189" y="2045239"/>
            <a:ext cx="724128" cy="490262"/>
            <a:chOff x="8192884" y="2022267"/>
            <a:chExt cx="658298" cy="445693"/>
          </a:xfrm>
        </p:grpSpPr>
        <p:grpSp>
          <p:nvGrpSpPr>
            <p:cNvPr id="84" name="Group 59"/>
            <p:cNvGrpSpPr/>
            <p:nvPr/>
          </p:nvGrpSpPr>
          <p:grpSpPr>
            <a:xfrm>
              <a:off x="8648626" y="2388219"/>
              <a:ext cx="202556" cy="79741"/>
              <a:chOff x="9455795" y="4826002"/>
              <a:chExt cx="674558" cy="228600"/>
            </a:xfrm>
          </p:grpSpPr>
          <p:pic>
            <p:nvPicPr>
              <p:cNvPr id="85" name="Picture 84"/>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contrast="4000"/>
                        </a14:imgEffect>
                      </a14:imgLayer>
                    </a14:imgProps>
                  </a:ext>
                  <a:ext uri="{28A0092B-C50C-407E-A947-70E740481C1C}">
                    <a14:useLocalDpi xmlns:a14="http://schemas.microsoft.com/office/drawing/2010/main"/>
                  </a:ext>
                </a:extLst>
              </a:blip>
              <a:stretch>
                <a:fillRect/>
              </a:stretch>
            </p:blipFill>
            <p:spPr>
              <a:xfrm flipH="1">
                <a:off x="9656350" y="4852519"/>
                <a:ext cx="365760" cy="175566"/>
              </a:xfrm>
              <a:prstGeom prst="rect">
                <a:avLst/>
              </a:prstGeom>
            </p:spPr>
          </p:pic>
          <p:sp>
            <p:nvSpPr>
              <p:cNvPr id="86" name="Round Same Side Corner Rectangle 85"/>
              <p:cNvSpPr/>
              <p:nvPr/>
            </p:nvSpPr>
            <p:spPr>
              <a:xfrm rot="5400000">
                <a:off x="9741733" y="4665982"/>
                <a:ext cx="228600" cy="548640"/>
              </a:xfrm>
              <a:prstGeom prst="round2SameRect">
                <a:avLst>
                  <a:gd name="adj1" fmla="val 26135"/>
                  <a:gd name="adj2" fmla="val 0"/>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7" name="Rectangle 86"/>
              <p:cNvSpPr/>
              <p:nvPr/>
            </p:nvSpPr>
            <p:spPr>
              <a:xfrm>
                <a:off x="9455795" y="4868349"/>
                <a:ext cx="125918" cy="14390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pic>
          <p:nvPicPr>
            <p:cNvPr id="88" name="Picture 8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434846" y="2074226"/>
              <a:ext cx="389751" cy="275496"/>
            </a:xfrm>
            <a:prstGeom prst="rect">
              <a:avLst/>
            </a:prstGeom>
          </p:spPr>
        </p:pic>
        <p:pic>
          <p:nvPicPr>
            <p:cNvPr id="89" name="Picture 2" descr="http://www.aperfectworld.org/clipart/plants/greenplant11.gif"/>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6352" b="100000" l="0" r="10000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192884" y="2022267"/>
              <a:ext cx="246396" cy="294389"/>
            </a:xfrm>
            <a:prstGeom prst="rect">
              <a:avLst/>
            </a:prstGeom>
            <a:noFill/>
            <a:extLst>
              <a:ext uri="{909E8E84-426E-40DD-AFC4-6F175D3DCCD1}">
                <a14:hiddenFill xmlns:a14="http://schemas.microsoft.com/office/drawing/2010/main">
                  <a:solidFill>
                    <a:srgbClr val="FFFFFF"/>
                  </a:solidFill>
                </a14:hiddenFill>
              </a:ext>
            </a:extLst>
          </p:spPr>
        </p:pic>
      </p:grpSp>
      <p:sp>
        <p:nvSpPr>
          <p:cNvPr id="83" name="Rectangle 82"/>
          <p:cNvSpPr/>
          <p:nvPr/>
        </p:nvSpPr>
        <p:spPr>
          <a:xfrm>
            <a:off x="8122130" y="2647576"/>
            <a:ext cx="3997023" cy="846386"/>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defRPr/>
            </a:pPr>
            <a:r>
              <a:rPr lang="en-US" sz="1600" dirty="0" smtClean="0">
                <a:solidFill>
                  <a:schemeClr val="bg1"/>
                </a:solidFill>
                <a:latin typeface="Segoe UI Light"/>
              </a:rPr>
              <a:t>Windows To Go Use Rights</a:t>
            </a:r>
          </a:p>
          <a:p>
            <a:pPr marL="53975" lvl="1" defTabSz="1218855" fontAlgn="base">
              <a:spcAft>
                <a:spcPct val="0"/>
              </a:spcAft>
              <a:buClr>
                <a:srgbClr val="000000">
                  <a:lumMod val="75000"/>
                  <a:lumOff val="25000"/>
                </a:srgbClr>
              </a:buClr>
              <a:buSzPct val="90000"/>
              <a:defRPr/>
            </a:pPr>
            <a:r>
              <a:rPr lang="en-US" sz="1100" dirty="0" smtClean="0">
                <a:solidFill>
                  <a:schemeClr val="bg1"/>
                </a:solidFill>
                <a:latin typeface="Segoe UI Light"/>
              </a:rPr>
              <a:t>Access from any SA/VDA licensed device</a:t>
            </a:r>
          </a:p>
          <a:p>
            <a:pPr marL="53975" lvl="1" defTabSz="1218855" fontAlgn="base">
              <a:spcAft>
                <a:spcPct val="0"/>
              </a:spcAft>
              <a:buClr>
                <a:srgbClr val="000000">
                  <a:lumMod val="75000"/>
                  <a:lumOff val="25000"/>
                </a:srgbClr>
              </a:buClr>
              <a:buSzPct val="90000"/>
              <a:defRPr/>
            </a:pPr>
            <a:r>
              <a:rPr lang="en-US" sz="1100" dirty="0" smtClean="0">
                <a:solidFill>
                  <a:schemeClr val="bg1"/>
                </a:solidFill>
                <a:latin typeface="Segoe UI Light"/>
              </a:rPr>
              <a:t>Use WTG on personal PC at work* or at home</a:t>
            </a:r>
          </a:p>
          <a:p>
            <a:pPr marL="53975" lvl="1" defTabSz="1218855" fontAlgn="base">
              <a:spcAft>
                <a:spcPct val="0"/>
              </a:spcAft>
              <a:buClr>
                <a:srgbClr val="000000">
                  <a:lumMod val="75000"/>
                  <a:lumOff val="25000"/>
                </a:srgbClr>
              </a:buClr>
              <a:buSzPct val="90000"/>
              <a:defRPr/>
            </a:pPr>
            <a:endParaRPr lang="en-US" sz="1100" dirty="0" smtClean="0">
              <a:solidFill>
                <a:schemeClr val="bg1"/>
              </a:solidFill>
              <a:latin typeface="Segoe UI Light"/>
            </a:endParaRPr>
          </a:p>
        </p:txBody>
      </p:sp>
      <p:sp>
        <p:nvSpPr>
          <p:cNvPr id="137" name="Rectangle 136"/>
          <p:cNvSpPr/>
          <p:nvPr/>
        </p:nvSpPr>
        <p:spPr bwMode="auto">
          <a:xfrm>
            <a:off x="8129413" y="2709771"/>
            <a:ext cx="3867680"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grpSp>
        <p:nvGrpSpPr>
          <p:cNvPr id="16" name="Group 15"/>
          <p:cNvGrpSpPr/>
          <p:nvPr/>
        </p:nvGrpSpPr>
        <p:grpSpPr>
          <a:xfrm>
            <a:off x="9706576" y="2867692"/>
            <a:ext cx="713354" cy="305723"/>
            <a:chOff x="8234619" y="3062763"/>
            <a:chExt cx="648504" cy="277930"/>
          </a:xfrm>
        </p:grpSpPr>
        <p:grpSp>
          <p:nvGrpSpPr>
            <p:cNvPr id="92" name="Group 91"/>
            <p:cNvGrpSpPr/>
            <p:nvPr/>
          </p:nvGrpSpPr>
          <p:grpSpPr>
            <a:xfrm>
              <a:off x="8234619" y="3062763"/>
              <a:ext cx="373805" cy="277930"/>
              <a:chOff x="3858665" y="3968474"/>
              <a:chExt cx="1047064" cy="740119"/>
            </a:xfrm>
          </p:grpSpPr>
          <p:grpSp>
            <p:nvGrpSpPr>
              <p:cNvPr id="93" name="Group 45"/>
              <p:cNvGrpSpPr/>
              <p:nvPr/>
            </p:nvGrpSpPr>
            <p:grpSpPr>
              <a:xfrm>
                <a:off x="3858665" y="3968474"/>
                <a:ext cx="1047064" cy="740119"/>
                <a:chOff x="6920044" y="4598173"/>
                <a:chExt cx="1498088" cy="1015653"/>
              </a:xfrm>
            </p:grpSpPr>
            <p:pic>
              <p:nvPicPr>
                <p:cNvPr id="100" name="Picture 9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920044" y="4598173"/>
                  <a:ext cx="1498088" cy="1015653"/>
                </a:xfrm>
                <a:prstGeom prst="rect">
                  <a:avLst/>
                </a:prstGeom>
              </p:spPr>
            </p:pic>
            <p:sp>
              <p:nvSpPr>
                <p:cNvPr id="101" name="Rounded Rectangle 100"/>
                <p:cNvSpPr/>
                <p:nvPr/>
              </p:nvSpPr>
              <p:spPr>
                <a:xfrm flipV="1">
                  <a:off x="7109813" y="5408377"/>
                  <a:ext cx="1081321"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94" name="Group 1"/>
              <p:cNvGrpSpPr/>
              <p:nvPr/>
            </p:nvGrpSpPr>
            <p:grpSpPr>
              <a:xfrm>
                <a:off x="4160888" y="4064283"/>
                <a:ext cx="411344" cy="337860"/>
                <a:chOff x="5699766" y="1650512"/>
                <a:chExt cx="646081" cy="544127"/>
              </a:xfrm>
            </p:grpSpPr>
            <p:pic>
              <p:nvPicPr>
                <p:cNvPr id="95" name="Picture 94"/>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699766" y="1961327"/>
                  <a:ext cx="286073" cy="221592"/>
                </a:xfrm>
                <a:prstGeom prst="rect">
                  <a:avLst/>
                </a:prstGeom>
                <a:ln w="15875" cap="sq">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a:contourClr>
                    <a:srgbClr val="C0C0C0"/>
                  </a:contourClr>
                </a:sp3d>
              </p:spPr>
            </p:pic>
            <p:pic>
              <p:nvPicPr>
                <p:cNvPr id="96" name="Picture 95"/>
                <p:cNvPicPr>
                  <a:picLocks noChangeAspect="1"/>
                </p:cNvPicPr>
                <p:nvPr/>
              </p:nvPicPr>
              <p:blipFill rotWithShape="1">
                <a:blip r:embed="rId9" cstate="screen">
                  <a:duotone>
                    <a:schemeClr val="bg2">
                      <a:shade val="45000"/>
                      <a:satMod val="135000"/>
                    </a:schemeClr>
                    <a:prstClr val="white"/>
                  </a:duotone>
                  <a:extLst>
                    <a:ext uri="{BEBA8EAE-BF5A-486C-A8C5-ECC9F3942E4B}">
                      <a14:imgProps xmlns:a14="http://schemas.microsoft.com/office/drawing/2010/main">
                        <a14:imgLayer r:embed="rId10">
                          <a14:imgEffect>
                            <a14:colorTemperature colorTemp="11200"/>
                          </a14:imgEffect>
                          <a14:imgEffect>
                            <a14:brightnessContrast bright="67000"/>
                          </a14:imgEffect>
                        </a14:imgLayer>
                      </a14:imgProps>
                    </a:ext>
                    <a:ext uri="{28A0092B-C50C-407E-A947-70E740481C1C}">
                      <a14:useLocalDpi xmlns:a14="http://schemas.microsoft.com/office/drawing/2010/main"/>
                    </a:ext>
                  </a:extLst>
                </a:blip>
                <a:srcRect/>
                <a:stretch/>
              </p:blipFill>
              <p:spPr>
                <a:xfrm>
                  <a:off x="5914528" y="1650512"/>
                  <a:ext cx="274320" cy="235235"/>
                </a:xfrm>
                <a:prstGeom prst="rect">
                  <a:avLst/>
                </a:prstGeom>
              </p:spPr>
            </p:pic>
            <p:grpSp>
              <p:nvGrpSpPr>
                <p:cNvPr id="97" name="Group 98"/>
                <p:cNvGrpSpPr/>
                <p:nvPr/>
              </p:nvGrpSpPr>
              <p:grpSpPr>
                <a:xfrm>
                  <a:off x="6040161" y="1943348"/>
                  <a:ext cx="305686" cy="251291"/>
                  <a:chOff x="1964365" y="6007394"/>
                  <a:chExt cx="305686" cy="241673"/>
                </a:xfrm>
              </p:grpSpPr>
              <p:pic>
                <p:nvPicPr>
                  <p:cNvPr id="98" name="Picture 97"/>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2004236" y="6018020"/>
                    <a:ext cx="202932" cy="194037"/>
                  </a:xfrm>
                  <a:prstGeom prst="rect">
                    <a:avLst/>
                  </a:prstGeom>
                  <a:noFill/>
                  <a:ln>
                    <a:noFill/>
                  </a:ln>
                </p:spPr>
              </p:pic>
              <p:sp>
                <p:nvSpPr>
                  <p:cNvPr id="99" name="Rectangle 98"/>
                  <p:cNvSpPr/>
                  <p:nvPr/>
                </p:nvSpPr>
                <p:spPr>
                  <a:xfrm>
                    <a:off x="1964365" y="6007394"/>
                    <a:ext cx="305686" cy="241673"/>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grpSp>
        </p:grpSp>
        <p:grpSp>
          <p:nvGrpSpPr>
            <p:cNvPr id="102" name="Group 101"/>
            <p:cNvGrpSpPr/>
            <p:nvPr/>
          </p:nvGrpSpPr>
          <p:grpSpPr>
            <a:xfrm>
              <a:off x="8621060" y="3065527"/>
              <a:ext cx="262063" cy="217808"/>
              <a:chOff x="5600353" y="4922029"/>
              <a:chExt cx="1764920" cy="1121636"/>
            </a:xfrm>
          </p:grpSpPr>
          <p:sp>
            <p:nvSpPr>
              <p:cNvPr id="103" name="Rounded Rectangle 48"/>
              <p:cNvSpPr/>
              <p:nvPr/>
            </p:nvSpPr>
            <p:spPr>
              <a:xfrm rot="16200000">
                <a:off x="5921995" y="4600387"/>
                <a:ext cx="1121636" cy="1764920"/>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04" name="Picture 10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98917" y="5103733"/>
                <a:ext cx="1324120" cy="695461"/>
              </a:xfrm>
              <a:prstGeom prst="rect">
                <a:avLst/>
              </a:prstGeom>
            </p:spPr>
          </p:pic>
        </p:grpSp>
      </p:grpSp>
      <p:sp>
        <p:nvSpPr>
          <p:cNvPr id="90" name="Rectangle 89"/>
          <p:cNvSpPr/>
          <p:nvPr/>
        </p:nvSpPr>
        <p:spPr>
          <a:xfrm>
            <a:off x="8132762" y="3422257"/>
            <a:ext cx="3849687" cy="846386"/>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defRPr/>
            </a:pPr>
            <a:r>
              <a:rPr lang="en-US" sz="1600" dirty="0" smtClean="0">
                <a:solidFill>
                  <a:schemeClr val="bg1"/>
                </a:solidFill>
                <a:latin typeface="Segoe UI Light"/>
              </a:rPr>
              <a:t>Companion Device Licensing* </a:t>
            </a:r>
          </a:p>
          <a:p>
            <a:pPr marL="53975" lvl="1" defTabSz="1218855" fontAlgn="base">
              <a:spcAft>
                <a:spcPct val="0"/>
              </a:spcAft>
              <a:buClr>
                <a:srgbClr val="000000">
                  <a:lumMod val="75000"/>
                  <a:lumOff val="25000"/>
                </a:srgbClr>
              </a:buClr>
              <a:buSzPct val="90000"/>
              <a:defRPr/>
            </a:pPr>
            <a:r>
              <a:rPr lang="en-US" sz="1100" dirty="0" smtClean="0">
                <a:solidFill>
                  <a:schemeClr val="bg1"/>
                </a:solidFill>
                <a:latin typeface="Segoe UI Light"/>
              </a:rPr>
              <a:t>VDA/WTG right can be extended to up to 4 </a:t>
            </a:r>
            <a:r>
              <a:rPr lang="en-US" sz="1100" dirty="0">
                <a:solidFill>
                  <a:schemeClr val="bg1"/>
                </a:solidFill>
                <a:latin typeface="Segoe UI Light"/>
              </a:rPr>
              <a:t>companion devices </a:t>
            </a:r>
            <a:r>
              <a:rPr lang="en-US" sz="1100" dirty="0" smtClean="0">
                <a:solidFill>
                  <a:schemeClr val="bg1"/>
                </a:solidFill>
                <a:latin typeface="Segoe UI Light"/>
              </a:rPr>
              <a:t>under add-on for SA</a:t>
            </a:r>
            <a:endParaRPr lang="en-US" sz="1050" dirty="0">
              <a:solidFill>
                <a:schemeClr val="bg1"/>
              </a:solidFill>
              <a:latin typeface="Segoe UI Light"/>
            </a:endParaRPr>
          </a:p>
          <a:p>
            <a:pPr marL="53975" lvl="1" defTabSz="1218855" fontAlgn="base">
              <a:spcAft>
                <a:spcPct val="0"/>
              </a:spcAft>
              <a:buClr>
                <a:srgbClr val="000000">
                  <a:lumMod val="75000"/>
                  <a:lumOff val="25000"/>
                </a:srgbClr>
              </a:buClr>
              <a:buSzPct val="90000"/>
              <a:defRPr/>
            </a:pPr>
            <a:r>
              <a:rPr lang="en-US" sz="1100" dirty="0">
                <a:solidFill>
                  <a:schemeClr val="bg1"/>
                </a:solidFill>
                <a:latin typeface="Segoe UI Light"/>
              </a:rPr>
              <a:t>Free VDA rights for Windows RT companion devices</a:t>
            </a:r>
          </a:p>
        </p:txBody>
      </p:sp>
      <p:sp>
        <p:nvSpPr>
          <p:cNvPr id="138" name="Rectangle 137"/>
          <p:cNvSpPr/>
          <p:nvPr/>
        </p:nvSpPr>
        <p:spPr bwMode="auto">
          <a:xfrm>
            <a:off x="8129413" y="3446594"/>
            <a:ext cx="3867680"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sp>
        <p:nvSpPr>
          <p:cNvPr id="158" name="Rounded Rectangle 13341"/>
          <p:cNvSpPr/>
          <p:nvPr/>
        </p:nvSpPr>
        <p:spPr>
          <a:xfrm>
            <a:off x="9785062" y="3589928"/>
            <a:ext cx="556383" cy="312325"/>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7" name="Rectangle 156"/>
          <p:cNvSpPr/>
          <p:nvPr/>
        </p:nvSpPr>
        <p:spPr>
          <a:xfrm>
            <a:off x="8122130" y="4190073"/>
            <a:ext cx="3898909" cy="646331"/>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defRPr/>
            </a:pPr>
            <a:r>
              <a:rPr lang="en-US" sz="1400" dirty="0">
                <a:solidFill>
                  <a:schemeClr val="bg1"/>
                </a:solidFill>
                <a:latin typeface="Segoe UI Light"/>
              </a:rPr>
              <a:t>Mobile Device Management </a:t>
            </a:r>
          </a:p>
          <a:p>
            <a:pPr marL="53975" lvl="1" defTabSz="1218855" fontAlgn="base">
              <a:spcAft>
                <a:spcPct val="0"/>
              </a:spcAft>
              <a:buClr>
                <a:srgbClr val="000000">
                  <a:lumMod val="75000"/>
                  <a:lumOff val="25000"/>
                </a:srgbClr>
              </a:buClr>
              <a:buSzPct val="90000"/>
              <a:defRPr/>
            </a:pPr>
            <a:r>
              <a:rPr lang="en-US" sz="1100" dirty="0" smtClean="0">
                <a:solidFill>
                  <a:schemeClr val="bg1"/>
                </a:solidFill>
                <a:latin typeface="Segoe UI Light"/>
              </a:rPr>
              <a:t>Cloud-based </a:t>
            </a:r>
            <a:r>
              <a:rPr lang="en-US" sz="1100" dirty="0">
                <a:solidFill>
                  <a:schemeClr val="bg1"/>
                </a:solidFill>
                <a:latin typeface="Segoe UI Light"/>
              </a:rPr>
              <a:t>mobile device management using Windows </a:t>
            </a:r>
            <a:r>
              <a:rPr lang="en-US" sz="1100" dirty="0" err="1">
                <a:solidFill>
                  <a:schemeClr val="bg1"/>
                </a:solidFill>
                <a:latin typeface="Segoe UI Light"/>
              </a:rPr>
              <a:t>Intune</a:t>
            </a:r>
            <a:r>
              <a:rPr lang="en-US" sz="1100" dirty="0">
                <a:solidFill>
                  <a:schemeClr val="bg1"/>
                </a:solidFill>
                <a:latin typeface="Segoe UI Light"/>
              </a:rPr>
              <a:t> (optional add-on for EA customers)</a:t>
            </a:r>
          </a:p>
        </p:txBody>
      </p:sp>
      <p:sp>
        <p:nvSpPr>
          <p:cNvPr id="124" name="Rectangle 123"/>
          <p:cNvSpPr/>
          <p:nvPr/>
        </p:nvSpPr>
        <p:spPr bwMode="auto">
          <a:xfrm>
            <a:off x="4162867" y="1985483"/>
            <a:ext cx="3867680"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pic>
        <p:nvPicPr>
          <p:cNvPr id="116" name="Picture 4" descr="settings.png"/>
          <p:cNvPicPr>
            <a:picLocks noChangeAspect="1"/>
          </p:cNvPicPr>
          <p:nvPr/>
        </p:nvPicPr>
        <p:blipFill>
          <a:blip r:embed="rId13">
            <a:extLst>
              <a:ext uri="{28A0092B-C50C-407E-A947-70E740481C1C}">
                <a14:useLocalDpi xmlns:a14="http://schemas.microsoft.com/office/drawing/2010/main" val="0"/>
              </a:ext>
            </a:extLst>
          </a:blip>
          <a:srcRect l="14812" t="4822" b="4822"/>
          <a:stretch>
            <a:fillRect/>
          </a:stretch>
        </p:blipFill>
        <p:spPr bwMode="auto">
          <a:xfrm>
            <a:off x="5844154" y="2054506"/>
            <a:ext cx="505106" cy="536294"/>
          </a:xfrm>
          <a:prstGeom prst="rect">
            <a:avLst/>
          </a:prstGeom>
          <a:noFill/>
          <a:ln>
            <a:noFill/>
          </a:ln>
          <a:extLst/>
        </p:spPr>
      </p:pic>
      <p:sp>
        <p:nvSpPr>
          <p:cNvPr id="108" name="Rectangle 107"/>
          <p:cNvSpPr/>
          <p:nvPr/>
        </p:nvSpPr>
        <p:spPr>
          <a:xfrm>
            <a:off x="4167014" y="2769166"/>
            <a:ext cx="3849331" cy="484748"/>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pPr>
            <a:r>
              <a:rPr lang="en-US" sz="1450" dirty="0">
                <a:solidFill>
                  <a:schemeClr val="bg1"/>
                </a:solidFill>
                <a:latin typeface="Segoe UI Light"/>
              </a:rPr>
              <a:t>Microsoft User Experience Virtualization (UE-V)</a:t>
            </a:r>
          </a:p>
          <a:p>
            <a:pPr marL="53975" lvl="1" defTabSz="1218855" fontAlgn="base">
              <a:spcAft>
                <a:spcPct val="0"/>
              </a:spcAft>
              <a:buClr>
                <a:srgbClr val="000000">
                  <a:lumMod val="75000"/>
                  <a:lumOff val="25000"/>
                </a:srgbClr>
              </a:buClr>
              <a:buSzPct val="90000"/>
            </a:pPr>
            <a:r>
              <a:rPr lang="en-US" sz="1100" dirty="0" smtClean="0">
                <a:solidFill>
                  <a:schemeClr val="bg1"/>
                </a:solidFill>
                <a:latin typeface="Segoe UI Light"/>
              </a:rPr>
              <a:t>Change </a:t>
            </a:r>
            <a:r>
              <a:rPr lang="en-US" sz="1100" dirty="0">
                <a:solidFill>
                  <a:schemeClr val="bg1"/>
                </a:solidFill>
                <a:latin typeface="Segoe UI Light"/>
              </a:rPr>
              <a:t>your device, keep your experience </a:t>
            </a:r>
          </a:p>
        </p:txBody>
      </p:sp>
      <p:sp>
        <p:nvSpPr>
          <p:cNvPr id="111" name="Rectangle 110"/>
          <p:cNvSpPr/>
          <p:nvPr/>
        </p:nvSpPr>
        <p:spPr bwMode="auto">
          <a:xfrm>
            <a:off x="4167895" y="2704710"/>
            <a:ext cx="3857625"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pic>
        <p:nvPicPr>
          <p:cNvPr id="130" name="Picture 3"/>
          <p:cNvPicPr>
            <a:picLocks noChangeAspect="1" noChangeArrowheads="1"/>
          </p:cNvPicPr>
          <p:nvPr/>
        </p:nvPicPr>
        <p:blipFill>
          <a:blip r:embed="rId14">
            <a:clrChange>
              <a:clrFrom>
                <a:srgbClr val="8CC600"/>
              </a:clrFrom>
              <a:clrTo>
                <a:srgbClr val="8CC600">
                  <a:alpha val="0"/>
                </a:srgbClr>
              </a:clrTo>
            </a:clrChange>
            <a:extLst>
              <a:ext uri="{28A0092B-C50C-407E-A947-70E740481C1C}">
                <a14:useLocalDpi xmlns:a14="http://schemas.microsoft.com/office/drawing/2010/main" val="0"/>
              </a:ext>
            </a:extLst>
          </a:blip>
          <a:srcRect/>
          <a:stretch>
            <a:fillRect/>
          </a:stretch>
        </p:blipFill>
        <p:spPr bwMode="auto">
          <a:xfrm>
            <a:off x="5900506" y="2830246"/>
            <a:ext cx="392403" cy="380512"/>
          </a:xfrm>
          <a:prstGeom prst="rect">
            <a:avLst/>
          </a:prstGeom>
          <a:noFill/>
          <a:ln>
            <a:noFill/>
          </a:ln>
          <a:effectLst/>
          <a:extLst/>
        </p:spPr>
      </p:pic>
      <p:sp>
        <p:nvSpPr>
          <p:cNvPr id="117" name="Rectangle 116"/>
          <p:cNvSpPr/>
          <p:nvPr/>
        </p:nvSpPr>
        <p:spPr>
          <a:xfrm>
            <a:off x="4167853" y="3513920"/>
            <a:ext cx="3839276" cy="477054"/>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pPr>
            <a:r>
              <a:rPr lang="en-US" sz="1400" dirty="0">
                <a:solidFill>
                  <a:schemeClr val="bg1"/>
                </a:solidFill>
                <a:latin typeface="Segoe UI Light"/>
              </a:rPr>
              <a:t>Microsoft Application Virtualization (App-V)</a:t>
            </a:r>
          </a:p>
          <a:p>
            <a:pPr marL="53975" lvl="1" defTabSz="1218855" fontAlgn="base">
              <a:spcAft>
                <a:spcPct val="0"/>
              </a:spcAft>
              <a:buClr>
                <a:srgbClr val="000000">
                  <a:lumMod val="75000"/>
                  <a:lumOff val="25000"/>
                </a:srgbClr>
              </a:buClr>
              <a:buSzPct val="90000"/>
            </a:pPr>
            <a:r>
              <a:rPr lang="en-US" sz="1100" dirty="0" smtClean="0">
                <a:solidFill>
                  <a:schemeClr val="bg1"/>
                </a:solidFill>
                <a:latin typeface="Segoe UI Light"/>
              </a:rPr>
              <a:t>Virtually any application, anywhere</a:t>
            </a:r>
            <a:endParaRPr lang="en-US" sz="1100" dirty="0">
              <a:solidFill>
                <a:schemeClr val="bg1"/>
              </a:solidFill>
              <a:latin typeface="Segoe UI Light"/>
            </a:endParaRPr>
          </a:p>
        </p:txBody>
      </p:sp>
      <p:sp>
        <p:nvSpPr>
          <p:cNvPr id="109" name="Rectangle 108"/>
          <p:cNvSpPr/>
          <p:nvPr/>
        </p:nvSpPr>
        <p:spPr bwMode="auto">
          <a:xfrm>
            <a:off x="4167895" y="3446595"/>
            <a:ext cx="3857625" cy="604752"/>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pic>
        <p:nvPicPr>
          <p:cNvPr id="131" name="Picture 5"/>
          <p:cNvPicPr>
            <a:picLocks noChangeAspect="1" noChangeArrowheads="1"/>
          </p:cNvPicPr>
          <p:nvPr/>
        </p:nvPicPr>
        <p:blipFill>
          <a:blip r:embed="rId15">
            <a:clrChange>
              <a:clrFrom>
                <a:srgbClr val="8CC600"/>
              </a:clrFrom>
              <a:clrTo>
                <a:srgbClr val="8CC600">
                  <a:alpha val="0"/>
                </a:srgbClr>
              </a:clrTo>
            </a:clrChange>
            <a:extLst>
              <a:ext uri="{28A0092B-C50C-407E-A947-70E740481C1C}">
                <a14:useLocalDpi xmlns:a14="http://schemas.microsoft.com/office/drawing/2010/main" val="0"/>
              </a:ext>
            </a:extLst>
          </a:blip>
          <a:srcRect/>
          <a:stretch>
            <a:fillRect/>
          </a:stretch>
        </p:blipFill>
        <p:spPr bwMode="auto">
          <a:xfrm>
            <a:off x="5912907" y="3519734"/>
            <a:ext cx="367600" cy="463496"/>
          </a:xfrm>
          <a:prstGeom prst="rect">
            <a:avLst/>
          </a:prstGeom>
          <a:noFill/>
          <a:ln>
            <a:noFill/>
          </a:ln>
          <a:effectLst/>
          <a:extLst/>
        </p:spPr>
      </p:pic>
      <p:sp>
        <p:nvSpPr>
          <p:cNvPr id="114" name="Rectangle 113"/>
          <p:cNvSpPr/>
          <p:nvPr/>
        </p:nvSpPr>
        <p:spPr>
          <a:xfrm>
            <a:off x="4177069" y="4133318"/>
            <a:ext cx="3839276" cy="692497"/>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pPr>
            <a:r>
              <a:rPr lang="en-US" sz="1400" dirty="0">
                <a:solidFill>
                  <a:schemeClr val="bg1"/>
                </a:solidFill>
                <a:latin typeface="Segoe UI Light"/>
              </a:rPr>
              <a:t>Microsoft </a:t>
            </a:r>
            <a:r>
              <a:rPr lang="en-US" sz="1400" dirty="0" err="1">
                <a:solidFill>
                  <a:schemeClr val="bg1"/>
                </a:solidFill>
                <a:latin typeface="Segoe UI Light"/>
              </a:rPr>
              <a:t>BitLocker</a:t>
            </a:r>
            <a:r>
              <a:rPr lang="en-US" sz="1400" dirty="0">
                <a:solidFill>
                  <a:schemeClr val="bg1"/>
                </a:solidFill>
                <a:latin typeface="Segoe UI Light"/>
              </a:rPr>
              <a:t> Administration and Monitoring (MBAM)</a:t>
            </a:r>
          </a:p>
          <a:p>
            <a:pPr marL="53975" lvl="1" defTabSz="1218855" fontAlgn="base">
              <a:spcAft>
                <a:spcPct val="0"/>
              </a:spcAft>
              <a:buClr>
                <a:srgbClr val="000000">
                  <a:lumMod val="75000"/>
                  <a:lumOff val="25000"/>
                </a:srgbClr>
              </a:buClr>
              <a:buSzPct val="90000"/>
            </a:pPr>
            <a:r>
              <a:rPr lang="en-US" sz="1100" dirty="0" smtClean="0">
                <a:solidFill>
                  <a:schemeClr val="bg1"/>
                </a:solidFill>
                <a:latin typeface="Segoe UI Light"/>
              </a:rPr>
              <a:t>Simplified </a:t>
            </a:r>
            <a:r>
              <a:rPr lang="en-US" sz="1100" dirty="0" err="1">
                <a:solidFill>
                  <a:schemeClr val="bg1"/>
                </a:solidFill>
                <a:latin typeface="Segoe UI Light"/>
              </a:rPr>
              <a:t>BitLocker</a:t>
            </a:r>
            <a:r>
              <a:rPr lang="en-US" sz="1100" dirty="0">
                <a:solidFill>
                  <a:schemeClr val="bg1"/>
                </a:solidFill>
                <a:latin typeface="Segoe UI Light"/>
              </a:rPr>
              <a:t> management </a:t>
            </a:r>
          </a:p>
        </p:txBody>
      </p:sp>
      <p:sp>
        <p:nvSpPr>
          <p:cNvPr id="126" name="Rectangle 125"/>
          <p:cNvSpPr/>
          <p:nvPr/>
        </p:nvSpPr>
        <p:spPr bwMode="auto">
          <a:xfrm>
            <a:off x="4167895" y="4171769"/>
            <a:ext cx="3857625" cy="604752"/>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pic>
        <p:nvPicPr>
          <p:cNvPr id="1026" name="Picture 2"/>
          <p:cNvPicPr>
            <a:picLocks noChangeAspect="1" noChangeArrowheads="1"/>
          </p:cNvPicPr>
          <p:nvPr/>
        </p:nvPicPr>
        <p:blipFill>
          <a:blip r:embed="rId16">
            <a:clrChange>
              <a:clrFrom>
                <a:srgbClr val="8CC600"/>
              </a:clrFrom>
              <a:clrTo>
                <a:srgbClr val="8CC600">
                  <a:alpha val="0"/>
                </a:srgbClr>
              </a:clrTo>
            </a:clrChange>
            <a:extLst>
              <a:ext uri="{28A0092B-C50C-407E-A947-70E740481C1C}">
                <a14:useLocalDpi xmlns:a14="http://schemas.microsoft.com/office/drawing/2010/main" val="0"/>
              </a:ext>
            </a:extLst>
          </a:blip>
          <a:srcRect/>
          <a:stretch>
            <a:fillRect/>
          </a:stretch>
        </p:blipFill>
        <p:spPr bwMode="auto">
          <a:xfrm>
            <a:off x="5830437" y="4207173"/>
            <a:ext cx="532541" cy="510580"/>
          </a:xfrm>
          <a:prstGeom prst="rect">
            <a:avLst/>
          </a:prstGeom>
          <a:noFill/>
          <a:ln>
            <a:noFill/>
          </a:ln>
          <a:effectLst/>
          <a:extLst/>
        </p:spPr>
      </p:pic>
      <p:sp>
        <p:nvSpPr>
          <p:cNvPr id="151" name="Rectangle 150"/>
          <p:cNvSpPr/>
          <p:nvPr/>
        </p:nvSpPr>
        <p:spPr>
          <a:xfrm>
            <a:off x="4168775" y="4872782"/>
            <a:ext cx="3847570" cy="692497"/>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pPr>
            <a:r>
              <a:rPr lang="en-US" sz="1400" dirty="0">
                <a:solidFill>
                  <a:schemeClr val="bg1"/>
                </a:solidFill>
                <a:latin typeface="Segoe UI Light"/>
              </a:rPr>
              <a:t>Microsoft Advanced Group Policy Management (AGPM)</a:t>
            </a:r>
          </a:p>
          <a:p>
            <a:pPr marL="53975" lvl="1" defTabSz="1218855" fontAlgn="base">
              <a:spcAft>
                <a:spcPct val="0"/>
              </a:spcAft>
              <a:buClr>
                <a:srgbClr val="000000">
                  <a:lumMod val="75000"/>
                  <a:lumOff val="25000"/>
                </a:srgbClr>
              </a:buClr>
              <a:buSzPct val="90000"/>
            </a:pPr>
            <a:r>
              <a:rPr lang="en-US" sz="1100" dirty="0" smtClean="0">
                <a:solidFill>
                  <a:schemeClr val="bg1"/>
                </a:solidFill>
                <a:latin typeface="Segoe UI Light"/>
              </a:rPr>
              <a:t>Checkpoint </a:t>
            </a:r>
            <a:r>
              <a:rPr lang="en-US" sz="1100" dirty="0">
                <a:solidFill>
                  <a:schemeClr val="bg1"/>
                </a:solidFill>
                <a:latin typeface="Segoe UI Light"/>
              </a:rPr>
              <a:t>your policy rollout, minimize downtime </a:t>
            </a:r>
          </a:p>
        </p:txBody>
      </p:sp>
      <p:sp>
        <p:nvSpPr>
          <p:cNvPr id="127" name="Rectangle 126"/>
          <p:cNvSpPr/>
          <p:nvPr/>
        </p:nvSpPr>
        <p:spPr bwMode="auto">
          <a:xfrm>
            <a:off x="4167895" y="4907170"/>
            <a:ext cx="3857625"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pic>
        <p:nvPicPr>
          <p:cNvPr id="1027" name="Picture 3"/>
          <p:cNvPicPr>
            <a:picLocks noChangeAspect="1" noChangeArrowheads="1"/>
          </p:cNvPicPr>
          <p:nvPr/>
        </p:nvPicPr>
        <p:blipFill>
          <a:blip r:embed="rId17">
            <a:clrChange>
              <a:clrFrom>
                <a:srgbClr val="8CC600"/>
              </a:clrFrom>
              <a:clrTo>
                <a:srgbClr val="8CC600">
                  <a:alpha val="0"/>
                </a:srgbClr>
              </a:clrTo>
            </a:clrChange>
            <a:extLst>
              <a:ext uri="{28A0092B-C50C-407E-A947-70E740481C1C}">
                <a14:useLocalDpi xmlns:a14="http://schemas.microsoft.com/office/drawing/2010/main" val="0"/>
              </a:ext>
            </a:extLst>
          </a:blip>
          <a:srcRect/>
          <a:stretch>
            <a:fillRect/>
          </a:stretch>
        </p:blipFill>
        <p:spPr bwMode="auto">
          <a:xfrm>
            <a:off x="5867114" y="5011283"/>
            <a:ext cx="459187" cy="417443"/>
          </a:xfrm>
          <a:prstGeom prst="rect">
            <a:avLst/>
          </a:prstGeom>
          <a:noFill/>
          <a:ln>
            <a:noFill/>
          </a:ln>
          <a:effectLst/>
          <a:extLst/>
        </p:spPr>
      </p:pic>
      <p:sp>
        <p:nvSpPr>
          <p:cNvPr id="153" name="Rectangle 152"/>
          <p:cNvSpPr/>
          <p:nvPr/>
        </p:nvSpPr>
        <p:spPr>
          <a:xfrm>
            <a:off x="4177069" y="5613709"/>
            <a:ext cx="3849331" cy="692497"/>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pPr>
            <a:r>
              <a:rPr lang="en-US" sz="1400" dirty="0">
                <a:solidFill>
                  <a:schemeClr val="bg1"/>
                </a:solidFill>
                <a:latin typeface="Segoe UI Light"/>
              </a:rPr>
              <a:t>Microsoft Diagnostics and Recovery Toolset (</a:t>
            </a:r>
            <a:r>
              <a:rPr lang="en-US" sz="1400" dirty="0" err="1">
                <a:solidFill>
                  <a:schemeClr val="bg1"/>
                </a:solidFill>
                <a:latin typeface="Segoe UI Light"/>
              </a:rPr>
              <a:t>DaRT</a:t>
            </a:r>
            <a:r>
              <a:rPr lang="en-US" sz="1400" dirty="0">
                <a:solidFill>
                  <a:schemeClr val="bg1"/>
                </a:solidFill>
                <a:latin typeface="Segoe UI Light"/>
              </a:rPr>
              <a:t>)</a:t>
            </a:r>
          </a:p>
          <a:p>
            <a:pPr marL="53975" lvl="1" defTabSz="1218855" fontAlgn="base">
              <a:spcAft>
                <a:spcPct val="0"/>
              </a:spcAft>
              <a:buClr>
                <a:srgbClr val="000000">
                  <a:lumMod val="75000"/>
                  <a:lumOff val="25000"/>
                </a:srgbClr>
              </a:buClr>
              <a:buSzPct val="90000"/>
            </a:pPr>
            <a:r>
              <a:rPr lang="en-US" sz="1100" dirty="0" smtClean="0">
                <a:solidFill>
                  <a:schemeClr val="bg1"/>
                </a:solidFill>
                <a:latin typeface="Segoe UI Light"/>
              </a:rPr>
              <a:t>Restore </a:t>
            </a:r>
            <a:r>
              <a:rPr lang="en-US" sz="1100" dirty="0">
                <a:solidFill>
                  <a:schemeClr val="bg1"/>
                </a:solidFill>
                <a:latin typeface="Segoe UI Light"/>
              </a:rPr>
              <a:t>user productivity quickly </a:t>
            </a:r>
          </a:p>
        </p:txBody>
      </p:sp>
      <p:sp>
        <p:nvSpPr>
          <p:cNvPr id="129" name="Rectangle 128"/>
          <p:cNvSpPr/>
          <p:nvPr/>
        </p:nvSpPr>
        <p:spPr bwMode="auto">
          <a:xfrm>
            <a:off x="4167895" y="5655083"/>
            <a:ext cx="3857625"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pic>
        <p:nvPicPr>
          <p:cNvPr id="4" name="Picture 2"/>
          <p:cNvPicPr>
            <a:picLocks noChangeAspect="1" noChangeArrowheads="1"/>
          </p:cNvPicPr>
          <p:nvPr/>
        </p:nvPicPr>
        <p:blipFill>
          <a:blip r:embed="rId18">
            <a:clrChange>
              <a:clrFrom>
                <a:srgbClr val="8CC600"/>
              </a:clrFrom>
              <a:clrTo>
                <a:srgbClr val="8CC600">
                  <a:alpha val="0"/>
                </a:srgbClr>
              </a:clrTo>
            </a:clrChange>
            <a:extLst>
              <a:ext uri="{28A0092B-C50C-407E-A947-70E740481C1C}">
                <a14:useLocalDpi xmlns:a14="http://schemas.microsoft.com/office/drawing/2010/main" val="0"/>
              </a:ext>
            </a:extLst>
          </a:blip>
          <a:srcRect/>
          <a:stretch>
            <a:fillRect/>
          </a:stretch>
        </p:blipFill>
        <p:spPr bwMode="auto">
          <a:xfrm>
            <a:off x="5892882" y="5772878"/>
            <a:ext cx="407651" cy="411571"/>
          </a:xfrm>
          <a:prstGeom prst="rect">
            <a:avLst/>
          </a:prstGeom>
          <a:noFill/>
          <a:ln>
            <a:noFill/>
          </a:ln>
          <a:effectLst/>
          <a:extLst/>
        </p:spPr>
      </p:pic>
      <p:sp>
        <p:nvSpPr>
          <p:cNvPr id="154" name="Rectangle 153"/>
          <p:cNvSpPr/>
          <p:nvPr/>
        </p:nvSpPr>
        <p:spPr>
          <a:xfrm>
            <a:off x="4168775" y="6345928"/>
            <a:ext cx="3847570" cy="692497"/>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pPr>
            <a:r>
              <a:rPr lang="en-US" sz="1400" dirty="0">
                <a:solidFill>
                  <a:schemeClr val="bg1"/>
                </a:solidFill>
                <a:latin typeface="Segoe UI Light"/>
              </a:rPr>
              <a:t>Microsoft Enterprise Desktop Virtualization (MED-V)</a:t>
            </a:r>
          </a:p>
          <a:p>
            <a:pPr marL="53975" lvl="1" defTabSz="1218855" fontAlgn="base">
              <a:spcAft>
                <a:spcPct val="0"/>
              </a:spcAft>
              <a:buClr>
                <a:srgbClr val="000000">
                  <a:lumMod val="75000"/>
                  <a:lumOff val="25000"/>
                </a:srgbClr>
              </a:buClr>
              <a:buSzPct val="90000"/>
            </a:pPr>
            <a:r>
              <a:rPr lang="en-US" sz="1100" dirty="0" smtClean="0">
                <a:solidFill>
                  <a:schemeClr val="bg1"/>
                </a:solidFill>
                <a:latin typeface="Segoe UI Light"/>
              </a:rPr>
              <a:t>Enable </a:t>
            </a:r>
            <a:r>
              <a:rPr lang="en-US" sz="1100" dirty="0">
                <a:solidFill>
                  <a:schemeClr val="bg1"/>
                </a:solidFill>
                <a:latin typeface="Segoe UI Light"/>
              </a:rPr>
              <a:t>your Windows XP-based </a:t>
            </a:r>
            <a:r>
              <a:rPr lang="en-US" sz="1100" dirty="0" smtClean="0">
                <a:solidFill>
                  <a:schemeClr val="bg1"/>
                </a:solidFill>
                <a:latin typeface="Segoe UI Light"/>
              </a:rPr>
              <a:t>apps on </a:t>
            </a:r>
            <a:r>
              <a:rPr lang="en-US" sz="1100" dirty="0">
                <a:solidFill>
                  <a:schemeClr val="bg1"/>
                </a:solidFill>
                <a:latin typeface="Segoe UI Light"/>
              </a:rPr>
              <a:t>Windows 7 </a:t>
            </a:r>
          </a:p>
        </p:txBody>
      </p:sp>
      <p:sp>
        <p:nvSpPr>
          <p:cNvPr id="42" name="Rectangle 41"/>
          <p:cNvSpPr/>
          <p:nvPr/>
        </p:nvSpPr>
        <p:spPr bwMode="auto">
          <a:xfrm>
            <a:off x="390330" y="1985483"/>
            <a:ext cx="3646682"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grpSp>
        <p:nvGrpSpPr>
          <p:cNvPr id="132" name="Group 59"/>
          <p:cNvGrpSpPr/>
          <p:nvPr/>
        </p:nvGrpSpPr>
        <p:grpSpPr>
          <a:xfrm>
            <a:off x="1881430" y="2159577"/>
            <a:ext cx="664483" cy="261589"/>
            <a:chOff x="9455795" y="4826002"/>
            <a:chExt cx="674558" cy="228600"/>
          </a:xfrm>
        </p:grpSpPr>
        <p:pic>
          <p:nvPicPr>
            <p:cNvPr id="133" name="Picture 132"/>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contrast="4000"/>
                      </a14:imgEffect>
                    </a14:imgLayer>
                  </a14:imgProps>
                </a:ext>
                <a:ext uri="{28A0092B-C50C-407E-A947-70E740481C1C}">
                  <a14:useLocalDpi xmlns:a14="http://schemas.microsoft.com/office/drawing/2010/main"/>
                </a:ext>
              </a:extLst>
            </a:blip>
            <a:stretch>
              <a:fillRect/>
            </a:stretch>
          </p:blipFill>
          <p:spPr>
            <a:xfrm flipH="1">
              <a:off x="9656350" y="4852519"/>
              <a:ext cx="365760" cy="175566"/>
            </a:xfrm>
            <a:prstGeom prst="rect">
              <a:avLst/>
            </a:prstGeom>
          </p:spPr>
        </p:pic>
        <p:sp>
          <p:nvSpPr>
            <p:cNvPr id="134" name="Round Same Side Corner Rectangle 133"/>
            <p:cNvSpPr/>
            <p:nvPr/>
          </p:nvSpPr>
          <p:spPr>
            <a:xfrm rot="5400000">
              <a:off x="9741733" y="4665982"/>
              <a:ext cx="228600" cy="548640"/>
            </a:xfrm>
            <a:prstGeom prst="round2SameRect">
              <a:avLst>
                <a:gd name="adj1" fmla="val 26135"/>
                <a:gd name="adj2" fmla="val 0"/>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5" name="Rectangle 134"/>
            <p:cNvSpPr/>
            <p:nvPr/>
          </p:nvSpPr>
          <p:spPr>
            <a:xfrm>
              <a:off x="9455795" y="4868349"/>
              <a:ext cx="125918" cy="143906"/>
            </a:xfrm>
            <a:prstGeom prst="rect">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46" name="Rectangle 45"/>
          <p:cNvSpPr/>
          <p:nvPr/>
        </p:nvSpPr>
        <p:spPr>
          <a:xfrm>
            <a:off x="420604" y="2667876"/>
            <a:ext cx="3554462" cy="677108"/>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defRPr/>
            </a:pPr>
            <a:r>
              <a:rPr lang="en-US" sz="1600" dirty="0">
                <a:solidFill>
                  <a:schemeClr val="bg1"/>
                </a:solidFill>
                <a:latin typeface="Segoe UI Light"/>
              </a:rPr>
              <a:t>Windows To Go</a:t>
            </a:r>
          </a:p>
          <a:p>
            <a:pPr marL="53975" lvl="1" defTabSz="1218855" fontAlgn="base">
              <a:spcAft>
                <a:spcPct val="0"/>
              </a:spcAft>
              <a:buClr>
                <a:srgbClr val="000000">
                  <a:lumMod val="75000"/>
                  <a:lumOff val="25000"/>
                </a:srgbClr>
              </a:buClr>
              <a:buSzPct val="90000"/>
              <a:defRPr/>
            </a:pPr>
            <a:r>
              <a:rPr lang="en-US" sz="1100" dirty="0">
                <a:solidFill>
                  <a:schemeClr val="bg1"/>
                </a:solidFill>
                <a:latin typeface="Segoe UI Light"/>
              </a:rPr>
              <a:t>Run a corporate Windows 8 </a:t>
            </a:r>
            <a:r>
              <a:rPr lang="en-US" sz="1100" dirty="0" smtClean="0">
                <a:solidFill>
                  <a:schemeClr val="bg1"/>
                </a:solidFill>
                <a:latin typeface="Segoe UI Light"/>
              </a:rPr>
              <a:t>environment on </a:t>
            </a:r>
            <a:r>
              <a:rPr lang="en-US" sz="1100" dirty="0">
                <a:solidFill>
                  <a:schemeClr val="bg1"/>
                </a:solidFill>
                <a:latin typeface="Segoe UI Light"/>
              </a:rPr>
              <a:t>a USB </a:t>
            </a:r>
            <a:r>
              <a:rPr lang="en-US" sz="1100" dirty="0" smtClean="0">
                <a:solidFill>
                  <a:schemeClr val="bg1"/>
                </a:solidFill>
                <a:latin typeface="Segoe UI Light"/>
              </a:rPr>
              <a:t>stick from anywhere</a:t>
            </a:r>
            <a:endParaRPr lang="en-US" sz="1100" dirty="0">
              <a:solidFill>
                <a:schemeClr val="bg1"/>
              </a:solidFill>
              <a:latin typeface="Segoe UI Light"/>
            </a:endParaRPr>
          </a:p>
        </p:txBody>
      </p:sp>
      <p:sp>
        <p:nvSpPr>
          <p:cNvPr id="107" name="Rectangle 106"/>
          <p:cNvSpPr/>
          <p:nvPr/>
        </p:nvSpPr>
        <p:spPr bwMode="auto">
          <a:xfrm>
            <a:off x="390330" y="2709230"/>
            <a:ext cx="3646682"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pic>
        <p:nvPicPr>
          <p:cNvPr id="56" name="Picture 55"/>
          <p:cNvPicPr>
            <a:picLocks noChangeAspect="1"/>
          </p:cNvPicPr>
          <p:nvPr/>
        </p:nvPicPr>
        <p:blipFill>
          <a:blip r:embed="rId19" cstate="print">
            <a:extLst>
              <a:ext uri="{BEBA8EAE-BF5A-486C-A8C5-ECC9F3942E4B}">
                <a14:imgProps xmlns:a14="http://schemas.microsoft.com/office/drawing/2010/main">
                  <a14:imgLayer r:embed="rId20">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1931323" y="2787012"/>
            <a:ext cx="564696" cy="454213"/>
          </a:xfrm>
          <a:prstGeom prst="rect">
            <a:avLst/>
          </a:prstGeom>
        </p:spPr>
      </p:pic>
      <p:sp>
        <p:nvSpPr>
          <p:cNvPr id="47" name="Rectangle 46"/>
          <p:cNvSpPr/>
          <p:nvPr/>
        </p:nvSpPr>
        <p:spPr>
          <a:xfrm>
            <a:off x="425178" y="3415230"/>
            <a:ext cx="3621438" cy="661720"/>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pPr>
            <a:r>
              <a:rPr lang="en-US" sz="1600" dirty="0" err="1" smtClean="0">
                <a:solidFill>
                  <a:schemeClr val="bg1"/>
                </a:solidFill>
                <a:latin typeface="Segoe UI Light"/>
              </a:rPr>
              <a:t>DirectAccess</a:t>
            </a:r>
            <a:endParaRPr lang="en-US" sz="1600" dirty="0">
              <a:solidFill>
                <a:schemeClr val="bg1"/>
              </a:solidFill>
              <a:latin typeface="Segoe UI Light"/>
            </a:endParaRPr>
          </a:p>
          <a:p>
            <a:pPr marL="58737" lvl="1" defTabSz="1218855" fontAlgn="base">
              <a:spcAft>
                <a:spcPct val="0"/>
              </a:spcAft>
              <a:buClr>
                <a:srgbClr val="000000">
                  <a:lumMod val="75000"/>
                  <a:lumOff val="25000"/>
                </a:srgbClr>
              </a:buClr>
              <a:buSzPct val="90000"/>
            </a:pPr>
            <a:r>
              <a:rPr lang="en-US" sz="1050" dirty="0">
                <a:solidFill>
                  <a:schemeClr val="bg1"/>
                </a:solidFill>
                <a:latin typeface="Segoe UI Light"/>
              </a:rPr>
              <a:t>C</a:t>
            </a:r>
            <a:r>
              <a:rPr lang="en-US" sz="1050" dirty="0" smtClean="0">
                <a:solidFill>
                  <a:schemeClr val="bg1"/>
                </a:solidFill>
                <a:latin typeface="Segoe UI Light"/>
              </a:rPr>
              <a:t>onnected </a:t>
            </a:r>
            <a:r>
              <a:rPr lang="en-US" sz="1050" dirty="0">
                <a:solidFill>
                  <a:schemeClr val="bg1"/>
                </a:solidFill>
                <a:latin typeface="Segoe UI Light"/>
              </a:rPr>
              <a:t>to corporate </a:t>
            </a:r>
            <a:r>
              <a:rPr lang="en-US" sz="1050" dirty="0" smtClean="0">
                <a:solidFill>
                  <a:schemeClr val="bg1"/>
                </a:solidFill>
                <a:latin typeface="Segoe UI Light"/>
              </a:rPr>
              <a:t>networks, seamlessly </a:t>
            </a:r>
            <a:r>
              <a:rPr lang="en-US" sz="1050" dirty="0">
                <a:solidFill>
                  <a:schemeClr val="bg1"/>
                </a:solidFill>
                <a:latin typeface="Segoe UI Light"/>
              </a:rPr>
              <a:t>and more securely </a:t>
            </a:r>
          </a:p>
        </p:txBody>
      </p:sp>
      <p:sp>
        <p:nvSpPr>
          <p:cNvPr id="110" name="Rectangle 109"/>
          <p:cNvSpPr/>
          <p:nvPr/>
        </p:nvSpPr>
        <p:spPr bwMode="auto">
          <a:xfrm>
            <a:off x="390330" y="3446594"/>
            <a:ext cx="3646682"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pic>
        <p:nvPicPr>
          <p:cNvPr id="57" name="Picture 2" descr="\\MAGNUM\Projects\Microsoft\Cloud Power FY12\Design\Icons\PNGs\Storefront.png"/>
          <p:cNvPicPr>
            <a:picLocks noChangeAspect="1" noChangeArrowheads="1"/>
          </p:cNvPicPr>
          <p:nvPr/>
        </p:nvPicPr>
        <p:blipFill>
          <a:blip r:embed="rId21" cstate="screen">
            <a:lum bright="100000" contrast="100000"/>
            <a:extLst>
              <a:ext uri="{BEBA8EAE-BF5A-486C-A8C5-ECC9F3942E4B}">
                <a14:imgProps xmlns:a14="http://schemas.microsoft.com/office/drawing/2010/main">
                  <a14:imgLayer r:embed="rId22">
                    <a14:imgEffect>
                      <a14:sharpenSoften amount="50000"/>
                    </a14:imgEffect>
                    <a14:imgEffect>
                      <a14:brightnessContrast bright="100000"/>
                    </a14:imgEffect>
                  </a14:imgLayer>
                </a14:imgProps>
              </a:ext>
            </a:extLst>
          </a:blip>
          <a:srcRect/>
          <a:stretch>
            <a:fillRect/>
          </a:stretch>
        </p:blipFill>
        <p:spPr bwMode="auto">
          <a:xfrm>
            <a:off x="1930795" y="3374492"/>
            <a:ext cx="565753" cy="753980"/>
          </a:xfrm>
          <a:prstGeom prst="rect">
            <a:avLst/>
          </a:prstGeom>
          <a:noFill/>
        </p:spPr>
      </p:pic>
      <p:sp>
        <p:nvSpPr>
          <p:cNvPr id="52" name="Rectangle 51"/>
          <p:cNvSpPr/>
          <p:nvPr/>
        </p:nvSpPr>
        <p:spPr>
          <a:xfrm>
            <a:off x="437800" y="4156857"/>
            <a:ext cx="3621438" cy="677108"/>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pPr>
            <a:r>
              <a:rPr lang="en-US" sz="1600" dirty="0" err="1">
                <a:solidFill>
                  <a:schemeClr val="bg1"/>
                </a:solidFill>
                <a:latin typeface="Segoe UI Light"/>
              </a:rPr>
              <a:t>BranchCache</a:t>
            </a:r>
            <a:endParaRPr lang="en-US" sz="1600" dirty="0">
              <a:solidFill>
                <a:schemeClr val="bg1"/>
              </a:solidFill>
              <a:latin typeface="Segoe UI Light"/>
            </a:endParaRPr>
          </a:p>
          <a:p>
            <a:pPr marL="58737" lvl="1" defTabSz="1218855" fontAlgn="base">
              <a:spcAft>
                <a:spcPct val="0"/>
              </a:spcAft>
              <a:buClr>
                <a:srgbClr val="000000">
                  <a:lumMod val="75000"/>
                  <a:lumOff val="25000"/>
                </a:srgbClr>
              </a:buClr>
              <a:buSzPct val="90000"/>
            </a:pPr>
            <a:r>
              <a:rPr lang="en-US" sz="1100" dirty="0">
                <a:solidFill>
                  <a:schemeClr val="bg1"/>
                </a:solidFill>
                <a:latin typeface="Segoe UI Light"/>
              </a:rPr>
              <a:t>Users in the branch office can </a:t>
            </a:r>
            <a:r>
              <a:rPr lang="en-US" sz="1100" dirty="0" smtClean="0">
                <a:solidFill>
                  <a:schemeClr val="bg1"/>
                </a:solidFill>
                <a:latin typeface="Segoe UI Light"/>
              </a:rPr>
              <a:t>download documents and apps faster</a:t>
            </a:r>
            <a:endParaRPr lang="en-US" sz="1100" dirty="0">
              <a:solidFill>
                <a:schemeClr val="bg1"/>
              </a:solidFill>
              <a:latin typeface="Segoe UI Light"/>
            </a:endParaRPr>
          </a:p>
        </p:txBody>
      </p:sp>
      <p:sp>
        <p:nvSpPr>
          <p:cNvPr id="112" name="Rectangle 111"/>
          <p:cNvSpPr/>
          <p:nvPr/>
        </p:nvSpPr>
        <p:spPr bwMode="auto">
          <a:xfrm>
            <a:off x="390330" y="4166908"/>
            <a:ext cx="3646682"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pic>
        <p:nvPicPr>
          <p:cNvPr id="67" name="Picture 66"/>
          <p:cNvPicPr>
            <a:picLocks noChangeAspect="1"/>
          </p:cNvPicPr>
          <p:nvPr/>
        </p:nvPicPr>
        <p:blipFill>
          <a:blip r:embed="rId23" cstate="print">
            <a:extLst>
              <a:ext uri="{BEBA8EAE-BF5A-486C-A8C5-ECC9F3942E4B}">
                <a14:imgProps xmlns:a14="http://schemas.microsoft.com/office/drawing/2010/main">
                  <a14:imgLayer r:embed="rId24">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2021907" y="4296162"/>
            <a:ext cx="383529" cy="351268"/>
          </a:xfrm>
          <a:prstGeom prst="rect">
            <a:avLst/>
          </a:prstGeom>
        </p:spPr>
      </p:pic>
      <p:sp>
        <p:nvSpPr>
          <p:cNvPr id="59" name="Rectangle 58"/>
          <p:cNvSpPr/>
          <p:nvPr/>
        </p:nvSpPr>
        <p:spPr>
          <a:xfrm>
            <a:off x="447817" y="4990246"/>
            <a:ext cx="3611421" cy="507831"/>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pPr>
            <a:r>
              <a:rPr lang="en-US" sz="1600" dirty="0">
                <a:solidFill>
                  <a:schemeClr val="bg1"/>
                </a:solidFill>
                <a:latin typeface="Segoe UI Light"/>
              </a:rPr>
              <a:t>Virtual Desktop </a:t>
            </a:r>
            <a:r>
              <a:rPr lang="en-US" sz="1600" dirty="0" smtClean="0">
                <a:solidFill>
                  <a:schemeClr val="bg1"/>
                </a:solidFill>
                <a:latin typeface="Segoe UI Light"/>
              </a:rPr>
              <a:t>Infrastructure (VDI)</a:t>
            </a:r>
            <a:endParaRPr lang="en-US" sz="1600" dirty="0">
              <a:solidFill>
                <a:schemeClr val="bg1"/>
              </a:solidFill>
              <a:latin typeface="Segoe UI Light"/>
            </a:endParaRPr>
          </a:p>
          <a:p>
            <a:pPr marL="58737" lvl="1" defTabSz="1218855" fontAlgn="base">
              <a:spcAft>
                <a:spcPct val="0"/>
              </a:spcAft>
              <a:buClr>
                <a:srgbClr val="000000">
                  <a:lumMod val="75000"/>
                  <a:lumOff val="25000"/>
                </a:srgbClr>
              </a:buClr>
              <a:buSzPct val="90000"/>
            </a:pPr>
            <a:r>
              <a:rPr lang="en-US" sz="1100" dirty="0" smtClean="0">
                <a:solidFill>
                  <a:schemeClr val="bg1"/>
                </a:solidFill>
                <a:latin typeface="Segoe UI Light"/>
              </a:rPr>
              <a:t>Improved end-user experience</a:t>
            </a:r>
            <a:endParaRPr lang="en-US" sz="1100" dirty="0">
              <a:solidFill>
                <a:schemeClr val="bg1"/>
              </a:solidFill>
              <a:latin typeface="Segoe UI Light"/>
            </a:endParaRPr>
          </a:p>
        </p:txBody>
      </p:sp>
      <p:sp>
        <p:nvSpPr>
          <p:cNvPr id="113" name="Rectangle 112"/>
          <p:cNvSpPr/>
          <p:nvPr/>
        </p:nvSpPr>
        <p:spPr bwMode="auto">
          <a:xfrm>
            <a:off x="390330" y="4904390"/>
            <a:ext cx="3646682"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pic>
        <p:nvPicPr>
          <p:cNvPr id="66" name="Picture 65"/>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2065011" y="5013315"/>
            <a:ext cx="297320" cy="391927"/>
          </a:xfrm>
          <a:prstGeom prst="rect">
            <a:avLst/>
          </a:prstGeom>
        </p:spPr>
      </p:pic>
      <p:sp>
        <p:nvSpPr>
          <p:cNvPr id="60" name="Rectangle 59"/>
          <p:cNvSpPr/>
          <p:nvPr/>
        </p:nvSpPr>
        <p:spPr>
          <a:xfrm>
            <a:off x="437800" y="5699471"/>
            <a:ext cx="3554462" cy="507831"/>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pPr>
            <a:r>
              <a:rPr lang="en-US" sz="1600" dirty="0" err="1" smtClean="0">
                <a:solidFill>
                  <a:schemeClr val="bg1"/>
                </a:solidFill>
                <a:latin typeface="Segoe UI Light"/>
              </a:rPr>
              <a:t>AppLocker</a:t>
            </a:r>
            <a:endParaRPr lang="en-US" sz="1600" dirty="0">
              <a:solidFill>
                <a:schemeClr val="bg1"/>
              </a:solidFill>
              <a:latin typeface="Segoe UI Light"/>
            </a:endParaRPr>
          </a:p>
          <a:p>
            <a:pPr marL="58737" lvl="1" defTabSz="1218855" fontAlgn="base">
              <a:spcAft>
                <a:spcPct val="0"/>
              </a:spcAft>
              <a:buClr>
                <a:srgbClr val="000000">
                  <a:lumMod val="75000"/>
                  <a:lumOff val="25000"/>
                </a:srgbClr>
              </a:buClr>
              <a:buSzPct val="90000"/>
            </a:pPr>
            <a:r>
              <a:rPr lang="en-US" sz="1100" dirty="0">
                <a:solidFill>
                  <a:schemeClr val="bg1"/>
                </a:solidFill>
                <a:latin typeface="Segoe UI Light"/>
              </a:rPr>
              <a:t>Specify what software </a:t>
            </a:r>
            <a:r>
              <a:rPr lang="en-US" sz="1100" dirty="0" smtClean="0">
                <a:solidFill>
                  <a:schemeClr val="bg1"/>
                </a:solidFill>
                <a:latin typeface="Segoe UI Light"/>
              </a:rPr>
              <a:t>is allowed to </a:t>
            </a:r>
            <a:r>
              <a:rPr lang="en-US" sz="1100" dirty="0">
                <a:solidFill>
                  <a:schemeClr val="bg1"/>
                </a:solidFill>
                <a:latin typeface="Segoe UI Light"/>
              </a:rPr>
              <a:t>run on a user's PCs</a:t>
            </a:r>
          </a:p>
        </p:txBody>
      </p:sp>
      <p:sp>
        <p:nvSpPr>
          <p:cNvPr id="123" name="Rectangle 122"/>
          <p:cNvSpPr/>
          <p:nvPr/>
        </p:nvSpPr>
        <p:spPr bwMode="auto">
          <a:xfrm>
            <a:off x="390330" y="5644450"/>
            <a:ext cx="3646682" cy="609776"/>
          </a:xfrm>
          <a:prstGeom prst="rect">
            <a:avLst/>
          </a:prstGeom>
          <a:solidFill>
            <a:schemeClr val="accent2">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endParaRPr lang="en-US" kern="0" spc="-50" dirty="0">
              <a:solidFill>
                <a:schemeClr val="accent1"/>
              </a:solidFill>
              <a:ea typeface="Segoe UI" pitchFamily="34" charset="0"/>
              <a:cs typeface="Segoe UI" pitchFamily="34" charset="0"/>
            </a:endParaRPr>
          </a:p>
        </p:txBody>
      </p:sp>
      <p:grpSp>
        <p:nvGrpSpPr>
          <p:cNvPr id="5" name="Group 4"/>
          <p:cNvGrpSpPr/>
          <p:nvPr/>
        </p:nvGrpSpPr>
        <p:grpSpPr>
          <a:xfrm>
            <a:off x="1868224" y="5798789"/>
            <a:ext cx="690895" cy="301098"/>
            <a:chOff x="1784786" y="5798789"/>
            <a:chExt cx="690895" cy="301098"/>
          </a:xfrm>
        </p:grpSpPr>
        <p:pic>
          <p:nvPicPr>
            <p:cNvPr id="118" name="Picture 117"/>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1790656" y="5826314"/>
              <a:ext cx="103753" cy="87881"/>
            </a:xfrm>
            <a:prstGeom prst="rect">
              <a:avLst/>
            </a:prstGeom>
          </p:spPr>
        </p:pic>
        <p:pic>
          <p:nvPicPr>
            <p:cNvPr id="119" name="Picture 118"/>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1784786" y="5953387"/>
              <a:ext cx="94662" cy="109443"/>
            </a:xfrm>
            <a:prstGeom prst="rect">
              <a:avLst/>
            </a:prstGeom>
          </p:spPr>
        </p:pic>
        <p:sp>
          <p:nvSpPr>
            <p:cNvPr id="120" name="Freeform 79"/>
            <p:cNvSpPr>
              <a:spLocks/>
            </p:cNvSpPr>
            <p:nvPr/>
          </p:nvSpPr>
          <p:spPr bwMode="black">
            <a:xfrm rot="10800000">
              <a:off x="1924460" y="5852441"/>
              <a:ext cx="73564" cy="62962"/>
            </a:xfrm>
            <a:custGeom>
              <a:avLst/>
              <a:gdLst>
                <a:gd name="T0" fmla="*/ 45 w 131"/>
                <a:gd name="T1" fmla="*/ 60 h 96"/>
                <a:gd name="T2" fmla="*/ 83 w 131"/>
                <a:gd name="T3" fmla="*/ 96 h 96"/>
                <a:gd name="T4" fmla="*/ 51 w 131"/>
                <a:gd name="T5" fmla="*/ 96 h 96"/>
                <a:gd name="T6" fmla="*/ 0 w 131"/>
                <a:gd name="T7" fmla="*/ 47 h 96"/>
                <a:gd name="T8" fmla="*/ 51 w 131"/>
                <a:gd name="T9" fmla="*/ 0 h 96"/>
                <a:gd name="T10" fmla="*/ 83 w 131"/>
                <a:gd name="T11" fmla="*/ 0 h 96"/>
                <a:gd name="T12" fmla="*/ 45 w 131"/>
                <a:gd name="T13" fmla="*/ 35 h 96"/>
                <a:gd name="T14" fmla="*/ 131 w 131"/>
                <a:gd name="T15" fmla="*/ 35 h 96"/>
                <a:gd name="T16" fmla="*/ 131 w 131"/>
                <a:gd name="T17" fmla="*/ 60 h 96"/>
                <a:gd name="T18" fmla="*/ 45 w 131"/>
                <a:gd name="T19"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45" y="60"/>
                  </a:moveTo>
                  <a:lnTo>
                    <a:pt x="83" y="96"/>
                  </a:lnTo>
                  <a:lnTo>
                    <a:pt x="51" y="96"/>
                  </a:lnTo>
                  <a:lnTo>
                    <a:pt x="0" y="47"/>
                  </a:lnTo>
                  <a:lnTo>
                    <a:pt x="51" y="0"/>
                  </a:lnTo>
                  <a:lnTo>
                    <a:pt x="83" y="0"/>
                  </a:lnTo>
                  <a:lnTo>
                    <a:pt x="45" y="35"/>
                  </a:lnTo>
                  <a:lnTo>
                    <a:pt x="131" y="35"/>
                  </a:lnTo>
                  <a:lnTo>
                    <a:pt x="131" y="60"/>
                  </a:lnTo>
                  <a:lnTo>
                    <a:pt x="45" y="60"/>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sp>
          <p:nvSpPr>
            <p:cNvPr id="121" name="Freeform 79"/>
            <p:cNvSpPr>
              <a:spLocks/>
            </p:cNvSpPr>
            <p:nvPr/>
          </p:nvSpPr>
          <p:spPr bwMode="black">
            <a:xfrm rot="10800000">
              <a:off x="1916324" y="5971009"/>
              <a:ext cx="73564" cy="62962"/>
            </a:xfrm>
            <a:custGeom>
              <a:avLst/>
              <a:gdLst>
                <a:gd name="T0" fmla="*/ 45 w 131"/>
                <a:gd name="T1" fmla="*/ 60 h 96"/>
                <a:gd name="T2" fmla="*/ 83 w 131"/>
                <a:gd name="T3" fmla="*/ 96 h 96"/>
                <a:gd name="T4" fmla="*/ 51 w 131"/>
                <a:gd name="T5" fmla="*/ 96 h 96"/>
                <a:gd name="T6" fmla="*/ 0 w 131"/>
                <a:gd name="T7" fmla="*/ 47 h 96"/>
                <a:gd name="T8" fmla="*/ 51 w 131"/>
                <a:gd name="T9" fmla="*/ 0 h 96"/>
                <a:gd name="T10" fmla="*/ 83 w 131"/>
                <a:gd name="T11" fmla="*/ 0 h 96"/>
                <a:gd name="T12" fmla="*/ 45 w 131"/>
                <a:gd name="T13" fmla="*/ 35 h 96"/>
                <a:gd name="T14" fmla="*/ 131 w 131"/>
                <a:gd name="T15" fmla="*/ 35 h 96"/>
                <a:gd name="T16" fmla="*/ 131 w 131"/>
                <a:gd name="T17" fmla="*/ 60 h 96"/>
                <a:gd name="T18" fmla="*/ 45 w 131"/>
                <a:gd name="T19" fmla="*/ 6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96">
                  <a:moveTo>
                    <a:pt x="45" y="60"/>
                  </a:moveTo>
                  <a:lnTo>
                    <a:pt x="83" y="96"/>
                  </a:lnTo>
                  <a:lnTo>
                    <a:pt x="51" y="96"/>
                  </a:lnTo>
                  <a:lnTo>
                    <a:pt x="0" y="47"/>
                  </a:lnTo>
                  <a:lnTo>
                    <a:pt x="51" y="0"/>
                  </a:lnTo>
                  <a:lnTo>
                    <a:pt x="83" y="0"/>
                  </a:lnTo>
                  <a:lnTo>
                    <a:pt x="45" y="35"/>
                  </a:lnTo>
                  <a:lnTo>
                    <a:pt x="131" y="35"/>
                  </a:lnTo>
                  <a:lnTo>
                    <a:pt x="131" y="60"/>
                  </a:lnTo>
                  <a:lnTo>
                    <a:pt x="45" y="60"/>
                  </a:lnTo>
                  <a:close/>
                </a:path>
              </a:pathLst>
            </a:custGeom>
            <a:solidFill>
              <a:srgbClr val="FFFFFF"/>
            </a:solidFill>
            <a:ln>
              <a:noFill/>
            </a:ln>
            <a:extLst/>
          </p:spPr>
          <p:txBody>
            <a:bodyPr vert="horz" wrap="square" lIns="91440" tIns="45720" rIns="91440" bIns="45720" numCol="1" anchor="t" anchorCtr="0" compatLnSpc="1">
              <a:prstTxWarp prst="textNoShape">
                <a:avLst/>
              </a:prstTxWarp>
            </a:bodyPr>
            <a:lstStyle/>
            <a:p>
              <a:endParaRPr lang="en-US">
                <a:solidFill>
                  <a:srgbClr val="000000"/>
                </a:solidFill>
              </a:endParaRPr>
            </a:p>
          </p:txBody>
        </p:sp>
        <p:grpSp>
          <p:nvGrpSpPr>
            <p:cNvPr id="122" name="Group 121"/>
            <p:cNvGrpSpPr/>
            <p:nvPr/>
          </p:nvGrpSpPr>
          <p:grpSpPr>
            <a:xfrm>
              <a:off x="2046602" y="5798789"/>
              <a:ext cx="429079" cy="301098"/>
              <a:chOff x="5600353" y="4922029"/>
              <a:chExt cx="1764920" cy="1121636"/>
            </a:xfrm>
          </p:grpSpPr>
          <p:sp>
            <p:nvSpPr>
              <p:cNvPr id="143" name="Rounded Rectangle 48"/>
              <p:cNvSpPr/>
              <p:nvPr/>
            </p:nvSpPr>
            <p:spPr>
              <a:xfrm rot="16200000">
                <a:off x="5921995" y="4600387"/>
                <a:ext cx="1121636" cy="1764920"/>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44" name="Picture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98917" y="5103733"/>
                <a:ext cx="1324120" cy="695461"/>
              </a:xfrm>
              <a:prstGeom prst="rect">
                <a:avLst/>
              </a:prstGeom>
            </p:spPr>
          </p:pic>
        </p:grpSp>
      </p:grpSp>
      <p:sp>
        <p:nvSpPr>
          <p:cNvPr id="145" name="Rectangle 144"/>
          <p:cNvSpPr/>
          <p:nvPr/>
        </p:nvSpPr>
        <p:spPr>
          <a:xfrm>
            <a:off x="471089" y="6438262"/>
            <a:ext cx="3521173" cy="507831"/>
          </a:xfrm>
          <a:prstGeom prst="rect">
            <a:avLst/>
          </a:prstGeom>
        </p:spPr>
        <p:txBody>
          <a:bodyPr wrap="square">
            <a:spAutoFit/>
          </a:bodyPr>
          <a:lstStyle/>
          <a:p>
            <a:pPr marL="12699" lvl="1" defTabSz="1218855" fontAlgn="base">
              <a:spcAft>
                <a:spcPct val="0"/>
              </a:spcAft>
              <a:buClr>
                <a:srgbClr val="000000">
                  <a:lumMod val="75000"/>
                  <a:lumOff val="25000"/>
                </a:srgbClr>
              </a:buClr>
              <a:buSzPct val="90000"/>
              <a:defRPr/>
            </a:pPr>
            <a:r>
              <a:rPr lang="en-US" sz="1600" dirty="0" smtClean="0">
                <a:solidFill>
                  <a:schemeClr val="bg1"/>
                </a:solidFill>
                <a:latin typeface="Segoe UI Light"/>
              </a:rPr>
              <a:t>New Windows 8 apps</a:t>
            </a:r>
            <a:endParaRPr lang="en-US" sz="1600" dirty="0">
              <a:solidFill>
                <a:schemeClr val="bg1"/>
              </a:solidFill>
              <a:latin typeface="Segoe UI Light"/>
            </a:endParaRPr>
          </a:p>
          <a:p>
            <a:pPr marL="58737" lvl="1" defTabSz="1218855" fontAlgn="base">
              <a:spcAft>
                <a:spcPct val="0"/>
              </a:spcAft>
              <a:buClr>
                <a:srgbClr val="000000">
                  <a:lumMod val="75000"/>
                  <a:lumOff val="25000"/>
                </a:srgbClr>
              </a:buClr>
              <a:buSzPct val="90000"/>
              <a:defRPr/>
            </a:pPr>
            <a:r>
              <a:rPr lang="en-US" sz="1100" dirty="0" err="1" smtClean="0">
                <a:solidFill>
                  <a:schemeClr val="bg1"/>
                </a:solidFill>
                <a:latin typeface="Segoe UI Light"/>
              </a:rPr>
              <a:t>Sideloading</a:t>
            </a:r>
            <a:r>
              <a:rPr lang="en-US" sz="1100" dirty="0" smtClean="0">
                <a:solidFill>
                  <a:schemeClr val="bg1"/>
                </a:solidFill>
                <a:latin typeface="Segoe UI Light"/>
              </a:rPr>
              <a:t> enabled for internal new Windows 8 apps</a:t>
            </a:r>
            <a:endParaRPr lang="en-US" sz="1100" dirty="0">
              <a:solidFill>
                <a:schemeClr val="bg1"/>
              </a:solidFill>
              <a:latin typeface="Segoe UI Light"/>
            </a:endParaRPr>
          </a:p>
        </p:txBody>
      </p:sp>
      <p:sp>
        <p:nvSpPr>
          <p:cNvPr id="65" name="Rectangle 64"/>
          <p:cNvSpPr/>
          <p:nvPr/>
        </p:nvSpPr>
        <p:spPr>
          <a:xfrm>
            <a:off x="576942" y="6353198"/>
            <a:ext cx="3430148" cy="313946"/>
          </a:xfrm>
          <a:prstGeom prst="rect">
            <a:avLst/>
          </a:prstGeom>
          <a:solidFill>
            <a:srgbClr val="FBFBFB"/>
          </a:solidFill>
        </p:spPr>
        <p:txBody>
          <a:bodyPr/>
          <a:lstStyle/>
          <a:p>
            <a:pPr algn="ctr">
              <a:lnSpc>
                <a:spcPct val="90000"/>
              </a:lnSpc>
              <a:spcBef>
                <a:spcPct val="20000"/>
              </a:spcBef>
              <a:buClr>
                <a:srgbClr val="000000">
                  <a:lumMod val="75000"/>
                  <a:lumOff val="25000"/>
                </a:srgbClr>
              </a:buClr>
              <a:buSzPct val="90000"/>
            </a:pPr>
            <a:r>
              <a:rPr lang="en-US" sz="1200" dirty="0">
                <a:solidFill>
                  <a:srgbClr val="000000">
                    <a:lumMod val="75000"/>
                    <a:lumOff val="25000"/>
                    <a:alpha val="99000"/>
                  </a:srgbClr>
                </a:solidFill>
                <a:latin typeface="Segoe UI Light"/>
              </a:rPr>
              <a:t>Solid business foundation </a:t>
            </a:r>
            <a:r>
              <a:rPr lang="en-US" sz="1200" dirty="0" smtClean="0">
                <a:solidFill>
                  <a:srgbClr val="000000">
                    <a:lumMod val="75000"/>
                    <a:lumOff val="25000"/>
                    <a:alpha val="99000"/>
                  </a:srgbClr>
                </a:solidFill>
                <a:latin typeface="Segoe UI Light"/>
              </a:rPr>
              <a:t>in Windows </a:t>
            </a:r>
            <a:r>
              <a:rPr lang="en-US" sz="1200" dirty="0">
                <a:solidFill>
                  <a:srgbClr val="000000">
                    <a:lumMod val="75000"/>
                    <a:lumOff val="25000"/>
                    <a:alpha val="99000"/>
                  </a:srgbClr>
                </a:solidFill>
                <a:latin typeface="Segoe UI Light"/>
              </a:rPr>
              <a:t>8 </a:t>
            </a:r>
            <a:r>
              <a:rPr lang="en-US" sz="1200" dirty="0" smtClean="0">
                <a:solidFill>
                  <a:srgbClr val="000000">
                    <a:lumMod val="75000"/>
                    <a:lumOff val="25000"/>
                    <a:alpha val="99000"/>
                  </a:srgbClr>
                </a:solidFill>
                <a:latin typeface="Segoe UI Light"/>
              </a:rPr>
              <a:t>Pro</a:t>
            </a:r>
            <a:endParaRPr lang="en-US" sz="1200" dirty="0">
              <a:solidFill>
                <a:srgbClr val="000000">
                  <a:lumMod val="75000"/>
                  <a:lumOff val="25000"/>
                  <a:alpha val="99000"/>
                </a:srgbClr>
              </a:solidFill>
              <a:latin typeface="Segoe UI Light"/>
            </a:endParaRPr>
          </a:p>
        </p:txBody>
      </p:sp>
      <p:sp>
        <p:nvSpPr>
          <p:cNvPr id="2" name="Title 1"/>
          <p:cNvSpPr>
            <a:spLocks noGrp="1"/>
          </p:cNvSpPr>
          <p:nvPr>
            <p:ph type="title"/>
          </p:nvPr>
        </p:nvSpPr>
        <p:spPr>
          <a:xfrm>
            <a:off x="519112" y="228600"/>
            <a:ext cx="11149013" cy="747897"/>
          </a:xfrm>
        </p:spPr>
        <p:txBody>
          <a:bodyPr/>
          <a:lstStyle/>
          <a:p>
            <a:r>
              <a:rPr lang="en-US" dirty="0" smtClean="0"/>
              <a:t>Through Windows SA</a:t>
            </a:r>
            <a:endParaRPr lang="en-US" dirty="0"/>
          </a:p>
        </p:txBody>
      </p:sp>
      <p:sp>
        <p:nvSpPr>
          <p:cNvPr id="9" name="Text Placeholder 2"/>
          <p:cNvSpPr txBox="1">
            <a:spLocks/>
          </p:cNvSpPr>
          <p:nvPr/>
        </p:nvSpPr>
        <p:spPr>
          <a:xfrm>
            <a:off x="177408" y="1058384"/>
            <a:ext cx="3829682" cy="459777"/>
          </a:xfrm>
          <a:prstGeom prst="rect">
            <a:avLst/>
          </a:prstGeom>
        </p:spPr>
        <p:txBody>
          <a:bodyPr/>
          <a:lstStyle>
            <a:defPPr>
              <a:defRPr lang="en-US"/>
            </a:defPPr>
            <a:lvl1pPr marL="460375" indent="-460375">
              <a:lnSpc>
                <a:spcPct val="90000"/>
              </a:lnSpc>
              <a:spcBef>
                <a:spcPct val="20000"/>
              </a:spcBef>
              <a:buClr>
                <a:schemeClr val="tx1">
                  <a:lumMod val="75000"/>
                  <a:lumOff val="25000"/>
                </a:schemeClr>
              </a:buClr>
              <a:buSzPct val="90000"/>
              <a:buFont typeface="Arial" pitchFamily="34" charset="0"/>
              <a:buChar char="•"/>
              <a:defRPr sz="2400">
                <a:solidFill>
                  <a:schemeClr val="tx1">
                    <a:lumMod val="75000"/>
                    <a:lumOff val="25000"/>
                    <a:alpha val="99000"/>
                  </a:schemeClr>
                </a:solidFill>
              </a:defRPr>
            </a:lvl1pPr>
            <a:lvl2pPr marL="12699" lvl="1" indent="0" algn="ctr" defTabSz="1218855">
              <a:lnSpc>
                <a:spcPct val="100000"/>
              </a:lnSpc>
              <a:spcBef>
                <a:spcPct val="20000"/>
              </a:spcBef>
              <a:buClr>
                <a:schemeClr val="tx1">
                  <a:lumMod val="75000"/>
                  <a:lumOff val="25000"/>
                </a:schemeClr>
              </a:buClr>
              <a:buSzPct val="90000"/>
              <a:buFont typeface="Arial" pitchFamily="34" charset="0"/>
              <a:buNone/>
              <a:defRPr sz="28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j-lt"/>
              </a:defRPr>
            </a:lvl2pPr>
            <a:lvl3pPr marL="1258888" indent="-403225">
              <a:lnSpc>
                <a:spcPct val="90000"/>
              </a:lnSpc>
              <a:spcBef>
                <a:spcPct val="20000"/>
              </a:spcBef>
              <a:buClr>
                <a:schemeClr val="tx1">
                  <a:lumMod val="75000"/>
                  <a:lumOff val="25000"/>
                </a:schemeClr>
              </a:buClr>
              <a:buSzPct val="90000"/>
              <a:buFont typeface="Arial" pitchFamily="34" charset="0"/>
              <a:buChar char="•"/>
              <a:defRPr>
                <a:solidFill>
                  <a:schemeClr val="tx1">
                    <a:lumMod val="75000"/>
                    <a:lumOff val="25000"/>
                    <a:alpha val="99000"/>
                  </a:schemeClr>
                </a:solidFill>
              </a:defRPr>
            </a:lvl3pPr>
            <a:lvl4pPr marL="1604963" indent="-346075">
              <a:lnSpc>
                <a:spcPct val="90000"/>
              </a:lnSpc>
              <a:spcBef>
                <a:spcPct val="20000"/>
              </a:spcBef>
              <a:buClr>
                <a:schemeClr val="tx1">
                  <a:lumMod val="75000"/>
                  <a:lumOff val="25000"/>
                </a:schemeClr>
              </a:buClr>
              <a:buSzPct val="90000"/>
              <a:buFont typeface="Arial" pitchFamily="34" charset="0"/>
              <a:buChar char="•"/>
              <a:defRPr sz="1600">
                <a:solidFill>
                  <a:schemeClr val="tx1">
                    <a:lumMod val="75000"/>
                    <a:lumOff val="25000"/>
                    <a:alpha val="99000"/>
                  </a:schemeClr>
                </a:solidFill>
              </a:defRPr>
            </a:lvl4pPr>
            <a:lvl5pPr marL="1941513" indent="-336550">
              <a:lnSpc>
                <a:spcPct val="90000"/>
              </a:lnSpc>
              <a:spcBef>
                <a:spcPct val="20000"/>
              </a:spcBef>
              <a:buClr>
                <a:schemeClr val="tx1">
                  <a:lumMod val="75000"/>
                  <a:lumOff val="25000"/>
                </a:schemeClr>
              </a:buClr>
              <a:buSzPct val="90000"/>
              <a:buFont typeface="Arial" pitchFamily="34" charset="0"/>
              <a:buChar char="•"/>
              <a:defRPr sz="1600">
                <a:solidFill>
                  <a:schemeClr val="tx1">
                    <a:lumMod val="75000"/>
                    <a:lumOff val="25000"/>
                    <a:alpha val="99000"/>
                  </a:schemeClr>
                </a:solidFill>
              </a:defRPr>
            </a:lvl5pPr>
            <a:lvl6pPr marL="2514499" indent="-228591">
              <a:spcBef>
                <a:spcPct val="20000"/>
              </a:spcBef>
              <a:buFont typeface="Arial" pitchFamily="34" charset="0"/>
              <a:buChar char="•"/>
              <a:defRPr sz="2000"/>
            </a:lvl6pPr>
            <a:lvl7pPr marL="2971681" indent="-228591">
              <a:spcBef>
                <a:spcPct val="20000"/>
              </a:spcBef>
              <a:buFont typeface="Arial" pitchFamily="34" charset="0"/>
              <a:buChar char="•"/>
              <a:defRPr sz="2000"/>
            </a:lvl7pPr>
            <a:lvl8pPr marL="3428863" indent="-228591">
              <a:spcBef>
                <a:spcPct val="20000"/>
              </a:spcBef>
              <a:buFont typeface="Arial" pitchFamily="34" charset="0"/>
              <a:buChar char="•"/>
              <a:defRPr sz="2000"/>
            </a:lvl8pPr>
            <a:lvl9pPr marL="3886045" indent="-228591">
              <a:spcBef>
                <a:spcPct val="20000"/>
              </a:spcBef>
              <a:buFont typeface="Arial" pitchFamily="34" charset="0"/>
              <a:buChar char="•"/>
              <a:defRPr sz="2000"/>
            </a:lvl9pPr>
          </a:lstStyle>
          <a:p>
            <a:pPr lvl="1">
              <a:buClr>
                <a:srgbClr val="000000">
                  <a:lumMod val="75000"/>
                  <a:lumOff val="25000"/>
                </a:srgbClr>
              </a:buClr>
            </a:pPr>
            <a:r>
              <a:rPr lang="en-US" sz="220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rPr>
              <a:t>Unique access </a:t>
            </a:r>
            <a:r>
              <a:rPr lang="en-US" sz="220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rPr>
              <a:t>to</a:t>
            </a:r>
            <a:br>
              <a:rPr lang="en-US" sz="220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rPr>
            </a:br>
            <a:r>
              <a:rPr lang="en-US" sz="220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rPr>
              <a:t>Windows </a:t>
            </a:r>
            <a:r>
              <a:rPr lang="en-US" sz="220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rPr>
              <a:t>8 Enterprise</a:t>
            </a:r>
          </a:p>
        </p:txBody>
      </p:sp>
      <p:sp>
        <p:nvSpPr>
          <p:cNvPr id="10" name="Text Placeholder 2"/>
          <p:cNvSpPr txBox="1">
            <a:spLocks/>
          </p:cNvSpPr>
          <p:nvPr/>
        </p:nvSpPr>
        <p:spPr>
          <a:xfrm>
            <a:off x="4119485" y="1058384"/>
            <a:ext cx="3829682" cy="459777"/>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699" lvl="1" indent="0" algn="ctr" defTabSz="1218855">
              <a:lnSpc>
                <a:spcPct val="100000"/>
              </a:lnSpc>
              <a:buClr>
                <a:srgbClr val="000000">
                  <a:lumMod val="75000"/>
                  <a:lumOff val="25000"/>
                </a:srgbClr>
              </a:buClr>
              <a:buNone/>
              <a:defRPr/>
            </a:pPr>
            <a:r>
              <a:rPr lang="en-US" sz="220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Virtualize, Manage, and</a:t>
            </a:r>
            <a:br>
              <a:rPr lang="en-US" sz="220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br>
            <a:r>
              <a:rPr lang="en-US" sz="220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Restore </a:t>
            </a:r>
            <a:r>
              <a:rPr lang="en-US" sz="220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with </a:t>
            </a:r>
            <a:r>
              <a:rPr lang="en-US" sz="220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MDOP</a:t>
            </a:r>
            <a:endParaRPr lang="en-US" sz="2200" dirty="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endParaRPr>
          </a:p>
        </p:txBody>
      </p:sp>
      <p:sp>
        <p:nvSpPr>
          <p:cNvPr id="11" name="Text Placeholder 2"/>
          <p:cNvSpPr txBox="1">
            <a:spLocks/>
          </p:cNvSpPr>
          <p:nvPr/>
        </p:nvSpPr>
        <p:spPr>
          <a:xfrm>
            <a:off x="8090382" y="1058384"/>
            <a:ext cx="3829683" cy="459777"/>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2699" lvl="1" indent="0" algn="ctr" defTabSz="1218855">
              <a:lnSpc>
                <a:spcPct val="100000"/>
              </a:lnSpc>
              <a:buClr>
                <a:srgbClr val="000000">
                  <a:lumMod val="75000"/>
                  <a:lumOff val="25000"/>
                </a:srgbClr>
              </a:buClr>
              <a:buNone/>
              <a:defRPr/>
            </a:pPr>
            <a:r>
              <a:rPr lang="en-US" sz="220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Work from many devices</a:t>
            </a:r>
            <a:br>
              <a:rPr lang="en-US" sz="220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br>
            <a:r>
              <a:rPr lang="en-US" sz="2200" dirty="0" smtClean="0">
                <a:gradFill flip="none" rotWithShape="1">
                  <a:gsLst>
                    <a:gs pos="0">
                      <a:srgbClr val="000000">
                        <a:lumMod val="65000"/>
                        <a:lumOff val="35000"/>
                      </a:srgbClr>
                    </a:gs>
                    <a:gs pos="86000">
                      <a:srgbClr val="000000">
                        <a:lumMod val="75000"/>
                        <a:lumOff val="25000"/>
                      </a:srgbClr>
                    </a:gs>
                  </a:gsLst>
                  <a:path path="circle">
                    <a:fillToRect r="100000" b="100000"/>
                  </a:path>
                  <a:tileRect l="-100000" t="-100000"/>
                </a:gradFill>
                <a:latin typeface="Segoe UI Light"/>
              </a:rPr>
              <a:t>with flexible licensing</a:t>
            </a:r>
            <a:endParaRPr lang="en-US" sz="2200" dirty="0">
              <a:solidFill>
                <a:srgbClr val="000000">
                  <a:lumMod val="75000"/>
                  <a:lumOff val="25000"/>
                  <a:alpha val="99000"/>
                </a:srgbClr>
              </a:solidFill>
              <a:latin typeface="Segoe UI Light"/>
            </a:endParaRPr>
          </a:p>
        </p:txBody>
      </p:sp>
      <p:sp>
        <p:nvSpPr>
          <p:cNvPr id="38" name="Plus 37"/>
          <p:cNvSpPr/>
          <p:nvPr/>
        </p:nvSpPr>
        <p:spPr bwMode="auto">
          <a:xfrm>
            <a:off x="417299" y="6364256"/>
            <a:ext cx="291830" cy="291830"/>
          </a:xfrm>
          <a:prstGeom prst="mathPlus">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0" bIns="91440" numCol="1" spcCol="0" rtlCol="0" fromWordArt="0" anchor="t" anchorCtr="0" forceAA="0" compatLnSpc="1">
            <a:prstTxWarp prst="textNoShape">
              <a:avLst/>
            </a:prstTxWarp>
            <a:noAutofit/>
          </a:bodyPr>
          <a:lstStyle/>
          <a:p>
            <a:pPr defTabSz="914099" fontAlgn="base">
              <a:lnSpc>
                <a:spcPct val="80000"/>
              </a:lnSpc>
              <a:spcBef>
                <a:spcPts val="300"/>
              </a:spcBef>
              <a:spcAft>
                <a:spcPct val="0"/>
              </a:spcAft>
            </a:pPr>
            <a:endParaRPr lang="en-US" spc="-5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3" name="TextBox 2"/>
          <p:cNvSpPr txBox="1"/>
          <p:nvPr/>
        </p:nvSpPr>
        <p:spPr>
          <a:xfrm>
            <a:off x="10966771" y="852385"/>
            <a:ext cx="84960" cy="369332"/>
          </a:xfrm>
          <a:prstGeom prst="rect">
            <a:avLst/>
          </a:prstGeom>
          <a:noFill/>
        </p:spPr>
        <p:txBody>
          <a:bodyPr wrap="none" lIns="0" tIns="0" rIns="0" bIns="0" rtlCol="0">
            <a:spAutoFit/>
          </a:bodyPr>
          <a:lstStyle/>
          <a:p>
            <a:r>
              <a:rPr lang="en-US" sz="2400" dirty="0" smtClean="0">
                <a:gradFill>
                  <a:gsLst>
                    <a:gs pos="0">
                      <a:srgbClr val="000000">
                        <a:lumMod val="75000"/>
                        <a:lumOff val="25000"/>
                      </a:srgbClr>
                    </a:gs>
                    <a:gs pos="80000">
                      <a:srgbClr val="000000">
                        <a:lumMod val="65000"/>
                        <a:lumOff val="35000"/>
                      </a:srgbClr>
                    </a:gs>
                  </a:gsLst>
                  <a:lin ang="16200000" scaled="0"/>
                </a:gradFill>
                <a:latin typeface="Segoe UI Light" pitchFamily="34" charset="0"/>
              </a:rPr>
              <a:t> </a:t>
            </a:r>
          </a:p>
        </p:txBody>
      </p:sp>
      <p:sp>
        <p:nvSpPr>
          <p:cNvPr id="105" name="Rectangle 104"/>
          <p:cNvSpPr/>
          <p:nvPr/>
        </p:nvSpPr>
        <p:spPr bwMode="auto">
          <a:xfrm>
            <a:off x="8508981" y="4264774"/>
            <a:ext cx="2594116" cy="461273"/>
          </a:xfrm>
          <a:prstGeom prst="rect">
            <a:avLst/>
          </a:prstGeom>
          <a:solidFill>
            <a:schemeClr val="accent6">
              <a:alpha val="0"/>
            </a:schemeClr>
          </a:solidFill>
          <a:ln>
            <a:no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a:lnSpc>
                <a:spcPct val="90000"/>
              </a:lnSpc>
              <a:spcBef>
                <a:spcPct val="20000"/>
              </a:spcBef>
              <a:buClr>
                <a:srgbClr val="000000">
                  <a:lumMod val="75000"/>
                  <a:lumOff val="25000"/>
                </a:srgbClr>
              </a:buClr>
              <a:buSzPct val="90000"/>
            </a:pPr>
            <a:r>
              <a:rPr lang="en-US" sz="1200" dirty="0">
                <a:solidFill>
                  <a:srgbClr val="000000">
                    <a:lumMod val="75000"/>
                    <a:lumOff val="25000"/>
                    <a:alpha val="99000"/>
                  </a:srgbClr>
                </a:solidFill>
                <a:latin typeface="Segoe UI Light"/>
              </a:rPr>
              <a:t>SA </a:t>
            </a:r>
            <a:r>
              <a:rPr lang="en-US" sz="1200" dirty="0" smtClean="0">
                <a:solidFill>
                  <a:srgbClr val="000000">
                    <a:lumMod val="75000"/>
                    <a:lumOff val="25000"/>
                    <a:alpha val="99000"/>
                  </a:srgbClr>
                </a:solidFill>
                <a:latin typeface="Segoe UI Light"/>
              </a:rPr>
              <a:t>foundation</a:t>
            </a:r>
          </a:p>
          <a:p>
            <a:pPr algn="ctr">
              <a:lnSpc>
                <a:spcPct val="90000"/>
              </a:lnSpc>
              <a:spcBef>
                <a:spcPct val="20000"/>
              </a:spcBef>
              <a:buClr>
                <a:srgbClr val="000000">
                  <a:lumMod val="75000"/>
                  <a:lumOff val="25000"/>
                </a:srgbClr>
              </a:buClr>
              <a:buSzPct val="90000"/>
            </a:pPr>
            <a:r>
              <a:rPr lang="en-US" sz="1200" dirty="0" smtClean="0">
                <a:solidFill>
                  <a:srgbClr val="000000">
                    <a:lumMod val="75000"/>
                    <a:lumOff val="25000"/>
                    <a:alpha val="99000"/>
                  </a:srgbClr>
                </a:solidFill>
                <a:latin typeface="Segoe UI Light"/>
              </a:rPr>
              <a:t>Use rights, Technology, Support</a:t>
            </a:r>
            <a:endParaRPr lang="en-US" sz="1200" dirty="0">
              <a:solidFill>
                <a:srgbClr val="000000">
                  <a:lumMod val="75000"/>
                  <a:lumOff val="25000"/>
                  <a:alpha val="99000"/>
                </a:srgbClr>
              </a:solidFill>
              <a:latin typeface="Segoe UI Light"/>
            </a:endParaRPr>
          </a:p>
        </p:txBody>
      </p:sp>
      <p:cxnSp>
        <p:nvCxnSpPr>
          <p:cNvPr id="7" name="Straight Connector 6"/>
          <p:cNvCxnSpPr/>
          <p:nvPr/>
        </p:nvCxnSpPr>
        <p:spPr>
          <a:xfrm>
            <a:off x="376207" y="1844675"/>
            <a:ext cx="11401141" cy="0"/>
          </a:xfrm>
          <a:prstGeom prst="line">
            <a:avLst/>
          </a:prstGeom>
        </p:spPr>
        <p:style>
          <a:lnRef idx="1">
            <a:schemeClr val="accent1"/>
          </a:lnRef>
          <a:fillRef idx="0">
            <a:schemeClr val="accent1"/>
          </a:fillRef>
          <a:effectRef idx="0">
            <a:schemeClr val="accent1"/>
          </a:effectRef>
          <a:fontRef idx="minor">
            <a:schemeClr val="tx1"/>
          </a:fontRef>
        </p:style>
      </p:cxnSp>
      <p:sp>
        <p:nvSpPr>
          <p:cNvPr id="125" name="Plus 124"/>
          <p:cNvSpPr/>
          <p:nvPr/>
        </p:nvSpPr>
        <p:spPr bwMode="auto">
          <a:xfrm>
            <a:off x="8186224" y="4349495"/>
            <a:ext cx="291830" cy="291830"/>
          </a:xfrm>
          <a:prstGeom prst="mathPlus">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0" bIns="91440" numCol="1" spcCol="0" rtlCol="0" fromWordArt="0" anchor="t" anchorCtr="0" forceAA="0" compatLnSpc="1">
            <a:prstTxWarp prst="textNoShape">
              <a:avLst/>
            </a:prstTxWarp>
            <a:noAutofit/>
          </a:bodyPr>
          <a:lstStyle/>
          <a:p>
            <a:pPr defTabSz="914099" fontAlgn="base">
              <a:lnSpc>
                <a:spcPct val="80000"/>
              </a:lnSpc>
              <a:spcBef>
                <a:spcPts val="300"/>
              </a:spcBef>
              <a:spcAft>
                <a:spcPct val="0"/>
              </a:spcAft>
            </a:pPr>
            <a:endParaRPr lang="en-US" spc="-50" dirty="0" err="1">
              <a:gradFill>
                <a:gsLst>
                  <a:gs pos="0">
                    <a:srgbClr val="FFFFFF"/>
                  </a:gs>
                  <a:gs pos="100000">
                    <a:srgbClr val="FFFFFF"/>
                  </a:gs>
                </a:gsLst>
                <a:lin ang="5400000" scaled="0"/>
              </a:gradFill>
              <a:latin typeface="Segoe UI Light"/>
              <a:ea typeface="Segoe UI" pitchFamily="34" charset="0"/>
              <a:cs typeface="Segoe UI" pitchFamily="34" charset="0"/>
            </a:endParaRPr>
          </a:p>
        </p:txBody>
      </p:sp>
    </p:spTree>
    <p:extLst>
      <p:ext uri="{BB962C8B-B14F-4D97-AF65-F5344CB8AC3E}">
        <p14:creationId xmlns:p14="http://schemas.microsoft.com/office/powerpoint/2010/main" val="26823445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decel="90000" fill="hold" nodeType="clickEffect">
                                  <p:stCondLst>
                                    <p:cond delay="0"/>
                                  </p:stCondLst>
                                  <p:childTnLst>
                                    <p:animMotion origin="layout" path="M -0.00039 -0.00301 L 0.00117 -0.16945 " pathEditMode="relative" rAng="0" ptsTypes="AA">
                                      <p:cBhvr>
                                        <p:cTn id="6" dur="1000" fill="hold"/>
                                        <p:tgtEl>
                                          <p:spTgt spid="132"/>
                                        </p:tgtEl>
                                        <p:attrNameLst>
                                          <p:attrName>ppt_x</p:attrName>
                                          <p:attrName>ppt_y</p:attrName>
                                        </p:attrNameLst>
                                      </p:cBhvr>
                                      <p:rCtr x="78" y="-8333"/>
                                    </p:animMotion>
                                  </p:childTnLst>
                                </p:cTn>
                              </p:par>
                              <p:par>
                                <p:cTn id="7" presetID="10" presetClass="exit" presetSubtype="0" fill="hold" nodeType="withEffect">
                                  <p:stCondLst>
                                    <p:cond delay="0"/>
                                  </p:stCondLst>
                                  <p:childTnLst>
                                    <p:animEffect transition="out" filter="fade">
                                      <p:cBhvr>
                                        <p:cTn id="8" dur="500"/>
                                        <p:tgtEl>
                                          <p:spTgt spid="132"/>
                                        </p:tgtEl>
                                      </p:cBhvr>
                                    </p:animEffect>
                                    <p:set>
                                      <p:cBhvr>
                                        <p:cTn id="9" dur="1" fill="hold">
                                          <p:stCondLst>
                                            <p:cond delay="499"/>
                                          </p:stCondLst>
                                        </p:cTn>
                                        <p:tgtEl>
                                          <p:spTgt spid="132"/>
                                        </p:tgtEl>
                                        <p:attrNameLst>
                                          <p:attrName>style.visibility</p:attrName>
                                        </p:attrNameLst>
                                      </p:cBhvr>
                                      <p:to>
                                        <p:strVal val="hidden"/>
                                      </p:to>
                                    </p:set>
                                  </p:childTnLst>
                                </p:cTn>
                              </p:par>
                              <p:par>
                                <p:cTn id="10" presetID="42" presetClass="path" presetSubtype="0" decel="90000" fill="hold" grpId="0" nodeType="withEffect">
                                  <p:stCondLst>
                                    <p:cond delay="0"/>
                                  </p:stCondLst>
                                  <p:childTnLst>
                                    <p:animMotion origin="layout" path="M 0.00209 4.81481E-6 L 0.00169 -0.10764 " pathEditMode="relative" rAng="0" ptsTypes="AA">
                                      <p:cBhvr>
                                        <p:cTn id="11" dur="1000" fill="hold"/>
                                        <p:tgtEl>
                                          <p:spTgt spid="46"/>
                                        </p:tgtEl>
                                        <p:attrNameLst>
                                          <p:attrName>ppt_x</p:attrName>
                                          <p:attrName>ppt_y</p:attrName>
                                        </p:attrNameLst>
                                      </p:cBhvr>
                                      <p:rCtr x="-26" y="-5394"/>
                                    </p:animMotion>
                                  </p:childTnLst>
                                </p:cTn>
                              </p:par>
                              <p:par>
                                <p:cTn id="12" presetID="10" presetClass="entr" presetSubtype="0" fill="hold" grpId="1" nodeType="with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500"/>
                                        <p:tgtEl>
                                          <p:spTgt spid="46"/>
                                        </p:tgtEl>
                                      </p:cBhvr>
                                    </p:animEffect>
                                  </p:childTnLst>
                                </p:cTn>
                              </p:par>
                              <p:par>
                                <p:cTn id="15" presetID="42" presetClass="path" presetSubtype="0" decel="90000" fill="hold" nodeType="withEffect">
                                  <p:stCondLst>
                                    <p:cond delay="0"/>
                                  </p:stCondLst>
                                  <p:childTnLst>
                                    <p:animMotion origin="layout" path="M 0.00013 0.0007 L 0.00013 -0.10509 " pathEditMode="relative" rAng="0" ptsTypes="AA">
                                      <p:cBhvr>
                                        <p:cTn id="16" dur="1000" fill="hold"/>
                                        <p:tgtEl>
                                          <p:spTgt spid="56"/>
                                        </p:tgtEl>
                                        <p:attrNameLst>
                                          <p:attrName>ppt_x</p:attrName>
                                          <p:attrName>ppt_y</p:attrName>
                                        </p:attrNameLst>
                                      </p:cBhvr>
                                      <p:rCtr x="0" y="-5301"/>
                                    </p:animMotion>
                                  </p:childTnLst>
                                </p:cTn>
                              </p:par>
                              <p:par>
                                <p:cTn id="17" presetID="10" presetClass="exit" presetSubtype="0" fill="hold" nodeType="withEffect">
                                  <p:stCondLst>
                                    <p:cond delay="0"/>
                                  </p:stCondLst>
                                  <p:childTnLst>
                                    <p:animEffect transition="out" filter="fade">
                                      <p:cBhvr>
                                        <p:cTn id="18" dur="500"/>
                                        <p:tgtEl>
                                          <p:spTgt spid="56"/>
                                        </p:tgtEl>
                                      </p:cBhvr>
                                    </p:animEffect>
                                    <p:set>
                                      <p:cBhvr>
                                        <p:cTn id="19" dur="1" fill="hold">
                                          <p:stCondLst>
                                            <p:cond delay="499"/>
                                          </p:stCondLst>
                                        </p:cTn>
                                        <p:tgtEl>
                                          <p:spTgt spid="56"/>
                                        </p:tgtEl>
                                        <p:attrNameLst>
                                          <p:attrName>style.visibility</p:attrName>
                                        </p:attrNameLst>
                                      </p:cBhvr>
                                      <p:to>
                                        <p:strVal val="hidden"/>
                                      </p:to>
                                    </p:set>
                                  </p:childTnLst>
                                </p:cTn>
                              </p:par>
                              <p:par>
                                <p:cTn id="20" presetID="42" presetClass="path" presetSubtype="0" decel="90000" fill="hold" grpId="0" nodeType="withEffect">
                                  <p:stCondLst>
                                    <p:cond delay="0"/>
                                  </p:stCondLst>
                                  <p:childTnLst>
                                    <p:animMotion origin="layout" path="M 0.00209 4.81481E-6 L 0.00169 -0.10764 " pathEditMode="relative" rAng="0" ptsTypes="AA">
                                      <p:cBhvr>
                                        <p:cTn id="21" dur="1000" fill="hold"/>
                                        <p:tgtEl>
                                          <p:spTgt spid="47"/>
                                        </p:tgtEl>
                                        <p:attrNameLst>
                                          <p:attrName>ppt_x</p:attrName>
                                          <p:attrName>ppt_y</p:attrName>
                                        </p:attrNameLst>
                                      </p:cBhvr>
                                      <p:rCtr x="-26" y="-5394"/>
                                    </p:animMotion>
                                  </p:childTnLst>
                                </p:cTn>
                              </p:par>
                              <p:par>
                                <p:cTn id="22" presetID="10" presetClass="entr" presetSubtype="0" fill="hold" grpId="1" nodeType="with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par>
                                <p:cTn id="25" presetID="42" presetClass="path" presetSubtype="0" decel="90000" fill="hold" nodeType="withEffect">
                                  <p:stCondLst>
                                    <p:cond delay="0"/>
                                  </p:stCondLst>
                                  <p:childTnLst>
                                    <p:animMotion origin="layout" path="M -0.00065 -0.00301 L -0.00065 -0.08796 " pathEditMode="relative" rAng="0" ptsTypes="AA">
                                      <p:cBhvr>
                                        <p:cTn id="26" dur="1000" fill="hold"/>
                                        <p:tgtEl>
                                          <p:spTgt spid="57"/>
                                        </p:tgtEl>
                                        <p:attrNameLst>
                                          <p:attrName>ppt_x</p:attrName>
                                          <p:attrName>ppt_y</p:attrName>
                                        </p:attrNameLst>
                                      </p:cBhvr>
                                      <p:rCtr x="0" y="-4259"/>
                                    </p:animMotion>
                                  </p:childTnLst>
                                </p:cTn>
                              </p:par>
                              <p:par>
                                <p:cTn id="27" presetID="10" presetClass="exit" presetSubtype="0" fill="hold" nodeType="withEffect">
                                  <p:stCondLst>
                                    <p:cond delay="0"/>
                                  </p:stCondLst>
                                  <p:childTnLst>
                                    <p:animEffect transition="out" filter="fade">
                                      <p:cBhvr>
                                        <p:cTn id="28" dur="500"/>
                                        <p:tgtEl>
                                          <p:spTgt spid="57"/>
                                        </p:tgtEl>
                                      </p:cBhvr>
                                    </p:animEffect>
                                    <p:set>
                                      <p:cBhvr>
                                        <p:cTn id="29" dur="1" fill="hold">
                                          <p:stCondLst>
                                            <p:cond delay="499"/>
                                          </p:stCondLst>
                                        </p:cTn>
                                        <p:tgtEl>
                                          <p:spTgt spid="57"/>
                                        </p:tgtEl>
                                        <p:attrNameLst>
                                          <p:attrName>style.visibility</p:attrName>
                                        </p:attrNameLst>
                                      </p:cBhvr>
                                      <p:to>
                                        <p:strVal val="hidden"/>
                                      </p:to>
                                    </p:set>
                                  </p:childTnLst>
                                </p:cTn>
                              </p:par>
                              <p:par>
                                <p:cTn id="30" presetID="42" presetClass="path" presetSubtype="0" decel="90000" fill="hold" grpId="0" nodeType="withEffect">
                                  <p:stCondLst>
                                    <p:cond delay="0"/>
                                  </p:stCondLst>
                                  <p:childTnLst>
                                    <p:animMotion origin="layout" path="M 0.00209 4.81481E-6 L 0.00169 -0.10764 " pathEditMode="relative" rAng="0" ptsTypes="AA">
                                      <p:cBhvr>
                                        <p:cTn id="31" dur="1000" fill="hold"/>
                                        <p:tgtEl>
                                          <p:spTgt spid="52"/>
                                        </p:tgtEl>
                                        <p:attrNameLst>
                                          <p:attrName>ppt_x</p:attrName>
                                          <p:attrName>ppt_y</p:attrName>
                                        </p:attrNameLst>
                                      </p:cBhvr>
                                      <p:rCtr x="-26" y="-5394"/>
                                    </p:animMotion>
                                  </p:childTnLst>
                                </p:cTn>
                              </p:par>
                              <p:par>
                                <p:cTn id="32" presetID="10" presetClass="entr" presetSubtype="0" fill="hold" grpId="1" nodeType="with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42" presetClass="path" presetSubtype="0" decel="90000" fill="hold" nodeType="withEffect">
                                  <p:stCondLst>
                                    <p:cond delay="0"/>
                                  </p:stCondLst>
                                  <p:childTnLst>
                                    <p:animMotion origin="layout" path="M -0.00013 -0.00301 L -0.00013 -0.08796 " pathEditMode="relative" rAng="0" ptsTypes="AA">
                                      <p:cBhvr>
                                        <p:cTn id="36" dur="1000" fill="hold"/>
                                        <p:tgtEl>
                                          <p:spTgt spid="67"/>
                                        </p:tgtEl>
                                        <p:attrNameLst>
                                          <p:attrName>ppt_x</p:attrName>
                                          <p:attrName>ppt_y</p:attrName>
                                        </p:attrNameLst>
                                      </p:cBhvr>
                                      <p:rCtr x="0" y="-4259"/>
                                    </p:animMotion>
                                  </p:childTnLst>
                                </p:cTn>
                              </p:par>
                              <p:par>
                                <p:cTn id="37" presetID="10" presetClass="exit" presetSubtype="0" fill="hold" nodeType="withEffect">
                                  <p:stCondLst>
                                    <p:cond delay="0"/>
                                  </p:stCondLst>
                                  <p:childTnLst>
                                    <p:animEffect transition="out" filter="fade">
                                      <p:cBhvr>
                                        <p:cTn id="38" dur="500"/>
                                        <p:tgtEl>
                                          <p:spTgt spid="67"/>
                                        </p:tgtEl>
                                      </p:cBhvr>
                                    </p:animEffect>
                                    <p:set>
                                      <p:cBhvr>
                                        <p:cTn id="39" dur="1" fill="hold">
                                          <p:stCondLst>
                                            <p:cond delay="499"/>
                                          </p:stCondLst>
                                        </p:cTn>
                                        <p:tgtEl>
                                          <p:spTgt spid="67"/>
                                        </p:tgtEl>
                                        <p:attrNameLst>
                                          <p:attrName>style.visibility</p:attrName>
                                        </p:attrNameLst>
                                      </p:cBhvr>
                                      <p:to>
                                        <p:strVal val="hidden"/>
                                      </p:to>
                                    </p:set>
                                  </p:childTnLst>
                                </p:cTn>
                              </p:par>
                              <p:par>
                                <p:cTn id="40" presetID="42" presetClass="path" presetSubtype="0" decel="90000" fill="hold" grpId="0" nodeType="withEffect">
                                  <p:stCondLst>
                                    <p:cond delay="0"/>
                                  </p:stCondLst>
                                  <p:childTnLst>
                                    <p:animMotion origin="layout" path="M 0.00209 4.81481E-6 L 0.00169 -0.10764 " pathEditMode="relative" rAng="0" ptsTypes="AA">
                                      <p:cBhvr>
                                        <p:cTn id="41" dur="1000" fill="hold"/>
                                        <p:tgtEl>
                                          <p:spTgt spid="59"/>
                                        </p:tgtEl>
                                        <p:attrNameLst>
                                          <p:attrName>ppt_x</p:attrName>
                                          <p:attrName>ppt_y</p:attrName>
                                        </p:attrNameLst>
                                      </p:cBhvr>
                                      <p:rCtr x="-26" y="-5394"/>
                                    </p:animMotion>
                                  </p:childTnLst>
                                </p:cTn>
                              </p:par>
                              <p:par>
                                <p:cTn id="42" presetID="10" presetClass="entr" presetSubtype="0" fill="hold" grpId="1" nodeType="with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500"/>
                                        <p:tgtEl>
                                          <p:spTgt spid="59"/>
                                        </p:tgtEl>
                                      </p:cBhvr>
                                    </p:animEffect>
                                  </p:childTnLst>
                                </p:cTn>
                              </p:par>
                              <p:par>
                                <p:cTn id="45" presetID="42" presetClass="path" presetSubtype="0" decel="90000" fill="hold" nodeType="withEffect">
                                  <p:stCondLst>
                                    <p:cond delay="0"/>
                                  </p:stCondLst>
                                  <p:childTnLst>
                                    <p:animMotion origin="layout" path="M -0.00013 -0.00393 L -0.00013 -0.08889 " pathEditMode="relative" rAng="0" ptsTypes="AA">
                                      <p:cBhvr>
                                        <p:cTn id="46" dur="1000" fill="hold"/>
                                        <p:tgtEl>
                                          <p:spTgt spid="66"/>
                                        </p:tgtEl>
                                        <p:attrNameLst>
                                          <p:attrName>ppt_x</p:attrName>
                                          <p:attrName>ppt_y</p:attrName>
                                        </p:attrNameLst>
                                      </p:cBhvr>
                                      <p:rCtr x="0" y="-4259"/>
                                    </p:animMotion>
                                  </p:childTnLst>
                                </p:cTn>
                              </p:par>
                              <p:par>
                                <p:cTn id="47" presetID="10" presetClass="exit" presetSubtype="0" fill="hold" nodeType="withEffect">
                                  <p:stCondLst>
                                    <p:cond delay="0"/>
                                  </p:stCondLst>
                                  <p:childTnLst>
                                    <p:animEffect transition="out" filter="fade">
                                      <p:cBhvr>
                                        <p:cTn id="48" dur="500"/>
                                        <p:tgtEl>
                                          <p:spTgt spid="66"/>
                                        </p:tgtEl>
                                      </p:cBhvr>
                                    </p:animEffect>
                                    <p:set>
                                      <p:cBhvr>
                                        <p:cTn id="49" dur="1" fill="hold">
                                          <p:stCondLst>
                                            <p:cond delay="499"/>
                                          </p:stCondLst>
                                        </p:cTn>
                                        <p:tgtEl>
                                          <p:spTgt spid="66"/>
                                        </p:tgtEl>
                                        <p:attrNameLst>
                                          <p:attrName>style.visibility</p:attrName>
                                        </p:attrNameLst>
                                      </p:cBhvr>
                                      <p:to>
                                        <p:strVal val="hidden"/>
                                      </p:to>
                                    </p:set>
                                  </p:childTnLst>
                                </p:cTn>
                              </p:par>
                              <p:par>
                                <p:cTn id="50" presetID="42" presetClass="path" presetSubtype="0" decel="90000" fill="hold" grpId="0" nodeType="withEffect">
                                  <p:stCondLst>
                                    <p:cond delay="0"/>
                                  </p:stCondLst>
                                  <p:childTnLst>
                                    <p:animMotion origin="layout" path="M 0.00209 4.81481E-6 L 0.00169 -0.10764 " pathEditMode="relative" rAng="0" ptsTypes="AA">
                                      <p:cBhvr>
                                        <p:cTn id="51" dur="1000" fill="hold"/>
                                        <p:tgtEl>
                                          <p:spTgt spid="60"/>
                                        </p:tgtEl>
                                        <p:attrNameLst>
                                          <p:attrName>ppt_x</p:attrName>
                                          <p:attrName>ppt_y</p:attrName>
                                        </p:attrNameLst>
                                      </p:cBhvr>
                                      <p:rCtr x="-26" y="-5394"/>
                                    </p:animMotion>
                                  </p:childTnLst>
                                </p:cTn>
                              </p:par>
                              <p:par>
                                <p:cTn id="52" presetID="10" presetClass="entr" presetSubtype="0" fill="hold" grpId="1" nodeType="with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fade">
                                      <p:cBhvr>
                                        <p:cTn id="54" dur="500"/>
                                        <p:tgtEl>
                                          <p:spTgt spid="60"/>
                                        </p:tgtEl>
                                      </p:cBhvr>
                                    </p:animEffect>
                                  </p:childTnLst>
                                </p:cTn>
                              </p:par>
                              <p:par>
                                <p:cTn id="55" presetID="42" presetClass="path" presetSubtype="0" decel="90000" fill="hold" nodeType="withEffect">
                                  <p:stCondLst>
                                    <p:cond delay="0"/>
                                  </p:stCondLst>
                                  <p:childTnLst>
                                    <p:animMotion origin="layout" path="M -0.00013 -0.01042 L -0.00013 -0.09537 " pathEditMode="relative" rAng="0" ptsTypes="AA">
                                      <p:cBhvr>
                                        <p:cTn id="56" dur="1000" fill="hold"/>
                                        <p:tgtEl>
                                          <p:spTgt spid="5"/>
                                        </p:tgtEl>
                                        <p:attrNameLst>
                                          <p:attrName>ppt_x</p:attrName>
                                          <p:attrName>ppt_y</p:attrName>
                                        </p:attrNameLst>
                                      </p:cBhvr>
                                      <p:rCtr x="0" y="-4259"/>
                                    </p:animMotion>
                                  </p:childTnLst>
                                </p:cTn>
                              </p:par>
                              <p:par>
                                <p:cTn id="57" presetID="10" presetClass="exit" presetSubtype="0" fill="hold" nodeType="withEffect">
                                  <p:stCondLst>
                                    <p:cond delay="0"/>
                                  </p:stCondLst>
                                  <p:childTnLst>
                                    <p:animEffect transition="out" filter="fade">
                                      <p:cBhvr>
                                        <p:cTn id="58" dur="500"/>
                                        <p:tgtEl>
                                          <p:spTgt spid="5"/>
                                        </p:tgtEl>
                                      </p:cBhvr>
                                    </p:animEffect>
                                    <p:set>
                                      <p:cBhvr>
                                        <p:cTn id="59" dur="1" fill="hold">
                                          <p:stCondLst>
                                            <p:cond delay="499"/>
                                          </p:stCondLst>
                                        </p:cTn>
                                        <p:tgtEl>
                                          <p:spTgt spid="5"/>
                                        </p:tgtEl>
                                        <p:attrNameLst>
                                          <p:attrName>style.visibility</p:attrName>
                                        </p:attrNameLst>
                                      </p:cBhvr>
                                      <p:to>
                                        <p:strVal val="hidden"/>
                                      </p:to>
                                    </p:set>
                                  </p:childTnLst>
                                </p:cTn>
                              </p:par>
                              <p:par>
                                <p:cTn id="60" presetID="42" presetClass="path" presetSubtype="0" decel="90000" fill="hold" grpId="0" nodeType="withEffect">
                                  <p:stCondLst>
                                    <p:cond delay="0"/>
                                  </p:stCondLst>
                                  <p:childTnLst>
                                    <p:animMotion origin="layout" path="M 0.00209 4.81481E-6 L 0.00169 -0.10764 " pathEditMode="relative" rAng="0" ptsTypes="AA">
                                      <p:cBhvr>
                                        <p:cTn id="61" dur="1000" fill="hold"/>
                                        <p:tgtEl>
                                          <p:spTgt spid="145"/>
                                        </p:tgtEl>
                                        <p:attrNameLst>
                                          <p:attrName>ppt_x</p:attrName>
                                          <p:attrName>ppt_y</p:attrName>
                                        </p:attrNameLst>
                                      </p:cBhvr>
                                      <p:rCtr x="-26" y="-5394"/>
                                    </p:animMotion>
                                  </p:childTnLst>
                                </p:cTn>
                              </p:par>
                              <p:par>
                                <p:cTn id="62" presetID="10" presetClass="entr" presetSubtype="0" fill="hold" grpId="1" nodeType="withEffect">
                                  <p:stCondLst>
                                    <p:cond delay="0"/>
                                  </p:stCondLst>
                                  <p:childTnLst>
                                    <p:set>
                                      <p:cBhvr>
                                        <p:cTn id="63" dur="1" fill="hold">
                                          <p:stCondLst>
                                            <p:cond delay="0"/>
                                          </p:stCondLst>
                                        </p:cTn>
                                        <p:tgtEl>
                                          <p:spTgt spid="145"/>
                                        </p:tgtEl>
                                        <p:attrNameLst>
                                          <p:attrName>style.visibility</p:attrName>
                                        </p:attrNameLst>
                                      </p:cBhvr>
                                      <p:to>
                                        <p:strVal val="visible"/>
                                      </p:to>
                                    </p:set>
                                    <p:animEffect transition="in" filter="fade">
                                      <p:cBhvr>
                                        <p:cTn id="64" dur="500"/>
                                        <p:tgtEl>
                                          <p:spTgt spid="14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500"/>
                                        <p:tgtEl>
                                          <p:spTgt spid="65"/>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path" presetSubtype="0" decel="90000" fill="hold" nodeType="clickEffect">
                                  <p:stCondLst>
                                    <p:cond delay="0"/>
                                  </p:stCondLst>
                                  <p:childTnLst>
                                    <p:animMotion origin="layout" path="M 0.00052 0.00185 L 0.00026 -0.16459 " pathEditMode="relative" rAng="0" ptsTypes="AA">
                                      <p:cBhvr>
                                        <p:cTn id="74" dur="1000" fill="hold"/>
                                        <p:tgtEl>
                                          <p:spTgt spid="116"/>
                                        </p:tgtEl>
                                        <p:attrNameLst>
                                          <p:attrName>ppt_x</p:attrName>
                                          <p:attrName>ppt_y</p:attrName>
                                        </p:attrNameLst>
                                      </p:cBhvr>
                                      <p:rCtr x="-13" y="-8333"/>
                                    </p:animMotion>
                                  </p:childTnLst>
                                </p:cTn>
                              </p:par>
                              <p:par>
                                <p:cTn id="75" presetID="10" presetClass="exit" presetSubtype="0" fill="hold" nodeType="withEffect">
                                  <p:stCondLst>
                                    <p:cond delay="0"/>
                                  </p:stCondLst>
                                  <p:childTnLst>
                                    <p:animEffect transition="out" filter="fade">
                                      <p:cBhvr>
                                        <p:cTn id="76" dur="500"/>
                                        <p:tgtEl>
                                          <p:spTgt spid="116"/>
                                        </p:tgtEl>
                                      </p:cBhvr>
                                    </p:animEffect>
                                    <p:set>
                                      <p:cBhvr>
                                        <p:cTn id="77" dur="1" fill="hold">
                                          <p:stCondLst>
                                            <p:cond delay="499"/>
                                          </p:stCondLst>
                                        </p:cTn>
                                        <p:tgtEl>
                                          <p:spTgt spid="116"/>
                                        </p:tgtEl>
                                        <p:attrNameLst>
                                          <p:attrName>style.visibility</p:attrName>
                                        </p:attrNameLst>
                                      </p:cBhvr>
                                      <p:to>
                                        <p:strVal val="hidden"/>
                                      </p:to>
                                    </p:set>
                                  </p:childTnLst>
                                </p:cTn>
                              </p:par>
                              <p:par>
                                <p:cTn id="78" presetID="42" presetClass="path" presetSubtype="0" decel="90000" fill="hold" grpId="0" nodeType="withEffect">
                                  <p:stCondLst>
                                    <p:cond delay="0"/>
                                  </p:stCondLst>
                                  <p:childTnLst>
                                    <p:animMotion origin="layout" path="M -0.00104 -3.7037E-7 L -0.00143 -0.10764 " pathEditMode="relative" rAng="0" ptsTypes="AA">
                                      <p:cBhvr>
                                        <p:cTn id="79" dur="1000" fill="hold"/>
                                        <p:tgtEl>
                                          <p:spTgt spid="108"/>
                                        </p:tgtEl>
                                        <p:attrNameLst>
                                          <p:attrName>ppt_x</p:attrName>
                                          <p:attrName>ppt_y</p:attrName>
                                        </p:attrNameLst>
                                      </p:cBhvr>
                                      <p:rCtr x="-26" y="-5394"/>
                                    </p:animMotion>
                                  </p:childTnLst>
                                </p:cTn>
                              </p:par>
                              <p:par>
                                <p:cTn id="80" presetID="10" presetClass="entr" presetSubtype="0" fill="hold" grpId="1" nodeType="withEffect">
                                  <p:stCondLst>
                                    <p:cond delay="0"/>
                                  </p:stCondLst>
                                  <p:childTnLst>
                                    <p:set>
                                      <p:cBhvr>
                                        <p:cTn id="81" dur="1" fill="hold">
                                          <p:stCondLst>
                                            <p:cond delay="0"/>
                                          </p:stCondLst>
                                        </p:cTn>
                                        <p:tgtEl>
                                          <p:spTgt spid="108"/>
                                        </p:tgtEl>
                                        <p:attrNameLst>
                                          <p:attrName>style.visibility</p:attrName>
                                        </p:attrNameLst>
                                      </p:cBhvr>
                                      <p:to>
                                        <p:strVal val="visible"/>
                                      </p:to>
                                    </p:set>
                                    <p:animEffect transition="in" filter="fade">
                                      <p:cBhvr>
                                        <p:cTn id="82" dur="500"/>
                                        <p:tgtEl>
                                          <p:spTgt spid="108"/>
                                        </p:tgtEl>
                                      </p:cBhvr>
                                    </p:animEffect>
                                  </p:childTnLst>
                                </p:cTn>
                              </p:par>
                              <p:par>
                                <p:cTn id="83" presetID="42" presetClass="path" presetSubtype="0" decel="90000" fill="hold" nodeType="withEffect">
                                  <p:stCondLst>
                                    <p:cond delay="0"/>
                                  </p:stCondLst>
                                  <p:childTnLst>
                                    <p:animMotion origin="layout" path="M 0.00065 -0.00116 L 0.00065 -0.10695 " pathEditMode="relative" rAng="0" ptsTypes="AA">
                                      <p:cBhvr>
                                        <p:cTn id="84" dur="1000" fill="hold"/>
                                        <p:tgtEl>
                                          <p:spTgt spid="130"/>
                                        </p:tgtEl>
                                        <p:attrNameLst>
                                          <p:attrName>ppt_x</p:attrName>
                                          <p:attrName>ppt_y</p:attrName>
                                        </p:attrNameLst>
                                      </p:cBhvr>
                                      <p:rCtr x="0" y="-5301"/>
                                    </p:animMotion>
                                  </p:childTnLst>
                                </p:cTn>
                              </p:par>
                              <p:par>
                                <p:cTn id="85" presetID="10" presetClass="exit" presetSubtype="0" fill="hold" nodeType="withEffect">
                                  <p:stCondLst>
                                    <p:cond delay="0"/>
                                  </p:stCondLst>
                                  <p:childTnLst>
                                    <p:animEffect transition="out" filter="fade">
                                      <p:cBhvr>
                                        <p:cTn id="86" dur="500"/>
                                        <p:tgtEl>
                                          <p:spTgt spid="130"/>
                                        </p:tgtEl>
                                      </p:cBhvr>
                                    </p:animEffect>
                                    <p:set>
                                      <p:cBhvr>
                                        <p:cTn id="87" dur="1" fill="hold">
                                          <p:stCondLst>
                                            <p:cond delay="499"/>
                                          </p:stCondLst>
                                        </p:cTn>
                                        <p:tgtEl>
                                          <p:spTgt spid="130"/>
                                        </p:tgtEl>
                                        <p:attrNameLst>
                                          <p:attrName>style.visibility</p:attrName>
                                        </p:attrNameLst>
                                      </p:cBhvr>
                                      <p:to>
                                        <p:strVal val="hidden"/>
                                      </p:to>
                                    </p:set>
                                  </p:childTnLst>
                                </p:cTn>
                              </p:par>
                              <p:par>
                                <p:cTn id="88" presetID="42" presetClass="path" presetSubtype="0" decel="90000" fill="hold" grpId="0" nodeType="withEffect">
                                  <p:stCondLst>
                                    <p:cond delay="0"/>
                                  </p:stCondLst>
                                  <p:childTnLst>
                                    <p:animMotion origin="layout" path="M -3.76091E-6 -7.40741E-7 L -0.00039 -0.10764 " pathEditMode="relative" rAng="0" ptsTypes="AA">
                                      <p:cBhvr>
                                        <p:cTn id="89" dur="1000" fill="hold"/>
                                        <p:tgtEl>
                                          <p:spTgt spid="117"/>
                                        </p:tgtEl>
                                        <p:attrNameLst>
                                          <p:attrName>ppt_x</p:attrName>
                                          <p:attrName>ppt_y</p:attrName>
                                        </p:attrNameLst>
                                      </p:cBhvr>
                                      <p:rCtr x="-26" y="-5394"/>
                                    </p:animMotion>
                                  </p:childTnLst>
                                </p:cTn>
                              </p:par>
                              <p:par>
                                <p:cTn id="90" presetID="10" presetClass="entr" presetSubtype="0" fill="hold" grpId="1" nodeType="withEffect">
                                  <p:stCondLst>
                                    <p:cond delay="0"/>
                                  </p:stCondLst>
                                  <p:childTnLst>
                                    <p:set>
                                      <p:cBhvr>
                                        <p:cTn id="91" dur="1" fill="hold">
                                          <p:stCondLst>
                                            <p:cond delay="0"/>
                                          </p:stCondLst>
                                        </p:cTn>
                                        <p:tgtEl>
                                          <p:spTgt spid="117"/>
                                        </p:tgtEl>
                                        <p:attrNameLst>
                                          <p:attrName>style.visibility</p:attrName>
                                        </p:attrNameLst>
                                      </p:cBhvr>
                                      <p:to>
                                        <p:strVal val="visible"/>
                                      </p:to>
                                    </p:set>
                                    <p:animEffect transition="in" filter="fade">
                                      <p:cBhvr>
                                        <p:cTn id="92" dur="500"/>
                                        <p:tgtEl>
                                          <p:spTgt spid="117"/>
                                        </p:tgtEl>
                                      </p:cBhvr>
                                    </p:animEffect>
                                  </p:childTnLst>
                                </p:cTn>
                              </p:par>
                              <p:par>
                                <p:cTn id="93" presetID="42" presetClass="path" presetSubtype="0" decel="90000" fill="hold" nodeType="withEffect">
                                  <p:stCondLst>
                                    <p:cond delay="0"/>
                                  </p:stCondLst>
                                  <p:childTnLst>
                                    <p:animMotion origin="layout" path="M 0.00039 -0.00208 L 0.00039 -0.08704 " pathEditMode="relative" rAng="0" ptsTypes="AA">
                                      <p:cBhvr>
                                        <p:cTn id="94" dur="1000" fill="hold"/>
                                        <p:tgtEl>
                                          <p:spTgt spid="131"/>
                                        </p:tgtEl>
                                        <p:attrNameLst>
                                          <p:attrName>ppt_x</p:attrName>
                                          <p:attrName>ppt_y</p:attrName>
                                        </p:attrNameLst>
                                      </p:cBhvr>
                                      <p:rCtr x="0" y="-4259"/>
                                    </p:animMotion>
                                  </p:childTnLst>
                                </p:cTn>
                              </p:par>
                              <p:par>
                                <p:cTn id="95" presetID="10" presetClass="exit" presetSubtype="0" fill="hold" nodeType="withEffect">
                                  <p:stCondLst>
                                    <p:cond delay="0"/>
                                  </p:stCondLst>
                                  <p:childTnLst>
                                    <p:animEffect transition="out" filter="fade">
                                      <p:cBhvr>
                                        <p:cTn id="96" dur="500"/>
                                        <p:tgtEl>
                                          <p:spTgt spid="131"/>
                                        </p:tgtEl>
                                      </p:cBhvr>
                                    </p:animEffect>
                                    <p:set>
                                      <p:cBhvr>
                                        <p:cTn id="97" dur="1" fill="hold">
                                          <p:stCondLst>
                                            <p:cond delay="499"/>
                                          </p:stCondLst>
                                        </p:cTn>
                                        <p:tgtEl>
                                          <p:spTgt spid="131"/>
                                        </p:tgtEl>
                                        <p:attrNameLst>
                                          <p:attrName>style.visibility</p:attrName>
                                        </p:attrNameLst>
                                      </p:cBhvr>
                                      <p:to>
                                        <p:strVal val="hidden"/>
                                      </p:to>
                                    </p:set>
                                  </p:childTnLst>
                                </p:cTn>
                              </p:par>
                              <p:par>
                                <p:cTn id="98" presetID="42" presetClass="path" presetSubtype="0" decel="90000" fill="hold" grpId="0" nodeType="withEffect">
                                  <p:stCondLst>
                                    <p:cond delay="0"/>
                                  </p:stCondLst>
                                  <p:childTnLst>
                                    <p:animMotion origin="layout" path="M -0.00053 -7.40741E-7 L -0.00092 -0.10764 " pathEditMode="relative" rAng="0" ptsTypes="AA">
                                      <p:cBhvr>
                                        <p:cTn id="99" dur="1000" fill="hold"/>
                                        <p:tgtEl>
                                          <p:spTgt spid="114"/>
                                        </p:tgtEl>
                                        <p:attrNameLst>
                                          <p:attrName>ppt_x</p:attrName>
                                          <p:attrName>ppt_y</p:attrName>
                                        </p:attrNameLst>
                                      </p:cBhvr>
                                      <p:rCtr x="-26" y="-5394"/>
                                    </p:animMotion>
                                  </p:childTnLst>
                                </p:cTn>
                              </p:par>
                              <p:par>
                                <p:cTn id="100" presetID="10" presetClass="entr" presetSubtype="0" fill="hold" grpId="1" nodeType="withEffect">
                                  <p:stCondLst>
                                    <p:cond delay="0"/>
                                  </p:stCondLst>
                                  <p:childTnLst>
                                    <p:set>
                                      <p:cBhvr>
                                        <p:cTn id="101" dur="1" fill="hold">
                                          <p:stCondLst>
                                            <p:cond delay="0"/>
                                          </p:stCondLst>
                                        </p:cTn>
                                        <p:tgtEl>
                                          <p:spTgt spid="114"/>
                                        </p:tgtEl>
                                        <p:attrNameLst>
                                          <p:attrName>style.visibility</p:attrName>
                                        </p:attrNameLst>
                                      </p:cBhvr>
                                      <p:to>
                                        <p:strVal val="visible"/>
                                      </p:to>
                                    </p:set>
                                    <p:animEffect transition="in" filter="fade">
                                      <p:cBhvr>
                                        <p:cTn id="102" dur="500"/>
                                        <p:tgtEl>
                                          <p:spTgt spid="114"/>
                                        </p:tgtEl>
                                      </p:cBhvr>
                                    </p:animEffect>
                                  </p:childTnLst>
                                </p:cTn>
                              </p:par>
                              <p:par>
                                <p:cTn id="103" presetID="42" presetClass="path" presetSubtype="0" decel="90000" fill="hold" nodeType="withEffect">
                                  <p:stCondLst>
                                    <p:cond delay="0"/>
                                  </p:stCondLst>
                                  <p:childTnLst>
                                    <p:animMotion origin="layout" path="M -0.00066 -0.01319 L -0.00066 -0.09814 " pathEditMode="relative" rAng="0" ptsTypes="AA">
                                      <p:cBhvr>
                                        <p:cTn id="104" dur="1000" fill="hold"/>
                                        <p:tgtEl>
                                          <p:spTgt spid="1026"/>
                                        </p:tgtEl>
                                        <p:attrNameLst>
                                          <p:attrName>ppt_x</p:attrName>
                                          <p:attrName>ppt_y</p:attrName>
                                        </p:attrNameLst>
                                      </p:cBhvr>
                                      <p:rCtr x="0" y="-4259"/>
                                    </p:animMotion>
                                  </p:childTnLst>
                                </p:cTn>
                              </p:par>
                              <p:par>
                                <p:cTn id="105" presetID="10" presetClass="exit" presetSubtype="0" fill="hold" nodeType="withEffect">
                                  <p:stCondLst>
                                    <p:cond delay="0"/>
                                  </p:stCondLst>
                                  <p:childTnLst>
                                    <p:animEffect transition="out" filter="fade">
                                      <p:cBhvr>
                                        <p:cTn id="106" dur="500"/>
                                        <p:tgtEl>
                                          <p:spTgt spid="1026"/>
                                        </p:tgtEl>
                                      </p:cBhvr>
                                    </p:animEffect>
                                    <p:set>
                                      <p:cBhvr>
                                        <p:cTn id="107" dur="1" fill="hold">
                                          <p:stCondLst>
                                            <p:cond delay="499"/>
                                          </p:stCondLst>
                                        </p:cTn>
                                        <p:tgtEl>
                                          <p:spTgt spid="1026"/>
                                        </p:tgtEl>
                                        <p:attrNameLst>
                                          <p:attrName>style.visibility</p:attrName>
                                        </p:attrNameLst>
                                      </p:cBhvr>
                                      <p:to>
                                        <p:strVal val="hidden"/>
                                      </p:to>
                                    </p:set>
                                  </p:childTnLst>
                                </p:cTn>
                              </p:par>
                              <p:par>
                                <p:cTn id="108" presetID="42" presetClass="path" presetSubtype="0" decel="90000" fill="hold" grpId="0" nodeType="withEffect">
                                  <p:stCondLst>
                                    <p:cond delay="0"/>
                                  </p:stCondLst>
                                  <p:childTnLst>
                                    <p:animMotion origin="layout" path="M -4.66207E-6 3.7037E-7 L -0.00039 -0.10764 " pathEditMode="relative" rAng="0" ptsTypes="AA">
                                      <p:cBhvr>
                                        <p:cTn id="109" dur="1000" fill="hold"/>
                                        <p:tgtEl>
                                          <p:spTgt spid="151"/>
                                        </p:tgtEl>
                                        <p:attrNameLst>
                                          <p:attrName>ppt_x</p:attrName>
                                          <p:attrName>ppt_y</p:attrName>
                                        </p:attrNameLst>
                                      </p:cBhvr>
                                      <p:rCtr x="-26" y="-5394"/>
                                    </p:animMotion>
                                  </p:childTnLst>
                                </p:cTn>
                              </p:par>
                              <p:par>
                                <p:cTn id="110" presetID="10" presetClass="entr" presetSubtype="0" fill="hold" grpId="1" nodeType="withEffect">
                                  <p:stCondLst>
                                    <p:cond delay="0"/>
                                  </p:stCondLst>
                                  <p:childTnLst>
                                    <p:set>
                                      <p:cBhvr>
                                        <p:cTn id="111" dur="1" fill="hold">
                                          <p:stCondLst>
                                            <p:cond delay="0"/>
                                          </p:stCondLst>
                                        </p:cTn>
                                        <p:tgtEl>
                                          <p:spTgt spid="151"/>
                                        </p:tgtEl>
                                        <p:attrNameLst>
                                          <p:attrName>style.visibility</p:attrName>
                                        </p:attrNameLst>
                                      </p:cBhvr>
                                      <p:to>
                                        <p:strVal val="visible"/>
                                      </p:to>
                                    </p:set>
                                    <p:animEffect transition="in" filter="fade">
                                      <p:cBhvr>
                                        <p:cTn id="112" dur="500"/>
                                        <p:tgtEl>
                                          <p:spTgt spid="151"/>
                                        </p:tgtEl>
                                      </p:cBhvr>
                                    </p:animEffect>
                                  </p:childTnLst>
                                </p:cTn>
                              </p:par>
                              <p:par>
                                <p:cTn id="113" presetID="42" presetClass="path" presetSubtype="0" decel="90000" fill="hold" nodeType="withEffect">
                                  <p:stCondLst>
                                    <p:cond delay="0"/>
                                  </p:stCondLst>
                                  <p:childTnLst>
                                    <p:animMotion origin="layout" path="M -0.00066 -0.00856 L -0.00066 -0.09352 " pathEditMode="relative" rAng="0" ptsTypes="AA">
                                      <p:cBhvr>
                                        <p:cTn id="114" dur="1000" fill="hold"/>
                                        <p:tgtEl>
                                          <p:spTgt spid="1027"/>
                                        </p:tgtEl>
                                        <p:attrNameLst>
                                          <p:attrName>ppt_x</p:attrName>
                                          <p:attrName>ppt_y</p:attrName>
                                        </p:attrNameLst>
                                      </p:cBhvr>
                                      <p:rCtr x="0" y="-4259"/>
                                    </p:animMotion>
                                  </p:childTnLst>
                                </p:cTn>
                              </p:par>
                              <p:par>
                                <p:cTn id="115" presetID="10" presetClass="exit" presetSubtype="0" fill="hold" nodeType="withEffect">
                                  <p:stCondLst>
                                    <p:cond delay="0"/>
                                  </p:stCondLst>
                                  <p:childTnLst>
                                    <p:animEffect transition="out" filter="fade">
                                      <p:cBhvr>
                                        <p:cTn id="116" dur="500"/>
                                        <p:tgtEl>
                                          <p:spTgt spid="1027"/>
                                        </p:tgtEl>
                                      </p:cBhvr>
                                    </p:animEffect>
                                    <p:set>
                                      <p:cBhvr>
                                        <p:cTn id="117" dur="1" fill="hold">
                                          <p:stCondLst>
                                            <p:cond delay="499"/>
                                          </p:stCondLst>
                                        </p:cTn>
                                        <p:tgtEl>
                                          <p:spTgt spid="1027"/>
                                        </p:tgtEl>
                                        <p:attrNameLst>
                                          <p:attrName>style.visibility</p:attrName>
                                        </p:attrNameLst>
                                      </p:cBhvr>
                                      <p:to>
                                        <p:strVal val="hidden"/>
                                      </p:to>
                                    </p:set>
                                  </p:childTnLst>
                                </p:cTn>
                              </p:par>
                              <p:par>
                                <p:cTn id="118" presetID="42" presetClass="path" presetSubtype="0" decel="90000" fill="hold" grpId="0" nodeType="withEffect">
                                  <p:stCondLst>
                                    <p:cond delay="0"/>
                                  </p:stCondLst>
                                  <p:childTnLst>
                                    <p:animMotion origin="layout" path="M -0.00053 -1.48148E-6 L -0.00092 -0.10764 " pathEditMode="relative" rAng="0" ptsTypes="AA">
                                      <p:cBhvr>
                                        <p:cTn id="119" dur="1000" fill="hold"/>
                                        <p:tgtEl>
                                          <p:spTgt spid="153"/>
                                        </p:tgtEl>
                                        <p:attrNameLst>
                                          <p:attrName>ppt_x</p:attrName>
                                          <p:attrName>ppt_y</p:attrName>
                                        </p:attrNameLst>
                                      </p:cBhvr>
                                      <p:rCtr x="-26" y="-5394"/>
                                    </p:animMotion>
                                  </p:childTnLst>
                                </p:cTn>
                              </p:par>
                              <p:par>
                                <p:cTn id="120" presetID="10" presetClass="entr" presetSubtype="0" fill="hold" grpId="1" nodeType="withEffect">
                                  <p:stCondLst>
                                    <p:cond delay="0"/>
                                  </p:stCondLst>
                                  <p:childTnLst>
                                    <p:set>
                                      <p:cBhvr>
                                        <p:cTn id="121" dur="1" fill="hold">
                                          <p:stCondLst>
                                            <p:cond delay="0"/>
                                          </p:stCondLst>
                                        </p:cTn>
                                        <p:tgtEl>
                                          <p:spTgt spid="153"/>
                                        </p:tgtEl>
                                        <p:attrNameLst>
                                          <p:attrName>style.visibility</p:attrName>
                                        </p:attrNameLst>
                                      </p:cBhvr>
                                      <p:to>
                                        <p:strVal val="visible"/>
                                      </p:to>
                                    </p:set>
                                    <p:animEffect transition="in" filter="fade">
                                      <p:cBhvr>
                                        <p:cTn id="122" dur="500"/>
                                        <p:tgtEl>
                                          <p:spTgt spid="153"/>
                                        </p:tgtEl>
                                      </p:cBhvr>
                                    </p:animEffect>
                                  </p:childTnLst>
                                </p:cTn>
                              </p:par>
                              <p:par>
                                <p:cTn id="123" presetID="42" presetClass="path" presetSubtype="0" decel="90000" fill="hold" nodeType="withEffect">
                                  <p:stCondLst>
                                    <p:cond delay="0"/>
                                  </p:stCondLst>
                                  <p:childTnLst>
                                    <p:animMotion origin="layout" path="M -0.00066 -0.0169 L -0.00066 -0.10185 " pathEditMode="relative" rAng="0" ptsTypes="AA">
                                      <p:cBhvr>
                                        <p:cTn id="124" dur="1000" fill="hold"/>
                                        <p:tgtEl>
                                          <p:spTgt spid="4"/>
                                        </p:tgtEl>
                                        <p:attrNameLst>
                                          <p:attrName>ppt_x</p:attrName>
                                          <p:attrName>ppt_y</p:attrName>
                                        </p:attrNameLst>
                                      </p:cBhvr>
                                      <p:rCtr x="0" y="-4259"/>
                                    </p:animMotion>
                                  </p:childTnLst>
                                </p:cTn>
                              </p:par>
                              <p:par>
                                <p:cTn id="125" presetID="10" presetClass="exit" presetSubtype="0" fill="hold" nodeType="withEffect">
                                  <p:stCondLst>
                                    <p:cond delay="0"/>
                                  </p:stCondLst>
                                  <p:childTnLst>
                                    <p:animEffect transition="out" filter="fade">
                                      <p:cBhvr>
                                        <p:cTn id="126" dur="500"/>
                                        <p:tgtEl>
                                          <p:spTgt spid="4"/>
                                        </p:tgtEl>
                                      </p:cBhvr>
                                    </p:animEffect>
                                    <p:set>
                                      <p:cBhvr>
                                        <p:cTn id="127" dur="1" fill="hold">
                                          <p:stCondLst>
                                            <p:cond delay="499"/>
                                          </p:stCondLst>
                                        </p:cTn>
                                        <p:tgtEl>
                                          <p:spTgt spid="4"/>
                                        </p:tgtEl>
                                        <p:attrNameLst>
                                          <p:attrName>style.visibility</p:attrName>
                                        </p:attrNameLst>
                                      </p:cBhvr>
                                      <p:to>
                                        <p:strVal val="hidden"/>
                                      </p:to>
                                    </p:set>
                                  </p:childTnLst>
                                </p:cTn>
                              </p:par>
                              <p:par>
                                <p:cTn id="128" presetID="42" presetClass="path" presetSubtype="0" decel="90000" fill="hold" grpId="0" nodeType="withEffect">
                                  <p:stCondLst>
                                    <p:cond delay="0"/>
                                  </p:stCondLst>
                                  <p:childTnLst>
                                    <p:animMotion origin="layout" path="M 0.00105 -4.44444E-6 L 0.00066 -0.10763 " pathEditMode="relative" rAng="0" ptsTypes="AA">
                                      <p:cBhvr>
                                        <p:cTn id="129" dur="1000" fill="hold"/>
                                        <p:tgtEl>
                                          <p:spTgt spid="154"/>
                                        </p:tgtEl>
                                        <p:attrNameLst>
                                          <p:attrName>ppt_x</p:attrName>
                                          <p:attrName>ppt_y</p:attrName>
                                        </p:attrNameLst>
                                      </p:cBhvr>
                                      <p:rCtr x="-26" y="-5394"/>
                                    </p:animMotion>
                                  </p:childTnLst>
                                </p:cTn>
                              </p:par>
                              <p:par>
                                <p:cTn id="130" presetID="10" presetClass="entr" presetSubtype="0" fill="hold" grpId="1" nodeType="withEffect">
                                  <p:stCondLst>
                                    <p:cond delay="0"/>
                                  </p:stCondLst>
                                  <p:childTnLst>
                                    <p:set>
                                      <p:cBhvr>
                                        <p:cTn id="131" dur="1" fill="hold">
                                          <p:stCondLst>
                                            <p:cond delay="0"/>
                                          </p:stCondLst>
                                        </p:cTn>
                                        <p:tgtEl>
                                          <p:spTgt spid="154"/>
                                        </p:tgtEl>
                                        <p:attrNameLst>
                                          <p:attrName>style.visibility</p:attrName>
                                        </p:attrNameLst>
                                      </p:cBhvr>
                                      <p:to>
                                        <p:strVal val="visible"/>
                                      </p:to>
                                    </p:set>
                                    <p:animEffect transition="in" filter="fade">
                                      <p:cBhvr>
                                        <p:cTn id="132" dur="500"/>
                                        <p:tgtEl>
                                          <p:spTgt spid="154"/>
                                        </p:tgtEl>
                                      </p:cBhvr>
                                    </p:animEffect>
                                  </p:childTnLst>
                                </p:cTn>
                              </p:par>
                            </p:childTnLst>
                          </p:cTn>
                        </p:par>
                      </p:childTnLst>
                    </p:cTn>
                  </p:par>
                  <p:par>
                    <p:cTn id="133" fill="hold">
                      <p:stCondLst>
                        <p:cond delay="indefinite"/>
                      </p:stCondLst>
                      <p:childTnLst>
                        <p:par>
                          <p:cTn id="134" fill="hold">
                            <p:stCondLst>
                              <p:cond delay="0"/>
                            </p:stCondLst>
                            <p:childTnLst>
                              <p:par>
                                <p:cTn id="135" presetID="42" presetClass="path" presetSubtype="0" decel="90000" fill="hold" nodeType="clickEffect">
                                  <p:stCondLst>
                                    <p:cond delay="0"/>
                                  </p:stCondLst>
                                  <p:childTnLst>
                                    <p:animMotion origin="layout" path="M 4.49277E-7 2.96296E-6 L 0.00013 -0.16644 " pathEditMode="relative" rAng="0" ptsTypes="AA">
                                      <p:cBhvr>
                                        <p:cTn id="136" dur="1000" fill="hold"/>
                                        <p:tgtEl>
                                          <p:spTgt spid="6"/>
                                        </p:tgtEl>
                                        <p:attrNameLst>
                                          <p:attrName>ppt_x</p:attrName>
                                          <p:attrName>ppt_y</p:attrName>
                                        </p:attrNameLst>
                                      </p:cBhvr>
                                      <p:rCtr x="0" y="-8333"/>
                                    </p:animMotion>
                                  </p:childTnLst>
                                </p:cTn>
                              </p:par>
                              <p:par>
                                <p:cTn id="137" presetID="10" presetClass="exit" presetSubtype="0" fill="hold" nodeType="withEffect">
                                  <p:stCondLst>
                                    <p:cond delay="0"/>
                                  </p:stCondLst>
                                  <p:childTnLst>
                                    <p:animEffect transition="out" filter="fade">
                                      <p:cBhvr>
                                        <p:cTn id="138" dur="500"/>
                                        <p:tgtEl>
                                          <p:spTgt spid="6"/>
                                        </p:tgtEl>
                                      </p:cBhvr>
                                    </p:animEffect>
                                    <p:set>
                                      <p:cBhvr>
                                        <p:cTn id="139" dur="1" fill="hold">
                                          <p:stCondLst>
                                            <p:cond delay="499"/>
                                          </p:stCondLst>
                                        </p:cTn>
                                        <p:tgtEl>
                                          <p:spTgt spid="6"/>
                                        </p:tgtEl>
                                        <p:attrNameLst>
                                          <p:attrName>style.visibility</p:attrName>
                                        </p:attrNameLst>
                                      </p:cBhvr>
                                      <p:to>
                                        <p:strVal val="hidden"/>
                                      </p:to>
                                    </p:set>
                                  </p:childTnLst>
                                </p:cTn>
                              </p:par>
                              <p:par>
                                <p:cTn id="140" presetID="42" presetClass="path" presetSubtype="0" decel="90000" fill="hold" grpId="0" nodeType="withEffect">
                                  <p:stCondLst>
                                    <p:cond delay="0"/>
                                  </p:stCondLst>
                                  <p:childTnLst>
                                    <p:animMotion origin="layout" path="M -0.00196 0.00532 L -0.00092 -0.10139 " pathEditMode="relative" rAng="0" ptsTypes="AA">
                                      <p:cBhvr>
                                        <p:cTn id="141" dur="1000" fill="hold"/>
                                        <p:tgtEl>
                                          <p:spTgt spid="83"/>
                                        </p:tgtEl>
                                        <p:attrNameLst>
                                          <p:attrName>ppt_x</p:attrName>
                                          <p:attrName>ppt_y</p:attrName>
                                        </p:attrNameLst>
                                      </p:cBhvr>
                                      <p:rCtr x="52" y="-5347"/>
                                    </p:animMotion>
                                  </p:childTnLst>
                                </p:cTn>
                              </p:par>
                              <p:par>
                                <p:cTn id="142" presetID="10" presetClass="entr" presetSubtype="0" fill="hold" grpId="1" nodeType="withEffect">
                                  <p:stCondLst>
                                    <p:cond delay="0"/>
                                  </p:stCondLst>
                                  <p:childTnLst>
                                    <p:set>
                                      <p:cBhvr>
                                        <p:cTn id="143" dur="1" fill="hold">
                                          <p:stCondLst>
                                            <p:cond delay="0"/>
                                          </p:stCondLst>
                                        </p:cTn>
                                        <p:tgtEl>
                                          <p:spTgt spid="83"/>
                                        </p:tgtEl>
                                        <p:attrNameLst>
                                          <p:attrName>style.visibility</p:attrName>
                                        </p:attrNameLst>
                                      </p:cBhvr>
                                      <p:to>
                                        <p:strVal val="visible"/>
                                      </p:to>
                                    </p:set>
                                    <p:animEffect transition="in" filter="fade">
                                      <p:cBhvr>
                                        <p:cTn id="144" dur="500"/>
                                        <p:tgtEl>
                                          <p:spTgt spid="83"/>
                                        </p:tgtEl>
                                      </p:cBhvr>
                                    </p:animEffect>
                                  </p:childTnLst>
                                </p:cTn>
                              </p:par>
                              <p:par>
                                <p:cTn id="145" presetID="42" presetClass="path" presetSubtype="0" decel="90000" fill="hold" nodeType="withEffect">
                                  <p:stCondLst>
                                    <p:cond delay="0"/>
                                  </p:stCondLst>
                                  <p:childTnLst>
                                    <p:animMotion origin="layout" path="M 0.00013 0.00162 L 0.00013 -0.10417 " pathEditMode="relative" rAng="0" ptsTypes="AA">
                                      <p:cBhvr>
                                        <p:cTn id="146" dur="1000" fill="hold"/>
                                        <p:tgtEl>
                                          <p:spTgt spid="16"/>
                                        </p:tgtEl>
                                        <p:attrNameLst>
                                          <p:attrName>ppt_x</p:attrName>
                                          <p:attrName>ppt_y</p:attrName>
                                        </p:attrNameLst>
                                      </p:cBhvr>
                                      <p:rCtr x="0" y="-5301"/>
                                    </p:animMotion>
                                  </p:childTnLst>
                                </p:cTn>
                              </p:par>
                              <p:par>
                                <p:cTn id="147" presetID="10" presetClass="exit" presetSubtype="0" fill="hold" nodeType="withEffect">
                                  <p:stCondLst>
                                    <p:cond delay="0"/>
                                  </p:stCondLst>
                                  <p:childTnLst>
                                    <p:animEffect transition="out" filter="fade">
                                      <p:cBhvr>
                                        <p:cTn id="148" dur="500"/>
                                        <p:tgtEl>
                                          <p:spTgt spid="16"/>
                                        </p:tgtEl>
                                      </p:cBhvr>
                                    </p:animEffect>
                                    <p:set>
                                      <p:cBhvr>
                                        <p:cTn id="149" dur="1" fill="hold">
                                          <p:stCondLst>
                                            <p:cond delay="499"/>
                                          </p:stCondLst>
                                        </p:cTn>
                                        <p:tgtEl>
                                          <p:spTgt spid="16"/>
                                        </p:tgtEl>
                                        <p:attrNameLst>
                                          <p:attrName>style.visibility</p:attrName>
                                        </p:attrNameLst>
                                      </p:cBhvr>
                                      <p:to>
                                        <p:strVal val="hidden"/>
                                      </p:to>
                                    </p:set>
                                  </p:childTnLst>
                                </p:cTn>
                              </p:par>
                              <p:par>
                                <p:cTn id="150" presetID="42" presetClass="path" presetSubtype="0" decel="90000" fill="hold" grpId="0" nodeType="withEffect">
                                  <p:stCondLst>
                                    <p:cond delay="0"/>
                                  </p:stCondLst>
                                  <p:childTnLst>
                                    <p:animMotion origin="layout" path="M 0.00469 1.85185E-6 L 0.00429 -0.10764 " pathEditMode="relative" rAng="0" ptsTypes="AA">
                                      <p:cBhvr>
                                        <p:cTn id="151" dur="1000" fill="hold"/>
                                        <p:tgtEl>
                                          <p:spTgt spid="90"/>
                                        </p:tgtEl>
                                        <p:attrNameLst>
                                          <p:attrName>ppt_x</p:attrName>
                                          <p:attrName>ppt_y</p:attrName>
                                        </p:attrNameLst>
                                      </p:cBhvr>
                                      <p:rCtr x="-26" y="-5394"/>
                                    </p:animMotion>
                                  </p:childTnLst>
                                </p:cTn>
                              </p:par>
                              <p:par>
                                <p:cTn id="152" presetID="10" presetClass="entr" presetSubtype="0" fill="hold" grpId="1" nodeType="withEffect">
                                  <p:stCondLst>
                                    <p:cond delay="0"/>
                                  </p:stCondLst>
                                  <p:childTnLst>
                                    <p:set>
                                      <p:cBhvr>
                                        <p:cTn id="153" dur="1" fill="hold">
                                          <p:stCondLst>
                                            <p:cond delay="0"/>
                                          </p:stCondLst>
                                        </p:cTn>
                                        <p:tgtEl>
                                          <p:spTgt spid="90"/>
                                        </p:tgtEl>
                                        <p:attrNameLst>
                                          <p:attrName>style.visibility</p:attrName>
                                        </p:attrNameLst>
                                      </p:cBhvr>
                                      <p:to>
                                        <p:strVal val="visible"/>
                                      </p:to>
                                    </p:set>
                                    <p:animEffect transition="in" filter="fade">
                                      <p:cBhvr>
                                        <p:cTn id="154" dur="500"/>
                                        <p:tgtEl>
                                          <p:spTgt spid="90"/>
                                        </p:tgtEl>
                                      </p:cBhvr>
                                    </p:animEffect>
                                  </p:childTnLst>
                                </p:cTn>
                              </p:par>
                              <p:par>
                                <p:cTn id="155" presetID="42" presetClass="path" presetSubtype="0" decel="90000" fill="hold" grpId="0" nodeType="withEffect">
                                  <p:stCondLst>
                                    <p:cond delay="0"/>
                                  </p:stCondLst>
                                  <p:childTnLst>
                                    <p:animMotion origin="layout" path="M 0.00013 0.00163 L 0.00013 -0.10416 " pathEditMode="relative" rAng="0" ptsTypes="AA">
                                      <p:cBhvr>
                                        <p:cTn id="156" dur="1000" fill="hold"/>
                                        <p:tgtEl>
                                          <p:spTgt spid="158"/>
                                        </p:tgtEl>
                                        <p:attrNameLst>
                                          <p:attrName>ppt_x</p:attrName>
                                          <p:attrName>ppt_y</p:attrName>
                                        </p:attrNameLst>
                                      </p:cBhvr>
                                      <p:rCtr x="0" y="-5301"/>
                                    </p:animMotion>
                                  </p:childTnLst>
                                </p:cTn>
                              </p:par>
                              <p:par>
                                <p:cTn id="157" presetID="10" presetClass="exit" presetSubtype="0" fill="hold" grpId="1" nodeType="withEffect">
                                  <p:stCondLst>
                                    <p:cond delay="0"/>
                                  </p:stCondLst>
                                  <p:childTnLst>
                                    <p:animEffect transition="out" filter="fade">
                                      <p:cBhvr>
                                        <p:cTn id="158" dur="500"/>
                                        <p:tgtEl>
                                          <p:spTgt spid="158"/>
                                        </p:tgtEl>
                                      </p:cBhvr>
                                    </p:animEffect>
                                    <p:set>
                                      <p:cBhvr>
                                        <p:cTn id="159" dur="1" fill="hold">
                                          <p:stCondLst>
                                            <p:cond delay="499"/>
                                          </p:stCondLst>
                                        </p:cTn>
                                        <p:tgtEl>
                                          <p:spTgt spid="158"/>
                                        </p:tgtEl>
                                        <p:attrNameLst>
                                          <p:attrName>style.visibility</p:attrName>
                                        </p:attrNameLst>
                                      </p:cBhvr>
                                      <p:to>
                                        <p:strVal val="hidden"/>
                                      </p:to>
                                    </p:set>
                                  </p:childTnLst>
                                </p:cTn>
                              </p:par>
                              <p:par>
                                <p:cTn id="160" presetID="42" presetClass="path" presetSubtype="0" decel="90000" fill="hold" grpId="0" nodeType="withEffect">
                                  <p:stCondLst>
                                    <p:cond delay="0"/>
                                  </p:stCondLst>
                                  <p:childTnLst>
                                    <p:animMotion origin="layout" path="M 0.00312 -1.85185E-6 L 0.00273 -0.10764 " pathEditMode="relative" rAng="0" ptsTypes="AA">
                                      <p:cBhvr>
                                        <p:cTn id="161" dur="1000" fill="hold"/>
                                        <p:tgtEl>
                                          <p:spTgt spid="157"/>
                                        </p:tgtEl>
                                        <p:attrNameLst>
                                          <p:attrName>ppt_x</p:attrName>
                                          <p:attrName>ppt_y</p:attrName>
                                        </p:attrNameLst>
                                      </p:cBhvr>
                                      <p:rCtr x="-26" y="-5394"/>
                                    </p:animMotion>
                                  </p:childTnLst>
                                </p:cTn>
                              </p:par>
                              <p:par>
                                <p:cTn id="162" presetID="10" presetClass="entr" presetSubtype="0" fill="hold" grpId="1" nodeType="withEffect">
                                  <p:stCondLst>
                                    <p:cond delay="0"/>
                                  </p:stCondLst>
                                  <p:childTnLst>
                                    <p:set>
                                      <p:cBhvr>
                                        <p:cTn id="163" dur="1" fill="hold">
                                          <p:stCondLst>
                                            <p:cond delay="0"/>
                                          </p:stCondLst>
                                        </p:cTn>
                                        <p:tgtEl>
                                          <p:spTgt spid="157"/>
                                        </p:tgtEl>
                                        <p:attrNameLst>
                                          <p:attrName>style.visibility</p:attrName>
                                        </p:attrNameLst>
                                      </p:cBhvr>
                                      <p:to>
                                        <p:strVal val="visible"/>
                                      </p:to>
                                    </p:set>
                                    <p:animEffect transition="in" filter="fade">
                                      <p:cBhvr>
                                        <p:cTn id="164" dur="500"/>
                                        <p:tgtEl>
                                          <p:spTgt spid="157"/>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05"/>
                                        </p:tgtEl>
                                        <p:attrNameLst>
                                          <p:attrName>style.visibility</p:attrName>
                                        </p:attrNameLst>
                                      </p:cBhvr>
                                      <p:to>
                                        <p:strVal val="visible"/>
                                      </p:to>
                                    </p:set>
                                    <p:animEffect transition="in" filter="fade">
                                      <p:cBhvr>
                                        <p:cTn id="167" dur="500"/>
                                        <p:tgtEl>
                                          <p:spTgt spid="105"/>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125"/>
                                        </p:tgtEl>
                                        <p:attrNameLst>
                                          <p:attrName>style.visibility</p:attrName>
                                        </p:attrNameLst>
                                      </p:cBhvr>
                                      <p:to>
                                        <p:strVal val="visible"/>
                                      </p:to>
                                    </p:set>
                                    <p:animEffect transition="in" filter="fade">
                                      <p:cBhvr>
                                        <p:cTn id="170"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3" grpId="1"/>
      <p:bldP spid="90" grpId="0"/>
      <p:bldP spid="90" grpId="1"/>
      <p:bldP spid="158" grpId="0" animBg="1"/>
      <p:bldP spid="158" grpId="1" animBg="1"/>
      <p:bldP spid="157" grpId="0"/>
      <p:bldP spid="157" grpId="1"/>
      <p:bldP spid="108" grpId="0"/>
      <p:bldP spid="108" grpId="1"/>
      <p:bldP spid="117" grpId="0"/>
      <p:bldP spid="117" grpId="1"/>
      <p:bldP spid="114" grpId="0"/>
      <p:bldP spid="114" grpId="1"/>
      <p:bldP spid="151" grpId="0"/>
      <p:bldP spid="151" grpId="1"/>
      <p:bldP spid="153" grpId="0"/>
      <p:bldP spid="153" grpId="1"/>
      <p:bldP spid="154" grpId="0"/>
      <p:bldP spid="154" grpId="1"/>
      <p:bldP spid="46" grpId="0"/>
      <p:bldP spid="46" grpId="1"/>
      <p:bldP spid="47" grpId="0"/>
      <p:bldP spid="47" grpId="1"/>
      <p:bldP spid="52" grpId="0"/>
      <p:bldP spid="52" grpId="1"/>
      <p:bldP spid="59" grpId="0"/>
      <p:bldP spid="59" grpId="1"/>
      <p:bldP spid="60" grpId="0"/>
      <p:bldP spid="60" grpId="1"/>
      <p:bldP spid="145" grpId="0"/>
      <p:bldP spid="145" grpId="1"/>
      <p:bldP spid="65" grpId="0" animBg="1"/>
      <p:bldP spid="38" grpId="0" animBg="1"/>
      <p:bldP spid="105" grpId="0" animBg="1"/>
      <p:bldP spid="1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t="-25" r="32707" b="-1"/>
          <a:stretch/>
        </p:blipFill>
        <p:spPr>
          <a:xfrm>
            <a:off x="8132763" y="3793222"/>
            <a:ext cx="1868705" cy="1850348"/>
          </a:xfrm>
          <a:prstGeom prst="rect">
            <a:avLst/>
          </a:prstGeom>
        </p:spPr>
      </p:pic>
      <p:pic>
        <p:nvPicPr>
          <p:cNvPr id="6" name="Picture 9"/>
          <p:cNvPicPr preferRelativeResize="0">
            <a:picLocks noChangeAspect="1" noChangeArrowheads="1"/>
          </p:cNvPicPr>
          <p:nvPr/>
        </p:nvPicPr>
        <p:blipFill rotWithShape="1">
          <a:blip r:embed="rId4">
            <a:extLst>
              <a:ext uri="{28A0092B-C50C-407E-A947-70E740481C1C}">
                <a14:useLocalDpi xmlns:a14="http://schemas.microsoft.com/office/drawing/2010/main" val="0"/>
              </a:ext>
            </a:extLst>
          </a:blip>
          <a:srcRect t="28854" b="3147"/>
          <a:stretch/>
        </p:blipFill>
        <p:spPr bwMode="auto">
          <a:xfrm>
            <a:off x="4158389" y="1786095"/>
            <a:ext cx="1877746" cy="186530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5" descr="C:\Users\margeaul\Documents\IMAGES\Picture4.png"/>
          <p:cNvPicPr>
            <a:picLocks noChangeAspect="1" noChangeArrowheads="1"/>
          </p:cNvPicPr>
          <p:nvPr/>
        </p:nvPicPr>
        <p:blipFill rotWithShape="1">
          <a:blip r:embed="rId5">
            <a:extLst>
              <a:ext uri="{28A0092B-C50C-407E-A947-70E740481C1C}">
                <a14:useLocalDpi xmlns:a14="http://schemas.microsoft.com/office/drawing/2010/main" val="0"/>
              </a:ext>
            </a:extLst>
          </a:blip>
          <a:srcRect t="-1" r="2061" b="-1"/>
          <a:stretch/>
        </p:blipFill>
        <p:spPr bwMode="auto">
          <a:xfrm>
            <a:off x="8125042" y="1781037"/>
            <a:ext cx="1876426" cy="1874520"/>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oup 18"/>
          <p:cNvGrpSpPr/>
          <p:nvPr/>
        </p:nvGrpSpPr>
        <p:grpSpPr>
          <a:xfrm>
            <a:off x="2177335" y="1786096"/>
            <a:ext cx="1877746" cy="1874520"/>
            <a:chOff x="2177335" y="1786096"/>
            <a:chExt cx="1877746" cy="1874520"/>
          </a:xfrm>
        </p:grpSpPr>
        <p:sp>
          <p:nvSpPr>
            <p:cNvPr id="18" name="Rectangle 17"/>
            <p:cNvSpPr/>
            <p:nvPr/>
          </p:nvSpPr>
          <p:spPr bwMode="auto">
            <a:xfrm>
              <a:off x="2177335" y="1786096"/>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 name="TextBox 3"/>
            <p:cNvSpPr txBox="1"/>
            <p:nvPr/>
          </p:nvSpPr>
          <p:spPr>
            <a:xfrm>
              <a:off x="2644830" y="2569468"/>
              <a:ext cx="942757" cy="307777"/>
            </a:xfrm>
            <a:prstGeom prst="rect">
              <a:avLst/>
            </a:prstGeom>
            <a:noFill/>
          </p:spPr>
          <p:txBody>
            <a:bodyPr wrap="square" lIns="0" tIns="0" rIns="0" bIns="0" rtlCol="0">
              <a:spAutoFit/>
            </a:bodyPr>
            <a:lstStyle/>
            <a:p>
              <a:r>
                <a:rPr lang="en-US" sz="2000" dirty="0" smtClean="0">
                  <a:solidFill>
                    <a:srgbClr val="FFFFFF"/>
                  </a:solidFill>
                </a:rPr>
                <a:t>Explore</a:t>
              </a:r>
              <a:endParaRPr lang="en-US" sz="2000" dirty="0">
                <a:solidFill>
                  <a:srgbClr val="FFFFFF"/>
                </a:solidFill>
              </a:endParaRPr>
            </a:p>
          </p:txBody>
        </p:sp>
      </p:grpSp>
      <p:grpSp>
        <p:nvGrpSpPr>
          <p:cNvPr id="17" name="Group 16"/>
          <p:cNvGrpSpPr/>
          <p:nvPr/>
        </p:nvGrpSpPr>
        <p:grpSpPr>
          <a:xfrm>
            <a:off x="4158389" y="3791151"/>
            <a:ext cx="1877746" cy="1874520"/>
            <a:chOff x="4158389" y="3791151"/>
            <a:chExt cx="1877746" cy="1874520"/>
          </a:xfrm>
        </p:grpSpPr>
        <p:sp>
          <p:nvSpPr>
            <p:cNvPr id="20" name="Rectangle 19"/>
            <p:cNvSpPr/>
            <p:nvPr/>
          </p:nvSpPr>
          <p:spPr bwMode="auto">
            <a:xfrm>
              <a:off x="4158389" y="3791151"/>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4" name="TextBox 23"/>
            <p:cNvSpPr txBox="1"/>
            <p:nvPr/>
          </p:nvSpPr>
          <p:spPr>
            <a:xfrm>
              <a:off x="4687902" y="4574523"/>
              <a:ext cx="818720" cy="307777"/>
            </a:xfrm>
            <a:prstGeom prst="rect">
              <a:avLst/>
            </a:prstGeom>
            <a:noFill/>
          </p:spPr>
          <p:txBody>
            <a:bodyPr wrap="square" lIns="0" tIns="0" rIns="0" bIns="0" rtlCol="0">
              <a:spAutoFit/>
            </a:bodyPr>
            <a:lstStyle/>
            <a:p>
              <a:r>
                <a:rPr lang="en-US" sz="2000" dirty="0" smtClean="0">
                  <a:solidFill>
                    <a:srgbClr val="FFFFFF"/>
                  </a:solidFill>
                </a:rPr>
                <a:t>Deliver</a:t>
              </a:r>
              <a:endParaRPr lang="en-US" sz="2000" dirty="0">
                <a:solidFill>
                  <a:srgbClr val="FFFFFF"/>
                </a:solidFill>
              </a:endParaRPr>
            </a:p>
          </p:txBody>
        </p:sp>
      </p:grpSp>
      <p:grpSp>
        <p:nvGrpSpPr>
          <p:cNvPr id="16" name="Group 15"/>
          <p:cNvGrpSpPr/>
          <p:nvPr/>
        </p:nvGrpSpPr>
        <p:grpSpPr>
          <a:xfrm>
            <a:off x="6142669" y="1782196"/>
            <a:ext cx="1877746" cy="1874520"/>
            <a:chOff x="6142669" y="1782196"/>
            <a:chExt cx="1877746" cy="1874520"/>
          </a:xfrm>
        </p:grpSpPr>
        <p:sp>
          <p:nvSpPr>
            <p:cNvPr id="21" name="Rectangle 20"/>
            <p:cNvSpPr/>
            <p:nvPr/>
          </p:nvSpPr>
          <p:spPr bwMode="auto">
            <a:xfrm>
              <a:off x="6142669" y="1782196"/>
              <a:ext cx="1877746" cy="18745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5" name="TextBox 24"/>
            <p:cNvSpPr txBox="1"/>
            <p:nvPr/>
          </p:nvSpPr>
          <p:spPr>
            <a:xfrm>
              <a:off x="6828045" y="2565568"/>
              <a:ext cx="506994" cy="307777"/>
            </a:xfrm>
            <a:prstGeom prst="rect">
              <a:avLst/>
            </a:prstGeom>
            <a:noFill/>
          </p:spPr>
          <p:txBody>
            <a:bodyPr wrap="square" lIns="0" tIns="0" rIns="0" bIns="0" rtlCol="0">
              <a:spAutoFit/>
            </a:bodyPr>
            <a:lstStyle/>
            <a:p>
              <a:r>
                <a:rPr lang="en-US" sz="2000" dirty="0" smtClean="0">
                  <a:solidFill>
                    <a:srgbClr val="FFFFFF"/>
                  </a:solidFill>
                </a:rPr>
                <a:t>Plan</a:t>
              </a:r>
              <a:endParaRPr lang="en-US" sz="2000" dirty="0">
                <a:solidFill>
                  <a:srgbClr val="FFFFFF"/>
                </a:solidFill>
              </a:endParaRPr>
            </a:p>
          </p:txBody>
        </p:sp>
      </p:grpSp>
      <p:sp>
        <p:nvSpPr>
          <p:cNvPr id="46" name="Title 7"/>
          <p:cNvSpPr>
            <a:spLocks noGrp="1"/>
          </p:cNvSpPr>
          <p:nvPr>
            <p:ph type="title"/>
          </p:nvPr>
        </p:nvSpPr>
        <p:spPr>
          <a:xfrm>
            <a:off x="519112" y="228600"/>
            <a:ext cx="11149013" cy="747897"/>
          </a:xfrm>
        </p:spPr>
        <p:txBody>
          <a:bodyPr/>
          <a:lstStyle/>
          <a:p>
            <a:r>
              <a:rPr lang="en-US" dirty="0" smtClean="0"/>
              <a:t>Next Steps</a:t>
            </a:r>
            <a:endParaRPr lang="en-US" dirty="0"/>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93709" y="3800293"/>
            <a:ext cx="1858267" cy="1858267"/>
          </a:xfrm>
          <a:prstGeom prst="rect">
            <a:avLst/>
          </a:prstGeom>
        </p:spPr>
      </p:pic>
      <p:pic>
        <p:nvPicPr>
          <p:cNvPr id="10" name="Picture 9"/>
          <p:cNvPicPr>
            <a:picLocks noChangeAspect="1"/>
          </p:cNvPicPr>
          <p:nvPr/>
        </p:nvPicPr>
        <p:blipFill rotWithShape="1">
          <a:blip r:embed="rId7">
            <a:extLst>
              <a:ext uri="{28A0092B-C50C-407E-A947-70E740481C1C}">
                <a14:useLocalDpi xmlns:a14="http://schemas.microsoft.com/office/drawing/2010/main" val="0"/>
              </a:ext>
            </a:extLst>
          </a:blip>
          <a:srcRect l="5571" r="27332"/>
          <a:stretch/>
        </p:blipFill>
        <p:spPr>
          <a:xfrm>
            <a:off x="6162675" y="3793222"/>
            <a:ext cx="1863725" cy="1850348"/>
          </a:xfrm>
          <a:prstGeom prst="rect">
            <a:avLst/>
          </a:prstGeom>
        </p:spPr>
      </p:pic>
      <p:grpSp>
        <p:nvGrpSpPr>
          <p:cNvPr id="15" name="Group 14"/>
          <p:cNvGrpSpPr/>
          <p:nvPr/>
        </p:nvGrpSpPr>
        <p:grpSpPr>
          <a:xfrm>
            <a:off x="6162675" y="3793222"/>
            <a:ext cx="3838793" cy="1872449"/>
            <a:chOff x="6162675" y="3783510"/>
            <a:chExt cx="3838793" cy="1885639"/>
          </a:xfrm>
        </p:grpSpPr>
        <p:sp>
          <p:nvSpPr>
            <p:cNvPr id="45" name="Rectangle 44"/>
            <p:cNvSpPr/>
            <p:nvPr/>
          </p:nvSpPr>
          <p:spPr bwMode="auto">
            <a:xfrm>
              <a:off x="6162675" y="3783510"/>
              <a:ext cx="3838793" cy="188563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4" name="TextBox 13"/>
            <p:cNvSpPr txBox="1"/>
            <p:nvPr/>
          </p:nvSpPr>
          <p:spPr>
            <a:xfrm>
              <a:off x="6495329" y="4572441"/>
              <a:ext cx="3173485" cy="307777"/>
            </a:xfrm>
            <a:prstGeom prst="rect">
              <a:avLst/>
            </a:prstGeom>
            <a:noFill/>
          </p:spPr>
          <p:txBody>
            <a:bodyPr wrap="square" lIns="0" tIns="0" rIns="0" bIns="0" rtlCol="0">
              <a:spAutoFit/>
            </a:bodyPr>
            <a:lstStyle/>
            <a:p>
              <a:r>
                <a:rPr lang="en-US" sz="2000" dirty="0">
                  <a:solidFill>
                    <a:schemeClr val="bg1"/>
                  </a:solidFill>
                </a:rPr>
                <a:t>m</a:t>
              </a:r>
              <a:r>
                <a:rPr lang="en-US" sz="2000" dirty="0" smtClean="0">
                  <a:solidFill>
                    <a:schemeClr val="bg1"/>
                  </a:solidFill>
                </a:rPr>
                <a:t>icrosoft.com/springboard</a:t>
              </a:r>
            </a:p>
          </p:txBody>
        </p:sp>
      </p:grpSp>
    </p:spTree>
    <p:extLst>
      <p:ext uri="{BB962C8B-B14F-4D97-AF65-F5344CB8AC3E}">
        <p14:creationId xmlns:p14="http://schemas.microsoft.com/office/powerpoint/2010/main" val="666309531"/>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750"/>
                                        <p:tgtEl>
                                          <p:spTgt spid="19"/>
                                        </p:tgtEl>
                                      </p:cBhvr>
                                    </p:animEffect>
                                  </p:childTnLst>
                                </p:cTn>
                              </p:par>
                              <p:par>
                                <p:cTn id="8" presetID="10" presetClass="entr" presetSubtype="0" fill="hold"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5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childTnLst>
                                </p:cTn>
                              </p:par>
                              <p:par>
                                <p:cTn id="16" presetID="10" presetClass="entr" presetSubtype="0" fill="hold" nodeType="withEffect">
                                  <p:stCondLst>
                                    <p:cond delay="25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par>
                                <p:cTn id="19" presetID="10" presetClass="entr" presetSubtype="0" fill="hold" nodeType="withEffect">
                                  <p:stCondLst>
                                    <p:cond delay="5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75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750"/>
                                        <p:tgtEl>
                                          <p:spTgt spid="17"/>
                                        </p:tgtEl>
                                      </p:cBhvr>
                                    </p:animEffect>
                                  </p:childTnLst>
                                </p:cTn>
                              </p:par>
                              <p:par>
                                <p:cTn id="27" presetID="10" presetClass="entr" presetSubtype="0" fill="hold" nodeType="withEffect">
                                  <p:stCondLst>
                                    <p:cond delay="25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750"/>
                                        <p:tgtEl>
                                          <p:spTgt spid="10"/>
                                        </p:tgtEl>
                                      </p:cBhvr>
                                    </p:animEffect>
                                  </p:childTnLst>
                                </p:cTn>
                              </p:par>
                              <p:par>
                                <p:cTn id="30" presetID="10" presetClass="entr" presetSubtype="0" fill="hold" nodeType="withEffect">
                                  <p:stCondLst>
                                    <p:cond delay="5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75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TextBox 3"/>
          <p:cNvSpPr txBox="1">
            <a:spLocks noChangeArrowheads="1"/>
          </p:cNvSpPr>
          <p:nvPr/>
        </p:nvSpPr>
        <p:spPr bwMode="auto">
          <a:xfrm>
            <a:off x="519112" y="1425403"/>
            <a:ext cx="11482387"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r>
              <a:rPr lang="en-US" sz="3200" dirty="0">
                <a:solidFill>
                  <a:srgbClr val="051A92"/>
                </a:solidFill>
                <a:latin typeface="Segoe UI Light" panose="020B0502040204020203" pitchFamily="34" charset="0"/>
              </a:rPr>
              <a:t>TechNet Evaluation Center</a:t>
            </a:r>
          </a:p>
          <a:p>
            <a:pPr defTabSz="914400" eaLnBrk="1" hangingPunct="1"/>
            <a:r>
              <a:rPr lang="en-US" sz="1800" dirty="0">
                <a:solidFill>
                  <a:srgbClr val="051A92"/>
                </a:solidFill>
                <a:latin typeface="Segoe UI Regular" charset="0"/>
              </a:rPr>
              <a:t>Download Microsoft software trials today.</a:t>
            </a:r>
          </a:p>
          <a:p>
            <a:pPr defTabSz="914400" eaLnBrk="1" hangingPunct="1"/>
            <a:r>
              <a:rPr lang="en-US" sz="1800" dirty="0">
                <a:solidFill>
                  <a:srgbClr val="051A92"/>
                </a:solidFill>
                <a:latin typeface="Segoe UI Light" panose="020B0502040204020203" pitchFamily="34" charset="0"/>
                <a:hlinkClick r:id="rId2" action="ppaction://hlinkfile"/>
              </a:rPr>
              <a:t>technet.microsoft.com/</a:t>
            </a:r>
            <a:r>
              <a:rPr lang="en-US" sz="1800" dirty="0" err="1">
                <a:solidFill>
                  <a:srgbClr val="051A92"/>
                </a:solidFill>
                <a:latin typeface="Segoe UI Light" panose="020B0502040204020203" pitchFamily="34" charset="0"/>
                <a:hlinkClick r:id="rId2" action="ppaction://hlinkfile"/>
              </a:rPr>
              <a:t>evalcenter</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Virtual Academy</a:t>
            </a:r>
          </a:p>
          <a:p>
            <a:pPr defTabSz="914400" eaLnBrk="1" hangingPunct="1"/>
            <a:r>
              <a:rPr lang="en-US" sz="1800" dirty="0">
                <a:solidFill>
                  <a:srgbClr val="051A92"/>
                </a:solidFill>
                <a:latin typeface="Segoe UI Regular" charset="0"/>
              </a:rPr>
              <a:t>Take a free, online course.</a:t>
            </a:r>
          </a:p>
          <a:p>
            <a:pPr defTabSz="914400" eaLnBrk="1" hangingPunct="1"/>
            <a:r>
              <a:rPr lang="en-US" sz="1800" dirty="0">
                <a:solidFill>
                  <a:srgbClr val="051A92"/>
                </a:solidFill>
                <a:latin typeface="Segoe UI Light" panose="020B0502040204020203" pitchFamily="34" charset="0"/>
                <a:hlinkClick r:id="rId3" action="ppaction://hlinkfile"/>
              </a:rPr>
              <a:t>microsoftvirtualacademy.com</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IT Camps</a:t>
            </a:r>
          </a:p>
          <a:p>
            <a:pPr defTabSz="914400" eaLnBrk="1" hangingPunct="1"/>
            <a:r>
              <a:rPr lang="en-US" sz="1800" dirty="0">
                <a:solidFill>
                  <a:srgbClr val="051A92"/>
                </a:solidFill>
                <a:latin typeface="Segoe UI Regular" charset="0"/>
              </a:rPr>
              <a:t>Find an additional IT Camp near you.</a:t>
            </a:r>
          </a:p>
          <a:p>
            <a:pPr defTabSz="914400" eaLnBrk="1" hangingPunct="1"/>
            <a:r>
              <a:rPr lang="en-US" sz="1800" dirty="0">
                <a:solidFill>
                  <a:srgbClr val="051A92"/>
                </a:solidFill>
                <a:latin typeface="Segoe UI Light" panose="020B0502040204020203" pitchFamily="34" charset="0"/>
                <a:hlinkClick r:id="rId4" action="ppaction://hlinkfile"/>
              </a:rPr>
              <a:t>technet.microsoft.com/</a:t>
            </a:r>
            <a:r>
              <a:rPr lang="en-US" sz="1800" dirty="0" err="1">
                <a:solidFill>
                  <a:srgbClr val="051A92"/>
                </a:solidFill>
                <a:latin typeface="Segoe UI Light" panose="020B0502040204020203" pitchFamily="34" charset="0"/>
                <a:hlinkClick r:id="rId4" action="ppaction://hlinkfile"/>
              </a:rPr>
              <a:t>globalitcamps</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Certifications</a:t>
            </a:r>
          </a:p>
          <a:p>
            <a:pPr defTabSz="914400" eaLnBrk="1" hangingPunct="1"/>
            <a:r>
              <a:rPr lang="en-US" sz="1800" dirty="0">
                <a:solidFill>
                  <a:srgbClr val="051A92"/>
                </a:solidFill>
                <a:latin typeface="Segoe UI Regular" charset="0"/>
              </a:rPr>
              <a:t>Get certified on Microsoft Products &amp; Technologies.</a:t>
            </a:r>
          </a:p>
          <a:p>
            <a:pPr defTabSz="914400" eaLnBrk="1" hangingPunct="1"/>
            <a:r>
              <a:rPr lang="en-US" sz="1800" dirty="0">
                <a:solidFill>
                  <a:srgbClr val="051A92"/>
                </a:solidFill>
                <a:latin typeface="Segoe UI Light" panose="020B0502040204020203" pitchFamily="34" charset="0"/>
                <a:hlinkClick r:id="rId5"/>
              </a:rPr>
              <a:t>aka.ms/certifications</a:t>
            </a:r>
            <a:endParaRPr lang="en-US" sz="1800" dirty="0">
              <a:solidFill>
                <a:srgbClr val="051A92"/>
              </a:solidFill>
              <a:latin typeface="Segoe UI Light" panose="020B0502040204020203" pitchFamily="34" charset="0"/>
            </a:endParaRPr>
          </a:p>
          <a:p>
            <a:pPr defTabSz="914400" eaLnBrk="1" hangingPunct="1">
              <a:spcBef>
                <a:spcPts val="600"/>
              </a:spcBef>
            </a:pPr>
            <a:endParaRPr lang="en-US" sz="1800" dirty="0">
              <a:solidFill>
                <a:srgbClr val="051A92"/>
              </a:solidFill>
              <a:latin typeface="Segoe UI Light" panose="020B0502040204020203" pitchFamily="34" charset="0"/>
            </a:endParaRPr>
          </a:p>
          <a:p>
            <a:pPr defTabSz="914400" eaLnBrk="1" hangingPunct="1"/>
            <a:endParaRPr lang="en-US" sz="1200" dirty="0">
              <a:solidFill>
                <a:srgbClr val="051A92"/>
              </a:solidFill>
              <a:latin typeface="Segoe UI Light" panose="020B0502040204020203" pitchFamily="34" charset="0"/>
            </a:endParaRPr>
          </a:p>
        </p:txBody>
      </p:sp>
    </p:spTree>
    <p:extLst>
      <p:ext uri="{BB962C8B-B14F-4D97-AF65-F5344CB8AC3E}">
        <p14:creationId xmlns:p14="http://schemas.microsoft.com/office/powerpoint/2010/main" val="152485494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blackWhite">
          <a:xfrm>
            <a:off x="520700" y="6298298"/>
            <a:ext cx="11173090" cy="323165"/>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4099" eaLnBrk="0" hangingPunct="0"/>
            <a:r>
              <a:rPr lang="en-US" sz="700" dirty="0">
                <a:gradFill>
                  <a:gsLst>
                    <a:gs pos="0">
                      <a:srgbClr val="FFFFFF"/>
                    </a:gs>
                    <a:gs pos="100000">
                      <a:srgbClr val="FFFFFF"/>
                    </a:gs>
                  </a:gsLst>
                  <a:lin ang="5400000" scaled="0"/>
                </a:gradFill>
                <a:cs typeface="Arial" charset="0"/>
              </a:rPr>
              <a:t>© </a:t>
            </a:r>
            <a:r>
              <a:rPr lang="en-US" sz="700" dirty="0" smtClean="0">
                <a:gradFill>
                  <a:gsLst>
                    <a:gs pos="0">
                      <a:srgbClr val="FFFFFF"/>
                    </a:gs>
                    <a:gs pos="100000">
                      <a:srgbClr val="FFFFFF"/>
                    </a:gs>
                  </a:gsLst>
                  <a:lin ang="5400000" scaled="0"/>
                </a:gradFill>
                <a:cs typeface="Arial" charset="0"/>
              </a:rPr>
              <a:t>2012 Microsoft </a:t>
            </a:r>
            <a:r>
              <a:rPr lang="en-US" sz="700" dirty="0">
                <a:gradFill>
                  <a:gsLst>
                    <a:gs pos="0">
                      <a:srgbClr val="FFFFFF"/>
                    </a:gs>
                    <a:gs pos="100000">
                      <a:srgbClr val="FFFFFF"/>
                    </a:gs>
                  </a:gsLst>
                  <a:lin ang="5400000" scaled="0"/>
                </a:gradFill>
                <a:cs typeface="Arial" charset="0"/>
              </a:rPr>
              <a:t>Corporation. All rights reserved. Microsoft, Windows, Windows Vista and other product names are or may be registered trademarks and/or trademarks in the U.S. and/or other countries.</a:t>
            </a:r>
          </a:p>
          <a:p>
            <a:pPr defTabSz="914099" eaLnBrk="0" hangingPunct="0"/>
            <a:r>
              <a:rPr lang="en-US" sz="700" dirty="0">
                <a:gradFill>
                  <a:gsLst>
                    <a:gs pos="0">
                      <a:srgbClr val="FFFFFF"/>
                    </a:gs>
                    <a:gs pos="100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gradFill>
                  <a:gsLst>
                    <a:gs pos="0">
                      <a:srgbClr val="FFFFFF"/>
                    </a:gs>
                    <a:gs pos="100000">
                      <a:srgbClr val="FFFFFF"/>
                    </a:gs>
                  </a:gsLst>
                  <a:lin ang="5400000" scaled="0"/>
                </a:gradFill>
                <a:cs typeface="Arial" charset="0"/>
              </a:rPr>
              <a:t>MICROSOFT </a:t>
            </a:r>
            <a:r>
              <a:rPr lang="en-US" sz="700" dirty="0">
                <a:gradFill>
                  <a:gsLst>
                    <a:gs pos="0">
                      <a:srgbClr val="FFFFFF"/>
                    </a:gs>
                    <a:gs pos="100000">
                      <a:srgbClr val="FFFFFF"/>
                    </a:gs>
                  </a:gsLst>
                  <a:lin ang="5400000" scaled="0"/>
                </a:gradFill>
                <a:cs typeface="Arial" charset="0"/>
              </a:rPr>
              <a:t>MAKES NO WARRANTIES, EXPRESS, IMPLIED OR STATUTORY, AS TO THE INFORMATION IN THIS PRESENTATION.</a:t>
            </a:r>
          </a:p>
        </p:txBody>
      </p:sp>
      <p:pic>
        <p:nvPicPr>
          <p:cNvPr id="6" name="Picture 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3094037" y="2911565"/>
            <a:ext cx="6000750" cy="10348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bwMode="black">
          <a:xfrm>
            <a:off x="10637308" y="285834"/>
            <a:ext cx="1267612" cy="300929"/>
          </a:xfrm>
          <a:prstGeom prst="rect">
            <a:avLst/>
          </a:prstGeom>
          <a:noFill/>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37857"/>
          <a:stretch/>
        </p:blipFill>
        <p:spPr>
          <a:xfrm>
            <a:off x="4008197" y="5354080"/>
            <a:ext cx="4572000" cy="723991"/>
          </a:xfrm>
          <a:prstGeom prst="rect">
            <a:avLst/>
          </a:prstGeom>
        </p:spPr>
      </p:pic>
    </p:spTree>
    <p:extLst>
      <p:ext uri="{BB962C8B-B14F-4D97-AF65-F5344CB8AC3E}">
        <p14:creationId xmlns:p14="http://schemas.microsoft.com/office/powerpoint/2010/main" val="1506620039"/>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etro Template Light 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2.xml><?xml version="1.0" encoding="utf-8"?>
<a:theme xmlns:a="http://schemas.openxmlformats.org/drawingml/2006/main" name="Metro Template Colored Titles Segoe UI 16x9">
  <a:themeElements>
    <a:clrScheme name="Microsoft Colors">
      <a:dk1>
        <a:srgbClr val="000000"/>
      </a:dk1>
      <a:lt1>
        <a:srgbClr val="FFFFFF"/>
      </a:lt1>
      <a:dk2>
        <a:srgbClr val="3F3F3F"/>
      </a:dk2>
      <a:lt2>
        <a:srgbClr val="F2F2F2"/>
      </a:lt2>
      <a:accent1>
        <a:srgbClr val="00AEEF"/>
      </a:accent1>
      <a:accent2>
        <a:srgbClr val="8CC600"/>
      </a:accent2>
      <a:accent3>
        <a:srgbClr val="FF8A00"/>
      </a:accent3>
      <a:accent4>
        <a:srgbClr val="FF0097"/>
      </a:accent4>
      <a:accent5>
        <a:srgbClr val="0071BC"/>
      </a:accent5>
      <a:accent6>
        <a:srgbClr val="910091"/>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3.xml><?xml version="1.0" encoding="utf-8"?>
<a:theme xmlns:a="http://schemas.openxmlformats.org/drawingml/2006/main" name="1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4.xml><?xml version="1.0" encoding="utf-8"?>
<a:theme xmlns:a="http://schemas.openxmlformats.org/drawingml/2006/main" name="2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5.xml><?xml version="1.0" encoding="utf-8"?>
<a:theme xmlns:a="http://schemas.openxmlformats.org/drawingml/2006/main" name="3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6.xml><?xml version="1.0" encoding="utf-8"?>
<a:theme xmlns:a="http://schemas.openxmlformats.org/drawingml/2006/main" name="1_Metro Template Colored Titles Segoe UI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B227DAC231C8C448F845563DC437D2C" ma:contentTypeVersion="0" ma:contentTypeDescription="Create a new document." ma:contentTypeScope="" ma:versionID="c77a2e7895186453025b44814a4751b5">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50A7398-687D-4413-9B5F-D72E1825CB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704E7F4A-79B5-454E-AA47-8A2C9E3D2F6D}">
  <ds:schemaRefs>
    <ds:schemaRef ds:uri="http://schemas.microsoft.com/sharepoint/v3/contenttype/forms"/>
  </ds:schemaRefs>
</ds:datastoreItem>
</file>

<file path=customXml/itemProps3.xml><?xml version="1.0" encoding="utf-8"?>
<ds:datastoreItem xmlns:ds="http://schemas.openxmlformats.org/officeDocument/2006/customXml" ds:itemID="{026C1BB3-5197-4464-8EE3-D8E0DB550ACD}">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Metro Template Light 16x9</Template>
  <TotalTime>0</TotalTime>
  <Words>2434</Words>
  <Application>Microsoft Office PowerPoint</Application>
  <PresentationFormat>Custom</PresentationFormat>
  <Paragraphs>192</Paragraphs>
  <Slides>7</Slides>
  <Notes>6</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7</vt:i4>
      </vt:variant>
    </vt:vector>
  </HeadingPairs>
  <TitlesOfParts>
    <vt:vector size="20" baseType="lpstr">
      <vt:lpstr>ＭＳ Ｐゴシック</vt:lpstr>
      <vt:lpstr>Arial</vt:lpstr>
      <vt:lpstr>Segoe Light</vt:lpstr>
      <vt:lpstr>Segoe UI</vt:lpstr>
      <vt:lpstr>Segoe UI Light</vt:lpstr>
      <vt:lpstr>Segoe UI Regular</vt:lpstr>
      <vt:lpstr>Wingdings</vt:lpstr>
      <vt:lpstr>Metro Template Light 16x9</vt:lpstr>
      <vt:lpstr>Metro Template Colored Titles Segoe UI 16x9</vt:lpstr>
      <vt:lpstr>1_Metro Template Light 16x9</vt:lpstr>
      <vt:lpstr>2_Metro Template Light 16x9</vt:lpstr>
      <vt:lpstr>3_Metro Template Light 16x9</vt:lpstr>
      <vt:lpstr>1_Metro Template Colored Titles Segoe UI 16x9</vt:lpstr>
      <vt:lpstr>PowerPoint Presentation</vt:lpstr>
      <vt:lpstr>Windows 8 for Enterprise</vt:lpstr>
      <vt:lpstr>PowerPoint Presentation</vt:lpstr>
      <vt:lpstr>Through Windows SA</vt:lpstr>
      <vt:lpstr>Next Steps</vt:lpstr>
      <vt:lpstr>Resources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2012-02-26T17:38:04Z</dcterms:created>
  <dcterms:modified xsi:type="dcterms:W3CDTF">2013-01-04T16:39:13Z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0x010100AB227DAC231C8C448F845563DC437D2C</vt:lpwstr>
  </property>
  <property fmtid="{D5CDD505-2E9C-101B-9397-08002B2CF9AE}" pid="3" name="TaxKeyword">
    <vt:lpwstr>17022;#windows 8 readiness|3bc9c9cf-83ef-4fde-addb-20e7a18f86eb</vt:lpwstr>
  </property>
  <property fmtid="{D5CDD505-2E9C-101B-9397-08002B2CF9AE}" pid="4" name="Capabilities">
    <vt:lpwstr/>
  </property>
  <property fmtid="{D5CDD505-2E9C-101B-9397-08002B2CF9AE}" pid="5" name="_dlc_policyId">
    <vt:lpwstr/>
  </property>
  <property fmtid="{D5CDD505-2E9C-101B-9397-08002B2CF9AE}" pid="6" name="Region">
    <vt:lpwstr/>
  </property>
  <property fmtid="{D5CDD505-2E9C-101B-9397-08002B2CF9AE}" pid="7" name="Confidentiality">
    <vt:lpwstr>13;#FTE only|cd22a6bf-918a-4865-b82b-a8f91186fe8d</vt:lpwstr>
  </property>
  <property fmtid="{D5CDD505-2E9C-101B-9397-08002B2CF9AE}" pid="8" name="ItemType">
    <vt:lpwstr>10178;#playbooks|f2fe2f8b-6d76-4d77-ab51-69c76130bda5;#10271;#bills of materials|960d617b-5545-4c89-b5fd-e48098282398</vt:lpwstr>
  </property>
  <property fmtid="{D5CDD505-2E9C-101B-9397-08002B2CF9AE}" pid="9" name="WorkflowCreationPath">
    <vt:lpwstr>d3765c0c-e2b5-4307-934b-d5d862e93ab3,3;d3765c0c-e2b5-4307-934b-d5d862e93ab3,3;d3765c0c-e2b5-4307-934b-d5d862e93ab3,8;d3765c0c-e2b5-4307-934b-d5d862e93ab3,8;d3765c0c-e2b5-4307-934b-d5d862e93ab3,14;d3765c0c-e2b5-4307-934b-d5d862e93ab3,14;d3765c0c-e2b5-4307-</vt:lpwstr>
  </property>
  <property fmtid="{D5CDD505-2E9C-101B-9397-08002B2CF9AE}" pid="10" name="Industries">
    <vt:lpwstr/>
  </property>
  <property fmtid="{D5CDD505-2E9C-101B-9397-08002B2CF9AE}" pid="11" name="Roles">
    <vt:lpwstr/>
  </property>
  <property fmtid="{D5CDD505-2E9C-101B-9397-08002B2CF9AE}" pid="12" name="SMSGDomain">
    <vt:lpwstr>12344;#Windows Business Group|0345b95b-a01a-476d-9ed3-4bc6428075b5;#16902;#SMSG Readiness|c6595b84-b463-470a-bb46-2a47364645be;#10947;#Enterprise and Partner Group|b6e10940-8c6c-40cf-9dc4-c224c7da837a</vt:lpwstr>
  </property>
  <property fmtid="{D5CDD505-2E9C-101B-9397-08002B2CF9AE}" pid="13" name="Competitors">
    <vt:lpwstr/>
  </property>
  <property fmtid="{D5CDD505-2E9C-101B-9397-08002B2CF9AE}" pid="14" name="ItemRetentionFormula">
    <vt:lpwstr/>
  </property>
  <property fmtid="{D5CDD505-2E9C-101B-9397-08002B2CF9AE}" pid="15" name="BusinessArchitecture">
    <vt:lpwstr/>
  </property>
  <property fmtid="{D5CDD505-2E9C-101B-9397-08002B2CF9AE}" pid="16" name="SMSGTags">
    <vt:lpwstr/>
  </property>
  <property fmtid="{D5CDD505-2E9C-101B-9397-08002B2CF9AE}" pid="17" name="Products">
    <vt:lpwstr>15986;#Windows 8|bde2511f-3815-460c-8e58-d8a2c35f497e</vt:lpwstr>
  </property>
  <property fmtid="{D5CDD505-2E9C-101B-9397-08002B2CF9AE}" pid="18" name="_dlc_DocIdItemGuid">
    <vt:lpwstr>d4795349-1922-4865-8730-420eb714327c</vt:lpwstr>
  </property>
  <property fmtid="{D5CDD505-2E9C-101B-9397-08002B2CF9AE}" pid="19" name="EnterpriseDomainTags">
    <vt:lpwstr/>
  </property>
  <property fmtid="{D5CDD505-2E9C-101B-9397-08002B2CF9AE}" pid="20" name="Segments">
    <vt:lpwstr/>
  </property>
  <property fmtid="{D5CDD505-2E9C-101B-9397-08002B2CF9AE}" pid="21" name="ActivitiesAndPrograms">
    <vt:lpwstr>12990;#Microsoft product launch campaigns|e634bb7f-b77b-4305-b346-03da1c4c6f6e;#17133;#Windows 8 Readiness|e1898657-1526-46cb-b9d2-d1553697374f;#10747;#enterprise campaign in a box|39675275-15e7-44be-8b31-69c9953e6a39;#15265;#Flexible Workstyle|0344080f-7</vt:lpwstr>
  </property>
  <property fmtid="{D5CDD505-2E9C-101B-9397-08002B2CF9AE}" pid="22" name="Partners">
    <vt:lpwstr/>
  </property>
  <property fmtid="{D5CDD505-2E9C-101B-9397-08002B2CF9AE}" pid="23" name="Groups">
    <vt:lpwstr/>
  </property>
  <property fmtid="{D5CDD505-2E9C-101B-9397-08002B2CF9AE}" pid="24" name="Topics">
    <vt:lpwstr/>
  </property>
  <property fmtid="{D5CDD505-2E9C-101B-9397-08002B2CF9AE}" pid="25" name="EnterpriseDomainTagsTaxHTField0">
    <vt:lpwstr/>
  </property>
  <property fmtid="{D5CDD505-2E9C-101B-9397-08002B2CF9AE}" pid="26" name="LastUpdatedByBatchTagging">
    <vt:bool>true</vt:bool>
  </property>
  <property fmtid="{D5CDD505-2E9C-101B-9397-08002B2CF9AE}" pid="27" name="Languages">
    <vt:lpwstr>10056;#English|cb91f272-ce4d-4a7e-9bbf-78b58e3d188d</vt:lpwstr>
  </property>
  <property fmtid="{D5CDD505-2E9C-101B-9397-08002B2CF9AE}" pid="28" name="_docset_NoMedatataSyncRequired">
    <vt:lpwstr>False</vt:lpwstr>
  </property>
  <property fmtid="{D5CDD505-2E9C-101B-9397-08002B2CF9AE}" pid="29" name="SMSGTagsTaxHTField0">
    <vt:lpwstr/>
  </property>
  <property fmtid="{D5CDD505-2E9C-101B-9397-08002B2CF9AE}" pid="30" name="Audiences">
    <vt:lpwstr>13882;#commercial organizations|e6df46ee-d724-432f-a2d8-d4c8395a3c45</vt:lpwstr>
  </property>
  <property fmtid="{D5CDD505-2E9C-101B-9397-08002B2CF9AE}" pid="31" name="Order">
    <vt:r8>16911800</vt:r8>
  </property>
</Properties>
</file>