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2" r:id="rId4"/>
    <p:sldMasterId id="2147483756" r:id="rId5"/>
    <p:sldMasterId id="2147483774" r:id="rId6"/>
    <p:sldMasterId id="2147483783" r:id="rId7"/>
    <p:sldMasterId id="2147483792" r:id="rId8"/>
    <p:sldMasterId id="2147483803" r:id="rId9"/>
  </p:sldMasterIdLst>
  <p:notesMasterIdLst>
    <p:notesMasterId r:id="rId30"/>
  </p:notesMasterIdLst>
  <p:handoutMasterIdLst>
    <p:handoutMasterId r:id="rId31"/>
  </p:handoutMasterIdLst>
  <p:sldIdLst>
    <p:sldId id="563" r:id="rId10"/>
    <p:sldId id="520" r:id="rId11"/>
    <p:sldId id="502" r:id="rId12"/>
    <p:sldId id="560" r:id="rId13"/>
    <p:sldId id="521" r:id="rId14"/>
    <p:sldId id="559" r:id="rId15"/>
    <p:sldId id="483" r:id="rId16"/>
    <p:sldId id="482" r:id="rId17"/>
    <p:sldId id="561" r:id="rId18"/>
    <p:sldId id="562" r:id="rId19"/>
    <p:sldId id="550" r:id="rId20"/>
    <p:sldId id="558" r:id="rId21"/>
    <p:sldId id="552" r:id="rId22"/>
    <p:sldId id="528" r:id="rId23"/>
    <p:sldId id="525" r:id="rId24"/>
    <p:sldId id="526" r:id="rId25"/>
    <p:sldId id="527" r:id="rId26"/>
    <p:sldId id="557" r:id="rId27"/>
    <p:sldId id="565" r:id="rId28"/>
    <p:sldId id="564" r:id="rId29"/>
  </p:sldIdLst>
  <p:sldSz cx="12188825" cy="6858000"/>
  <p:notesSz cx="7010400" cy="9236075"/>
  <p:defaultText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le Slide" id="{44008CE7-4650-416C-ACBD-B9B1038E76EB}">
          <p14:sldIdLst>
            <p14:sldId id="563"/>
          </p14:sldIdLst>
        </p14:section>
        <p14:section name="Work Anywhere" id="{39140337-107D-44DE-9561-C63C6E7C1F62}">
          <p14:sldIdLst>
            <p14:sldId id="520"/>
            <p14:sldId id="502"/>
            <p14:sldId id="560"/>
            <p14:sldId id="521"/>
            <p14:sldId id="559"/>
          </p14:sldIdLst>
        </p14:section>
        <p14:section name="Productivity Anywhere" id="{572E3EBC-59E1-4144-BDBA-3FDD6ED3D9C1}">
          <p14:sldIdLst>
            <p14:sldId id="483"/>
          </p14:sldIdLst>
        </p14:section>
        <p14:section name="Folder Redirection" id="{FFB8A51B-A955-4910-A9DA-49CF59B52FF7}">
          <p14:sldIdLst>
            <p14:sldId id="482"/>
            <p14:sldId id="561"/>
          </p14:sldIdLst>
        </p14:section>
        <p14:section name="User Experience Virtualization" id="{F7DD4181-BAC9-4B59-9242-A5987D1D7F42}">
          <p14:sldIdLst>
            <p14:sldId id="562"/>
          </p14:sldIdLst>
        </p14:section>
        <p14:section name="User Experience Virtualization" id="{B82B3FDF-00F3-4734-96B3-3EC9AFEBC456}">
          <p14:sldIdLst>
            <p14:sldId id="550"/>
          </p14:sldIdLst>
        </p14:section>
        <p14:section name="Application Virtualization" id="{7487E6D4-90CA-4002-A29F-FD8012686644}">
          <p14:sldIdLst>
            <p14:sldId id="558"/>
          </p14:sldIdLst>
        </p14:section>
        <p14:section name="Application Virtualization" id="{5BE725A8-CA4B-45C7-BD0C-BEEE00EBAE6F}">
          <p14:sldIdLst>
            <p14:sldId id="552"/>
          </p14:sldIdLst>
        </p14:section>
        <p14:section name="Support for a Mobile Workforce" id="{E03487B3-D99F-467C-8B27-FC92815B6C8D}">
          <p14:sldIdLst>
            <p14:sldId id="528"/>
            <p14:sldId id="525"/>
            <p14:sldId id="526"/>
            <p14:sldId id="527"/>
          </p14:sldIdLst>
        </p14:section>
        <p14:section name="Closing" id="{3AAB9FA7-BC02-4CEF-926D-E81D539DDC61}">
          <p14:sldIdLst>
            <p14:sldId id="557"/>
            <p14:sldId id="565"/>
          </p14:sldIdLst>
        </p14:section>
        <p14:section name="Exit Slide" id="{6C317320-2476-4F21-97FB-03D643B9D82B}">
          <p14:sldIdLst>
            <p14:sldId id="564"/>
          </p14:sldIdLst>
        </p14:section>
      </p14:sectionLst>
    </p:ext>
    <p:ext uri="{EFAFB233-063F-42B5-8137-9DF3F51BA10A}">
      <p15:sldGuideLst xmlns:p15="http://schemas.microsoft.com/office/powerpoint/2012/main">
        <p15:guide id="1" orient="horz" pos="147">
          <p15:clr>
            <a:srgbClr val="A4A3A4"/>
          </p15:clr>
        </p15:guide>
        <p15:guide id="2" orient="horz" pos="3894">
          <p15:clr>
            <a:srgbClr val="A4A3A4"/>
          </p15:clr>
        </p15:guide>
        <p15:guide id="3" orient="horz" pos="2307">
          <p15:clr>
            <a:srgbClr val="A4A3A4"/>
          </p15:clr>
        </p15:guide>
        <p15:guide id="4" orient="horz" pos="3565">
          <p15:clr>
            <a:srgbClr val="A4A3A4"/>
          </p15:clr>
        </p15:guide>
        <p15:guide id="5" orient="horz" pos="3624">
          <p15:clr>
            <a:srgbClr val="A4A3A4"/>
          </p15:clr>
        </p15:guide>
        <p15:guide id="6" orient="horz" pos="912">
          <p15:clr>
            <a:srgbClr val="A4A3A4"/>
          </p15:clr>
        </p15:guide>
        <p15:guide id="7" orient="horz" pos="1057">
          <p15:clr>
            <a:srgbClr val="A4A3A4"/>
          </p15:clr>
        </p15:guide>
        <p15:guide id="8" orient="horz" pos="2375">
          <p15:clr>
            <a:srgbClr val="A4A3A4"/>
          </p15:clr>
        </p15:guide>
        <p15:guide id="9" orient="horz" pos="1114">
          <p15:clr>
            <a:srgbClr val="A4A3A4"/>
          </p15:clr>
        </p15:guide>
        <p15:guide id="10" orient="horz" pos="2484">
          <p15:clr>
            <a:srgbClr val="A4A3A4"/>
          </p15:clr>
        </p15:guide>
        <p15:guide id="11" orient="horz" pos="2989">
          <p15:clr>
            <a:srgbClr val="A4A3A4"/>
          </p15:clr>
        </p15:guide>
        <p15:guide id="12" orient="horz" pos="701">
          <p15:clr>
            <a:srgbClr val="A4A3A4"/>
          </p15:clr>
        </p15:guide>
        <p15:guide id="13" pos="3806">
          <p15:clr>
            <a:srgbClr val="A4A3A4"/>
          </p15:clr>
        </p15:guide>
        <p15:guide id="14" pos="2557">
          <p15:clr>
            <a:srgbClr val="A4A3A4"/>
          </p15:clr>
        </p15:guide>
        <p15:guide id="15" pos="128">
          <p15:clr>
            <a:srgbClr val="A4A3A4"/>
          </p15:clr>
        </p15:guide>
        <p15:guide id="16" pos="6301">
          <p15:clr>
            <a:srgbClr val="A4A3A4"/>
          </p15:clr>
        </p15:guide>
        <p15:guide id="17" pos="1312">
          <p15:clr>
            <a:srgbClr val="A4A3A4"/>
          </p15:clr>
        </p15:guide>
        <p15:guide id="18" pos="5123">
          <p15:clr>
            <a:srgbClr val="A4A3A4"/>
          </p15:clr>
        </p15:guide>
        <p15:guide id="19" pos="1379">
          <p15:clr>
            <a:srgbClr val="A4A3A4"/>
          </p15:clr>
        </p15:guide>
        <p15:guide id="20" pos="2626">
          <p15:clr>
            <a:srgbClr val="A4A3A4"/>
          </p15:clr>
        </p15:guide>
        <p15:guide id="21" pos="3882">
          <p15:clr>
            <a:srgbClr val="A4A3A4"/>
          </p15:clr>
        </p15:guide>
        <p15:guide id="22" pos="5056">
          <p15:clr>
            <a:srgbClr val="A4A3A4"/>
          </p15:clr>
        </p15:guide>
        <p15:guide id="23" pos="6368">
          <p15:clr>
            <a:srgbClr val="A4A3A4"/>
          </p15:clr>
        </p15:guide>
        <p15:guide id="24" pos="7548">
          <p15:clr>
            <a:srgbClr val="A4A3A4"/>
          </p15:clr>
        </p15:guide>
        <p15:guide id="25" pos="328">
          <p15:clr>
            <a:srgbClr val="A4A3A4"/>
          </p15:clr>
        </p15:guide>
      </p15:sldGuideLst>
    </p:ext>
    <p:ext uri="{2D200454-40CA-4A62-9FC3-DE9A4176ACB9}">
      <p15:notesGuideLst xmlns:p15="http://schemas.microsoft.com/office/powerpoint/2012/main">
        <p15:guide id="1" orient="horz" pos="2909">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uthor" initials="A" lastIdx="0" clrIdx="1"/>
  <p:cmAuthor id="8" name="Jerry Honeycutt" initials="JH" lastIdx="5" clrIdx="8"/>
  <p:cmAuthor id="9" name="Jacob Dubail" initials="JTD" lastIdx="1" clrIdx="9"/>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3B800"/>
    <a:srgbClr val="00188F"/>
    <a:srgbClr val="E81123"/>
    <a:srgbClr val="00D8CC"/>
    <a:srgbClr val="EE8200"/>
    <a:srgbClr val="F28500"/>
    <a:srgbClr val="FBFBFB"/>
    <a:srgbClr val="FFFFFF"/>
    <a:srgbClr val="000000"/>
    <a:srgbClr val="92929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6" autoAdjust="0"/>
    <p:restoredTop sz="79627" autoAdjust="0"/>
  </p:normalViewPr>
  <p:slideViewPr>
    <p:cSldViewPr snapToGrid="0" snapToObjects="1">
      <p:cViewPr varScale="1">
        <p:scale>
          <a:sx n="105" d="100"/>
          <a:sy n="105" d="100"/>
        </p:scale>
        <p:origin x="756" y="90"/>
      </p:cViewPr>
      <p:guideLst>
        <p:guide orient="horz" pos="147"/>
        <p:guide orient="horz" pos="3894"/>
        <p:guide orient="horz" pos="2307"/>
        <p:guide orient="horz" pos="3565"/>
        <p:guide orient="horz" pos="3624"/>
        <p:guide orient="horz" pos="912"/>
        <p:guide orient="horz" pos="1057"/>
        <p:guide orient="horz" pos="2375"/>
        <p:guide orient="horz" pos="1114"/>
        <p:guide orient="horz" pos="2484"/>
        <p:guide orient="horz" pos="2989"/>
        <p:guide orient="horz" pos="701"/>
        <p:guide pos="3806"/>
        <p:guide pos="2557"/>
        <p:guide pos="128"/>
        <p:guide pos="6301"/>
        <p:guide pos="1312"/>
        <p:guide pos="5123"/>
        <p:guide pos="1379"/>
        <p:guide pos="2626"/>
        <p:guide pos="3882"/>
        <p:guide pos="5056"/>
        <p:guide pos="6368"/>
        <p:guide pos="7548"/>
        <p:guide pos="328"/>
      </p:guideLst>
    </p:cSldViewPr>
  </p:slideViewPr>
  <p:outlineViewPr>
    <p:cViewPr>
      <p:scale>
        <a:sx n="33" d="100"/>
        <a:sy n="33" d="100"/>
      </p:scale>
      <p:origin x="0" y="10182"/>
    </p:cViewPr>
  </p:outlineViewPr>
  <p:notesTextViewPr>
    <p:cViewPr>
      <p:scale>
        <a:sx n="100" d="100"/>
        <a:sy n="100" d="100"/>
      </p:scale>
      <p:origin x="0" y="0"/>
    </p:cViewPr>
  </p:notesTextViewPr>
  <p:sorterViewPr>
    <p:cViewPr>
      <p:scale>
        <a:sx n="60" d="100"/>
        <a:sy n="60" d="100"/>
      </p:scale>
      <p:origin x="0" y="924"/>
    </p:cViewPr>
  </p:sorterViewPr>
  <p:notesViewPr>
    <p:cSldViewPr snapToGrid="0" snapToObjects="1" showGuides="1">
      <p:cViewPr varScale="1">
        <p:scale>
          <a:sx n="101" d="100"/>
          <a:sy n="101" d="100"/>
        </p:scale>
        <p:origin x="-3484" y="-88"/>
      </p:cViewPr>
      <p:guideLst>
        <p:guide orient="horz" pos="2909"/>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 Type="http://schemas.openxmlformats.org/officeDocument/2006/relationships/customXml" Target="../customXml/item3.xml"/><Relationship Id="rId21" Type="http://schemas.openxmlformats.org/officeDocument/2006/relationships/slide" Target="slides/slide12.xml"/><Relationship Id="rId34" Type="http://schemas.openxmlformats.org/officeDocument/2006/relationships/viewProps" Target="viewProps.xml"/><Relationship Id="rId7" Type="http://schemas.openxmlformats.org/officeDocument/2006/relationships/slideMaster" Target="slideMasters/slideMaster4.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commentAuthors" Target="commentAuthor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tableStyles" Target="tableStyles.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notesMaster" Target="notesMasters/notesMaster1.xml"/><Relationship Id="rId35"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vl1pPr>
          </a:lstStyle>
          <a:p>
            <a:r>
              <a:rPr lang="en-US" dirty="0" err="1" smtClean="0">
                <a:latin typeface="Segoe UI" pitchFamily="34" charset="0"/>
              </a:rPr>
              <a:t>TechReady</a:t>
            </a:r>
            <a:r>
              <a:rPr lang="en-US" dirty="0" smtClean="0">
                <a:latin typeface="Segoe UI" pitchFamily="34" charset="0"/>
              </a:rPr>
              <a:t> 14</a:t>
            </a:r>
            <a:endParaRPr lang="en-US" dirty="0">
              <a:latin typeface="Segoe UI" pitchFamily="34" charset="0"/>
            </a:endParaRPr>
          </a:p>
        </p:txBody>
      </p:sp>
      <p:sp>
        <p:nvSpPr>
          <p:cNvPr id="3" name="Date Placeholder 2"/>
          <p:cNvSpPr>
            <a:spLocks noGrp="1"/>
          </p:cNvSpPr>
          <p:nvPr>
            <p:ph type="dt" sz="quarter" idx="1"/>
          </p:nvPr>
        </p:nvSpPr>
        <p:spPr>
          <a:xfrm>
            <a:off x="3970938" y="0"/>
            <a:ext cx="3037840" cy="461804"/>
          </a:xfrm>
          <a:prstGeom prst="rect">
            <a:avLst/>
          </a:prstGeom>
        </p:spPr>
        <p:txBody>
          <a:bodyPr vert="horz" lIns="92830" tIns="46415" rIns="92830" bIns="46415" rtlCol="0"/>
          <a:lstStyle>
            <a:lvl1pPr algn="r">
              <a:defRPr sz="1200"/>
            </a:lvl1pPr>
          </a:lstStyle>
          <a:p>
            <a:fld id="{1C3F5198-D814-4F07-A84F-942E63C84983}" type="datetimeFigureOut">
              <a:rPr lang="en-US" smtClean="0">
                <a:latin typeface="Segoe UI" pitchFamily="34" charset="0"/>
              </a:rPr>
              <a:pPr/>
              <a:t>1/4/2013</a:t>
            </a:fld>
            <a:endParaRPr lang="en-US" dirty="0">
              <a:latin typeface="Segoe UI" pitchFamily="34" charset="0"/>
            </a:endParaRPr>
          </a:p>
        </p:txBody>
      </p:sp>
      <p:sp>
        <p:nvSpPr>
          <p:cNvPr id="4" name="Footer Placeholder 3"/>
          <p:cNvSpPr>
            <a:spLocks noGrp="1"/>
          </p:cNvSpPr>
          <p:nvPr>
            <p:ph type="ftr" sz="quarter" idx="2"/>
          </p:nvPr>
        </p:nvSpPr>
        <p:spPr>
          <a:xfrm>
            <a:off x="0" y="8772668"/>
            <a:ext cx="6387253" cy="461804"/>
          </a:xfrm>
          <a:prstGeom prst="rect">
            <a:avLst/>
          </a:prstGeom>
        </p:spPr>
        <p:txBody>
          <a:bodyPr vert="horz" lIns="92830" tIns="46415" rIns="92830" bIns="46415" rtlCol="0" anchor="b"/>
          <a:lstStyle>
            <a:lvl1pPr algn="l">
              <a:defRPr sz="1200"/>
            </a:lvl1pPr>
          </a:lstStyle>
          <a:p>
            <a:r>
              <a:rPr lang="en-US" sz="500" dirty="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
        <p:nvSpPr>
          <p:cNvPr id="5" name="Slide Number Placeholder 4"/>
          <p:cNvSpPr>
            <a:spLocks noGrp="1"/>
          </p:cNvSpPr>
          <p:nvPr>
            <p:ph type="sldNum" sz="quarter" idx="3"/>
          </p:nvPr>
        </p:nvSpPr>
        <p:spPr>
          <a:xfrm>
            <a:off x="6387253" y="8772668"/>
            <a:ext cx="621524" cy="461804"/>
          </a:xfrm>
          <a:prstGeom prst="rect">
            <a:avLst/>
          </a:prstGeom>
        </p:spPr>
        <p:txBody>
          <a:bodyPr vert="horz" lIns="92830" tIns="46415" rIns="92830" bIns="46415" rtlCol="0" anchor="b"/>
          <a:lstStyle>
            <a:lvl1pPr algn="r">
              <a:defRPr sz="1200"/>
            </a:lvl1pPr>
          </a:lstStyle>
          <a:p>
            <a:fld id="{8980CB99-47E3-46F4-AAEB-3919FBEFC014}" type="slidenum">
              <a:rPr lang="en-US" smtClean="0">
                <a:latin typeface="Segoe UI" pitchFamily="34" charset="0"/>
              </a:rPr>
              <a:pPr/>
              <a:t>‹#›</a:t>
            </a:fld>
            <a:endParaRPr lang="en-US" dirty="0">
              <a:latin typeface="Segoe UI" pitchFamily="34" charset="0"/>
            </a:endParaRPr>
          </a:p>
        </p:txBody>
      </p:sp>
    </p:spTree>
    <p:extLst>
      <p:ext uri="{BB962C8B-B14F-4D97-AF65-F5344CB8AC3E}">
        <p14:creationId xmlns:p14="http://schemas.microsoft.com/office/powerpoint/2010/main" val="390459563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1804"/>
          </a:xfrm>
          <a:prstGeom prst="rect">
            <a:avLst/>
          </a:prstGeom>
        </p:spPr>
        <p:txBody>
          <a:bodyPr vert="horz" lIns="92830" tIns="46415" rIns="92830" bIns="46415" rtlCol="0"/>
          <a:lstStyle>
            <a:lvl1pPr algn="l">
              <a:defRPr sz="1200">
                <a:latin typeface="Segoe UI" pitchFamily="34" charset="0"/>
              </a:defRPr>
            </a:lvl1pPr>
          </a:lstStyle>
          <a:p>
            <a:r>
              <a:rPr lang="en-US" dirty="0" smtClean="0"/>
              <a:t>Windows 8 Camp</a:t>
            </a:r>
            <a:endParaRPr lang="en-US" dirty="0"/>
          </a:p>
        </p:txBody>
      </p:sp>
      <p:sp>
        <p:nvSpPr>
          <p:cNvPr id="4" name="Slide Image Placeholder 3"/>
          <p:cNvSpPr>
            <a:spLocks noGrp="1" noRot="1" noChangeAspect="1"/>
          </p:cNvSpPr>
          <p:nvPr>
            <p:ph type="sldImg" idx="2"/>
          </p:nvPr>
        </p:nvSpPr>
        <p:spPr>
          <a:xfrm>
            <a:off x="427038" y="692150"/>
            <a:ext cx="6156325" cy="3463925"/>
          </a:xfrm>
          <a:prstGeom prst="rect">
            <a:avLst/>
          </a:prstGeom>
          <a:noFill/>
          <a:ln w="12700">
            <a:solidFill>
              <a:prstClr val="black"/>
            </a:solidFill>
          </a:ln>
        </p:spPr>
        <p:txBody>
          <a:bodyPr vert="horz" lIns="92830" tIns="46415" rIns="92830" bIns="46415" rtlCol="0" anchor="ctr"/>
          <a:lstStyle/>
          <a:p>
            <a:endParaRPr lang="en-US" dirty="0"/>
          </a:p>
        </p:txBody>
      </p:sp>
      <p:sp>
        <p:nvSpPr>
          <p:cNvPr id="5" name="Notes Placeholder 4"/>
          <p:cNvSpPr>
            <a:spLocks noGrp="1"/>
          </p:cNvSpPr>
          <p:nvPr>
            <p:ph type="body" sz="quarter" idx="3"/>
          </p:nvPr>
        </p:nvSpPr>
        <p:spPr>
          <a:xfrm>
            <a:off x="701040" y="4387136"/>
            <a:ext cx="5608320" cy="4156234"/>
          </a:xfrm>
          <a:prstGeom prst="rect">
            <a:avLst/>
          </a:prstGeom>
        </p:spPr>
        <p:txBody>
          <a:bodyPr vert="horz" lIns="92830" tIns="46415" rIns="92830" bIns="46415"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772668"/>
            <a:ext cx="6309360" cy="461804"/>
          </a:xfrm>
          <a:prstGeom prst="rect">
            <a:avLst/>
          </a:prstGeom>
        </p:spPr>
        <p:txBody>
          <a:bodyPr vert="horz" lIns="92830" tIns="46415" rIns="92830" bIns="46415" rtlCol="0" anchor="b"/>
          <a:lstStyle>
            <a:lvl1pPr algn="l">
              <a:defRPr sz="500">
                <a:latin typeface="Segoe" pitchFamily="34" charset="0"/>
              </a:defRPr>
            </a:lvl1pPr>
          </a:lstStyle>
          <a:p>
            <a:r>
              <a:rPr lang="en-US" dirty="0" smtClean="0">
                <a:solidFill>
                  <a:srgbClr val="000000"/>
                </a:solidFill>
                <a:latin typeface="Segoe UI" pitchFamily="34" charset="0"/>
              </a:rPr>
              <a:t>© 2012 Microsoft Corporation. All rights reserved. Microsoft, Windows, Windows Vista and other product names are or may be registered trademarks and/or trademarks in the U.S. and/or other countries.</a:t>
            </a:r>
          </a:p>
          <a:p>
            <a:r>
              <a:rPr lang="en-US" dirty="0" smtClean="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dirty="0" smtClean="0">
                <a:solidFill>
                  <a:srgbClr val="000000"/>
                </a:solidFill>
                <a:latin typeface="Segoe UI" pitchFamily="34" charset="0"/>
              </a:rPr>
            </a:br>
            <a:r>
              <a:rPr lang="en-US" dirty="0" smtClean="0">
                <a:solidFill>
                  <a:srgbClr val="000000"/>
                </a:solidFill>
                <a:latin typeface="Segoe UI" pitchFamily="34" charset="0"/>
              </a:rPr>
              <a:t>MICROSOFT MAKES NO WARRANTIES, EXPRESS, IMPLIED OR STATUTORY, AS TO THE INFORMATION IN THIS PRESENTATION.</a:t>
            </a:r>
          </a:p>
        </p:txBody>
      </p:sp>
      <p:sp>
        <p:nvSpPr>
          <p:cNvPr id="7" name="Slide Number Placeholder 6"/>
          <p:cNvSpPr>
            <a:spLocks noGrp="1"/>
          </p:cNvSpPr>
          <p:nvPr>
            <p:ph type="sldNum" sz="quarter" idx="5"/>
          </p:nvPr>
        </p:nvSpPr>
        <p:spPr>
          <a:xfrm>
            <a:off x="6309359" y="8772668"/>
            <a:ext cx="699418" cy="461804"/>
          </a:xfrm>
          <a:prstGeom prst="rect">
            <a:avLst/>
          </a:prstGeom>
        </p:spPr>
        <p:txBody>
          <a:bodyPr vert="horz" lIns="92830" tIns="46415" rIns="92830" bIns="46415" rtlCol="0" anchor="b"/>
          <a:lstStyle>
            <a:lvl1pPr algn="r">
              <a:defRPr sz="1200">
                <a:latin typeface="Segoe UI" pitchFamily="34" charset="0"/>
              </a:defRPr>
            </a:lvl1pPr>
          </a:lstStyle>
          <a:p>
            <a:fld id="{8B263312-38AA-4E1E-B2B5-0F8F122B24FE}" type="slidenum">
              <a:rPr lang="en-US" smtClean="0"/>
              <a:pPr/>
              <a:t>‹#›</a:t>
            </a:fld>
            <a:endParaRPr lang="en-US" dirty="0"/>
          </a:p>
        </p:txBody>
      </p:sp>
    </p:spTree>
    <p:extLst>
      <p:ext uri="{BB962C8B-B14F-4D97-AF65-F5344CB8AC3E}">
        <p14:creationId xmlns:p14="http://schemas.microsoft.com/office/powerpoint/2010/main" val="2624648265"/>
      </p:ext>
    </p:extLst>
  </p:cSld>
  <p:clrMap bg1="lt1" tx1="dk1" bg2="lt2" tx2="dk2" accent1="accent1" accent2="accent2" accent3="accent3" accent4="accent4" accent5="accent5" accent6="accent6" hlink="hlink" folHlink="folHlink"/>
  <p:notesStyle>
    <a:lvl1pPr marL="0" algn="l" defTabSz="914363" rtl="0" eaLnBrk="1" latinLnBrk="0" hangingPunct="1">
      <a:lnSpc>
        <a:spcPct val="90000"/>
      </a:lnSpc>
      <a:spcAft>
        <a:spcPts val="333"/>
      </a:spcAft>
      <a:defRPr sz="900" kern="1200">
        <a:solidFill>
          <a:schemeClr val="tx1"/>
        </a:solidFill>
        <a:latin typeface="Segoe UI" pitchFamily="34" charset="0"/>
        <a:ea typeface="+mn-ea"/>
        <a:cs typeface="+mn-cs"/>
      </a:defRPr>
    </a:lvl1pPr>
    <a:lvl2pPr marL="212981" indent="-105829"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2pPr>
    <a:lvl3pPr marL="328070"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3pPr>
    <a:lvl4pPr marL="482846" indent="-146838"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4pPr>
    <a:lvl5pPr marL="615132" indent="-115090" algn="l" defTabSz="914363" rtl="0" eaLnBrk="1" latinLnBrk="0" hangingPunct="1">
      <a:lnSpc>
        <a:spcPct val="90000"/>
      </a:lnSpc>
      <a:spcAft>
        <a:spcPts val="333"/>
      </a:spcAft>
      <a:buFont typeface="Arial" pitchFamily="34" charset="0"/>
      <a:buChar char="•"/>
      <a:defRPr sz="900" kern="1200">
        <a:solidFill>
          <a:schemeClr val="tx1"/>
        </a:solidFill>
        <a:latin typeface="Segoe UI" pitchFamily="34" charset="0"/>
        <a:ea typeface="+mn-ea"/>
        <a:cs typeface="+mn-cs"/>
      </a:defRPr>
    </a:lvl5pPr>
    <a:lvl6pPr marL="2285909" algn="l" defTabSz="914363" rtl="0" eaLnBrk="1" latinLnBrk="0" hangingPunct="1">
      <a:defRPr sz="1200" kern="1200">
        <a:solidFill>
          <a:schemeClr val="tx1"/>
        </a:solidFill>
        <a:latin typeface="+mn-lt"/>
        <a:ea typeface="+mn-ea"/>
        <a:cs typeface="+mn-cs"/>
      </a:defRPr>
    </a:lvl6pPr>
    <a:lvl7pPr marL="2743090" algn="l" defTabSz="914363" rtl="0" eaLnBrk="1" latinLnBrk="0" hangingPunct="1">
      <a:defRPr sz="1200" kern="1200">
        <a:solidFill>
          <a:schemeClr val="tx1"/>
        </a:solidFill>
        <a:latin typeface="+mn-lt"/>
        <a:ea typeface="+mn-ea"/>
        <a:cs typeface="+mn-cs"/>
      </a:defRPr>
    </a:lvl7pPr>
    <a:lvl8pPr marL="3200272" algn="l" defTabSz="914363" rtl="0" eaLnBrk="1" latinLnBrk="0" hangingPunct="1">
      <a:defRPr sz="1200" kern="1200">
        <a:solidFill>
          <a:schemeClr val="tx1"/>
        </a:solidFill>
        <a:latin typeface="+mn-lt"/>
        <a:ea typeface="+mn-ea"/>
        <a:cs typeface="+mn-cs"/>
      </a:defRPr>
    </a:lvl8pPr>
    <a:lvl9pPr marL="3657454" algn="l" defTabSz="9143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Opening</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Users want seamless, consistent, and secure on-demand access to their applications, data, and settings from almost any location and across many devices (e.g., laptops, mobile devices, smartphones, and home PCs). Our solutions can help you give users that flexible work experience so that they can connect from virtually everywhere, on the devices they choose, from inside or outside the corporate network.</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You can provide secure access to applications, data, and personal settings on any corporate PC. Applications, data, and personal settings simply follow users, keeping them productive when they switch PCs and even when they are disconnected from the network. In short, you can keep users happy and productive by providing them access to their personalized Windows experiences across multiple connected or disconnected PCs while maintaining the level of control and security that you require.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We have a great story here, and I’m going to start the story at the beginning. How do you enable users to work from almost anywhere and connect to corporate resources?</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a:t>
            </a:fld>
            <a:endParaRPr lang="en-US" dirty="0"/>
          </a:p>
        </p:txBody>
      </p:sp>
    </p:spTree>
    <p:extLst>
      <p:ext uri="{BB962C8B-B14F-4D97-AF65-F5344CB8AC3E}">
        <p14:creationId xmlns:p14="http://schemas.microsoft.com/office/powerpoint/2010/main" val="23178821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900" b="1" kern="1200" dirty="0" smtClean="0">
                <a:solidFill>
                  <a:schemeClr val="tx1"/>
                </a:solidFill>
                <a:effectLst/>
                <a:latin typeface="Segoe UI" pitchFamily="34" charset="0"/>
                <a:ea typeface="+mn-ea"/>
                <a:cs typeface="+mn-cs"/>
              </a:rPr>
              <a:t>Productivity on the Road</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With Windows 8 and Office 2010, users can more securely access the data, apps, files, and people they need in order to stay productive on the road.</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DirectAccess in Windows Server 2012 provides users with a more secure Internet connection through encryption and instantly links them to important documents.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During the day, Lync allows them to chat with colleagues, and at night, they can also stay connected to their family through their Windows Live account.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With Windows Server 2012, deployment of DirectAccess does not require any changes to the existing network infrastructure, including IP addressing schemes.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Our technologies will enable a </a:t>
            </a:r>
            <a:r>
              <a:rPr lang="en-US" sz="900" kern="1200" dirty="0" err="1" smtClean="0">
                <a:solidFill>
                  <a:schemeClr val="tx1"/>
                </a:solidFill>
                <a:effectLst/>
                <a:latin typeface="Segoe UI" pitchFamily="34" charset="0"/>
                <a:ea typeface="+mn-ea"/>
                <a:cs typeface="+mn-cs"/>
              </a:rPr>
              <a:t>workstyle</a:t>
            </a:r>
            <a:r>
              <a:rPr lang="en-US" sz="900" kern="1200" dirty="0" smtClean="0">
                <a:solidFill>
                  <a:schemeClr val="tx1"/>
                </a:solidFill>
                <a:effectLst/>
                <a:latin typeface="Segoe UI" pitchFamily="34" charset="0"/>
                <a:ea typeface="+mn-ea"/>
                <a:cs typeface="+mn-cs"/>
              </a:rPr>
              <a:t> that makes work and personal connections easier.</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Workforces are becoming more mobile. Traditionally, mobile workers connect to intranet resources with a VPN. However, using a VPN can be cumbersome:</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Connecting to a VPN takes several steps, and users need to wait for authentication.</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Any time users lose their Internet connection, they need to re-establish the VPN connection.</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Connecting to VPNs can be challenging</a:t>
            </a:r>
            <a:r>
              <a:rPr lang="en-US" sz="900" kern="1200" baseline="0" dirty="0" smtClean="0">
                <a:solidFill>
                  <a:schemeClr val="tx1"/>
                </a:solidFill>
                <a:effectLst/>
                <a:latin typeface="Segoe UI" pitchFamily="34" charset="0"/>
                <a:ea typeface="+mn-ea"/>
                <a:cs typeface="+mn-cs"/>
              </a:rPr>
              <a:t>, because they require ports other than 80 (HTTP) and 443 (HTTPS) to be open.</a:t>
            </a: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Because of these inconveniences, many users avoid connecting to a VPN, making their PCs out-of-date and creating additional headache for IT.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Also, enterprises want to ensure that their employees can communicate and collaborate effectively, regardless of their geographical location.</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DirectAccess is</a:t>
            </a:r>
            <a:r>
              <a:rPr lang="en-US" sz="900" kern="1200" baseline="0" dirty="0" smtClean="0">
                <a:solidFill>
                  <a:schemeClr val="tx1"/>
                </a:solidFill>
                <a:effectLst/>
                <a:latin typeface="Segoe UI" pitchFamily="34" charset="0"/>
                <a:ea typeface="+mn-ea"/>
                <a:cs typeface="+mn-cs"/>
              </a:rPr>
              <a:t> only supported by Windows 7 Enterprise and Windows 8 Enterprise.</a:t>
            </a:r>
            <a:endParaRPr lang="en-US" sz="900" kern="1200" dirty="0" smtClean="0">
              <a:solidFill>
                <a:schemeClr val="tx1"/>
              </a:solidFill>
              <a:effectLst/>
              <a:latin typeface="Segoe UI" pitchFamily="34" charset="0"/>
              <a:ea typeface="+mn-ea"/>
              <a:cs typeface="+mn-cs"/>
            </a:endParaRP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With </a:t>
            </a:r>
            <a:r>
              <a:rPr lang="en-US" sz="900" kern="1200" dirty="0" err="1" smtClean="0">
                <a:solidFill>
                  <a:schemeClr val="tx1"/>
                </a:solidFill>
                <a:effectLst/>
                <a:latin typeface="Segoe UI" pitchFamily="34" charset="0"/>
                <a:ea typeface="+mn-ea"/>
                <a:cs typeface="+mn-cs"/>
              </a:rPr>
              <a:t>DirectAccess</a:t>
            </a:r>
            <a:r>
              <a:rPr lang="en-US" sz="900" kern="1200" dirty="0" smtClean="0">
                <a:solidFill>
                  <a:schemeClr val="tx1"/>
                </a:solidFill>
                <a:effectLst/>
                <a:latin typeface="Segoe UI" pitchFamily="34" charset="0"/>
                <a:ea typeface="+mn-ea"/>
                <a:cs typeface="+mn-cs"/>
              </a:rPr>
              <a:t>, a user can access data, apps, files, and people more securely so that he can stay productive on the road without having to go through VPN connection. A user’s laptop is already set up with </a:t>
            </a:r>
            <a:r>
              <a:rPr lang="en-US" sz="900" kern="1200" dirty="0" err="1" smtClean="0">
                <a:solidFill>
                  <a:schemeClr val="tx1"/>
                </a:solidFill>
                <a:effectLst/>
                <a:latin typeface="Segoe UI" pitchFamily="34" charset="0"/>
                <a:ea typeface="+mn-ea"/>
                <a:cs typeface="+mn-cs"/>
              </a:rPr>
              <a:t>DirectAccess</a:t>
            </a:r>
            <a:r>
              <a:rPr lang="en-US" sz="900" kern="1200" dirty="0" smtClean="0">
                <a:solidFill>
                  <a:schemeClr val="tx1"/>
                </a:solidFill>
                <a:effectLst/>
                <a:latin typeface="Segoe UI" pitchFamily="34" charset="0"/>
                <a:ea typeface="+mn-ea"/>
                <a:cs typeface="+mn-cs"/>
              </a:rPr>
              <a:t>. As soon as he logs on to his computer, it automatically connects to his corporate resources via an encrypted connection tunnel, as long as he has Internet access via mobile broadband or Wi-Fi hotspots, no matter where he is. At the same time, using the same secure connection, his PC can be monitored, patched, and provisioned by his IT department. For instance, his PC will automatically go through a scanning process to ensure that the latest antivirus software is in place and no viruses are reported before connection is granted.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We first introduced DirectAccess in Windows 7 Enterprise and Windows Server 2008 R2, and it was a great capability for users but it was hard for IT to deploy. A significant improvement for DirectAccess in Windows 8 Enterprise and Windows Server 2012 is the ability for deployment to utilize the existing network infrastructure. For example, deployment of DirectAccess does not require IT departments to deploy IPv6 (although they still have the opportunity to leverage the underlying security of IPv6); instead, they can use Windows Server 2012 for the purposes of address translation.</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Users can keep up with their personal lives, too. They can stay connected to family and friends through their Windows Live account at night. They can talk to their family and catch up on what they are doing. They can look up new photos of friends’ children, and they can listen to new pieces of music that their kids just learned to play—all from SkyDrive, where their spouse load everything the family does. All users need to do is to log on to their personal Windows Live account, and they can participate in the joy and happiness of family and friends, even when they are thousands of miles away.</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DirectAccess and an Internet connection instantly helps users link to important documents. And during the day, Lync allows them to chat with colleagues,</a:t>
            </a:r>
            <a:r>
              <a:rPr lang="en-US" sz="900" kern="1200" baseline="0" dirty="0" smtClean="0">
                <a:solidFill>
                  <a:schemeClr val="tx1"/>
                </a:solidFill>
                <a:effectLst/>
                <a:latin typeface="Segoe UI" pitchFamily="34" charset="0"/>
                <a:ea typeface="+mn-ea"/>
                <a:cs typeface="+mn-cs"/>
              </a:rPr>
              <a:t> while </a:t>
            </a:r>
            <a:r>
              <a:rPr lang="en-US" sz="900" kern="1200" dirty="0" smtClean="0">
                <a:solidFill>
                  <a:schemeClr val="tx1"/>
                </a:solidFill>
                <a:effectLst/>
                <a:latin typeface="Segoe UI" pitchFamily="34" charset="0"/>
                <a:ea typeface="+mn-ea"/>
                <a:cs typeface="+mn-cs"/>
              </a:rPr>
              <a:t>Windows Live allows them to keep in touch with family and friends at night. For all kinds of users, our workstyle solutions make work and personal connections easier.</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2</a:t>
            </a:fld>
            <a:endParaRPr lang="en-US" dirty="0">
              <a:solidFill>
                <a:prstClr val="black"/>
              </a:solidFill>
            </a:endParaRPr>
          </a:p>
        </p:txBody>
      </p:sp>
    </p:spTree>
    <p:extLst>
      <p:ext uri="{BB962C8B-B14F-4D97-AF65-F5344CB8AC3E}">
        <p14:creationId xmlns:p14="http://schemas.microsoft.com/office/powerpoint/2010/main" val="39019263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err="1" smtClean="0">
                <a:solidFill>
                  <a:schemeClr val="tx1"/>
                </a:solidFill>
                <a:effectLst/>
                <a:latin typeface="Segoe UI" pitchFamily="34" charset="0"/>
                <a:ea typeface="+mn-ea"/>
                <a:cs typeface="+mn-cs"/>
              </a:rPr>
              <a:t>DirectAccess</a:t>
            </a:r>
            <a:endParaRPr lang="en-US" sz="900" b="1" kern="1200" dirty="0" smtClean="0">
              <a:solidFill>
                <a:schemeClr val="tx1"/>
              </a:solidFill>
              <a:effectLst/>
              <a:latin typeface="Segoe UI" pitchFamily="34" charset="0"/>
              <a:ea typeface="+mn-ea"/>
              <a:cs typeface="+mn-cs"/>
            </a:endParaRPr>
          </a:p>
          <a:p>
            <a:endParaRPr lang="en-US" sz="900" b="1" kern="1200" dirty="0" smtClean="0">
              <a:solidFill>
                <a:schemeClr val="tx1"/>
              </a:solidFill>
              <a:effectLst/>
              <a:latin typeface="Segoe UI" pitchFamily="34" charset="0"/>
              <a:ea typeface="+mn-ea"/>
              <a:cs typeface="+mn-cs"/>
            </a:endParaRPr>
          </a:p>
          <a:p>
            <a:r>
              <a:rPr lang="en-US" sz="900" b="0" kern="1200" dirty="0" smtClean="0">
                <a:solidFill>
                  <a:schemeClr val="tx1"/>
                </a:solidFill>
                <a:effectLst/>
                <a:latin typeface="Segoe UI" pitchFamily="34" charset="0"/>
                <a:ea typeface="+mn-ea"/>
                <a:cs typeface="+mn-cs"/>
              </a:rPr>
              <a:t>DirectAccess</a:t>
            </a:r>
            <a:r>
              <a:rPr lang="en-US" sz="900" b="0" kern="1200" baseline="0" dirty="0" smtClean="0">
                <a:solidFill>
                  <a:schemeClr val="tx1"/>
                </a:solidFill>
                <a:effectLst/>
                <a:latin typeface="Segoe UI" pitchFamily="34" charset="0"/>
                <a:ea typeface="+mn-ea"/>
                <a:cs typeface="+mn-cs"/>
              </a:rPr>
              <a:t> in Windows Server 2012 with Windows 8 Enterprise can help you keep users more productive on the road.</a:t>
            </a:r>
            <a:endParaRPr lang="en-US" sz="900" b="0" kern="1200" dirty="0" smtClean="0">
              <a:solidFill>
                <a:schemeClr val="tx1"/>
              </a:solidFill>
              <a:effectLst/>
              <a:latin typeface="Segoe UI" pitchFamily="34" charset="0"/>
              <a:ea typeface="+mn-ea"/>
              <a:cs typeface="+mn-cs"/>
            </a:endParaRP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 </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It </a:t>
            </a:r>
            <a:r>
              <a:rPr lang="en-US" sz="900" kern="1200" baseline="0" dirty="0" smtClean="0">
                <a:solidFill>
                  <a:schemeClr val="tx1"/>
                </a:solidFill>
                <a:effectLst/>
                <a:latin typeface="Segoe UI" pitchFamily="34" charset="0"/>
                <a:ea typeface="+mn-ea"/>
                <a:cs typeface="+mn-cs"/>
              </a:rPr>
              <a:t>helps them c</a:t>
            </a:r>
            <a:r>
              <a:rPr lang="en-US" sz="900" kern="1200" dirty="0" smtClean="0">
                <a:solidFill>
                  <a:schemeClr val="tx1"/>
                </a:solidFill>
                <a:effectLst/>
                <a:latin typeface="Segoe UI" pitchFamily="34" charset="0"/>
                <a:ea typeface="+mn-ea"/>
                <a:cs typeface="+mn-cs"/>
              </a:rPr>
              <a:t>onnect from anywhere.</a:t>
            </a:r>
            <a:r>
              <a:rPr lang="en-US" sz="900" kern="1200" baseline="0" dirty="0" smtClean="0">
                <a:solidFill>
                  <a:schemeClr val="tx1"/>
                </a:solidFill>
                <a:effectLst/>
                <a:latin typeface="Segoe UI" pitchFamily="34" charset="0"/>
                <a:ea typeface="+mn-ea"/>
                <a:cs typeface="+mn-cs"/>
              </a:rPr>
              <a:t> It provides an always-on connection to the corporate network that is seamless and secure; and connects to the nearest server automatically while users are traveling. DirectAccess also supports intuitive multi-factor authentication (i.e., Trusted Platform Module [TPM] and simplified one-time passwords).</a:t>
            </a:r>
            <a:endParaRPr lang="en-US" sz="900" kern="1200" dirty="0" smtClean="0">
              <a:solidFill>
                <a:schemeClr val="tx1"/>
              </a:solidFill>
              <a:effectLst/>
              <a:latin typeface="Segoe UI" pitchFamily="34" charset="0"/>
              <a:ea typeface="+mn-ea"/>
              <a:cs typeface="+mn-cs"/>
            </a:endParaRP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While DirectAccess is good for </a:t>
            </a:r>
            <a:r>
              <a:rPr lang="en-US" sz="900" kern="1200" baseline="0" dirty="0" smtClean="0">
                <a:solidFill>
                  <a:schemeClr val="tx1"/>
                </a:solidFill>
                <a:effectLst/>
                <a:latin typeface="Segoe UI" pitchFamily="34" charset="0"/>
                <a:ea typeface="+mn-ea"/>
                <a:cs typeface="+mn-cs"/>
              </a:rPr>
              <a:t>users, it’s also easy for </a:t>
            </a:r>
            <a:r>
              <a:rPr lang="en-US" sz="900" kern="1200" dirty="0" smtClean="0">
                <a:solidFill>
                  <a:schemeClr val="tx1"/>
                </a:solidFill>
                <a:effectLst/>
                <a:latin typeface="Segoe UI" pitchFamily="34" charset="0"/>
                <a:ea typeface="+mn-ea"/>
                <a:cs typeface="+mn-cs"/>
              </a:rPr>
              <a:t>IT to deploy,</a:t>
            </a:r>
            <a:r>
              <a:rPr lang="en-US" sz="900" kern="1200" baseline="0" dirty="0" smtClean="0">
                <a:solidFill>
                  <a:schemeClr val="tx1"/>
                </a:solidFill>
                <a:effectLst/>
                <a:latin typeface="Segoe UI" pitchFamily="34" charset="0"/>
                <a:ea typeface="+mn-ea"/>
                <a:cs typeface="+mn-cs"/>
              </a:rPr>
              <a:t> manage, and scale. You can use your existing network infrastructure, taking advantage of existing IP addressing schemes. A certificate infrastructure is not required for simple deployments. In Windows Server 2012, you can deploy DirectAccess in as few as four steps, and you manage both DirectAccess and VPNs from a single console. Of course, DirectAccess will scale to meet your requirements.</a:t>
            </a:r>
            <a:endParaRPr lang="en-US" sz="900" kern="1200" dirty="0" smtClean="0">
              <a:solidFill>
                <a:schemeClr val="tx1"/>
              </a:solidFill>
              <a:effectLst/>
              <a:latin typeface="Segoe UI" pitchFamily="34" charset="0"/>
              <a:ea typeface="+mn-ea"/>
              <a:cs typeface="+mn-cs"/>
            </a:endParaRP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Additionally, DirectAccess can help safeguard the security</a:t>
            </a:r>
            <a:r>
              <a:rPr lang="en-US" sz="900" kern="1200" baseline="0" dirty="0" smtClean="0">
                <a:solidFill>
                  <a:schemeClr val="tx1"/>
                </a:solidFill>
                <a:effectLst/>
                <a:latin typeface="Segoe UI" pitchFamily="34" charset="0"/>
                <a:ea typeface="+mn-ea"/>
                <a:cs typeface="+mn-cs"/>
              </a:rPr>
              <a:t> of your environment and the health of your PCs. For example, you can deliver updates anytime clients are connected to the Internet. With NAP integration, you can prevent access to the corporate network until the PC’s health is compliant. And DirectAccess offers flexible authentication methods and provides end-to-edge and end-to-end data encryption.</a:t>
            </a:r>
            <a:endParaRPr lang="en-US" sz="1800" dirty="0">
              <a:solidFill>
                <a:schemeClr val="tx1"/>
              </a:solidFill>
              <a:ea typeface="Calibri"/>
              <a:cs typeface="Times New Roman"/>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pPr/>
              <a:t>3</a:t>
            </a:fld>
            <a:endParaRPr lang="en-US" dirty="0"/>
          </a:p>
        </p:txBody>
      </p:sp>
    </p:spTree>
    <p:extLst>
      <p:ext uri="{BB962C8B-B14F-4D97-AF65-F5344CB8AC3E}">
        <p14:creationId xmlns:p14="http://schemas.microsoft.com/office/powerpoint/2010/main" val="28942921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Mobile Broadband and Platform Enhancements</a:t>
            </a:r>
          </a:p>
          <a:p>
            <a:endParaRPr lang="en-US" sz="900" b="1" kern="1200" dirty="0" smtClean="0">
              <a:solidFill>
                <a:schemeClr val="tx1"/>
              </a:solidFill>
              <a:effectLst/>
              <a:latin typeface="Segoe UI" pitchFamily="34" charset="0"/>
              <a:ea typeface="+mn-ea"/>
              <a:cs typeface="+mn-cs"/>
            </a:endParaRPr>
          </a:p>
          <a:p>
            <a:r>
              <a:rPr lang="en-US" sz="900" b="0" kern="1200" dirty="0" smtClean="0">
                <a:solidFill>
                  <a:schemeClr val="tx1"/>
                </a:solidFill>
                <a:effectLst/>
                <a:latin typeface="Segoe UI" pitchFamily="34" charset="0"/>
                <a:ea typeface="+mn-ea"/>
                <a:cs typeface="+mn-cs"/>
              </a:rPr>
              <a:t>DirectAccess isn’t the only technology that can help keep users</a:t>
            </a:r>
            <a:r>
              <a:rPr lang="en-US" sz="900" b="0" kern="1200" baseline="0" dirty="0" smtClean="0">
                <a:solidFill>
                  <a:schemeClr val="tx1"/>
                </a:solidFill>
                <a:effectLst/>
                <a:latin typeface="Segoe UI" pitchFamily="34" charset="0"/>
                <a:ea typeface="+mn-ea"/>
                <a:cs typeface="+mn-cs"/>
              </a:rPr>
              <a:t> productive on the road. </a:t>
            </a:r>
            <a:r>
              <a:rPr lang="en-US" sz="900" b="0" kern="1200" dirty="0" smtClean="0">
                <a:solidFill>
                  <a:schemeClr val="tx1"/>
                </a:solidFill>
                <a:effectLst/>
                <a:latin typeface="Segoe UI" pitchFamily="34" charset="0"/>
                <a:ea typeface="+mn-ea"/>
                <a:cs typeface="+mn-cs"/>
              </a:rPr>
              <a:t>Windows 8 also offers mobile</a:t>
            </a:r>
            <a:r>
              <a:rPr lang="en-US" sz="900" b="0" kern="1200" baseline="0" dirty="0" smtClean="0">
                <a:solidFill>
                  <a:schemeClr val="tx1"/>
                </a:solidFill>
                <a:effectLst/>
                <a:latin typeface="Segoe UI" pitchFamily="34" charset="0"/>
                <a:ea typeface="+mn-ea"/>
                <a:cs typeface="+mn-cs"/>
              </a:rPr>
              <a:t> broadband and platform enhancements to help keep them connected.</a:t>
            </a:r>
            <a:endParaRPr lang="en-US" sz="900" b="0" kern="1200" dirty="0" smtClean="0">
              <a:solidFill>
                <a:schemeClr val="tx1"/>
              </a:solidFill>
              <a:effectLst/>
              <a:latin typeface="Segoe UI" pitchFamily="34" charset="0"/>
              <a:ea typeface="+mn-ea"/>
              <a:cs typeface="+mn-cs"/>
            </a:endParaRP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p>
          <a:p>
            <a:endParaRPr lang="en-US" sz="900" b="1" kern="1200" dirty="0" smtClean="0">
              <a:solidFill>
                <a:schemeClr val="tx1"/>
              </a:solidFill>
              <a:effectLst/>
              <a:latin typeface="Segoe UI" pitchFamily="34" charset="0"/>
              <a:ea typeface="+mn-ea"/>
              <a:cs typeface="+mn-cs"/>
            </a:endParaRPr>
          </a:p>
          <a:p>
            <a:r>
              <a:rPr lang="en-US" sz="900" b="0" kern="1200" dirty="0" smtClean="0">
                <a:solidFill>
                  <a:schemeClr val="tx1"/>
                </a:solidFill>
                <a:effectLst/>
                <a:latin typeface="Segoe UI" pitchFamily="34" charset="0"/>
                <a:ea typeface="+mn-ea"/>
                <a:cs typeface="+mn-cs"/>
              </a:rPr>
              <a:t>In</a:t>
            </a:r>
            <a:r>
              <a:rPr lang="en-US" sz="900" b="0" kern="1200" baseline="0" dirty="0" smtClean="0">
                <a:solidFill>
                  <a:schemeClr val="tx1"/>
                </a:solidFill>
                <a:effectLst/>
                <a:latin typeface="Segoe UI" pitchFamily="34" charset="0"/>
                <a:ea typeface="+mn-ea"/>
                <a:cs typeface="+mn-cs"/>
              </a:rPr>
              <a:t> Windows 8, </a:t>
            </a:r>
            <a:r>
              <a:rPr lang="en-US" sz="900" kern="1200" dirty="0" smtClean="0">
                <a:solidFill>
                  <a:schemeClr val="tx1"/>
                </a:solidFill>
                <a:effectLst/>
                <a:latin typeface="Segoe UI" pitchFamily="34" charset="0"/>
                <a:ea typeface="+mn-ea"/>
                <a:cs typeface="+mn-cs"/>
              </a:rPr>
              <a:t>mobile broadband is</a:t>
            </a:r>
            <a:r>
              <a:rPr lang="en-US" sz="900" kern="1200" baseline="0" dirty="0" smtClean="0">
                <a:solidFill>
                  <a:schemeClr val="tx1"/>
                </a:solidFill>
                <a:effectLst/>
                <a:latin typeface="Segoe UI" pitchFamily="34" charset="0"/>
                <a:ea typeface="+mn-ea"/>
                <a:cs typeface="+mn-cs"/>
              </a:rPr>
              <a:t> treated as a “metered connection.” Applications that are metered-connection aware are smart about content delivery over them. Additionally, users can control non-critical update delivery when they are using metered connections.</a:t>
            </a: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p>
          <a:p>
            <a:endParaRPr lang="en-US" sz="900" b="1" kern="1200" dirty="0" smtClean="0">
              <a:solidFill>
                <a:schemeClr val="tx1"/>
              </a:solidFill>
              <a:effectLst/>
              <a:latin typeface="Segoe UI" pitchFamily="34" charset="0"/>
              <a:ea typeface="+mn-ea"/>
              <a:cs typeface="+mn-cs"/>
            </a:endParaRPr>
          </a:p>
          <a:p>
            <a:r>
              <a:rPr lang="en-US" sz="900" b="0" kern="1200" dirty="0" smtClean="0">
                <a:solidFill>
                  <a:schemeClr val="tx1"/>
                </a:solidFill>
                <a:effectLst/>
                <a:latin typeface="Segoe UI" pitchFamily="34" charset="0"/>
                <a:ea typeface="+mn-ea"/>
                <a:cs typeface="+mn-cs"/>
              </a:rPr>
              <a:t>Windows</a:t>
            </a:r>
            <a:r>
              <a:rPr lang="en-US" sz="900" b="0" kern="1200" baseline="0" dirty="0" smtClean="0">
                <a:solidFill>
                  <a:schemeClr val="tx1"/>
                </a:solidFill>
                <a:effectLst/>
                <a:latin typeface="Segoe UI" pitchFamily="34" charset="0"/>
                <a:ea typeface="+mn-ea"/>
                <a:cs typeface="+mn-cs"/>
              </a:rPr>
              <a:t> 8 includes other </a:t>
            </a:r>
            <a:r>
              <a:rPr lang="en-US" sz="900" kern="1200" dirty="0" smtClean="0">
                <a:solidFill>
                  <a:schemeClr val="tx1"/>
                </a:solidFill>
                <a:effectLst/>
                <a:latin typeface="Segoe UI" pitchFamily="34" charset="0"/>
                <a:ea typeface="+mn-ea"/>
                <a:cs typeface="+mn-cs"/>
              </a:rPr>
              <a:t>platform enhancements. For example, it</a:t>
            </a:r>
            <a:r>
              <a:rPr lang="en-US" sz="900" kern="1200" baseline="0" dirty="0" smtClean="0">
                <a:solidFill>
                  <a:schemeClr val="tx1"/>
                </a:solidFill>
                <a:effectLst/>
                <a:latin typeface="Segoe UI" pitchFamily="34" charset="0"/>
                <a:ea typeface="+mn-ea"/>
                <a:cs typeface="+mn-cs"/>
              </a:rPr>
              <a:t> can minimize active connections. It can block accidental interconnections between corporate and non-corporate networks. Additionally, Windows 8 provides enhanced wireless radio controls, including an easy to turn on airplane mode.</a:t>
            </a:r>
            <a:endParaRPr lang="en-US" sz="1800" dirty="0">
              <a:solidFill>
                <a:schemeClr val="bg1"/>
              </a:solidFill>
              <a:latin typeface="Segoe UI" pitchFamily="34" charset="0"/>
              <a:ea typeface="Segoe UI" pitchFamily="34" charset="0"/>
              <a:cs typeface="Segoe UI" pitchFamily="34" charset="0"/>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4</a:t>
            </a:fld>
            <a:endParaRPr lang="en-US" dirty="0">
              <a:solidFill>
                <a:prstClr val="black"/>
              </a:solidFill>
            </a:endParaRPr>
          </a:p>
        </p:txBody>
      </p:sp>
    </p:spTree>
    <p:extLst>
      <p:ext uri="{BB962C8B-B14F-4D97-AF65-F5344CB8AC3E}">
        <p14:creationId xmlns:p14="http://schemas.microsoft.com/office/powerpoint/2010/main" val="430460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5450" y="692150"/>
            <a:ext cx="4727575" cy="2659063"/>
          </a:xfrm>
        </p:spPr>
      </p:sp>
      <p:sp>
        <p:nvSpPr>
          <p:cNvPr id="3" name="Notes Placeholder 2"/>
          <p:cNvSpPr>
            <a:spLocks noGrp="1"/>
          </p:cNvSpPr>
          <p:nvPr>
            <p:ph type="body" idx="1"/>
          </p:nvPr>
        </p:nvSpPr>
        <p:spPr>
          <a:xfrm>
            <a:off x="427070" y="3635935"/>
            <a:ext cx="5608320" cy="4155919"/>
          </a:xfrm>
        </p:spPr>
        <p:txBody>
          <a:bodyPr>
            <a:normAutofit fontScale="77500" lnSpcReduction="20000"/>
          </a:bodyPr>
          <a:lstStyle/>
          <a:p>
            <a:r>
              <a:rPr lang="en-US" sz="900" b="1" kern="1200" dirty="0" err="1" smtClean="0">
                <a:solidFill>
                  <a:schemeClr val="tx1"/>
                </a:solidFill>
                <a:effectLst/>
                <a:latin typeface="Segoe UI" pitchFamily="34" charset="0"/>
                <a:ea typeface="+mn-ea"/>
                <a:cs typeface="+mn-cs"/>
              </a:rPr>
              <a:t>BranchCache</a:t>
            </a:r>
            <a:endParaRPr lang="en-US" sz="900" b="1" kern="1200" dirty="0" smtClean="0">
              <a:solidFill>
                <a:schemeClr val="tx1"/>
              </a:solidFill>
              <a:effectLst/>
              <a:latin typeface="Segoe UI" pitchFamily="34" charset="0"/>
              <a:ea typeface="+mn-ea"/>
              <a:cs typeface="+mn-cs"/>
            </a:endParaRP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7 and Windows Server 2008 R2 introduced a built-in branch office optimization technology called </a:t>
            </a:r>
            <a:r>
              <a:rPr lang="en-US" sz="900" kern="1200" dirty="0" err="1" smtClean="0">
                <a:solidFill>
                  <a:schemeClr val="tx1"/>
                </a:solidFill>
                <a:effectLst/>
                <a:latin typeface="Segoe UI" pitchFamily="34" charset="0"/>
                <a:ea typeface="+mn-ea"/>
                <a:cs typeface="+mn-cs"/>
              </a:rPr>
              <a:t>BranchCache</a:t>
            </a:r>
            <a:r>
              <a:rPr lang="en-US" sz="900" kern="1200" dirty="0" smtClean="0">
                <a:solidFill>
                  <a:schemeClr val="tx1"/>
                </a:solidFill>
                <a:effectLst/>
                <a:latin typeface="Segoe UI" pitchFamily="34" charset="0"/>
                <a:ea typeface="+mn-ea"/>
                <a:cs typeface="+mn-cs"/>
              </a:rPr>
              <a:t>, which can replace expansive hardware-based WAN acceleration solutions.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Windows 8 and Windows Server 2012 offer advancements to </a:t>
            </a:r>
            <a:r>
              <a:rPr lang="en-US" sz="900" kern="1200" dirty="0" err="1" smtClean="0">
                <a:solidFill>
                  <a:schemeClr val="tx1"/>
                </a:solidFill>
                <a:effectLst/>
                <a:latin typeface="Segoe UI" pitchFamily="34" charset="0"/>
                <a:ea typeface="+mn-ea"/>
                <a:cs typeface="+mn-cs"/>
              </a:rPr>
              <a:t>BranchCache</a:t>
            </a:r>
            <a:r>
              <a:rPr lang="en-US" sz="900" kern="1200" dirty="0" smtClean="0">
                <a:solidFill>
                  <a:schemeClr val="tx1"/>
                </a:solidFill>
                <a:effectLst/>
                <a:latin typeface="Segoe UI" pitchFamily="34" charset="0"/>
                <a:ea typeface="+mn-ea"/>
                <a:cs typeface="+mn-cs"/>
              </a:rPr>
              <a:t>. Data traffic over a slow network is further optimized in terms of performance and user experience, whether that traffic is users accessing the network or printing large files or manipulating data.</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Although user experience and productivity in branch offices are critical to business success, it can often be challenging to deliver a great experience to a branch office, due to limited network bandwidth from the data center to branch offices. Hence, branch-office users often have to wait a long time to download apps and data over the network.</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7 and Windows Server 2008 R2 introduced a built-in branch office optimization technology called </a:t>
            </a:r>
            <a:r>
              <a:rPr lang="en-US" sz="900" kern="1200" dirty="0" err="1" smtClean="0">
                <a:solidFill>
                  <a:schemeClr val="tx1"/>
                </a:solidFill>
                <a:effectLst/>
                <a:latin typeface="Segoe UI" pitchFamily="34" charset="0"/>
                <a:ea typeface="+mn-ea"/>
                <a:cs typeface="+mn-cs"/>
              </a:rPr>
              <a:t>BranchCache</a:t>
            </a:r>
            <a:r>
              <a:rPr lang="en-US" sz="900" kern="1200" dirty="0" smtClean="0">
                <a:solidFill>
                  <a:schemeClr val="tx1"/>
                </a:solidFill>
                <a:effectLst/>
                <a:latin typeface="Segoe UI" pitchFamily="34" charset="0"/>
                <a:ea typeface="+mn-ea"/>
                <a:cs typeface="+mn-cs"/>
              </a:rPr>
              <a:t>, which can replace expansive hardware-based WAN acceleration </a:t>
            </a:r>
            <a:r>
              <a:rPr lang="en-US" sz="900" kern="1200" dirty="0" err="1" smtClean="0">
                <a:solidFill>
                  <a:schemeClr val="tx1"/>
                </a:solidFill>
                <a:effectLst/>
                <a:latin typeface="Segoe UI" pitchFamily="34" charset="0"/>
                <a:ea typeface="+mn-ea"/>
                <a:cs typeface="+mn-cs"/>
              </a:rPr>
              <a:t>solutions.Windows</a:t>
            </a:r>
            <a:r>
              <a:rPr lang="en-US" sz="900" kern="1200" dirty="0" smtClean="0">
                <a:solidFill>
                  <a:schemeClr val="tx1"/>
                </a:solidFill>
                <a:effectLst/>
                <a:latin typeface="Segoe UI" pitchFamily="34" charset="0"/>
                <a:ea typeface="+mn-ea"/>
                <a:cs typeface="+mn-cs"/>
              </a:rPr>
              <a:t> 8 and Windows Server 2012 offer advancements to </a:t>
            </a:r>
            <a:r>
              <a:rPr lang="en-US" sz="900" kern="1200" dirty="0" err="1" smtClean="0">
                <a:solidFill>
                  <a:schemeClr val="tx1"/>
                </a:solidFill>
                <a:effectLst/>
                <a:latin typeface="Segoe UI" pitchFamily="34" charset="0"/>
                <a:ea typeface="+mn-ea"/>
                <a:cs typeface="+mn-cs"/>
              </a:rPr>
              <a:t>BranchCache</a:t>
            </a:r>
            <a:r>
              <a:rPr lang="en-US" sz="900" kern="1200" dirty="0" smtClean="0">
                <a:solidFill>
                  <a:schemeClr val="tx1"/>
                </a:solidFill>
                <a:effectLst/>
                <a:latin typeface="Segoe UI" pitchFamily="34" charset="0"/>
                <a:ea typeface="+mn-ea"/>
                <a:cs typeface="+mn-cs"/>
              </a:rPr>
              <a:t>. Data traffic over a slow network is further optimized in terms of performance and user experience, whether that traffic is users accessing the network or printing large files or manipulating data.</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 With </a:t>
            </a:r>
            <a:r>
              <a:rPr lang="en-US" sz="900" b="1" kern="1200" dirty="0" err="1" smtClean="0">
                <a:solidFill>
                  <a:schemeClr val="tx1"/>
                </a:solidFill>
                <a:effectLst/>
                <a:latin typeface="Segoe UI" pitchFamily="34" charset="0"/>
                <a:ea typeface="+mn-ea"/>
                <a:cs typeface="+mn-cs"/>
              </a:rPr>
              <a:t>BranchCache</a:t>
            </a:r>
            <a:r>
              <a:rPr lang="en-US" sz="900" b="1" kern="1200" dirty="0" smtClean="0">
                <a:solidFill>
                  <a:schemeClr val="tx1"/>
                </a:solidFill>
                <a:effectLst/>
                <a:latin typeface="Segoe UI" pitchFamily="34" charset="0"/>
                <a:ea typeface="+mn-ea"/>
                <a:cs typeface="+mn-cs"/>
              </a:rPr>
              <a:t> in Windows 8, users can spend more time working, not waiting. </a:t>
            </a:r>
            <a:r>
              <a:rPr lang="en-US" sz="900" kern="1200" dirty="0" err="1" smtClean="0">
                <a:solidFill>
                  <a:schemeClr val="tx1"/>
                </a:solidFill>
                <a:effectLst/>
                <a:latin typeface="Segoe UI" pitchFamily="34" charset="0"/>
                <a:ea typeface="+mn-ea"/>
                <a:cs typeface="+mn-cs"/>
              </a:rPr>
              <a:t>BranchCache</a:t>
            </a:r>
            <a:r>
              <a:rPr lang="en-US" sz="900" kern="1200" dirty="0" smtClean="0">
                <a:solidFill>
                  <a:schemeClr val="tx1"/>
                </a:solidFill>
                <a:effectLst/>
                <a:latin typeface="Segoe UI" pitchFamily="34" charset="0"/>
                <a:ea typeface="+mn-ea"/>
                <a:cs typeface="+mn-cs"/>
              </a:rPr>
              <a:t> stores content closer to the end user, decreasing wait times and using bandwidth in an efficient manner. </a:t>
            </a:r>
            <a:r>
              <a:rPr lang="en-US" sz="900" kern="1200" dirty="0" err="1" smtClean="0">
                <a:solidFill>
                  <a:schemeClr val="tx1"/>
                </a:solidFill>
                <a:effectLst/>
                <a:latin typeface="Segoe UI" pitchFamily="34" charset="0"/>
                <a:ea typeface="+mn-ea"/>
                <a:cs typeface="+mn-cs"/>
              </a:rPr>
              <a:t>BranchCache</a:t>
            </a:r>
            <a:r>
              <a:rPr lang="en-US" sz="900" kern="1200" dirty="0" smtClean="0">
                <a:solidFill>
                  <a:schemeClr val="tx1"/>
                </a:solidFill>
                <a:effectLst/>
                <a:latin typeface="Segoe UI" pitchFamily="34" charset="0"/>
                <a:ea typeface="+mn-ea"/>
                <a:cs typeface="+mn-cs"/>
              </a:rPr>
              <a:t> provides two different deployment methods, just like with Windows 7. In distributed cache mode, PC clients act as the data cache. (This mode is recommended for branches without any server infrastructure.) In hosted cache mode, servers at the branch locations provide the data cache functionality. (This mode is recommended for larger branches.)</a:t>
            </a:r>
            <a:r>
              <a:rPr lang="en-US" sz="900" b="1" kern="1200" dirty="0" smtClean="0">
                <a:solidFill>
                  <a:schemeClr val="tx1"/>
                </a:solidFill>
                <a:effectLst/>
                <a:latin typeface="Segoe UI" pitchFamily="34" charset="0"/>
                <a:ea typeface="+mn-ea"/>
                <a:cs typeface="+mn-cs"/>
              </a:rPr>
              <a:t> </a:t>
            </a:r>
            <a:r>
              <a:rPr lang="en-US" sz="900" kern="1200" dirty="0" err="1" smtClean="0">
                <a:solidFill>
                  <a:schemeClr val="tx1"/>
                </a:solidFill>
                <a:effectLst/>
                <a:latin typeface="Segoe UI" pitchFamily="34" charset="0"/>
                <a:ea typeface="+mn-ea"/>
                <a:cs typeface="+mn-cs"/>
              </a:rPr>
              <a:t>BranchCache</a:t>
            </a:r>
            <a:r>
              <a:rPr lang="en-US" sz="900" kern="1200" dirty="0" smtClean="0">
                <a:solidFill>
                  <a:schemeClr val="tx1"/>
                </a:solidFill>
                <a:effectLst/>
                <a:latin typeface="Segoe UI" pitchFamily="34" charset="0"/>
                <a:ea typeface="+mn-ea"/>
                <a:cs typeface="+mn-cs"/>
              </a:rPr>
              <a:t> in Windows 8 improves network and data delivery performance. It pre-loads or distributes content to branch offices, ensuring immediate availability and reducing network usage during peak times. It also reduces print file data traversing the network, resulting in faster print response. Also, BranchCache now has the capability to cache more than just files</a:t>
            </a:r>
            <a:r>
              <a:rPr lang="en-US" sz="900" kern="1200" baseline="0" dirty="0" smtClean="0">
                <a:solidFill>
                  <a:schemeClr val="tx1"/>
                </a:solidFill>
                <a:effectLst/>
                <a:latin typeface="Segoe UI" pitchFamily="34" charset="0"/>
                <a:ea typeface="+mn-ea"/>
                <a:cs typeface="+mn-cs"/>
              </a:rPr>
              <a:t> and print jobs—it can also cache third-party apps, SharePoint, and more.</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 </a:t>
            </a:r>
            <a:r>
              <a:rPr lang="en-US" sz="900" b="1" kern="1200" dirty="0" err="1" smtClean="0">
                <a:solidFill>
                  <a:schemeClr val="tx1"/>
                </a:solidFill>
                <a:effectLst/>
                <a:latin typeface="Segoe UI" pitchFamily="34" charset="0"/>
                <a:ea typeface="+mn-ea"/>
                <a:cs typeface="+mn-cs"/>
              </a:rPr>
              <a:t>BranchCache</a:t>
            </a:r>
            <a:r>
              <a:rPr lang="en-US" sz="900" b="1" kern="1200" dirty="0" smtClean="0">
                <a:solidFill>
                  <a:schemeClr val="tx1"/>
                </a:solidFill>
                <a:effectLst/>
                <a:latin typeface="Segoe UI" pitchFamily="34" charset="0"/>
                <a:ea typeface="+mn-ea"/>
                <a:cs typeface="+mn-cs"/>
              </a:rPr>
              <a:t> in Windows 8 significantly improves the user print experience in the branch office.</a:t>
            </a:r>
            <a:r>
              <a:rPr lang="en-US" sz="900" kern="1200" dirty="0" smtClean="0">
                <a:solidFill>
                  <a:schemeClr val="tx1"/>
                </a:solidFill>
                <a:effectLst/>
                <a:latin typeface="Segoe UI" pitchFamily="34" charset="0"/>
                <a:ea typeface="+mn-ea"/>
                <a:cs typeface="+mn-cs"/>
              </a:rPr>
              <a:t> </a:t>
            </a:r>
            <a:r>
              <a:rPr lang="en-US" sz="900" kern="1200" dirty="0" err="1" smtClean="0">
                <a:solidFill>
                  <a:schemeClr val="tx1"/>
                </a:solidFill>
                <a:effectLst/>
                <a:latin typeface="Segoe UI" pitchFamily="34" charset="0"/>
                <a:ea typeface="+mn-ea"/>
                <a:cs typeface="+mn-cs"/>
              </a:rPr>
              <a:t>BranchCache</a:t>
            </a:r>
            <a:r>
              <a:rPr lang="en-US" sz="900" kern="1200" dirty="0" smtClean="0">
                <a:solidFill>
                  <a:schemeClr val="tx1"/>
                </a:solidFill>
                <a:effectLst/>
                <a:latin typeface="Segoe UI" pitchFamily="34" charset="0"/>
                <a:ea typeface="+mn-ea"/>
                <a:cs typeface="+mn-cs"/>
              </a:rPr>
              <a:t> in Windows 8 uses data duplication and direct printing, where print jobs from a branch office are redirected to local printers without sending data to the print servers located in the data center—a method that reduces network traffic. With this feature, users don’t need to deploy costly WAN-optimization appliances specifically for printing purposes.</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 IT pros can deploy, manage, and scale with ease with </a:t>
            </a:r>
            <a:r>
              <a:rPr lang="en-US" sz="900" b="1" kern="1200" dirty="0" err="1" smtClean="0">
                <a:solidFill>
                  <a:schemeClr val="tx1"/>
                </a:solidFill>
                <a:effectLst/>
                <a:latin typeface="Segoe UI" pitchFamily="34" charset="0"/>
                <a:ea typeface="+mn-ea"/>
                <a:cs typeface="+mn-cs"/>
              </a:rPr>
              <a:t>BranchCache</a:t>
            </a:r>
            <a:r>
              <a:rPr lang="en-US" sz="900" b="1" kern="1200" dirty="0" smtClean="0">
                <a:solidFill>
                  <a:schemeClr val="tx1"/>
                </a:solidFill>
                <a:effectLst/>
                <a:latin typeface="Segoe UI" pitchFamily="34" charset="0"/>
                <a:ea typeface="+mn-ea"/>
                <a:cs typeface="+mn-cs"/>
              </a:rPr>
              <a:t> in Windows 8. </a:t>
            </a:r>
            <a:r>
              <a:rPr lang="en-US" sz="900" kern="1200" dirty="0" smtClean="0">
                <a:solidFill>
                  <a:schemeClr val="tx1"/>
                </a:solidFill>
                <a:effectLst/>
                <a:latin typeface="Segoe UI" pitchFamily="34" charset="0"/>
                <a:ea typeface="+mn-ea"/>
                <a:cs typeface="+mn-cs"/>
              </a:rPr>
              <a:t>Windows 8 and Windows Sever 2012 offer several enhancements to </a:t>
            </a:r>
            <a:r>
              <a:rPr lang="en-US" sz="900" kern="1200" dirty="0" err="1" smtClean="0">
                <a:solidFill>
                  <a:schemeClr val="tx1"/>
                </a:solidFill>
                <a:effectLst/>
                <a:latin typeface="Segoe UI" pitchFamily="34" charset="0"/>
                <a:ea typeface="+mn-ea"/>
                <a:cs typeface="+mn-cs"/>
              </a:rPr>
              <a:t>BranchCache</a:t>
            </a:r>
            <a:r>
              <a:rPr lang="en-US" sz="900" kern="1200" dirty="0" smtClean="0">
                <a:solidFill>
                  <a:schemeClr val="tx1"/>
                </a:solidFill>
                <a:effectLst/>
                <a:latin typeface="Segoe UI" pitchFamily="34" charset="0"/>
                <a:ea typeface="+mn-ea"/>
                <a:cs typeface="+mn-cs"/>
              </a:rPr>
              <a:t> functionality, including the ability to encrypt data and enable PCs to discover the </a:t>
            </a:r>
            <a:r>
              <a:rPr lang="en-US" sz="900" kern="1200" dirty="0" err="1" smtClean="0">
                <a:solidFill>
                  <a:schemeClr val="tx1"/>
                </a:solidFill>
                <a:effectLst/>
                <a:latin typeface="Segoe UI" pitchFamily="34" charset="0"/>
                <a:ea typeface="+mn-ea"/>
                <a:cs typeface="+mn-cs"/>
              </a:rPr>
              <a:t>BranchCache</a:t>
            </a:r>
            <a:r>
              <a:rPr lang="en-US" sz="900" kern="1200" dirty="0" smtClean="0">
                <a:solidFill>
                  <a:schemeClr val="tx1"/>
                </a:solidFill>
                <a:effectLst/>
                <a:latin typeface="Segoe UI" pitchFamily="34" charset="0"/>
                <a:ea typeface="+mn-ea"/>
                <a:cs typeface="+mn-cs"/>
              </a:rPr>
              <a:t> service automatically via Active Directory. These enhancements provide greater ease of deployment by eliminating the need to set up encryption or a specific configuration for each employee’s machine. With Windows 8 and Windows Server 2012, IT can support more users in a branch office. IT can cluster several servers to work together to perform as a single hosted cache, and IT can support as many users in the branch office as required by simply adding cache servers working in the background to provide access to critical data.</a:t>
            </a:r>
          </a:p>
          <a:p>
            <a:pPr marL="170783" indent="-170783">
              <a:lnSpc>
                <a:spcPct val="115000"/>
              </a:lnSpc>
            </a:pPr>
            <a:endParaRPr lang="en-US" sz="1100" dirty="0"/>
          </a:p>
        </p:txBody>
      </p:sp>
      <p:sp>
        <p:nvSpPr>
          <p:cNvPr id="4" name="Slide Number Placeholder 3"/>
          <p:cNvSpPr>
            <a:spLocks noGrp="1"/>
          </p:cNvSpPr>
          <p:nvPr>
            <p:ph type="sldNum" sz="quarter" idx="10"/>
          </p:nvPr>
        </p:nvSpPr>
        <p:spPr/>
        <p:txBody>
          <a:bodyPr/>
          <a:lstStyle/>
          <a:p>
            <a:fld id="{67741927-6463-459E-A476-6AA29362DB91}" type="slidenum">
              <a:rPr lang="en-US" smtClean="0"/>
              <a:pPr/>
              <a:t>5</a:t>
            </a:fld>
            <a:endParaRPr lang="en-US"/>
          </a:p>
        </p:txBody>
      </p:sp>
    </p:spTree>
    <p:extLst>
      <p:ext uri="{BB962C8B-B14F-4D97-AF65-F5344CB8AC3E}">
        <p14:creationId xmlns:p14="http://schemas.microsoft.com/office/powerpoint/2010/main" val="3693837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BranchCache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BranchCache helps users spend more time working and</a:t>
            </a:r>
            <a:r>
              <a:rPr lang="en-US" sz="900" kern="1200" baseline="0" dirty="0" smtClean="0">
                <a:solidFill>
                  <a:schemeClr val="tx1"/>
                </a:solidFill>
                <a:effectLst/>
                <a:latin typeface="Segoe UI" pitchFamily="34" charset="0"/>
                <a:ea typeface="+mn-ea"/>
                <a:cs typeface="+mn-cs"/>
              </a:rPr>
              <a:t> less time waiting.</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pPr lvl="0"/>
            <a:r>
              <a:rPr lang="en-US" sz="900" b="1" kern="1200" dirty="0" smtClean="0">
                <a:solidFill>
                  <a:schemeClr val="tx1"/>
                </a:solidFill>
                <a:effectLst/>
                <a:latin typeface="Segoe UI" pitchFamily="34" charset="0"/>
                <a:ea typeface="+mn-ea"/>
                <a:cs typeface="+mn-cs"/>
              </a:rPr>
              <a:t>[CLICK] </a:t>
            </a:r>
            <a:r>
              <a:rPr lang="en-US" sz="900" kern="1200" dirty="0" smtClean="0">
                <a:solidFill>
                  <a:schemeClr val="tx1"/>
                </a:solidFill>
                <a:effectLst/>
                <a:latin typeface="Segoe UI" pitchFamily="34" charset="0"/>
                <a:ea typeface="+mn-ea"/>
                <a:cs typeface="+mn-cs"/>
              </a:rPr>
              <a:t>They can access data from local caches, decreasing wait times. The distributed-cache</a:t>
            </a:r>
            <a:r>
              <a:rPr lang="en-US" sz="900" kern="1200" baseline="0" dirty="0" smtClean="0">
                <a:solidFill>
                  <a:schemeClr val="tx1"/>
                </a:solidFill>
                <a:effectLst/>
                <a:latin typeface="Segoe UI" pitchFamily="34" charset="0"/>
                <a:ea typeface="+mn-ea"/>
                <a:cs typeface="+mn-cs"/>
              </a:rPr>
              <a:t> mode stores content on client computers and the hosted-cache mode stores content on servers.</a:t>
            </a:r>
            <a:endParaRPr lang="en-US" sz="900" kern="1200" dirty="0" smtClean="0">
              <a:solidFill>
                <a:schemeClr val="tx1"/>
              </a:solidFill>
              <a:effectLst/>
              <a:latin typeface="Segoe UI" pitchFamily="34" charset="0"/>
              <a:ea typeface="+mn-ea"/>
              <a:cs typeface="+mn-cs"/>
            </a:endParaRPr>
          </a:p>
          <a:p>
            <a:pPr marL="107152" lvl="1" indent="0">
              <a:buNone/>
            </a:pPr>
            <a:endParaRPr lang="en-US" sz="900" kern="1200" dirty="0" smtClean="0">
              <a:solidFill>
                <a:schemeClr val="tx1"/>
              </a:solidFill>
              <a:effectLst/>
              <a:latin typeface="Segoe UI" pitchFamily="34" charset="0"/>
              <a:ea typeface="+mn-ea"/>
              <a:cs typeface="+mn-cs"/>
            </a:endParaRPr>
          </a:p>
          <a:p>
            <a:pPr lvl="0"/>
            <a:r>
              <a:rPr lang="en-US" sz="900" b="1" kern="1200" dirty="0" smtClean="0">
                <a:solidFill>
                  <a:schemeClr val="tx1"/>
                </a:solidFill>
                <a:effectLst/>
                <a:latin typeface="Segoe UI" pitchFamily="34" charset="0"/>
                <a:ea typeface="+mn-ea"/>
                <a:cs typeface="+mn-cs"/>
              </a:rPr>
              <a:t>[CLICK] </a:t>
            </a:r>
            <a:r>
              <a:rPr lang="en-US" sz="900" b="0" kern="1200" dirty="0" smtClean="0">
                <a:solidFill>
                  <a:schemeClr val="tx1"/>
                </a:solidFill>
                <a:effectLst/>
                <a:latin typeface="Segoe UI" pitchFamily="34" charset="0"/>
                <a:ea typeface="+mn-ea"/>
                <a:cs typeface="+mn-cs"/>
              </a:rPr>
              <a:t>With BranchCache, you can further</a:t>
            </a:r>
            <a:r>
              <a:rPr lang="en-US" sz="900" b="0" kern="1200" baseline="0" dirty="0" smtClean="0">
                <a:solidFill>
                  <a:schemeClr val="tx1"/>
                </a:solidFill>
                <a:effectLst/>
                <a:latin typeface="Segoe UI" pitchFamily="34" charset="0"/>
                <a:ea typeface="+mn-ea"/>
                <a:cs typeface="+mn-cs"/>
              </a:rPr>
              <a:t> </a:t>
            </a:r>
            <a:r>
              <a:rPr lang="en-US" sz="900" kern="1200" dirty="0" smtClean="0">
                <a:solidFill>
                  <a:schemeClr val="tx1"/>
                </a:solidFill>
                <a:effectLst/>
                <a:latin typeface="Segoe UI" pitchFamily="34" charset="0"/>
                <a:ea typeface="+mn-ea"/>
                <a:cs typeface="+mn-cs"/>
              </a:rPr>
              <a:t>improve network and data delivery performance. First,</a:t>
            </a:r>
            <a:r>
              <a:rPr lang="en-US" sz="900" kern="1200" baseline="0" dirty="0" smtClean="0">
                <a:solidFill>
                  <a:schemeClr val="tx1"/>
                </a:solidFill>
                <a:effectLst/>
                <a:latin typeface="Segoe UI" pitchFamily="34" charset="0"/>
                <a:ea typeface="+mn-ea"/>
                <a:cs typeface="+mn-cs"/>
              </a:rPr>
              <a:t> you can </a:t>
            </a:r>
            <a:r>
              <a:rPr lang="en-US" sz="900" kern="1200" dirty="0" smtClean="0">
                <a:solidFill>
                  <a:schemeClr val="tx1"/>
                </a:solidFill>
                <a:effectLst/>
                <a:latin typeface="Segoe UI" pitchFamily="34" charset="0"/>
                <a:ea typeface="+mn-ea"/>
                <a:cs typeface="+mn-cs"/>
              </a:rPr>
              <a:t>pre-load or distribute content to branch offices, ensuring immediate availability and reducing network usage during peak times. Second, BranchCache</a:t>
            </a:r>
            <a:r>
              <a:rPr lang="en-US" sz="900" kern="1200" baseline="0" dirty="0" smtClean="0">
                <a:solidFill>
                  <a:schemeClr val="tx1"/>
                </a:solidFill>
                <a:effectLst/>
                <a:latin typeface="Segoe UI" pitchFamily="34" charset="0"/>
                <a:ea typeface="+mn-ea"/>
                <a:cs typeface="+mn-cs"/>
              </a:rPr>
              <a:t> </a:t>
            </a:r>
            <a:r>
              <a:rPr lang="en-US" sz="900" kern="1200" dirty="0" smtClean="0">
                <a:solidFill>
                  <a:schemeClr val="tx1"/>
                </a:solidFill>
                <a:effectLst/>
                <a:latin typeface="Segoe UI" pitchFamily="34" charset="0"/>
                <a:ea typeface="+mn-ea"/>
                <a:cs typeface="+mn-cs"/>
              </a:rPr>
              <a:t>can reduce the amount</a:t>
            </a:r>
            <a:r>
              <a:rPr lang="en-US" sz="900" kern="1200" baseline="0" dirty="0" smtClean="0">
                <a:solidFill>
                  <a:schemeClr val="tx1"/>
                </a:solidFill>
                <a:effectLst/>
                <a:latin typeface="Segoe UI" pitchFamily="34" charset="0"/>
                <a:ea typeface="+mn-ea"/>
                <a:cs typeface="+mn-cs"/>
              </a:rPr>
              <a:t> of </a:t>
            </a:r>
            <a:r>
              <a:rPr lang="en-US" sz="900" kern="1200" dirty="0" smtClean="0">
                <a:solidFill>
                  <a:schemeClr val="tx1"/>
                </a:solidFill>
                <a:effectLst/>
                <a:latin typeface="Segoe UI" pitchFamily="34" charset="0"/>
                <a:ea typeface="+mn-ea"/>
                <a:cs typeface="+mn-cs"/>
              </a:rPr>
              <a:t>print-file data moving over the network to improve print response time.</a:t>
            </a:r>
          </a:p>
          <a:p>
            <a:pPr marL="107152" lvl="1" indent="0">
              <a:buNone/>
            </a:pP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Similar to DirectAccess, BranchCache</a:t>
            </a:r>
            <a:r>
              <a:rPr lang="en-US" sz="900" kern="1200" baseline="0" dirty="0" smtClean="0">
                <a:solidFill>
                  <a:schemeClr val="tx1"/>
                </a:solidFill>
                <a:effectLst/>
                <a:latin typeface="Segoe UI" pitchFamily="34" charset="0"/>
                <a:ea typeface="+mn-ea"/>
                <a:cs typeface="+mn-cs"/>
              </a:rPr>
              <a:t> is great for users, but it’s also great for IT. You </a:t>
            </a:r>
            <a:r>
              <a:rPr lang="en-US" sz="900" kern="1200" dirty="0" smtClean="0">
                <a:solidFill>
                  <a:schemeClr val="tx1"/>
                </a:solidFill>
                <a:effectLst/>
                <a:latin typeface="Segoe UI" pitchFamily="34" charset="0"/>
                <a:ea typeface="+mn-ea"/>
                <a:cs typeface="+mn-cs"/>
              </a:rPr>
              <a:t>can deploy, manage, and scale BranchCache easily.</a:t>
            </a:r>
          </a:p>
          <a:p>
            <a:endParaRPr lang="en-US" sz="900" kern="1200" dirty="0" smtClean="0">
              <a:solidFill>
                <a:schemeClr val="tx1"/>
              </a:solidFill>
              <a:effectLst/>
              <a:latin typeface="Segoe UI" pitchFamily="34" charset="0"/>
              <a:ea typeface="+mn-ea"/>
              <a:cs typeface="+mn-cs"/>
            </a:endParaRPr>
          </a:p>
          <a:p>
            <a:pPr lvl="0"/>
            <a:r>
              <a:rPr lang="en-US" sz="900" b="1" kern="1200" dirty="0" smtClean="0">
                <a:solidFill>
                  <a:schemeClr val="tx1"/>
                </a:solidFill>
                <a:effectLst/>
                <a:latin typeface="Segoe UI" pitchFamily="34" charset="0"/>
                <a:ea typeface="+mn-ea"/>
                <a:cs typeface="+mn-cs"/>
              </a:rPr>
              <a:t>[CLICK] </a:t>
            </a:r>
            <a:r>
              <a:rPr lang="en-US" sz="900" kern="1200" dirty="0" smtClean="0">
                <a:solidFill>
                  <a:schemeClr val="tx1"/>
                </a:solidFill>
                <a:effectLst/>
                <a:latin typeface="Segoe UI" pitchFamily="34" charset="0"/>
                <a:ea typeface="+mn-ea"/>
                <a:cs typeface="+mn-cs"/>
              </a:rPr>
              <a:t>Deployment and management is</a:t>
            </a:r>
            <a:r>
              <a:rPr lang="en-US" sz="900" kern="1200" baseline="0" dirty="0" smtClean="0">
                <a:solidFill>
                  <a:schemeClr val="tx1"/>
                </a:solidFill>
                <a:effectLst/>
                <a:latin typeface="Segoe UI" pitchFamily="34" charset="0"/>
                <a:ea typeface="+mn-ea"/>
                <a:cs typeface="+mn-cs"/>
              </a:rPr>
              <a:t> streamlined. It supports </a:t>
            </a:r>
            <a:r>
              <a:rPr lang="en-US" sz="900" kern="1200" dirty="0" smtClean="0">
                <a:solidFill>
                  <a:schemeClr val="tx1"/>
                </a:solidFill>
                <a:effectLst/>
                <a:latin typeface="Segoe UI" pitchFamily="34" charset="0"/>
                <a:ea typeface="+mn-ea"/>
                <a:cs typeface="+mn-cs"/>
              </a:rPr>
              <a:t>multisite deployments via a single Group Policy Object. Client computer configuration is automatic and configurable through Group Policy, and it delivers encrypted caches without requiring</a:t>
            </a:r>
            <a:r>
              <a:rPr lang="en-US" sz="900" kern="1200" baseline="0" dirty="0" smtClean="0">
                <a:solidFill>
                  <a:schemeClr val="tx1"/>
                </a:solidFill>
                <a:effectLst/>
                <a:latin typeface="Segoe UI" pitchFamily="34" charset="0"/>
                <a:ea typeface="+mn-ea"/>
                <a:cs typeface="+mn-cs"/>
              </a:rPr>
              <a:t> a public key infrastructure </a:t>
            </a:r>
            <a:r>
              <a:rPr lang="en-US" sz="900" kern="1200" dirty="0" smtClean="0">
                <a:solidFill>
                  <a:schemeClr val="tx1"/>
                </a:solidFill>
                <a:effectLst/>
                <a:latin typeface="Segoe UI" pitchFamily="34" charset="0"/>
                <a:ea typeface="+mn-ea"/>
                <a:cs typeface="+mn-cs"/>
              </a:rPr>
              <a:t>or additional drive encryption.</a:t>
            </a:r>
          </a:p>
          <a:p>
            <a:pPr lvl="0"/>
            <a:endParaRPr lang="en-US" sz="900" b="1" kern="1200" dirty="0" smtClean="0">
              <a:solidFill>
                <a:schemeClr val="tx1"/>
              </a:solidFill>
              <a:effectLst/>
              <a:latin typeface="Segoe UI" pitchFamily="34" charset="0"/>
              <a:ea typeface="+mn-ea"/>
              <a:cs typeface="+mn-cs"/>
            </a:endParaRPr>
          </a:p>
          <a:p>
            <a:pPr lvl="0"/>
            <a:r>
              <a:rPr lang="en-US" sz="900" b="1" kern="1200" dirty="0" smtClean="0">
                <a:solidFill>
                  <a:schemeClr val="tx1"/>
                </a:solidFill>
                <a:effectLst/>
                <a:latin typeface="Segoe UI" pitchFamily="34" charset="0"/>
                <a:ea typeface="+mn-ea"/>
                <a:cs typeface="+mn-cs"/>
              </a:rPr>
              <a:t>[CLICK] </a:t>
            </a:r>
            <a:r>
              <a:rPr lang="en-US" sz="900" b="0" kern="1200" dirty="0" smtClean="0">
                <a:solidFill>
                  <a:schemeClr val="tx1"/>
                </a:solidFill>
                <a:effectLst/>
                <a:latin typeface="Segoe UI" pitchFamily="34" charset="0"/>
                <a:ea typeface="+mn-ea"/>
                <a:cs typeface="+mn-cs"/>
              </a:rPr>
              <a:t>Last,</a:t>
            </a:r>
            <a:r>
              <a:rPr lang="en-US" sz="900" b="0" kern="1200" baseline="0" dirty="0" smtClean="0">
                <a:solidFill>
                  <a:schemeClr val="tx1"/>
                </a:solidFill>
                <a:effectLst/>
                <a:latin typeface="Segoe UI" pitchFamily="34" charset="0"/>
                <a:ea typeface="+mn-ea"/>
                <a:cs typeface="+mn-cs"/>
              </a:rPr>
              <a:t> BranchCache </a:t>
            </a:r>
            <a:r>
              <a:rPr lang="en-US" sz="900" kern="1200" dirty="0" smtClean="0">
                <a:solidFill>
                  <a:schemeClr val="tx1"/>
                </a:solidFill>
                <a:effectLst/>
                <a:latin typeface="Segoe UI" pitchFamily="34" charset="0"/>
                <a:ea typeface="+mn-ea"/>
                <a:cs typeface="+mn-cs"/>
              </a:rPr>
              <a:t>scales from small home offices to large enterprise locations. You</a:t>
            </a:r>
            <a:r>
              <a:rPr lang="en-US" sz="900" kern="1200" baseline="0" dirty="0" smtClean="0">
                <a:solidFill>
                  <a:schemeClr val="tx1"/>
                </a:solidFill>
                <a:effectLst/>
                <a:latin typeface="Segoe UI" pitchFamily="34" charset="0"/>
                <a:ea typeface="+mn-ea"/>
                <a:cs typeface="+mn-cs"/>
              </a:rPr>
              <a:t> can </a:t>
            </a:r>
            <a:r>
              <a:rPr lang="en-US" sz="900" kern="1200" dirty="0" smtClean="0">
                <a:solidFill>
                  <a:schemeClr val="tx1"/>
                </a:solidFill>
                <a:effectLst/>
                <a:latin typeface="Segoe UI" pitchFamily="34" charset="0"/>
                <a:ea typeface="+mn-ea"/>
                <a:cs typeface="+mn-cs"/>
              </a:rPr>
              <a:t>deploy multiple hosted cache servers for large offices, for example.</a:t>
            </a:r>
            <a:r>
              <a:rPr lang="en-US" sz="900" kern="1200" baseline="0" dirty="0" smtClean="0">
                <a:solidFill>
                  <a:schemeClr val="tx1"/>
                </a:solidFill>
                <a:effectLst/>
                <a:latin typeface="Segoe UI" pitchFamily="34" charset="0"/>
                <a:ea typeface="+mn-ea"/>
                <a:cs typeface="+mn-cs"/>
              </a:rPr>
              <a:t> </a:t>
            </a:r>
            <a:r>
              <a:rPr lang="en-US" sz="900" kern="1200" dirty="0" smtClean="0">
                <a:solidFill>
                  <a:schemeClr val="tx1"/>
                </a:solidFill>
                <a:effectLst/>
                <a:latin typeface="Segoe UI" pitchFamily="34" charset="0"/>
                <a:ea typeface="+mn-ea"/>
                <a:cs typeface="+mn-cs"/>
              </a:rPr>
              <a:t>Extensible Storage Engine database technology allows a single hosted cache server to meet the demands of more people</a:t>
            </a:r>
            <a:r>
              <a:rPr lang="en-US" sz="900" kern="1200" dirty="0">
                <a:solidFill>
                  <a:schemeClr val="tx1"/>
                </a:solidFill>
                <a:effectLst/>
                <a:latin typeface="Segoe UI" pitchFamily="34" charset="0"/>
                <a:ea typeface="+mn-ea"/>
                <a:cs typeface="+mn-cs"/>
              </a:rPr>
              <a:t>.</a:t>
            </a:r>
            <a:endParaRPr lang="en-US" sz="900" kern="1200" dirty="0" smtClean="0">
              <a:solidFill>
                <a:schemeClr val="tx1"/>
              </a:solidFill>
              <a:effectLst/>
              <a:latin typeface="Segoe UI" pitchFamily="34" charset="0"/>
              <a:ea typeface="+mn-ea"/>
              <a:cs typeface="+mn-cs"/>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val="28038617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sz="900" b="1" kern="1200" dirty="0" smtClean="0">
                <a:solidFill>
                  <a:schemeClr val="tx1"/>
                </a:solidFill>
                <a:effectLst/>
                <a:latin typeface="Segoe UI" pitchFamily="34" charset="0"/>
                <a:ea typeface="+mn-ea"/>
                <a:cs typeface="+mn-cs"/>
              </a:rPr>
              <a:t>Data and Apps Across Windows Devices</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With Windows 7 Flexible </a:t>
            </a:r>
            <a:r>
              <a:rPr lang="en-US" sz="900" kern="1200" dirty="0" err="1" smtClean="0">
                <a:solidFill>
                  <a:schemeClr val="tx1"/>
                </a:solidFill>
                <a:effectLst/>
                <a:latin typeface="Segoe UI" pitchFamily="34" charset="0"/>
                <a:ea typeface="+mn-ea"/>
                <a:cs typeface="+mn-cs"/>
              </a:rPr>
              <a:t>Workstyle</a:t>
            </a:r>
            <a:r>
              <a:rPr lang="en-US" sz="900" kern="1200" dirty="0" smtClean="0">
                <a:solidFill>
                  <a:schemeClr val="tx1"/>
                </a:solidFill>
                <a:effectLst/>
                <a:latin typeface="Segoe UI" pitchFamily="34" charset="0"/>
                <a:ea typeface="+mn-ea"/>
                <a:cs typeface="+mn-cs"/>
              </a:rPr>
              <a:t> solutions, multiple Windows-based devices could be personalized for people who used different machines throughout the work day.</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In Windows 8, combined with the Microsoft Desktop Optimization Package (MDOP)—Microsoft User Experience Virtualization (UE-V) and Application Virtualization (App-V)—user experience is further enriched and streamlined, delivered through the upcoming MDOP updates.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With Microsoft UE-V, a user can go back and forth between different OSs (e.g., between Windows 7 and Windows 8).</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With the new version of App-V, virtual applications will work more like installed applications.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As device proliferation grows, users need to go from device to device more often. In the past, switching devices meant spending a lot of time keeping everything in sync and up to date. </a:t>
            </a:r>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 However, with Windows 8 and MDOP, users don’t have to worry about synchronizing data or settings when they </a:t>
            </a:r>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 switch computers. Their apps, data, and settings can be easily available across devices.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 set of technologies in Windows (including Roaming User Profiles and Folder Redirection) plus App-V in MDOP, Windows Server 2012, System Center 2012 Configuration Manager allow users to access their personal desktop from many devices.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When you use Roaming User Profiles, Folder Redirection, and Offline Files (built into Windows), all their settings and data are automatically stored in a company server and made available locally in cache on their devices, so users can use them even when not connected online. Every time they log on to their PCs, they always have the latest settings and documents no matter which computer they use.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And with App-V, no application is installed on their PCs: When they log on to their computer, a software agent automatically populates the icons of the applications that they have access to. Once they click an icon, the application will stream down and be cached locally for their use. Thus, just as with settings and data, they always have the latest version of the application when they log on, no matter which computer they’re using.</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Imagine a user who is on the road. She realizes that she needs access to a new retail app so that she can show her customer the latest designs. She can just request access from the application catalog by using the Add or Remove Programs tool on her PC or by going to a corporate app portal. (Both adding and removing are enabled via Configuration Manager.) Once she is approved and IT grants her access in the app server, the icon of this app simply shows up on her PC.</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Our technologies keep apps, data, and settings connected to individuals and not just devices, so people can have consistent experiences both online and offline, stay productive, and have the flexibility to enjoy their preferred </a:t>
            </a:r>
            <a:r>
              <a:rPr lang="en-US" sz="900" kern="1200" dirty="0" err="1" smtClean="0">
                <a:solidFill>
                  <a:schemeClr val="tx1"/>
                </a:solidFill>
                <a:effectLst/>
                <a:latin typeface="Segoe UI" pitchFamily="34" charset="0"/>
                <a:ea typeface="+mn-ea"/>
                <a:cs typeface="+mn-cs"/>
              </a:rPr>
              <a:t>workstyle</a:t>
            </a:r>
            <a:r>
              <a:rPr lang="en-US" sz="900" kern="1200" dirty="0" smtClean="0">
                <a:solidFill>
                  <a:schemeClr val="tx1"/>
                </a:solidFill>
                <a:effectLst/>
                <a:latin typeface="Segoe UI" pitchFamily="34" charset="0"/>
                <a:ea typeface="+mn-ea"/>
                <a:cs typeface="+mn-cs"/>
              </a:rPr>
              <a:t>. At the same time, these technologies give the IT department centralized management of application access and delivery based on rules and policies.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One of the challenges of Roaming User Profiles is going back and forth between different OS versions. The old OS might not know how to handle the changes to the registry that the new OS will make. Also, users have to reconfigure their apps when they log on from a different Windows instance or when they use session-based desktops. With Microsoft UE-V in MDOP, a user can go back and forth between different OS (e.g., Windows 7 and Windows 8) because UE-V smartly detects the OS version and maps settings into the appropriate locations for each OS. UE-V will automatically roam the application settings for both physical and virtual applications.</a:t>
            </a:r>
          </a:p>
          <a:p>
            <a:endParaRPr lang="en-US" sz="900" kern="1200" dirty="0" smtClean="0">
              <a:solidFill>
                <a:schemeClr val="tx1"/>
              </a:solidFill>
              <a:effectLst/>
              <a:latin typeface="Segoe UI" pitchFamily="34" charset="0"/>
              <a:ea typeface="+mn-ea"/>
              <a:cs typeface="+mn-cs"/>
            </a:endParaRPr>
          </a:p>
          <a:p>
            <a:pPr marL="0" marR="0" indent="0" algn="l" defTabSz="914363" rtl="0" eaLnBrk="1" fontAlgn="auto" latinLnBrk="0" hangingPunct="1">
              <a:lnSpc>
                <a:spcPct val="90000"/>
              </a:lnSpc>
              <a:spcBef>
                <a:spcPts val="0"/>
              </a:spcBef>
              <a:spcAft>
                <a:spcPts val="333"/>
              </a:spcAft>
              <a:buClrTx/>
              <a:buSzTx/>
              <a:buFontTx/>
              <a:buNone/>
              <a:tabLst/>
              <a:defRPr/>
            </a:pPr>
            <a:r>
              <a:rPr lang="en-US" sz="900" kern="1200" dirty="0" smtClean="0">
                <a:solidFill>
                  <a:schemeClr val="tx1"/>
                </a:solidFill>
                <a:effectLst/>
                <a:latin typeface="Segoe UI" pitchFamily="34" charset="0"/>
                <a:ea typeface="+mn-ea"/>
                <a:cs typeface="+mn-cs"/>
              </a:rPr>
              <a:t>Combined with DirectAccess, which</a:t>
            </a:r>
            <a:r>
              <a:rPr lang="en-US" sz="900" kern="1200" baseline="0" dirty="0" smtClean="0">
                <a:solidFill>
                  <a:schemeClr val="tx1"/>
                </a:solidFill>
                <a:effectLst/>
                <a:latin typeface="Segoe UI" pitchFamily="34" charset="0"/>
                <a:ea typeface="+mn-ea"/>
                <a:cs typeface="+mn-cs"/>
              </a:rPr>
              <a:t> provides an always-on connection to the corporate network, Folder Redirection, UE-V, and App-V are a powerful way to provide users consistent access to their data, settings, and apps.</a:t>
            </a:r>
            <a:r>
              <a:rPr lang="en-US" sz="900" kern="1200" dirty="0" smtClean="0">
                <a:solidFill>
                  <a:schemeClr val="tx1"/>
                </a:solidFill>
                <a:effectLst/>
                <a:latin typeface="Segoe UI" pitchFamily="34" charset="0"/>
                <a:ea typeface="+mn-ea"/>
                <a:cs typeface="+mn-cs"/>
              </a:rPr>
              <a:t> I’ll talk more about these technologies in the remainder of this session. Starting</a:t>
            </a:r>
            <a:r>
              <a:rPr lang="en-US" sz="900" kern="1200" baseline="0" dirty="0" smtClean="0">
                <a:solidFill>
                  <a:schemeClr val="tx1"/>
                </a:solidFill>
                <a:effectLst/>
                <a:latin typeface="Segoe UI" pitchFamily="34" charset="0"/>
                <a:ea typeface="+mn-ea"/>
                <a:cs typeface="+mn-cs"/>
              </a:rPr>
              <a:t> </a:t>
            </a:r>
            <a:r>
              <a:rPr lang="en-US" sz="900" kern="1200" dirty="0" smtClean="0">
                <a:solidFill>
                  <a:schemeClr val="tx1"/>
                </a:solidFill>
                <a:effectLst/>
                <a:latin typeface="Segoe UI" pitchFamily="34" charset="0"/>
                <a:ea typeface="+mn-ea"/>
                <a:cs typeface="+mn-cs"/>
              </a:rPr>
              <a:t>with Folder Redirection.</a:t>
            </a:r>
          </a:p>
        </p:txBody>
      </p:sp>
      <p:sp>
        <p:nvSpPr>
          <p:cNvPr id="4" name="Slide Number Placeholder 3"/>
          <p:cNvSpPr>
            <a:spLocks noGrp="1"/>
          </p:cNvSpPr>
          <p:nvPr>
            <p:ph type="sldNum" sz="quarter" idx="10"/>
          </p:nvPr>
        </p:nvSpPr>
        <p:spPr/>
        <p:txBody>
          <a:bodyPr/>
          <a:lstStyle/>
          <a:p>
            <a:fld id="{8B263312-38AA-4E1E-B2B5-0F8F122B24FE}" type="slidenum">
              <a:rPr lang="en-US" smtClean="0"/>
              <a:pPr/>
              <a:t>7</a:t>
            </a:fld>
            <a:endParaRPr lang="en-US" dirty="0"/>
          </a:p>
        </p:txBody>
      </p:sp>
    </p:spTree>
    <p:extLst>
      <p:ext uri="{BB962C8B-B14F-4D97-AF65-F5344CB8AC3E}">
        <p14:creationId xmlns:p14="http://schemas.microsoft.com/office/powerpoint/2010/main" val="280287571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b="1" kern="1200" dirty="0" smtClean="0">
                <a:solidFill>
                  <a:schemeClr val="tx1"/>
                </a:solidFill>
                <a:effectLst/>
                <a:latin typeface="Segoe UI" pitchFamily="34" charset="0"/>
                <a:ea typeface="+mn-ea"/>
                <a:cs typeface="+mn-cs"/>
              </a:rPr>
              <a:t>Folder Redirection</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Provide full-time access to users’ files from any PC</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Offline Files provides access to redirected folders when disconnected</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Centralizes files to simplify backup and recovery, and enables easy PC replacement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Reduces the size of roaming user profiles, improving logon and logoff performance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Folder Redirection is not new, but it’s an essential part of our Anywhere Productivity story. It moves folders out of users’ profiles and to a central location on the network. Then, it points applications to those folders on the network. That way, users have full-time access to their documents, pictures, videos, and other files from any PC they use.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Offline Files in Windows 8 helps ensure that users have access to their files even if they aren’t connected to the network. When they connect again, Offline Files will synchronize their changes.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Folder Redirection has additional benefits beyond providing access to users’ files on each PC they log on to. It helps centralize users’ data to make backing it up easier and to help get users back to work more quickly in the event that they get a new PC or their PC fails and they get a replacement. It also helps reduce the size of user profiles. Using Roaming User Profiles can improve logon and logoff performance when users have many large files in their profile folders.</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8</a:t>
            </a:fld>
            <a:endParaRPr lang="en-US" dirty="0">
              <a:solidFill>
                <a:prstClr val="black"/>
              </a:solidFill>
            </a:endParaRPr>
          </a:p>
        </p:txBody>
      </p:sp>
    </p:spTree>
    <p:extLst>
      <p:ext uri="{BB962C8B-B14F-4D97-AF65-F5344CB8AC3E}">
        <p14:creationId xmlns:p14="http://schemas.microsoft.com/office/powerpoint/2010/main" val="3181462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Configuring Folder Redirection</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Configuring Folder Redirection is simple:</a:t>
            </a:r>
          </a:p>
          <a:p>
            <a:endParaRPr lang="en-US" sz="900" kern="1200" dirty="0" smtClean="0">
              <a:solidFill>
                <a:schemeClr val="tx1"/>
              </a:solidFill>
              <a:effectLst/>
              <a:latin typeface="Segoe UI" pitchFamily="34" charset="0"/>
              <a:ea typeface="+mn-ea"/>
              <a:cs typeface="+mn-cs"/>
            </a:endParaRPr>
          </a:p>
          <a:p>
            <a:pPr lvl="0"/>
            <a:r>
              <a:rPr lang="en-US" sz="900" b="1" kern="1200" dirty="0" smtClean="0">
                <a:solidFill>
                  <a:schemeClr val="tx1"/>
                </a:solidFill>
                <a:effectLst/>
                <a:latin typeface="Segoe UI" pitchFamily="34" charset="0"/>
                <a:ea typeface="+mn-ea"/>
                <a:cs typeface="+mn-cs"/>
              </a:rPr>
              <a:t>[CLICK] </a:t>
            </a:r>
            <a:r>
              <a:rPr lang="en-US" sz="900" kern="1200" dirty="0" smtClean="0">
                <a:solidFill>
                  <a:schemeClr val="tx1"/>
                </a:solidFill>
                <a:effectLst/>
                <a:latin typeface="Segoe UI" pitchFamily="34" charset="0"/>
                <a:ea typeface="+mn-ea"/>
                <a:cs typeface="+mn-cs"/>
              </a:rPr>
              <a:t>Create and share a folder for redirection on a file server. Use similar permissions as you would when sharing a folder for home folders. Give authenticated users permission to create folders in the root folder only. Then, give CREATOR OWNER full control of subfolders and files.</a:t>
            </a:r>
          </a:p>
          <a:p>
            <a:pPr lvl="0"/>
            <a:endParaRPr lang="en-US" sz="900" kern="1200" dirty="0" smtClean="0">
              <a:solidFill>
                <a:schemeClr val="tx1"/>
              </a:solidFill>
              <a:effectLst/>
              <a:latin typeface="Segoe UI" pitchFamily="34" charset="0"/>
              <a:ea typeface="+mn-ea"/>
              <a:cs typeface="+mn-cs"/>
            </a:endParaRPr>
          </a:p>
          <a:p>
            <a:pPr lvl="0"/>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 Create a GPO that configures Folder Redirection. The policy settings are very simple, and I’ll demonstrate those in a few moments.</a:t>
            </a:r>
          </a:p>
          <a:p>
            <a:pPr lvl="0"/>
            <a:endParaRPr lang="en-US" sz="900" kern="1200" dirty="0" smtClean="0">
              <a:solidFill>
                <a:schemeClr val="tx1"/>
              </a:solidFill>
              <a:effectLst/>
              <a:latin typeface="Segoe UI" pitchFamily="34" charset="0"/>
              <a:ea typeface="+mn-ea"/>
              <a:cs typeface="+mn-cs"/>
            </a:endParaRPr>
          </a:p>
          <a:p>
            <a:pPr lvl="0"/>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 Optionally, target the GPO. You can do that by using WMI filtering, using security filtering, or linking the GPO to specific organizational units in Active Directory.</a:t>
            </a:r>
          </a:p>
          <a:p>
            <a:pPr marL="0" lvl="0" indent="0">
              <a:buFont typeface="+mj-lt"/>
              <a:buNone/>
            </a:pP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9</a:t>
            </a:fld>
            <a:endParaRPr lang="en-US" dirty="0">
              <a:solidFill>
                <a:prstClr val="black"/>
              </a:solidFill>
            </a:endParaRPr>
          </a:p>
        </p:txBody>
      </p:sp>
    </p:spTree>
    <p:extLst>
      <p:ext uri="{BB962C8B-B14F-4D97-AF65-F5344CB8AC3E}">
        <p14:creationId xmlns:p14="http://schemas.microsoft.com/office/powerpoint/2010/main" val="1163574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sz="900" b="1" kern="1200" dirty="0" smtClean="0">
                <a:solidFill>
                  <a:schemeClr val="tx1"/>
                </a:solidFill>
                <a:effectLst/>
                <a:latin typeface="Segoe UI" pitchFamily="34" charset="0"/>
                <a:ea typeface="+mn-ea"/>
                <a:cs typeface="+mn-cs"/>
              </a:rPr>
              <a:t>Microsoft User Experience Virtualization</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lvl="1"/>
            <a:r>
              <a:rPr lang="en-US" kern="1200" dirty="0" smtClean="0">
                <a:solidFill>
                  <a:schemeClr val="tx1"/>
                </a:solidFill>
                <a:effectLst/>
                <a:latin typeface="Segoe UI" pitchFamily="34" charset="0"/>
                <a:ea typeface="+mn-ea"/>
                <a:cs typeface="+mn-cs"/>
              </a:rPr>
              <a:t>Microsoft UE-V:</a:t>
            </a:r>
          </a:p>
          <a:p>
            <a:pPr lvl="2"/>
            <a:r>
              <a:rPr lang="en-US" kern="1200" dirty="0" smtClean="0">
                <a:solidFill>
                  <a:schemeClr val="tx1"/>
                </a:solidFill>
                <a:effectLst/>
                <a:latin typeface="Segoe UI" pitchFamily="34" charset="0"/>
                <a:ea typeface="+mn-ea"/>
                <a:cs typeface="+mn-cs"/>
              </a:rPr>
              <a:t>Helps deliver a personal Windows experience</a:t>
            </a:r>
          </a:p>
          <a:p>
            <a:pPr lvl="2"/>
            <a:r>
              <a:rPr lang="en-US" kern="1200" dirty="0" smtClean="0">
                <a:solidFill>
                  <a:schemeClr val="tx1"/>
                </a:solidFill>
                <a:effectLst/>
                <a:latin typeface="Segoe UI" pitchFamily="34" charset="0"/>
                <a:ea typeface="+mn-ea"/>
                <a:cs typeface="+mn-cs"/>
              </a:rPr>
              <a:t>Is easy for IT to deploy</a:t>
            </a:r>
          </a:p>
          <a:p>
            <a:pPr lvl="2"/>
            <a:r>
              <a:rPr lang="en-US" kern="1200" dirty="0" smtClean="0">
                <a:solidFill>
                  <a:schemeClr val="tx1"/>
                </a:solidFill>
                <a:effectLst/>
                <a:latin typeface="Segoe UI" pitchFamily="34" charset="0"/>
                <a:ea typeface="+mn-ea"/>
                <a:cs typeface="+mn-cs"/>
              </a:rPr>
              <a:t>Integrates with Configuration Manager, our Desktop Virtualization technologies, and third-party management tools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Microsoft UE-V is an enterprise scalable user-state virtualization solution that can provide users a consistent Windows experience across devices, no matter how you deliver Windows or applications. It virtualizes and roams users’ experiences when they use multiple Windows instances at the same time. It also virtualizes users’ experiences across boundaries that traditional roaming technologies can’t handle well. For example, UE-V can synchronize the experience between a session-based desktop, a desktop PC, and a tablet.</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Personal and flexible:</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Your App and OS experience travels to any Windows 7 or Windows 8 instance (physical, virtual, hosted, local) regardless of the Windows-based device. With Roaming User Profiles, we don’t recommend going back and forth between OS versions because the old OS might not know how to handle the changes to the registry that the new OS will make. If the profile changes between Windows 7 and Windows 8, it’s OK because UE-V smartly detects the OS version and maps the setting into the appropriate locations for each OS.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Users no longer need to reconfigure their apps when they log on from a different Windows instance (local/hosted). UE-V will automatically roam the application settings for both physical and virtual applications.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Sync is smart, which makes logons faster compared with Roaming User Profiles. For logon, we synchronize just the settings you need to get to the desktop, making your login fast. For example, in the past, Roaming User Profiles brought everything down all at once. With UE-V personalized settings associated with an application, such as Outlook, are only loaded when the application is launched, instead of at logon, thus reducing the network traffic and speeding up the logon process.</a:t>
            </a: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 </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Simple and versatile:</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Settings location templates store the paths to where settings are stored, allowing UE-V to quickly identify the settings and roam them for the user. UE-V grabs only what the user cares about rather than grabbing the entire profile.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IT can create custom templates to define which applications should have their settings roam within their environment. For example, IT might want to define a template for an Internal line-of-business (LOB) app but use a commercially available template from Microsoft to configure Word. UE-V supports both.</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IT can roll back settings to initial state if the user applies unwanted changes.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We are actively investigating whether templates can be shared amongst the community in a similar manner as Package Accelerators, created by vendors, including Microsoft.</a:t>
            </a: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 </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Integrated and scalable:</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UE-V will have a Configuration Manager desired configuration management (DCM) pack to keep the configuration of the PC client consistent across the enterprise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Integrates with Microsoft desktop virtualization products to further enable Flexible </a:t>
            </a:r>
            <a:r>
              <a:rPr lang="en-US" sz="900" kern="1200" dirty="0" err="1" smtClean="0">
                <a:solidFill>
                  <a:schemeClr val="tx1"/>
                </a:solidFill>
                <a:effectLst/>
                <a:latin typeface="Segoe UI" pitchFamily="34" charset="0"/>
                <a:ea typeface="+mn-ea"/>
                <a:cs typeface="+mn-cs"/>
              </a:rPr>
              <a:t>Workstyle</a:t>
            </a:r>
            <a:r>
              <a:rPr lang="en-US" sz="900" kern="1200" dirty="0" smtClean="0">
                <a:solidFill>
                  <a:schemeClr val="tx1"/>
                </a:solidFill>
                <a:effectLst/>
                <a:latin typeface="Segoe UI" pitchFamily="34" charset="0"/>
                <a:ea typeface="+mn-ea"/>
                <a:cs typeface="+mn-cs"/>
              </a:rPr>
              <a:t> as well as Windows To Go for full mobility in a small form factor</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Existing tools like Windows PowerShell, Configuration Manager, and third-party management tools can be used to deploy and update templates, and deploy the UE-V agent</a:t>
            </a:r>
          </a:p>
          <a:p>
            <a:endParaRPr lang="en-US" sz="1800" kern="1200" dirty="0">
              <a:solidFill>
                <a:schemeClr val="tx1"/>
              </a:solidFill>
              <a:effectLst/>
              <a:latin typeface="Segoe UI" pitchFamily="34" charset="0"/>
              <a:ea typeface="Segoe UI" pitchFamily="34" charset="0"/>
              <a:cs typeface="Segoe UI" pitchFamily="34" charset="0"/>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10</a:t>
            </a:fld>
            <a:endParaRPr lang="en-US" dirty="0">
              <a:solidFill>
                <a:prstClr val="black"/>
              </a:solidFill>
            </a:endParaRPr>
          </a:p>
        </p:txBody>
      </p:sp>
    </p:spTree>
    <p:extLst>
      <p:ext uri="{BB962C8B-B14F-4D97-AF65-F5344CB8AC3E}">
        <p14:creationId xmlns:p14="http://schemas.microsoft.com/office/powerpoint/2010/main" val="28038617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B263312-38AA-4E1E-B2B5-0F8F122B24FE}" type="slidenum">
              <a:rPr lang="en-US" smtClean="0"/>
              <a:pPr/>
              <a:t>11</a:t>
            </a:fld>
            <a:endParaRPr lang="en-US" dirty="0"/>
          </a:p>
        </p:txBody>
      </p:sp>
    </p:spTree>
    <p:extLst>
      <p:ext uri="{BB962C8B-B14F-4D97-AF65-F5344CB8AC3E}">
        <p14:creationId xmlns:p14="http://schemas.microsoft.com/office/powerpoint/2010/main" val="824184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47500" lnSpcReduction="20000"/>
          </a:bodyPr>
          <a:lstStyle/>
          <a:p>
            <a:r>
              <a:rPr lang="en-US" sz="900" b="1" kern="1200" dirty="0" smtClean="0">
                <a:solidFill>
                  <a:schemeClr val="tx1"/>
                </a:solidFill>
                <a:effectLst/>
                <a:latin typeface="Segoe UI" pitchFamily="34" charset="0"/>
                <a:ea typeface="+mn-ea"/>
                <a:cs typeface="+mn-cs"/>
              </a:rPr>
              <a:t>Microsoft Application Virtualization</a:t>
            </a:r>
          </a:p>
          <a:p>
            <a:endParaRPr lang="en-US" b="1" dirty="0"/>
          </a:p>
          <a:p>
            <a:r>
              <a:rPr lang="en-US" sz="900" kern="1200" dirty="0" smtClean="0">
                <a:solidFill>
                  <a:schemeClr val="tx1"/>
                </a:solidFill>
                <a:effectLst/>
                <a:latin typeface="Segoe UI" pitchFamily="34" charset="0"/>
                <a:ea typeface="+mn-ea"/>
                <a:cs typeface="+mn-cs"/>
              </a:rPr>
              <a:t>App-V is Microsoft’s industry-leading application virtualization solution. It’s helping our customers lower the cost of managing their PCs and helps speed adoption of Windows 7. Customers love being able to roll out software across their whole organization and keep it up-to-date without worrying about things like administrator rights, reboots, and regression testing.</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App-V 5.0 takes what customers love about App-V today and makes it better.</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Integrated Platform</a:t>
            </a: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Virtual applications “feel” and “behave” consistently like traditionally installed Windows applications. For example, suppose you want to use a particular Windows Media Player application across your company. Native Windows lets software such as Windows Media Player register capabilities with Windows, in effect to say “Hey, I can play media files!” When end-users click on music or video files, Windows looks for the default Windows Media Player and plays the file.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App-V 4.6 worked with Windows primarily by registering “file types.” In our Windows Media Player example, this means that if users clicked on particular files (e.g., .</a:t>
            </a:r>
            <a:r>
              <a:rPr lang="en-US" sz="900" kern="1200" dirty="0" err="1" smtClean="0">
                <a:solidFill>
                  <a:schemeClr val="tx1"/>
                </a:solidFill>
                <a:effectLst/>
                <a:latin typeface="Segoe UI" pitchFamily="34" charset="0"/>
                <a:ea typeface="+mn-ea"/>
                <a:cs typeface="+mn-cs"/>
              </a:rPr>
              <a:t>wmv</a:t>
            </a:r>
            <a:r>
              <a:rPr lang="en-US" sz="900" kern="1200" dirty="0" smtClean="0">
                <a:solidFill>
                  <a:schemeClr val="tx1"/>
                </a:solidFill>
                <a:effectLst/>
                <a:latin typeface="Segoe UI" pitchFamily="34" charset="0"/>
                <a:ea typeface="+mn-ea"/>
                <a:cs typeface="+mn-cs"/>
              </a:rPr>
              <a:t> or .mp3 files), App-V would launch and play them in the virtual Windows Media Player, but if another part of Windows wanted to play media, Windows could launch an entirely different application.</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One way App-V 5.0 is more integrated is that virtual applications can be first-class citizens in Windows. App-V 5.0 allows them to register as default application types, such as the default Windows Media Player. Now, Windows will use the virtual media player consistently, improving the overall user experience. App-V 5.0 supports application “right-click” menus so that users work with virtualized applications the same way they do with traditionally installed applications.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App-V 5.0 also eliminates the need to use a separate drive letter to virtualize applications. This was a particular concern in large organizations where available drive letters were scarce, or where this requirement caused IT to have to coordinate across many different departments or geographies.</a:t>
            </a:r>
          </a:p>
          <a:p>
            <a:endParaRPr lang="en-US" sz="900"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Flexible Virtualization</a:t>
            </a:r>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Customers who have deployed App-V love it so much that they want to virtualize most of their applications, but they often run into problems virtualizing applications that demand a high level of integration. Let’s take the example where customers want to embed an editable Visio diagram into a Word document. We usually take this level of integration for granted, but when applications are virtualized, they are isolated and protected from one another, so this level of integration doesn’t work. For most applications, this kind of protection is helpful. It protects you from things such as the so-called “DLL hell.” For others, it can be a barrier to successful virtualization.</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App-V 4.6 lets customers use Dynamic Suite Composition to let virtual applications share middleware components like Java, but full cooperation between applications isn’t supported. App-V 5.0 introduces Virtual Application Connection, allowing two or more virtual applications to work side-by-side. This will increase the kinds of applications that you can use in App-V. We’re also working closely with the Office team to ensure that the next version of Office and the next version of App-V work beautifully together.</a:t>
            </a:r>
          </a:p>
          <a:p>
            <a:endParaRPr lang="en-US" sz="900" b="1" kern="1200" dirty="0" smtClean="0">
              <a:solidFill>
                <a:schemeClr val="tx1"/>
              </a:solidFill>
              <a:effectLst/>
              <a:latin typeface="Segoe UI" pitchFamily="34" charset="0"/>
              <a:ea typeface="+mn-ea"/>
              <a:cs typeface="+mn-cs"/>
            </a:endParaRPr>
          </a:p>
          <a:p>
            <a:r>
              <a:rPr lang="en-US" b="1" dirty="0"/>
              <a:t>[CLICK</a:t>
            </a:r>
            <a:r>
              <a:rPr lang="en-US" b="1" dirty="0" smtClean="0"/>
              <a:t>]</a:t>
            </a:r>
          </a:p>
          <a:p>
            <a:endParaRPr lang="en-US" sz="900" b="1"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Powerful Management</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pPr marL="0" marR="0" indent="0" algn="l" defTabSz="914363" rtl="0" eaLnBrk="1" fontAlgn="auto" latinLnBrk="0" hangingPunct="1">
              <a:lnSpc>
                <a:spcPct val="90000"/>
              </a:lnSpc>
              <a:spcBef>
                <a:spcPts val="0"/>
              </a:spcBef>
              <a:spcAft>
                <a:spcPts val="333"/>
              </a:spcAft>
              <a:buClrTx/>
              <a:buSzTx/>
              <a:buFontTx/>
              <a:buNone/>
              <a:tabLst/>
              <a:defRPr/>
            </a:pPr>
            <a:r>
              <a:rPr lang="en-US" sz="900" kern="1200" dirty="0" smtClean="0">
                <a:solidFill>
                  <a:schemeClr val="tx1"/>
                </a:solidFill>
                <a:effectLst/>
                <a:latin typeface="Segoe UI" pitchFamily="34" charset="0"/>
                <a:ea typeface="+mn-ea"/>
                <a:cs typeface="+mn-cs"/>
              </a:rPr>
              <a:t>Of course, you</a:t>
            </a:r>
            <a:r>
              <a:rPr lang="en-US" sz="900" kern="1200" baseline="0" dirty="0" smtClean="0">
                <a:solidFill>
                  <a:schemeClr val="tx1"/>
                </a:solidFill>
                <a:effectLst/>
                <a:latin typeface="Segoe UI" pitchFamily="34" charset="0"/>
                <a:ea typeface="+mn-ea"/>
                <a:cs typeface="+mn-cs"/>
              </a:rPr>
              <a:t> can deploy virtual applications by using System Center 2012 Configuration Manager without using an App-V server. By doing so, you can manage all of your applications in one console. </a:t>
            </a:r>
            <a:r>
              <a:rPr lang="en-US" sz="900" kern="1200" dirty="0" smtClean="0">
                <a:solidFill>
                  <a:schemeClr val="tx1"/>
                </a:solidFill>
                <a:effectLst/>
                <a:latin typeface="Segoe UI" pitchFamily="34" charset="0"/>
                <a:ea typeface="+mn-ea"/>
                <a:cs typeface="+mn-cs"/>
              </a:rPr>
              <a:t>But out-of-the-box management has always been a strong suit of App-V, and in 5.0, it gets even better. </a:t>
            </a:r>
            <a:r>
              <a:rPr lang="en-US" sz="900" kern="1200" baseline="0" dirty="0" smtClean="0">
                <a:solidFill>
                  <a:schemeClr val="tx1"/>
                </a:solidFill>
                <a:effectLst/>
                <a:latin typeface="Segoe UI" pitchFamily="34" charset="0"/>
                <a:ea typeface="+mn-ea"/>
                <a:cs typeface="+mn-cs"/>
              </a:rPr>
              <a:t>It offers a new </a:t>
            </a:r>
            <a:r>
              <a:rPr lang="en-US" sz="900" kern="1200" dirty="0" smtClean="0">
                <a:solidFill>
                  <a:schemeClr val="tx1"/>
                </a:solidFill>
                <a:effectLst/>
                <a:latin typeface="Segoe UI" pitchFamily="34" charset="0"/>
                <a:ea typeface="+mn-ea"/>
                <a:cs typeface="+mn-cs"/>
              </a:rPr>
              <a:t>web-based management console powered</a:t>
            </a:r>
            <a:r>
              <a:rPr lang="en-US" sz="900" kern="1200" baseline="0" dirty="0" smtClean="0">
                <a:solidFill>
                  <a:schemeClr val="tx1"/>
                </a:solidFill>
                <a:effectLst/>
                <a:latin typeface="Segoe UI" pitchFamily="34" charset="0"/>
                <a:ea typeface="+mn-ea"/>
                <a:cs typeface="+mn-cs"/>
              </a:rPr>
              <a:t> </a:t>
            </a:r>
            <a:r>
              <a:rPr lang="en-US" sz="900" kern="1200" dirty="0" smtClean="0">
                <a:solidFill>
                  <a:schemeClr val="tx1"/>
                </a:solidFill>
                <a:effectLst/>
                <a:latin typeface="Segoe UI" pitchFamily="34" charset="0"/>
                <a:ea typeface="+mn-ea"/>
                <a:cs typeface="+mn-cs"/>
              </a:rPr>
              <a:t>by Silverlight. The management console is easy to use, with features that are easy to discover.</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Remember how we talked about allowing virtual applications to work together using Virtual Application Connection? In App-V 5.0, you can manage the way applications work together right from the server management console using Virtual Application Connection Groups. In the past, customers have had to manually edit text files to manage application dependencies. It was time-consuming, and it didn’t scale. You will love doing this directly from the server.</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We’ve also listened to feedback from customers who have told us that they want to be able to scan virtual applications for viruses. We’ve added that ability. In fact, we’re working with the System Center team to build a great monitoring, security, and distribution platform with App-V 5.0.</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Finally, our more advanced customers would like to completely automate App-V, from the packaging to the server to the client. In App-V 4.6, this was partially possible, but in App-V 5.0, the client and server components are fully automated with Windows PowerShell.</a:t>
            </a:r>
          </a:p>
          <a:p>
            <a:endParaRPr lang="en-US" sz="900" kern="1200" dirty="0">
              <a:solidFill>
                <a:schemeClr val="tx1"/>
              </a:solidFill>
              <a:effectLst/>
              <a:latin typeface="Segoe UI" pitchFamily="34" charset="0"/>
              <a:ea typeface="+mn-ea"/>
              <a:cs typeface="+mn-cs"/>
            </a:endParaRP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2803861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13</a:t>
            </a:fld>
            <a:endParaRPr lang="en-US" dirty="0">
              <a:solidFill>
                <a:prstClr val="black"/>
              </a:solidFill>
            </a:endParaRPr>
          </a:p>
        </p:txBody>
      </p:sp>
    </p:spTree>
    <p:extLst>
      <p:ext uri="{BB962C8B-B14F-4D97-AF65-F5344CB8AC3E}">
        <p14:creationId xmlns:p14="http://schemas.microsoft.com/office/powerpoint/2010/main" val="2655328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Unified Management Across Devices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ability to support today’s mobile workforce is one of the top priorities for our enterprise customers. We believe in providing multiple tools for your IT teams so that they can find a solution that best fit users’ needs and </a:t>
            </a:r>
            <a:r>
              <a:rPr lang="en-US" sz="900" kern="1200" dirty="0" err="1" smtClean="0">
                <a:solidFill>
                  <a:schemeClr val="tx1"/>
                </a:solidFill>
                <a:effectLst/>
                <a:latin typeface="Segoe UI" pitchFamily="34" charset="0"/>
                <a:ea typeface="+mn-ea"/>
                <a:cs typeface="+mn-cs"/>
              </a:rPr>
              <a:t>workstyles</a:t>
            </a:r>
            <a:r>
              <a:rPr lang="en-US" sz="900" kern="1200" dirty="0" smtClean="0">
                <a:solidFill>
                  <a:schemeClr val="tx1"/>
                </a:solidFill>
                <a:effectLst/>
                <a:latin typeface="Segoe UI" pitchFamily="34" charset="0"/>
                <a:ea typeface="+mn-ea"/>
                <a:cs typeface="+mn-cs"/>
              </a:rPr>
              <a:t>.</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There are three primary solutions within the toolbox of unified management of devices; enabling users to access their apps from many devices, cloud management for PCs and tablets, and advanced client management with Windows 8 and MDOP.</a:t>
            </a:r>
          </a:p>
          <a:p>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14</a:t>
            </a:fld>
            <a:endParaRPr lang="en-US" dirty="0"/>
          </a:p>
        </p:txBody>
      </p:sp>
    </p:spTree>
    <p:extLst>
      <p:ext uri="{BB962C8B-B14F-4D97-AF65-F5344CB8AC3E}">
        <p14:creationId xmlns:p14="http://schemas.microsoft.com/office/powerpoint/2010/main" val="16219177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3863" y="692150"/>
            <a:ext cx="4484687" cy="2522538"/>
          </a:xfrm>
        </p:spPr>
      </p:sp>
      <p:sp>
        <p:nvSpPr>
          <p:cNvPr id="3" name="Notes Placeholder 2"/>
          <p:cNvSpPr>
            <a:spLocks noGrp="1"/>
          </p:cNvSpPr>
          <p:nvPr>
            <p:ph type="body" idx="1"/>
          </p:nvPr>
        </p:nvSpPr>
        <p:spPr>
          <a:xfrm>
            <a:off x="451245" y="3351924"/>
            <a:ext cx="6156259" cy="5247176"/>
          </a:xfrm>
        </p:spPr>
        <p:txBody>
          <a:bodyPr/>
          <a:lstStyle/>
          <a:p>
            <a:r>
              <a:rPr lang="en-US" sz="900" b="1" kern="1200" dirty="0" smtClean="0">
                <a:solidFill>
                  <a:schemeClr val="tx1"/>
                </a:solidFill>
                <a:effectLst/>
                <a:latin typeface="Segoe UI" pitchFamily="34" charset="0"/>
                <a:ea typeface="+mn-ea"/>
                <a:cs typeface="+mn-cs"/>
              </a:rPr>
              <a:t>Enabling App Access from Many Devices</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With Flexible </a:t>
            </a:r>
            <a:r>
              <a:rPr lang="en-US" sz="900" kern="1200" dirty="0" err="1" smtClean="0">
                <a:solidFill>
                  <a:schemeClr val="tx1"/>
                </a:solidFill>
                <a:effectLst/>
                <a:latin typeface="Segoe UI" pitchFamily="34" charset="0"/>
                <a:ea typeface="+mn-ea"/>
                <a:cs typeface="+mn-cs"/>
              </a:rPr>
              <a:t>Workstyle</a:t>
            </a:r>
            <a:r>
              <a:rPr lang="en-US" sz="900" kern="1200" dirty="0" smtClean="0">
                <a:solidFill>
                  <a:schemeClr val="tx1"/>
                </a:solidFill>
                <a:effectLst/>
                <a:latin typeface="Segoe UI" pitchFamily="34" charset="0"/>
                <a:ea typeface="+mn-ea"/>
                <a:cs typeface="+mn-cs"/>
              </a:rPr>
              <a:t> solutions, customers can support a wide range of user devices in their enterprise.</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benefits include a centralized tool to manage all user devices, increased security and compliance for all devices, and user-focused and device-relevant application delivery.</a:t>
            </a:r>
          </a:p>
          <a:p>
            <a:pPr lvl="0"/>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With Configuration Manager, you can use the same platform to manage Windows-based PCs or tablets, Apple Mac computers, Linux servers, Apple </a:t>
            </a:r>
            <a:r>
              <a:rPr lang="en-US" sz="900" kern="1200" dirty="0" err="1" smtClean="0">
                <a:solidFill>
                  <a:schemeClr val="tx1"/>
                </a:solidFill>
                <a:effectLst/>
                <a:latin typeface="Segoe UI" pitchFamily="34" charset="0"/>
                <a:ea typeface="+mn-ea"/>
                <a:cs typeface="+mn-cs"/>
              </a:rPr>
              <a:t>iOS</a:t>
            </a:r>
            <a:r>
              <a:rPr lang="en-US" sz="900" kern="1200" dirty="0" smtClean="0">
                <a:solidFill>
                  <a:schemeClr val="tx1"/>
                </a:solidFill>
                <a:effectLst/>
                <a:latin typeface="Segoe UI" pitchFamily="34" charset="0"/>
                <a:ea typeface="+mn-ea"/>
                <a:cs typeface="+mn-cs"/>
              </a:rPr>
              <a:t> devices, or Google Android devices with a single console view. And with System Center 2012 Endpoint Protection integrated into the product, you don’t need to purchase and set up a parallel antivirus software management infrastructure. More important, Configuration Manager is a user-centric management model, so access, authentication, authorization, and reporting are based on the user, and the device accessing the corporate network is associated with the user.</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For example, the infrastructure is intelligent enough to know that a user is accessing from a corporate-owned PC that meets all corporate data security policy, so that data encryption is enabled on the PC with sufficient memory and storage, and that network connection is accomplished with </a:t>
            </a:r>
            <a:r>
              <a:rPr lang="en-US" sz="900" kern="1200" dirty="0" err="1" smtClean="0">
                <a:solidFill>
                  <a:schemeClr val="tx1"/>
                </a:solidFill>
                <a:effectLst/>
                <a:latin typeface="Segoe UI" pitchFamily="34" charset="0"/>
                <a:ea typeface="+mn-ea"/>
                <a:cs typeface="+mn-cs"/>
              </a:rPr>
              <a:t>DirectAccess</a:t>
            </a:r>
            <a:r>
              <a:rPr lang="en-US" sz="900" kern="1200" dirty="0" smtClean="0">
                <a:solidFill>
                  <a:schemeClr val="tx1"/>
                </a:solidFill>
                <a:effectLst/>
                <a:latin typeface="Segoe UI" pitchFamily="34" charset="0"/>
                <a:ea typeface="+mn-ea"/>
                <a:cs typeface="+mn-cs"/>
              </a:rPr>
              <a:t> or through a VPN. In that case, when the user is trying to access or install apps from the Configuration Manager Application Catalog, the device gets a wide choice of applications available to the user based on the functional role. The device also gets the choice of installing these apps via Microsoft Installer Package (MSI) or App-V, or running it as remote app or apps in a remote desktop.</a:t>
            </a:r>
          </a:p>
          <a:p>
            <a:endParaRPr lang="en-US" sz="900" kern="1200" dirty="0" smtClean="0">
              <a:solidFill>
                <a:schemeClr val="tx1"/>
              </a:solidFill>
              <a:effectLst/>
              <a:latin typeface="Segoe UI" pitchFamily="34" charset="0"/>
              <a:ea typeface="+mn-ea"/>
              <a:cs typeface="+mn-cs"/>
            </a:endParaRPr>
          </a:p>
          <a:p>
            <a:r>
              <a:rPr lang="en-US" sz="900" b="1" kern="1200" dirty="0" smtClean="0">
                <a:solidFill>
                  <a:schemeClr val="tx1"/>
                </a:solidFill>
                <a:effectLst/>
                <a:latin typeface="Segoe UI" pitchFamily="34" charset="0"/>
                <a:ea typeface="+mn-ea"/>
                <a:cs typeface="+mn-cs"/>
              </a:rPr>
              <a:t>[CLICK]</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If that user is accessing from a smartphone or personal device, IT can set up the policy so that the user only gets the choice of accessing and running apps as remote apps. The selection of applications can also be limited.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IT will also have the ability to track and report exactly who has access to the corporate network, and with which devices. IT can also determine how long each device has been accessing the corporate network and whether the user is the primary user on that device.</a:t>
            </a:r>
          </a:p>
          <a:p>
            <a:endParaRPr lang="en-US" sz="1000" dirty="0"/>
          </a:p>
        </p:txBody>
      </p:sp>
      <p:sp>
        <p:nvSpPr>
          <p:cNvPr id="4" name="Slide Number Placeholder 3"/>
          <p:cNvSpPr>
            <a:spLocks noGrp="1"/>
          </p:cNvSpPr>
          <p:nvPr>
            <p:ph type="sldNum" sz="quarter" idx="10"/>
          </p:nvPr>
        </p:nvSpPr>
        <p:spPr/>
        <p:txBody>
          <a:bodyPr/>
          <a:lstStyle/>
          <a:p>
            <a:fld id="{67741927-6463-459E-A476-6AA29362DB91}" type="slidenum">
              <a:rPr lang="en-US" smtClean="0">
                <a:solidFill>
                  <a:prstClr val="black"/>
                </a:solidFill>
              </a:rPr>
              <a:pPr/>
              <a:t>15</a:t>
            </a:fld>
            <a:endParaRPr lang="en-US">
              <a:solidFill>
                <a:prstClr val="black"/>
              </a:solidFill>
            </a:endParaRPr>
          </a:p>
        </p:txBody>
      </p:sp>
    </p:spTree>
    <p:extLst>
      <p:ext uri="{BB962C8B-B14F-4D97-AF65-F5344CB8AC3E}">
        <p14:creationId xmlns:p14="http://schemas.microsoft.com/office/powerpoint/2010/main" val="41587009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2275" y="692150"/>
            <a:ext cx="3697288" cy="2079625"/>
          </a:xfrm>
        </p:spPr>
      </p:sp>
      <p:sp>
        <p:nvSpPr>
          <p:cNvPr id="3" name="Notes Placeholder 2"/>
          <p:cNvSpPr>
            <a:spLocks noGrp="1"/>
          </p:cNvSpPr>
          <p:nvPr>
            <p:ph type="body" idx="1"/>
          </p:nvPr>
        </p:nvSpPr>
        <p:spPr>
          <a:xfrm>
            <a:off x="427069" y="2884100"/>
            <a:ext cx="5608320" cy="4696898"/>
          </a:xfrm>
        </p:spPr>
        <p:txBody>
          <a:bodyPr/>
          <a:lstStyle/>
          <a:p>
            <a:r>
              <a:rPr lang="en-US" sz="900" b="1" kern="1200" dirty="0" smtClean="0">
                <a:solidFill>
                  <a:schemeClr val="tx1"/>
                </a:solidFill>
                <a:effectLst/>
                <a:latin typeface="Segoe UI" pitchFamily="34" charset="0"/>
                <a:ea typeface="+mn-ea"/>
                <a:cs typeface="+mn-cs"/>
              </a:rPr>
              <a:t>Cloud Management for Windows Devices</a:t>
            </a:r>
          </a:p>
          <a:p>
            <a:endParaRPr lang="en-US" sz="900" b="1"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Key Messages: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Keeping a corporate network safe and secure is important for organizations.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On-premises solutions such as Configuration Manager are very powerful, but it can be a challenge to manage PCs that are not on the corporate network. Windows </a:t>
            </a:r>
            <a:r>
              <a:rPr lang="en-US" sz="900" kern="1200" dirty="0" err="1" smtClean="0">
                <a:solidFill>
                  <a:schemeClr val="tx1"/>
                </a:solidFill>
                <a:effectLst/>
                <a:latin typeface="Segoe UI" pitchFamily="34" charset="0"/>
                <a:ea typeface="+mn-ea"/>
                <a:cs typeface="+mn-cs"/>
              </a:rPr>
              <a:t>Intune</a:t>
            </a:r>
            <a:r>
              <a:rPr lang="en-US" sz="900" kern="1200" dirty="0" smtClean="0">
                <a:solidFill>
                  <a:schemeClr val="tx1"/>
                </a:solidFill>
                <a:effectLst/>
                <a:latin typeface="Segoe UI" pitchFamily="34" charset="0"/>
                <a:ea typeface="+mn-ea"/>
                <a:cs typeface="+mn-cs"/>
              </a:rPr>
              <a:t> is a cloud solution for managing Windows-based PCs and tablets.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Windows </a:t>
            </a:r>
            <a:r>
              <a:rPr lang="en-US" sz="900" kern="1200" dirty="0" err="1" smtClean="0">
                <a:solidFill>
                  <a:schemeClr val="tx1"/>
                </a:solidFill>
                <a:effectLst/>
                <a:latin typeface="Segoe UI" pitchFamily="34" charset="0"/>
                <a:ea typeface="+mn-ea"/>
                <a:cs typeface="+mn-cs"/>
              </a:rPr>
              <a:t>Intune</a:t>
            </a:r>
            <a:r>
              <a:rPr lang="en-US" sz="900" kern="1200" dirty="0" smtClean="0">
                <a:solidFill>
                  <a:schemeClr val="tx1"/>
                </a:solidFill>
                <a:effectLst/>
                <a:latin typeface="Segoe UI" pitchFamily="34" charset="0"/>
                <a:ea typeface="+mn-ea"/>
                <a:cs typeface="+mn-cs"/>
              </a:rPr>
              <a:t> is an online management solution. With Windows Intune, you can manage x86-based PCs (and any mobile devices connected through Exchange ActiveSync) that are often not connected to the corporate network. You can remotely log on to a management console and centrally </a:t>
            </a:r>
            <a:r>
              <a:rPr lang="en-US" sz="900" b="1" kern="1200" dirty="0" smtClean="0">
                <a:solidFill>
                  <a:schemeClr val="tx1"/>
                </a:solidFill>
                <a:effectLst/>
                <a:latin typeface="Segoe UI" pitchFamily="34" charset="0"/>
                <a:ea typeface="+mn-ea"/>
                <a:cs typeface="+mn-cs"/>
              </a:rPr>
              <a:t>[CLICK]</a:t>
            </a:r>
            <a:r>
              <a:rPr lang="en-US" sz="900" kern="1200" dirty="0" smtClean="0">
                <a:solidFill>
                  <a:schemeClr val="tx1"/>
                </a:solidFill>
                <a:effectLst/>
                <a:latin typeface="Segoe UI" pitchFamily="34" charset="0"/>
                <a:ea typeface="+mn-ea"/>
                <a:cs typeface="+mn-cs"/>
              </a:rPr>
              <a:t>:</a:t>
            </a:r>
          </a:p>
          <a:p>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Manage the deployment of Microsoft updates and service packs to all these non-domain joined PCs.</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Manage and update endpoint-protection policies onto these devices even when these devices are outside the corporate firewall.</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Ensure that these devices have the latest anti-malware software in place.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Additionally</a:t>
            </a:r>
            <a:r>
              <a:rPr lang="en-US" sz="900" kern="1200" baseline="0" dirty="0" smtClean="0">
                <a:solidFill>
                  <a:schemeClr val="tx1"/>
                </a:solidFill>
                <a:effectLst/>
                <a:latin typeface="Segoe UI" pitchFamily="34" charset="0"/>
                <a:ea typeface="+mn-ea"/>
                <a:cs typeface="+mn-cs"/>
              </a:rPr>
              <a:t> </a:t>
            </a:r>
            <a:r>
              <a:rPr lang="en-US" sz="900" kern="1200" dirty="0" smtClean="0">
                <a:solidFill>
                  <a:schemeClr val="tx1"/>
                </a:solidFill>
                <a:effectLst/>
                <a:latin typeface="Segoe UI" pitchFamily="34" charset="0"/>
                <a:ea typeface="+mn-ea"/>
                <a:cs typeface="+mn-cs"/>
              </a:rPr>
              <a:t>with</a:t>
            </a:r>
            <a:r>
              <a:rPr lang="en-US" sz="900" kern="1200" baseline="0" dirty="0" smtClean="0">
                <a:solidFill>
                  <a:schemeClr val="tx1"/>
                </a:solidFill>
                <a:effectLst/>
                <a:latin typeface="Segoe UI" pitchFamily="34" charset="0"/>
                <a:ea typeface="+mn-ea"/>
                <a:cs typeface="+mn-cs"/>
              </a:rPr>
              <a:t> Windows Intune, you can push software to Windows-based computers, and you can publish applications to Windows-based computers, Android devices, and </a:t>
            </a:r>
            <a:r>
              <a:rPr lang="en-US" sz="900" kern="1200" baseline="0" dirty="0" err="1" smtClean="0">
                <a:solidFill>
                  <a:schemeClr val="tx1"/>
                </a:solidFill>
                <a:effectLst/>
                <a:latin typeface="Segoe UI" pitchFamily="34" charset="0"/>
                <a:ea typeface="+mn-ea"/>
                <a:cs typeface="+mn-cs"/>
              </a:rPr>
              <a:t>iOS</a:t>
            </a:r>
            <a:r>
              <a:rPr lang="en-US" sz="900" kern="1200" baseline="0" dirty="0" smtClean="0">
                <a:solidFill>
                  <a:schemeClr val="tx1"/>
                </a:solidFill>
                <a:effectLst/>
                <a:latin typeface="Segoe UI" pitchFamily="34" charset="0"/>
                <a:ea typeface="+mn-ea"/>
                <a:cs typeface="+mn-cs"/>
              </a:rPr>
              <a:t> devices through the self-service portal.</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You can also provide remote assistance to resolve PC issues (as long as the PC has an Internet connection), track hardware and software inventory to efficiently manage corporate licenses used, and deploy software through the cloud.</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These PCs have access to enterprise features available in Windows 7 Enterprise, such as </a:t>
            </a:r>
            <a:r>
              <a:rPr lang="en-US" sz="900" kern="1200" dirty="0" err="1" smtClean="0">
                <a:solidFill>
                  <a:schemeClr val="tx1"/>
                </a:solidFill>
                <a:effectLst/>
                <a:latin typeface="Segoe UI" pitchFamily="34" charset="0"/>
                <a:ea typeface="+mn-ea"/>
                <a:cs typeface="+mn-cs"/>
              </a:rPr>
              <a:t>BitLocker</a:t>
            </a:r>
            <a:r>
              <a:rPr lang="en-US" sz="900" kern="1200" dirty="0" smtClean="0">
                <a:solidFill>
                  <a:schemeClr val="tx1"/>
                </a:solidFill>
                <a:effectLst/>
                <a:latin typeface="Segoe UI" pitchFamily="34" charset="0"/>
                <a:ea typeface="+mn-ea"/>
                <a:cs typeface="+mn-cs"/>
              </a:rPr>
              <a:t> Drive Encryption to ensure that data is safe even when the device is lost. Windows Intune helps you offer a Flexible Workstyle solution that allows users to work how they want—from home, on the road, or in the office—and you can help them to be managed and secured.</a:t>
            </a:r>
          </a:p>
        </p:txBody>
      </p:sp>
      <p:sp>
        <p:nvSpPr>
          <p:cNvPr id="4" name="Slide Number Placeholder 3"/>
          <p:cNvSpPr>
            <a:spLocks noGrp="1"/>
          </p:cNvSpPr>
          <p:nvPr>
            <p:ph type="sldNum" sz="quarter" idx="10"/>
          </p:nvPr>
        </p:nvSpPr>
        <p:spPr/>
        <p:txBody>
          <a:bodyPr/>
          <a:lstStyle/>
          <a:p>
            <a:fld id="{67741927-6463-459E-A476-6AA29362DB91}" type="slidenum">
              <a:rPr lang="en-US" smtClean="0"/>
              <a:pPr/>
              <a:t>16</a:t>
            </a:fld>
            <a:endParaRPr lang="en-US"/>
          </a:p>
        </p:txBody>
      </p:sp>
    </p:spTree>
    <p:extLst>
      <p:ext uri="{BB962C8B-B14F-4D97-AF65-F5344CB8AC3E}">
        <p14:creationId xmlns:p14="http://schemas.microsoft.com/office/powerpoint/2010/main" val="19753247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900" b="1" kern="1200" dirty="0" smtClean="0">
                <a:solidFill>
                  <a:schemeClr val="tx1"/>
                </a:solidFill>
                <a:effectLst/>
                <a:latin typeface="Segoe UI" pitchFamily="34" charset="0"/>
                <a:ea typeface="+mn-ea"/>
                <a:cs typeface="+mn-cs"/>
              </a:rPr>
              <a:t>Advanced Manageability with Windows 8 and MDOP</a:t>
            </a:r>
          </a:p>
          <a:p>
            <a:endParaRPr lang="en-US" sz="900" kern="1200" dirty="0" smtClean="0">
              <a:solidFill>
                <a:schemeClr val="tx1"/>
              </a:solidFill>
              <a:effectLst/>
              <a:latin typeface="Segoe UI" pitchFamily="34" charset="0"/>
              <a:ea typeface="+mn-ea"/>
              <a:cs typeface="+mn-cs"/>
            </a:endParaRPr>
          </a:p>
          <a:p>
            <a:pPr marL="0" lvl="0" indent="0">
              <a:buFont typeface="Arial" pitchFamily="34" charset="0"/>
              <a:buNone/>
            </a:pPr>
            <a:r>
              <a:rPr lang="en-US" sz="900" kern="1200" dirty="0" smtClean="0">
                <a:solidFill>
                  <a:schemeClr val="tx1"/>
                </a:solidFill>
                <a:effectLst/>
                <a:latin typeface="Segoe UI" pitchFamily="34" charset="0"/>
                <a:ea typeface="+mn-ea"/>
                <a:cs typeface="+mn-cs"/>
              </a:rPr>
              <a:t>Four other key</a:t>
            </a:r>
            <a:r>
              <a:rPr lang="en-US" sz="900" kern="1200" baseline="0" dirty="0" smtClean="0">
                <a:solidFill>
                  <a:schemeClr val="tx1"/>
                </a:solidFill>
                <a:effectLst/>
                <a:latin typeface="Segoe UI" pitchFamily="34" charset="0"/>
                <a:ea typeface="+mn-ea"/>
                <a:cs typeface="+mn-cs"/>
              </a:rPr>
              <a:t> technologies can help make managing Windows 8 easier: Windows PowerShell 3.0, Group Policy, push-button reset, and the advanced management tools in MDOP.</a:t>
            </a:r>
          </a:p>
          <a:p>
            <a:pPr marL="0" lvl="0" indent="0">
              <a:buFont typeface="Arial" pitchFamily="34" charset="0"/>
              <a:buNone/>
            </a:pPr>
            <a:endParaRPr lang="en-US" sz="900" kern="1200" dirty="0" smtClean="0">
              <a:solidFill>
                <a:schemeClr val="tx1"/>
              </a:solidFill>
              <a:effectLst/>
              <a:latin typeface="Segoe UI" pitchFamily="34" charset="0"/>
              <a:ea typeface="+mn-ea"/>
              <a:cs typeface="+mn-cs"/>
            </a:endParaRPr>
          </a:p>
          <a:p>
            <a:pPr marL="0" lvl="0" indent="0">
              <a:buFont typeface="Arial" pitchFamily="34" charset="0"/>
              <a:buNone/>
            </a:pPr>
            <a:r>
              <a:rPr lang="en-US" sz="900" kern="1200" dirty="0" smtClean="0">
                <a:solidFill>
                  <a:schemeClr val="tx1"/>
                </a:solidFill>
                <a:effectLst/>
                <a:latin typeface="Segoe UI" pitchFamily="34" charset="0"/>
                <a:ea typeface="+mn-ea"/>
                <a:cs typeface="+mn-cs"/>
              </a:rPr>
              <a:t>First, PowerShell 3.0 makes using PowerShell easier than ever before through increased coverage and integration with the PowerShell Integrated Scripting Environment (ISE), which makes searching for, using, and creating scripts simpler—to the benefit of beginning, intermediate, and expert scripters.</a:t>
            </a:r>
            <a:r>
              <a:rPr lang="en-US" sz="900" kern="1200" baseline="0" dirty="0" smtClean="0">
                <a:solidFill>
                  <a:schemeClr val="tx1"/>
                </a:solidFill>
                <a:effectLst/>
                <a:latin typeface="Segoe UI" pitchFamily="34" charset="0"/>
                <a:ea typeface="+mn-ea"/>
                <a:cs typeface="+mn-cs"/>
              </a:rPr>
              <a:t> </a:t>
            </a:r>
            <a:r>
              <a:rPr lang="en-US" sz="900" kern="1200" dirty="0" smtClean="0">
                <a:solidFill>
                  <a:schemeClr val="tx1"/>
                </a:solidFill>
                <a:effectLst/>
                <a:latin typeface="Segoe UI" pitchFamily="34" charset="0"/>
                <a:ea typeface="+mn-ea"/>
                <a:cs typeface="+mn-cs"/>
              </a:rPr>
              <a:t>PowerShell 3.0 increases IT admin productivity by providing workflows to enable the robust execution of tasks that survive the unpredictable nature of infrastructure environments.</a:t>
            </a:r>
          </a:p>
          <a:p>
            <a:endParaRPr lang="en-US" sz="900" kern="1200" dirty="0" smtClean="0">
              <a:solidFill>
                <a:schemeClr val="tx1"/>
              </a:solidFill>
              <a:effectLst/>
              <a:latin typeface="Segoe UI" pitchFamily="34" charset="0"/>
              <a:ea typeface="+mn-ea"/>
              <a:cs typeface="+mn-cs"/>
            </a:endParaRPr>
          </a:p>
          <a:p>
            <a:pPr marL="0" lvl="0" indent="0">
              <a:buFont typeface="Arial" pitchFamily="34" charset="0"/>
              <a:buNone/>
            </a:pPr>
            <a:r>
              <a:rPr lang="en-US" sz="900" kern="1200" dirty="0" smtClean="0">
                <a:solidFill>
                  <a:schemeClr val="tx1"/>
                </a:solidFill>
                <a:effectLst/>
                <a:latin typeface="Segoe UI" pitchFamily="34" charset="0"/>
                <a:ea typeface="+mn-ea"/>
                <a:cs typeface="+mn-cs"/>
              </a:rPr>
              <a:t>Second, there are three key investments for Group Policy in Windows 8 and Windows Server 2012, and they focus on improving Group Policy troubleshooting:</a:t>
            </a:r>
          </a:p>
          <a:p>
            <a:pPr lvl="2"/>
            <a:r>
              <a:rPr lang="en-US" sz="900" kern="1200" dirty="0" smtClean="0">
                <a:solidFill>
                  <a:schemeClr val="tx1"/>
                </a:solidFill>
                <a:effectLst/>
                <a:latin typeface="Segoe UI" pitchFamily="34" charset="0"/>
                <a:ea typeface="+mn-ea"/>
                <a:cs typeface="+mn-cs"/>
              </a:rPr>
              <a:t>You can remotely update policy on one or many client computers, in an easier way.</a:t>
            </a:r>
          </a:p>
          <a:p>
            <a:pPr lvl="2"/>
            <a:r>
              <a:rPr lang="en-US" sz="900" kern="1200" dirty="0" smtClean="0">
                <a:solidFill>
                  <a:schemeClr val="tx1"/>
                </a:solidFill>
                <a:effectLst/>
                <a:latin typeface="Segoe UI" pitchFamily="34" charset="0"/>
                <a:ea typeface="+mn-ea"/>
                <a:cs typeface="+mn-cs"/>
              </a:rPr>
              <a:t>You can more easily determining the status of GPO replication across a domain.</a:t>
            </a:r>
          </a:p>
          <a:p>
            <a:pPr lvl="2"/>
            <a:r>
              <a:rPr lang="en-US" sz="900" kern="1200" dirty="0" smtClean="0">
                <a:solidFill>
                  <a:schemeClr val="tx1"/>
                </a:solidFill>
                <a:effectLst/>
                <a:latin typeface="Segoe UI" pitchFamily="34" charset="0"/>
                <a:ea typeface="+mn-ea"/>
                <a:cs typeface="+mn-cs"/>
              </a:rPr>
              <a:t>And it provides a single place for gathering Group Policy–related information</a:t>
            </a:r>
            <a:r>
              <a:rPr lang="en-US" sz="900" kern="1200" baseline="0" dirty="0" smtClean="0">
                <a:solidFill>
                  <a:schemeClr val="tx1"/>
                </a:solidFill>
                <a:effectLst/>
                <a:latin typeface="Segoe UI" pitchFamily="34" charset="0"/>
                <a:ea typeface="+mn-ea"/>
                <a:cs typeface="+mn-cs"/>
              </a:rPr>
              <a:t>, r</a:t>
            </a:r>
            <a:r>
              <a:rPr lang="en-US" sz="900" kern="1200" dirty="0" smtClean="0">
                <a:solidFill>
                  <a:schemeClr val="tx1"/>
                </a:solidFill>
                <a:effectLst/>
                <a:latin typeface="Segoe UI" pitchFamily="34" charset="0"/>
                <a:ea typeface="+mn-ea"/>
                <a:cs typeface="+mn-cs"/>
              </a:rPr>
              <a:t>educing the number of reporting tools required for Group Policy.</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a:t>
            </a:r>
            <a:r>
              <a:rPr lang="en-US" sz="900" kern="1200" baseline="0" dirty="0" smtClean="0">
                <a:solidFill>
                  <a:schemeClr val="tx1"/>
                </a:solidFill>
                <a:effectLst/>
                <a:latin typeface="Segoe UI" pitchFamily="34" charset="0"/>
                <a:ea typeface="+mn-ea"/>
                <a:cs typeface="+mn-cs"/>
              </a:rPr>
              <a:t> third is </a:t>
            </a:r>
            <a:r>
              <a:rPr lang="en-US" sz="900" kern="1200" dirty="0" smtClean="0">
                <a:solidFill>
                  <a:schemeClr val="tx1"/>
                </a:solidFill>
                <a:effectLst/>
                <a:latin typeface="Segoe UI" pitchFamily="34" charset="0"/>
                <a:ea typeface="+mn-ea"/>
                <a:cs typeface="+mn-cs"/>
              </a:rPr>
              <a:t>push-button reset.</a:t>
            </a:r>
            <a:r>
              <a:rPr lang="en-US" sz="900" kern="1200" baseline="0" dirty="0" smtClean="0">
                <a:solidFill>
                  <a:schemeClr val="tx1"/>
                </a:solidFill>
                <a:effectLst/>
                <a:latin typeface="Segoe UI" pitchFamily="34" charset="0"/>
                <a:ea typeface="+mn-ea"/>
                <a:cs typeface="+mn-cs"/>
              </a:rPr>
              <a:t> This is really two capabilities:</a:t>
            </a: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first is Refresh Your PC, and this restores the Windows image while preserving user personalization settings, data, and Windows 8 apps, getting a user back to a good state while keeping data intact.</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The second is Reset Your PC, which restores the Windows image while removing all user data and applications, preparing PCs for recycling, donation, or reuse.</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And last is MDOP. In MDOP, </a:t>
            </a:r>
            <a:r>
              <a:rPr lang="en-US" sz="900" kern="1200" baseline="0" dirty="0" smtClean="0">
                <a:solidFill>
                  <a:schemeClr val="tx1"/>
                </a:solidFill>
                <a:effectLst/>
                <a:latin typeface="Segoe UI" pitchFamily="34" charset="0"/>
                <a:ea typeface="+mn-ea"/>
                <a:cs typeface="+mn-cs"/>
              </a:rPr>
              <a:t>Advanced Group Policy Management provides a central location to manage the GPOs across your organization. For example, approval workflows can help reduce errors while its rollback capability makes restoring previous GPO versions easy. Another feature of MDOP is the Diagnostics and Recovery Toolset, which I’ll demo in a later session. This toolset can help you more quickly troubleshoot and repair PCs.</a:t>
            </a:r>
            <a:endParaRPr lang="en-US" dirty="0"/>
          </a:p>
        </p:txBody>
      </p:sp>
      <p:sp>
        <p:nvSpPr>
          <p:cNvPr id="4" name="Slide Number Placeholder 3"/>
          <p:cNvSpPr>
            <a:spLocks noGrp="1"/>
          </p:cNvSpPr>
          <p:nvPr>
            <p:ph type="sldNum" sz="quarter" idx="10"/>
          </p:nvPr>
        </p:nvSpPr>
        <p:spPr/>
        <p:txBody>
          <a:bodyPr/>
          <a:lstStyle/>
          <a:p>
            <a:fld id="{8B263312-38AA-4E1E-B2B5-0F8F122B24FE}" type="slidenum">
              <a:rPr lang="en-US" smtClean="0"/>
              <a:pPr/>
              <a:t>17</a:t>
            </a:fld>
            <a:endParaRPr lang="en-US" dirty="0"/>
          </a:p>
        </p:txBody>
      </p:sp>
    </p:spTree>
    <p:extLst>
      <p:ext uri="{BB962C8B-B14F-4D97-AF65-F5344CB8AC3E}">
        <p14:creationId xmlns:p14="http://schemas.microsoft.com/office/powerpoint/2010/main" val="2860552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1" kern="1200" dirty="0" smtClean="0">
                <a:solidFill>
                  <a:schemeClr val="tx1"/>
                </a:solidFill>
                <a:effectLst/>
                <a:latin typeface="Segoe UI" pitchFamily="34" charset="0"/>
                <a:ea typeface="+mn-ea"/>
                <a:cs typeface="+mn-cs"/>
              </a:rPr>
              <a:t>Summary</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I’ve thrown a lot at you in this session. You learned about several enhancements in Windows 8, including:</a:t>
            </a:r>
          </a:p>
          <a:p>
            <a:pPr marL="171450" lvl="0" indent="-171450">
              <a:buFont typeface="Arial" pitchFamily="34" charset="0"/>
              <a:buChar char="•"/>
            </a:pPr>
            <a:r>
              <a:rPr lang="en-US" sz="900" kern="1200" dirty="0" smtClean="0">
                <a:solidFill>
                  <a:schemeClr val="tx1"/>
                </a:solidFill>
                <a:effectLst/>
                <a:latin typeface="Segoe UI" pitchFamily="34" charset="0"/>
                <a:ea typeface="+mn-ea"/>
                <a:cs typeface="+mn-cs"/>
              </a:rPr>
              <a:t>Mobile Broadband</a:t>
            </a: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DirectAccess</a:t>
            </a:r>
            <a:endParaRPr lang="en-US" sz="900" kern="1200" dirty="0" smtClean="0">
              <a:solidFill>
                <a:schemeClr val="tx1"/>
              </a:solidFill>
              <a:effectLst/>
              <a:latin typeface="Segoe UI" pitchFamily="34" charset="0"/>
              <a:ea typeface="+mn-ea"/>
              <a:cs typeface="+mn-cs"/>
            </a:endParaRPr>
          </a:p>
          <a:p>
            <a:pPr marL="171450" lvl="0" indent="-171450">
              <a:buFont typeface="Arial" pitchFamily="34" charset="0"/>
              <a:buChar char="•"/>
            </a:pPr>
            <a:r>
              <a:rPr lang="en-US" sz="900" kern="1200" dirty="0" err="1" smtClean="0">
                <a:solidFill>
                  <a:schemeClr val="tx1"/>
                </a:solidFill>
                <a:effectLst/>
                <a:latin typeface="Segoe UI" pitchFamily="34" charset="0"/>
                <a:ea typeface="+mn-ea"/>
                <a:cs typeface="+mn-cs"/>
              </a:rPr>
              <a:t>BranchCache</a:t>
            </a:r>
            <a:endParaRPr lang="en-US" sz="900" kern="1200" dirty="0" smtClean="0">
              <a:solidFill>
                <a:schemeClr val="tx1"/>
              </a:solidFill>
              <a:effectLst/>
              <a:latin typeface="Segoe UI" pitchFamily="34" charset="0"/>
              <a:ea typeface="+mn-ea"/>
              <a:cs typeface="+mn-cs"/>
            </a:endParaRP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These features can give your users access to the corporate resources they need across locations and devices.</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I also talked about some key features of MDOP that can help users be productive anywhere and on any devices. UE-V, combined with Folder Redirection, enables users’ operating system and application experiences to roam across devices, operating system versions, and virtual/physical boundaries. For applications, there’s App-V, which enables anywhere access to applications that are dynamically available on any authorized PC without installation—online or offline—even over the Internet. Virtual applications look and feel like traditionally installed applications, taking advantage of the full Windows environment.</a:t>
            </a:r>
          </a:p>
          <a:p>
            <a:endParaRPr lang="en-US" sz="900" kern="1200" dirty="0" smtClean="0">
              <a:solidFill>
                <a:schemeClr val="tx1"/>
              </a:solidFill>
              <a:effectLst/>
              <a:latin typeface="Segoe UI" pitchFamily="34" charset="0"/>
              <a:ea typeface="+mn-ea"/>
              <a:cs typeface="+mn-cs"/>
            </a:endParaRPr>
          </a:p>
          <a:p>
            <a:r>
              <a:rPr lang="en-US" sz="900" kern="1200" dirty="0" smtClean="0">
                <a:solidFill>
                  <a:schemeClr val="tx1"/>
                </a:solidFill>
                <a:effectLst/>
                <a:latin typeface="Segoe UI" pitchFamily="34" charset="0"/>
                <a:ea typeface="+mn-ea"/>
                <a:cs typeface="+mn-cs"/>
              </a:rPr>
              <a:t>The last thought I want to share is that App-V and UE-V are better together than alone. Combined, they give users a consistent experience and reliable access to applications and business data, whether those users are online or offline, local or remote, across the range of PCs they use. The combination helps users work as productively out of the office as they do when they are in the office.</a:t>
            </a:r>
          </a:p>
        </p:txBody>
      </p:sp>
      <p:sp>
        <p:nvSpPr>
          <p:cNvPr id="4" name="Slide Number Placeholder 3"/>
          <p:cNvSpPr>
            <a:spLocks noGrp="1"/>
          </p:cNvSpPr>
          <p:nvPr>
            <p:ph type="sldNum" sz="quarter" idx="10"/>
          </p:nvPr>
        </p:nvSpPr>
        <p:spPr/>
        <p:txBody>
          <a:bodyPr/>
          <a:lstStyle/>
          <a:p>
            <a:fld id="{8B263312-38AA-4E1E-B2B5-0F8F122B24FE}" type="slidenum">
              <a:rPr lang="en-US" smtClean="0">
                <a:solidFill>
                  <a:prstClr val="black"/>
                </a:solidFill>
              </a:rPr>
              <a:pPr/>
              <a:t>18</a:t>
            </a:fld>
            <a:endParaRPr lang="en-US" dirty="0">
              <a:solidFill>
                <a:prstClr val="black"/>
              </a:solidFill>
            </a:endParaRPr>
          </a:p>
        </p:txBody>
      </p:sp>
    </p:spTree>
    <p:extLst>
      <p:ext uri="{BB962C8B-B14F-4D97-AF65-F5344CB8AC3E}">
        <p14:creationId xmlns:p14="http://schemas.microsoft.com/office/powerpoint/2010/main" val="11635747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27038" y="692150"/>
            <a:ext cx="6156325" cy="3463925"/>
          </a:xfrm>
        </p:spPr>
      </p:sp>
      <p:sp>
        <p:nvSpPr>
          <p:cNvPr id="3" name="Notes Placeholder 2"/>
          <p:cNvSpPr>
            <a:spLocks noGrp="1"/>
          </p:cNvSpPr>
          <p:nvPr>
            <p:ph type="body" idx="1"/>
          </p:nvPr>
        </p:nvSpPr>
        <p:spPr/>
        <p:txBody>
          <a:bodyPr>
            <a:normAutofit/>
          </a:bodyPr>
          <a:lstStyle/>
          <a:p>
            <a:endParaRPr lang="en-US"/>
          </a:p>
        </p:txBody>
      </p:sp>
      <p:sp>
        <p:nvSpPr>
          <p:cNvPr id="7" name="Slide Number Placeholder 6"/>
          <p:cNvSpPr>
            <a:spLocks noGrp="1"/>
          </p:cNvSpPr>
          <p:nvPr>
            <p:ph type="sldNum" sz="quarter" idx="13"/>
          </p:nvPr>
        </p:nvSpPr>
        <p:spPr/>
        <p:txBody>
          <a:bodyPr/>
          <a:lstStyle/>
          <a:p>
            <a:fld id="{EC87E0CF-87F6-4B58-B8B8-DCAB2DAAF3CA}" type="slidenum">
              <a:rPr lang="en-US" smtClean="0">
                <a:solidFill>
                  <a:prstClr val="black"/>
                </a:solidFill>
              </a:rPr>
              <a:pPr/>
              <a:t>20</a:t>
            </a:fld>
            <a:endParaRPr lang="en-US" dirty="0">
              <a:solidFill>
                <a:prstClr val="black"/>
              </a:solidFill>
            </a:endParaRPr>
          </a:p>
        </p:txBody>
      </p:sp>
      <p:sp>
        <p:nvSpPr>
          <p:cNvPr id="8" name="Footer Placeholder 3"/>
          <p:cNvSpPr>
            <a:spLocks noGrp="1"/>
          </p:cNvSpPr>
          <p:nvPr>
            <p:ph type="ftr" sz="quarter" idx="4"/>
          </p:nvPr>
        </p:nvSpPr>
        <p:spPr>
          <a:xfrm>
            <a:off x="0" y="8772668"/>
            <a:ext cx="6387253" cy="461804"/>
          </a:xfrm>
          <a:prstGeom prst="rect">
            <a:avLst/>
          </a:prstGeom>
        </p:spPr>
        <p:txBody>
          <a:bodyPr vert="horz" lIns="92830" tIns="46415" rIns="92830" bIns="46415" rtlCol="0" anchor="b"/>
          <a:lstStyle>
            <a:lvl1pPr algn="l">
              <a:defRPr sz="1200"/>
            </a:lvl1pPr>
          </a:lstStyle>
          <a:p>
            <a:r>
              <a:rPr lang="en-US" sz="500" dirty="0">
                <a:solidFill>
                  <a:srgbClr val="000000"/>
                </a:solidFill>
                <a:latin typeface="Segoe UI" pitchFamily="34" charset="0"/>
              </a:rPr>
              <a:t>© 2010 Microsoft Corporation. All rights reserved. Microsoft, Windows, Windows Vista and other product names are or may be registered trademarks and/or trademarks in the U.S. and/or other countries.</a:t>
            </a:r>
          </a:p>
          <a:p>
            <a:r>
              <a:rPr lang="en-US" sz="500" dirty="0">
                <a:solidFill>
                  <a:srgbClr val="000000"/>
                </a:solidFill>
                <a:latin typeface="Segoe UI" pitchFamily="34"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br>
              <a:rPr lang="en-US" sz="500" dirty="0">
                <a:solidFill>
                  <a:srgbClr val="000000"/>
                </a:solidFill>
                <a:latin typeface="Segoe UI" pitchFamily="34" charset="0"/>
              </a:rPr>
            </a:br>
            <a:r>
              <a:rPr lang="en-US" sz="500" dirty="0">
                <a:solidFill>
                  <a:srgbClr val="000000"/>
                </a:solidFill>
                <a:latin typeface="Segoe UI" pitchFamily="34" charset="0"/>
              </a:rPr>
              <a:t>MICROSOFT MAKES NO WARRANTIES, EXPRESS, IMPLIED OR STATUTORY, AS TO THE INFORMATION IN THIS PRESENTATION.</a:t>
            </a:r>
          </a:p>
        </p:txBody>
      </p:sp>
    </p:spTree>
    <p:extLst>
      <p:ext uri="{BB962C8B-B14F-4D97-AF65-F5344CB8AC3E}">
        <p14:creationId xmlns:p14="http://schemas.microsoft.com/office/powerpoint/2010/main" val="109662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smtClean="0"/>
              <a:t>Click to edit Master text styles</a:t>
            </a:r>
          </a:p>
          <a:p>
            <a:pPr lvl="1"/>
            <a:r>
              <a:rPr lang="en-US" smtClean="0"/>
              <a:t>Second level</a:t>
            </a:r>
          </a:p>
        </p:txBody>
      </p:sp>
    </p:spTree>
    <p:extLst>
      <p:ext uri="{BB962C8B-B14F-4D97-AF65-F5344CB8AC3E}">
        <p14:creationId xmlns:p14="http://schemas.microsoft.com/office/powerpoint/2010/main" val="4117153672"/>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29373425"/>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50241686"/>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1217384526"/>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0064348"/>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46410568"/>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262939304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Subtitle with Content">
    <p:spTree>
      <p:nvGrpSpPr>
        <p:cNvPr id="1" name=""/>
        <p:cNvGrpSpPr/>
        <p:nvPr/>
      </p:nvGrpSpPr>
      <p:grpSpPr>
        <a:xfrm>
          <a:off x="0" y="0"/>
          <a:ext cx="0" cy="0"/>
          <a:chOff x="0" y="0"/>
          <a:chExt cx="0" cy="0"/>
        </a:xfrm>
      </p:grpSpPr>
      <p:sp>
        <p:nvSpPr>
          <p:cNvPr id="2" name="Title 1"/>
          <p:cNvSpPr>
            <a:spLocks noGrp="1"/>
          </p:cNvSpPr>
          <p:nvPr>
            <p:ph type="title"/>
          </p:nvPr>
        </p:nvSpPr>
        <p:spPr>
          <a:xfrm>
            <a:off x="524285" y="264224"/>
            <a:ext cx="11149013" cy="1131364"/>
          </a:xfrm>
        </p:spPr>
        <p:txBody>
          <a:bodyPr/>
          <a:lstStyle/>
          <a:p>
            <a:r>
              <a:rPr lang="en-US" smtClean="0"/>
              <a:t>Click to edit Master title style</a:t>
            </a:r>
            <a:endParaRPr lang="en-US" dirty="0"/>
          </a:p>
        </p:txBody>
      </p:sp>
      <p:sp>
        <p:nvSpPr>
          <p:cNvPr id="5" name="Text Placeholder 4"/>
          <p:cNvSpPr>
            <a:spLocks noGrp="1"/>
          </p:cNvSpPr>
          <p:nvPr>
            <p:ph type="body" sz="quarter" idx="10"/>
          </p:nvPr>
        </p:nvSpPr>
        <p:spPr>
          <a:xfrm>
            <a:off x="605176" y="193190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pic>
        <p:nvPicPr>
          <p:cNvPr id="6" name="Picture 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20526" y="371141"/>
            <a:ext cx="1308489" cy="275328"/>
          </a:xfrm>
          <a:prstGeom prst="rect">
            <a:avLst/>
          </a:prstGeom>
        </p:spPr>
      </p:pic>
      <p:sp>
        <p:nvSpPr>
          <p:cNvPr id="4" name="Text Placeholder 3"/>
          <p:cNvSpPr>
            <a:spLocks noGrp="1"/>
          </p:cNvSpPr>
          <p:nvPr>
            <p:ph type="body" sz="quarter" idx="11"/>
          </p:nvPr>
        </p:nvSpPr>
        <p:spPr>
          <a:xfrm>
            <a:off x="553215" y="1465608"/>
            <a:ext cx="11059457" cy="269725"/>
          </a:xfrm>
        </p:spPr>
        <p:txBody>
          <a:bodyPr/>
          <a:lstStyle>
            <a:lvl1pPr marL="0" indent="0">
              <a:buNone/>
              <a:defRPr sz="1600" b="1" cap="all" baseline="0"/>
            </a:lvl1pPr>
          </a:lstStyle>
          <a:p>
            <a:pPr lvl="0"/>
            <a:r>
              <a:rPr lang="en-US" smtClean="0"/>
              <a:t>Click to edit Master text styles</a:t>
            </a:r>
          </a:p>
        </p:txBody>
      </p:sp>
      <p:sp>
        <p:nvSpPr>
          <p:cNvPr id="8" name="Text Placeholder 8"/>
          <p:cNvSpPr>
            <a:spLocks noGrp="1"/>
          </p:cNvSpPr>
          <p:nvPr>
            <p:ph type="body" sz="quarter" idx="12"/>
          </p:nvPr>
        </p:nvSpPr>
        <p:spPr>
          <a:xfrm>
            <a:off x="601678" y="6078214"/>
            <a:ext cx="5670027" cy="193899"/>
          </a:xfrm>
        </p:spPr>
        <p:txBody>
          <a:bodyPr/>
          <a:lstStyle>
            <a:lvl1pPr marL="0" indent="0">
              <a:buNone/>
              <a:defRPr sz="1400"/>
            </a:lvl1pPr>
          </a:lstStyle>
          <a:p>
            <a:pPr lvl="0"/>
            <a:r>
              <a:rPr lang="en-US" smtClean="0"/>
              <a:t>Click to edit Master text styles</a:t>
            </a:r>
          </a:p>
        </p:txBody>
      </p:sp>
    </p:spTree>
    <p:extLst>
      <p:ext uri="{BB962C8B-B14F-4D97-AF65-F5344CB8AC3E}">
        <p14:creationId xmlns:p14="http://schemas.microsoft.com/office/powerpoint/2010/main" val="2287014585"/>
      </p:ext>
    </p:extLst>
  </p:cSld>
  <p:clrMapOvr>
    <a:masterClrMapping/>
  </p:clrMapOvr>
  <p:transition>
    <p:fade/>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Section Divi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Placeholder 11"/>
          <p:cNvPicPr>
            <a:picLocks noChangeAspect="1"/>
          </p:cNvPicPr>
          <p:nvPr userDrawn="1"/>
        </p:nvPicPr>
        <p:blipFill rotWithShape="1">
          <a:blip r:embed="rId3">
            <a:extLst>
              <a:ext uri="{28A0092B-C50C-407E-A947-70E740481C1C}">
                <a14:useLocalDpi xmlns:a14="http://schemas.microsoft.com/office/drawing/2010/main" val="0"/>
              </a:ext>
            </a:extLst>
          </a:blip>
          <a:srcRect l="20325"/>
          <a:stretch/>
        </p:blipFill>
        <p:spPr>
          <a:xfrm>
            <a:off x="0" y="0"/>
            <a:ext cx="12188825" cy="6858000"/>
          </a:xfrm>
          <a:prstGeom prst="rect">
            <a:avLst/>
          </a:prstGeom>
        </p:spPr>
      </p:pic>
      <p:sp>
        <p:nvSpPr>
          <p:cNvPr id="12" name="Rectangle 11"/>
          <p:cNvSpPr/>
          <p:nvPr userDrawn="1"/>
        </p:nvSpPr>
        <p:spPr bwMode="auto">
          <a:xfrm rot="10800000">
            <a:off x="3175" y="4524501"/>
            <a:ext cx="12185650" cy="2333501"/>
          </a:xfrm>
          <a:prstGeom prst="rect">
            <a:avLst/>
          </a:prstGeom>
          <a:gradFill flip="none" rotWithShape="1">
            <a:gsLst>
              <a:gs pos="0">
                <a:schemeClr val="tx1">
                  <a:alpha val="42000"/>
                </a:schemeClr>
              </a:gs>
              <a:gs pos="50000">
                <a:schemeClr val="tx1">
                  <a:alpha val="38000"/>
                </a:schemeClr>
              </a:gs>
              <a:gs pos="100000">
                <a:schemeClr val="tx1">
                  <a:alpha val="0"/>
                </a:schemeClr>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cxnSp>
        <p:nvCxnSpPr>
          <p:cNvPr id="8" name="Straight Connector 7"/>
          <p:cNvCxnSpPr/>
          <p:nvPr userDrawn="1"/>
        </p:nvCxnSpPr>
        <p:spPr>
          <a:xfrm>
            <a:off x="628926" y="2"/>
            <a:ext cx="0" cy="6858001"/>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userDrawn="1"/>
        </p:nvCxnSpPr>
        <p:spPr>
          <a:xfrm>
            <a:off x="-83658" y="4892768"/>
            <a:ext cx="12284359" cy="0"/>
          </a:xfrm>
          <a:prstGeom prst="line">
            <a:avLst/>
          </a:prstGeom>
          <a:ln w="1524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979170" y="4626176"/>
            <a:ext cx="10242549" cy="1523497"/>
          </a:xfrm>
        </p:spPr>
        <p:txBody>
          <a:bodyPr anchor="ctr">
            <a:noAutofit/>
          </a:bodyPr>
          <a:lstStyle>
            <a:lvl1pPr algn="l">
              <a:lnSpc>
                <a:spcPct val="90000"/>
              </a:lnSpc>
              <a:defRPr sz="4800" spc="-300" baseline="0">
                <a:solidFill>
                  <a:schemeClr val="bg1">
                    <a:alpha val="99000"/>
                  </a:schemeClr>
                </a:solidFill>
                <a:latin typeface="+mj-lt"/>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014794" y="5934280"/>
            <a:ext cx="10242550" cy="463255"/>
          </a:xfrm>
        </p:spPr>
        <p:txBody>
          <a:bodyPr>
            <a:noAutofit/>
          </a:bodyPr>
          <a:lstStyle>
            <a:lvl1pPr marL="0" indent="0" algn="l">
              <a:lnSpc>
                <a:spcPct val="90000"/>
              </a:lnSpc>
              <a:spcBef>
                <a:spcPts val="0"/>
              </a:spcBef>
              <a:buNone/>
              <a:defRPr sz="2000" b="1" cap="all" baseline="0">
                <a:solidFill>
                  <a:schemeClr val="bg1">
                    <a:alpha val="99000"/>
                  </a:schemeClr>
                </a:solidFill>
              </a:defRPr>
            </a:lvl1pPr>
            <a:lvl2pPr marL="457182" indent="0" algn="ctr">
              <a:buNone/>
              <a:defRPr>
                <a:solidFill>
                  <a:schemeClr val="tx1">
                    <a:tint val="75000"/>
                  </a:schemeClr>
                </a:solidFill>
              </a:defRPr>
            </a:lvl2pPr>
            <a:lvl3pPr marL="914363" indent="0" algn="ctr">
              <a:buNone/>
              <a:defRPr>
                <a:solidFill>
                  <a:schemeClr val="tx1">
                    <a:tint val="75000"/>
                  </a:schemeClr>
                </a:solidFill>
              </a:defRPr>
            </a:lvl3pPr>
            <a:lvl4pPr marL="1371545" indent="0" algn="ctr">
              <a:buNone/>
              <a:defRPr>
                <a:solidFill>
                  <a:schemeClr val="tx1">
                    <a:tint val="75000"/>
                  </a:schemeClr>
                </a:solidFill>
              </a:defRPr>
            </a:lvl4pPr>
            <a:lvl5pPr marL="1828727" indent="0" algn="ctr">
              <a:buNone/>
              <a:defRPr>
                <a:solidFill>
                  <a:schemeClr val="tx1">
                    <a:tint val="75000"/>
                  </a:schemeClr>
                </a:solidFill>
              </a:defRPr>
            </a:lvl5pPr>
            <a:lvl6pPr marL="2285909" indent="0" algn="ctr">
              <a:buNone/>
              <a:defRPr>
                <a:solidFill>
                  <a:schemeClr val="tx1">
                    <a:tint val="75000"/>
                  </a:schemeClr>
                </a:solidFill>
              </a:defRPr>
            </a:lvl6pPr>
            <a:lvl7pPr marL="2743090" indent="0" algn="ctr">
              <a:buNone/>
              <a:defRPr>
                <a:solidFill>
                  <a:schemeClr val="tx1">
                    <a:tint val="75000"/>
                  </a:schemeClr>
                </a:solidFill>
              </a:defRPr>
            </a:lvl7pPr>
            <a:lvl8pPr marL="3200272" indent="0" algn="ctr">
              <a:buNone/>
              <a:defRPr>
                <a:solidFill>
                  <a:schemeClr val="tx1">
                    <a:tint val="75000"/>
                  </a:schemeClr>
                </a:solidFill>
              </a:defRPr>
            </a:lvl8pPr>
            <a:lvl9pPr marL="3657454" indent="0" algn="ctr">
              <a:buNone/>
              <a:defRPr>
                <a:solidFill>
                  <a:schemeClr val="tx1">
                    <a:tint val="75000"/>
                  </a:schemeClr>
                </a:solidFill>
              </a:defRPr>
            </a:lvl9pPr>
          </a:lstStyle>
          <a:p>
            <a:r>
              <a:rPr lang="en-US" dirty="0" smtClean="0"/>
              <a:t>Click to edit Master subtitle style</a:t>
            </a:r>
            <a:endParaRPr lang="en-US" dirty="0"/>
          </a:p>
        </p:txBody>
      </p:sp>
      <p:sp>
        <p:nvSpPr>
          <p:cNvPr id="13" name="Text Placeholder 12"/>
          <p:cNvSpPr>
            <a:spLocks noGrp="1"/>
          </p:cNvSpPr>
          <p:nvPr>
            <p:ph type="body" sz="quarter" idx="10" hasCustomPrompt="1"/>
          </p:nvPr>
        </p:nvSpPr>
        <p:spPr>
          <a:xfrm>
            <a:off x="990482" y="6394527"/>
            <a:ext cx="5335587" cy="221599"/>
          </a:xfrm>
        </p:spPr>
        <p:txBody>
          <a:bodyPr/>
          <a:lstStyle>
            <a:lvl1pPr marL="0" indent="0">
              <a:buNone/>
              <a:defRPr sz="1600" baseline="0">
                <a:solidFill>
                  <a:schemeClr val="bg1">
                    <a:alpha val="99000"/>
                  </a:schemeClr>
                </a:solidFill>
              </a:defRPr>
            </a:lvl1pPr>
          </a:lstStyle>
          <a:p>
            <a:pPr lvl="0"/>
            <a:r>
              <a:rPr lang="en-US" dirty="0" smtClean="0"/>
              <a:t>Click to edit presenter and date</a:t>
            </a:r>
            <a:endParaRPr lang="en-US" dirty="0"/>
          </a:p>
        </p:txBody>
      </p:sp>
      <p:pic>
        <p:nvPicPr>
          <p:cNvPr id="5" name="Picture 4"/>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bwMode="invGray">
          <a:xfrm>
            <a:off x="10320525" y="371141"/>
            <a:ext cx="1308491" cy="275328"/>
          </a:xfrm>
          <a:prstGeom prst="rect">
            <a:avLst/>
          </a:prstGeom>
        </p:spPr>
      </p:pic>
    </p:spTree>
    <p:extLst>
      <p:ext uri="{BB962C8B-B14F-4D97-AF65-F5344CB8AC3E}">
        <p14:creationId xmlns:p14="http://schemas.microsoft.com/office/powerpoint/2010/main" val="2089353387"/>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5" name="Picture 3"/>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5687508"/>
      </p:ext>
    </p:extLst>
  </p:cSld>
  <p:clrMapOvr>
    <a:masterClrMapping/>
  </p:clrMapOvr>
  <p:transition>
    <p:fade/>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chemeClr val="accent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75552859"/>
      </p:ext>
    </p:extLst>
  </p:cSld>
  <p:clrMapOvr>
    <a:masterClrMapping/>
  </p:clrMapOvr>
  <p:transition>
    <p:fade/>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accent3"/>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1810415580"/>
      </p:ext>
    </p:extLst>
  </p:cSld>
  <p:clrMapOvr>
    <a:masterClrMapping/>
  </p:clrMapOvr>
  <p:transition>
    <p:fade/>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chemeClr val="accent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91624867"/>
      </p:ext>
    </p:extLst>
  </p:cSld>
  <p:clrMapOvr>
    <a:masterClrMapping/>
  </p:clrMapOvr>
  <p:transition>
    <p:fade/>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pic>
        <p:nvPicPr>
          <p:cNvPr id="3" name="Picture 2" descr="Microsoft logo and tagline"/>
          <p:cNvPicPr>
            <a:picLocks noChangeAspect="1" noChangeArrowheads="1"/>
          </p:cNvPicPr>
          <p:nvPr userDrawn="1"/>
        </p:nvPicPr>
        <p:blipFill rotWithShape="1">
          <a:blip r:embed="rId2" cstate="screen">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a:ext>
            </a:extLst>
          </a:blip>
          <a:srcRect/>
          <a:stretch/>
        </p:blipFill>
        <p:spPr bwMode="black">
          <a:xfrm>
            <a:off x="10120741" y="6307016"/>
            <a:ext cx="1869647" cy="314448"/>
          </a:xfrm>
          <a:prstGeom prst="rect">
            <a:avLst/>
          </a:prstGeom>
          <a:noFill/>
          <a:ln>
            <a:noFill/>
          </a:ln>
        </p:spPr>
      </p:pic>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spTree>
    <p:extLst>
      <p:ext uri="{BB962C8B-B14F-4D97-AF65-F5344CB8AC3E}">
        <p14:creationId xmlns:p14="http://schemas.microsoft.com/office/powerpoint/2010/main" val="215778041"/>
      </p:ext>
    </p:extLst>
  </p:cSld>
  <p:clrMapOvr>
    <a:masterClrMapping/>
  </p:clrMapOvr>
  <p:transition>
    <p:fade/>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233938"/>
      </p:ext>
    </p:extLst>
  </p:cSld>
  <p:clrMapOvr>
    <a:masterClrMapping/>
  </p:clrMapOvr>
  <p:transition>
    <p:fade/>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69930350"/>
      </p:ext>
    </p:extLst>
  </p:cSld>
  <p:clrMapOvr>
    <a:masterClrMapping/>
  </p:clrMapOvr>
  <p:transition>
    <p:fade/>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012069"/>
      </p:ext>
    </p:extLst>
  </p:cSld>
  <p:clrMapOvr>
    <a:masterClrMapping/>
  </p:clrMapOvr>
  <p:transition>
    <p:fade/>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39085763"/>
      </p:ext>
    </p:extLst>
  </p:cSld>
  <p:clrMapOvr>
    <a:masterClrMapping/>
  </p:clrMapOvr>
  <p:transition>
    <p:fade/>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chemeClr val="accent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4810701"/>
      </p:ext>
    </p:extLst>
  </p:cSld>
  <p:clrMapOvr>
    <a:masterClrMapping/>
  </p:clrMapOvr>
  <p:transition>
    <p:fade/>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4435131"/>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4050973381"/>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126221195"/>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18213321"/>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823119935"/>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302292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80133551"/>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684551047"/>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2231833243"/>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35648723"/>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188712529"/>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791406943"/>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7324823"/>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506864398"/>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663010055"/>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Non-Bulleted Conten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lvl1pPr>
              <a:defRPr lang="en-US" sz="5400" kern="1200" spc="-100" baseline="0" dirty="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Segoe UI Light" pitchFamily="34" charset="0"/>
                <a:ea typeface="+mn-ea"/>
                <a:cs typeface="+mn-cs"/>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946413"/>
          </a:xfrm>
        </p:spPr>
        <p:txBody>
          <a:bodyPr/>
          <a:lstStyle>
            <a:lvl1pPr marL="0" indent="0">
              <a:spcBef>
                <a:spcPts val="0"/>
              </a:spcBef>
              <a:spcAft>
                <a:spcPts val="900"/>
              </a:spcAft>
              <a:buNone/>
              <a:defRPr sz="4000" spc="-100" baseline="0">
                <a:latin typeface="Segoe UI Light" pitchFamily="34" charset="0"/>
              </a:defRPr>
            </a:lvl1pPr>
            <a:lvl2pPr marL="0" indent="0">
              <a:spcBef>
                <a:spcPts val="0"/>
              </a:spcBef>
              <a:spcAft>
                <a:spcPts val="400"/>
              </a:spcAft>
              <a:buNone/>
              <a:defRPr sz="2000" spc="-50" baseline="0"/>
            </a:lvl2pPr>
            <a:lvl3pPr marL="0" indent="0">
              <a:spcBef>
                <a:spcPts val="0"/>
              </a:spcBef>
              <a:spcAft>
                <a:spcPts val="400"/>
              </a:spcAft>
              <a:buNone/>
              <a:defRPr sz="2000"/>
            </a:lvl3pPr>
            <a:lvl4pPr marL="0" indent="0">
              <a:spcBef>
                <a:spcPts val="0"/>
              </a:spcBef>
              <a:spcAft>
                <a:spcPts val="400"/>
              </a:spcAft>
              <a:buNone/>
              <a:defRPr/>
            </a:lvl4pPr>
            <a:lvl5pPr marL="0" indent="0">
              <a:spcBef>
                <a:spcPts val="0"/>
              </a:spcBef>
              <a:spcAft>
                <a:spcPts val="400"/>
              </a:spcAft>
              <a:buNone/>
              <a:defRPr/>
            </a:lvl5pPr>
          </a:lstStyle>
          <a:p>
            <a:pPr lvl="0"/>
            <a:r>
              <a:rPr lang="en-US" dirty="0" smtClean="0"/>
              <a:t>Click to edit Master text styles</a:t>
            </a:r>
          </a:p>
          <a:p>
            <a:pPr lvl="1"/>
            <a:r>
              <a:rPr lang="en-US" dirty="0" smtClean="0"/>
              <a:t>Second level</a:t>
            </a:r>
          </a:p>
        </p:txBody>
      </p:sp>
    </p:spTree>
    <p:extLst>
      <p:ext uri="{BB962C8B-B14F-4D97-AF65-F5344CB8AC3E}">
        <p14:creationId xmlns:p14="http://schemas.microsoft.com/office/powerpoint/2010/main" val="641993257"/>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6387"/>
          </a:xfrm>
        </p:spPr>
        <p:txBody>
          <a:body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519112" y="1447799"/>
            <a:ext cx="11149013" cy="197356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043985079"/>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519112" y="1447799"/>
            <a:ext cx="11149013" cy="1973561"/>
          </a:xfrm>
        </p:spPr>
        <p:txBody>
          <a:bodyPr/>
          <a:lstStyle>
            <a:lvl1pPr>
              <a:lnSpc>
                <a:spcPct val="90000"/>
              </a:lnSpc>
              <a:defRPr/>
            </a:lvl1pPr>
            <a:lvl2pPr>
              <a:lnSpc>
                <a:spcPct val="90000"/>
              </a:lnSpc>
              <a:defRPr/>
            </a:lvl2pPr>
            <a:lvl3pPr>
              <a:lnSpc>
                <a:spcPct val="90000"/>
              </a:lnSpc>
              <a:defRPr/>
            </a:lvl3pPr>
            <a:lvl4pPr>
              <a:lnSpc>
                <a:spcPct val="90000"/>
              </a:lnSpc>
              <a:defRPr/>
            </a:lvl4pPr>
            <a:lvl5pPr>
              <a:lnSpc>
                <a:spcPct val="90000"/>
              </a:lnSpc>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42680882"/>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Tree>
    <p:extLst>
      <p:ext uri="{BB962C8B-B14F-4D97-AF65-F5344CB8AC3E}">
        <p14:creationId xmlns:p14="http://schemas.microsoft.com/office/powerpoint/2010/main" val="2655567469"/>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5195550"/>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ck Layout - Title and Conten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264725695"/>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Black Notes slide Layout">
    <p:bg bwMode="black">
      <p:bgPr>
        <a:solidFill>
          <a:srgbClr val="000000"/>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white"/>
        <p:txBody>
          <a:bodyPr/>
          <a:lstStyle>
            <a:lvl1pPr>
              <a:defRPr>
                <a:gradFill>
                  <a:gsLst>
                    <a:gs pos="0">
                      <a:srgbClr val="FFFFFF"/>
                    </a:gs>
                    <a:gs pos="100000">
                      <a:srgbClr val="FFFFFF"/>
                    </a:gs>
                  </a:gsLst>
                  <a:lin ang="5400000" scaled="0"/>
                </a:gradFill>
              </a:defRPr>
            </a:lvl1pPr>
          </a:lstStyle>
          <a:p>
            <a:r>
              <a:rPr lang="en-US" smtClean="0"/>
              <a:t>Click to edit Master title style</a:t>
            </a:r>
            <a:endParaRPr lang="en-US" dirty="0"/>
          </a:p>
        </p:txBody>
      </p:sp>
      <p:sp>
        <p:nvSpPr>
          <p:cNvPr id="6" name="Text Placeholder 5"/>
          <p:cNvSpPr>
            <a:spLocks noGrp="1"/>
          </p:cNvSpPr>
          <p:nvPr>
            <p:ph type="body" sz="quarter" idx="10"/>
          </p:nvPr>
        </p:nvSpPr>
        <p:spPr bwMode="white">
          <a:xfrm>
            <a:off x="519112" y="1447799"/>
            <a:ext cx="11149013" cy="1964301"/>
          </a:xfrm>
        </p:spPr>
        <p:txBody>
          <a:bodyPr/>
          <a:lstStyle>
            <a:lvl1pPr>
              <a:buClr>
                <a:srgbClr val="FFFFFF"/>
              </a:buClr>
              <a:buSzPct val="70000"/>
              <a:buFont typeface="Wingdings" pitchFamily="2" charset="2"/>
              <a:buChar char="l"/>
              <a:defRPr>
                <a:gradFill>
                  <a:gsLst>
                    <a:gs pos="0">
                      <a:srgbClr val="FFFFFF"/>
                    </a:gs>
                    <a:gs pos="86000">
                      <a:srgbClr val="FFFFFF"/>
                    </a:gs>
                  </a:gsLst>
                  <a:lin ang="5400000" scaled="0"/>
                </a:gradFill>
              </a:defRPr>
            </a:lvl1pPr>
            <a:lvl2pPr>
              <a:buClr>
                <a:srgbClr val="FFFFFF"/>
              </a:buClr>
              <a:buSzPct val="70000"/>
              <a:buFont typeface="Wingdings" pitchFamily="2" charset="2"/>
              <a:buChar char="l"/>
              <a:defRPr>
                <a:gradFill>
                  <a:gsLst>
                    <a:gs pos="0">
                      <a:srgbClr val="FFFFFF"/>
                    </a:gs>
                    <a:gs pos="86000">
                      <a:srgbClr val="FFFFFF"/>
                    </a:gs>
                  </a:gsLst>
                  <a:lin ang="5400000" scaled="0"/>
                </a:gradFill>
              </a:defRPr>
            </a:lvl2pPr>
            <a:lvl3pPr>
              <a:buClr>
                <a:srgbClr val="FFFFFF"/>
              </a:buClr>
              <a:buSzPct val="70000"/>
              <a:buFont typeface="Wingdings" pitchFamily="2" charset="2"/>
              <a:buChar char="l"/>
              <a:defRPr>
                <a:gradFill>
                  <a:gsLst>
                    <a:gs pos="0">
                      <a:srgbClr val="FFFFFF"/>
                    </a:gs>
                    <a:gs pos="86000">
                      <a:srgbClr val="FFFFFF"/>
                    </a:gs>
                  </a:gsLst>
                  <a:lin ang="5400000" scaled="0"/>
                </a:gradFill>
              </a:defRPr>
            </a:lvl3pPr>
            <a:lvl4pPr>
              <a:buClr>
                <a:srgbClr val="FFFFFF"/>
              </a:buClr>
              <a:buSzPct val="70000"/>
              <a:buFont typeface="Wingdings" pitchFamily="2" charset="2"/>
              <a:buChar char="l"/>
              <a:defRPr>
                <a:gradFill>
                  <a:gsLst>
                    <a:gs pos="0">
                      <a:srgbClr val="FFFFFF"/>
                    </a:gs>
                    <a:gs pos="86000">
                      <a:srgbClr val="FFFFFF"/>
                    </a:gs>
                  </a:gsLst>
                  <a:lin ang="5400000" scaled="0"/>
                </a:gradFill>
              </a:defRPr>
            </a:lvl4pPr>
            <a:lvl5pPr>
              <a:buClr>
                <a:srgbClr val="FFFFFF"/>
              </a:buClr>
              <a:buSzPct val="70000"/>
              <a:buFont typeface="Wingdings" pitchFamily="2" charset="2"/>
              <a:buChar char="l"/>
              <a:defRPr>
                <a:gradFill>
                  <a:gsLst>
                    <a:gs pos="0">
                      <a:srgbClr val="FFFFFF"/>
                    </a:gs>
                    <a:gs pos="86000">
                      <a:srgbClr val="FFFFFF"/>
                    </a:gs>
                  </a:gsLst>
                  <a:lin ang="5400000" scaled="0"/>
                </a:gra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6"/>
          <p:cNvSpPr>
            <a:spLocks noGrp="1"/>
          </p:cNvSpPr>
          <p:nvPr>
            <p:ph type="body" sz="quarter" idx="11"/>
          </p:nvPr>
        </p:nvSpPr>
        <p:spPr>
          <a:xfrm>
            <a:off x="1" y="6238876"/>
            <a:ext cx="12188826" cy="619125"/>
          </a:xfrm>
          <a:solidFill>
            <a:srgbClr val="FFFF99"/>
          </a:solidFill>
        </p:spPr>
        <p:txBody>
          <a:bodyPr wrap="square" lIns="152394" tIns="76197" rIns="152394" bIns="76197" anchor="b" anchorCtr="0">
            <a:noAutofit/>
          </a:bodyPr>
          <a:lstStyle>
            <a:lvl1pPr algn="r">
              <a:buFont typeface="Arial" pitchFamily="34" charset="0"/>
              <a:buNone/>
              <a:defRPr spc="-50" baseline="0">
                <a:gradFill>
                  <a:gsLst>
                    <a:gs pos="0">
                      <a:srgbClr val="000000"/>
                    </a:gs>
                    <a:gs pos="100000">
                      <a:srgbClr val="000000"/>
                    </a:gs>
                  </a:gsLst>
                  <a:lin ang="5400000" scaled="0"/>
                </a:gradFill>
                <a:effectLst/>
                <a:latin typeface="Segoe UI" pitchFamily="34" charset="0"/>
              </a:defRPr>
            </a:lvl1pPr>
          </a:lstStyle>
          <a:p>
            <a:pPr lvl="0"/>
            <a:r>
              <a:rPr lang="en-US" smtClean="0"/>
              <a:t>Click to edit Master text styles</a:t>
            </a:r>
          </a:p>
        </p:txBody>
      </p:sp>
    </p:spTree>
    <p:extLst>
      <p:ext uri="{BB962C8B-B14F-4D97-AF65-F5344CB8AC3E}">
        <p14:creationId xmlns:p14="http://schemas.microsoft.com/office/powerpoint/2010/main" val="3954964329"/>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Color 1 Layout">
    <p:bg>
      <p:bgPr>
        <a:solidFill>
          <a:schemeClr val="accent1"/>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9" name="Text Placeholder 8"/>
          <p:cNvSpPr>
            <a:spLocks noGrp="1"/>
          </p:cNvSpPr>
          <p:nvPr>
            <p:ph type="body" sz="quarter" idx="11" hasCustomPrompt="1"/>
          </p:nvPr>
        </p:nvSpPr>
        <p:spPr>
          <a:xfrm>
            <a:off x="512763" y="3219165"/>
            <a:ext cx="7513637" cy="443198"/>
          </a:xfrm>
        </p:spPr>
        <p:txBody>
          <a:bodyPr/>
          <a:lstStyle>
            <a:lvl1pPr marL="0" indent="0">
              <a:buNone/>
              <a:defRPr spc="-100" baseline="0">
                <a:gradFill>
                  <a:gsLst>
                    <a:gs pos="0">
                      <a:schemeClr val="tx1"/>
                    </a:gs>
                    <a:gs pos="100000">
                      <a:schemeClr val="tx1"/>
                    </a:gs>
                  </a:gsLst>
                  <a:lin ang="5400000" scaled="0"/>
                </a:gradFill>
                <a:latin typeface="Segoe UI Light" pitchFamily="34" charset="0"/>
              </a:defRPr>
            </a:lvl1pPr>
          </a:lstStyle>
          <a:p>
            <a:pPr lvl="0"/>
            <a:r>
              <a:rPr lang="en-US" dirty="0" smtClean="0"/>
              <a:t>Speaker Title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8"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5883860"/>
      </p:ext>
    </p:extLst>
  </p:cSld>
  <p:clrMapOvr>
    <a:masterClrMapping/>
  </p:clrMapOvr>
  <p:transition>
    <p:fade/>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Blank Color 1 Layout">
    <p:bg>
      <p:bgPr>
        <a:solidFill>
          <a:schemeClr val="accent5"/>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7"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061407"/>
      </p:ext>
    </p:extLst>
  </p:cSld>
  <p:clrMapOvr>
    <a:masterClrMapping/>
  </p:clrMapOvr>
  <p:transition>
    <p:fade/>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Blank Color 1 Layout">
    <p:bg>
      <p:bgPr>
        <a:solidFill>
          <a:srgbClr val="68217A"/>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2228349"/>
      </p:ext>
    </p:extLst>
  </p:cSld>
  <p:clrMapOvr>
    <a:masterClrMapping/>
  </p:clrMapOvr>
  <p:transition>
    <p:fade/>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Blank Color 1 Layout">
    <p:bg>
      <p:bgPr>
        <a:solidFill>
          <a:srgbClr val="9B4F96"/>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sz="8800" i="0" spc="-100" baseline="0">
                <a:gradFill>
                  <a:gsLst>
                    <a:gs pos="0">
                      <a:schemeClr val="tx1"/>
                    </a:gs>
                    <a:gs pos="100000">
                      <a:schemeClr val="tx1"/>
                    </a:gs>
                  </a:gsLst>
                  <a:lin ang="5400000" scaled="0"/>
                </a:gradFill>
                <a:latin typeface="Segoe UI Light" pitchFamily="34" charset="0"/>
              </a:defRPr>
            </a:lvl1pPr>
          </a:lstStyle>
          <a:p>
            <a:pPr lvl="0"/>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32700861"/>
      </p:ext>
    </p:extLst>
  </p:cSld>
  <p:clrMapOvr>
    <a:masterClrMapping/>
  </p:clrMapOvr>
  <p:transition>
    <p:fade/>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Blank Color 1 Layout">
    <p:bg>
      <p:bgPr>
        <a:solidFill>
          <a:schemeClr val="bg2"/>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33562076"/>
      </p:ext>
    </p:extLst>
  </p:cSld>
  <p:clrMapOvr>
    <a:masterClrMapping/>
  </p:clrMapOvr>
  <p:transition>
    <p:fade/>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Blank Color 1 Layout">
    <p:bg>
      <p:bgPr>
        <a:solidFill>
          <a:schemeClr val="bg2">
            <a:lumMod val="60000"/>
            <a:lumOff val="40000"/>
          </a:schemeClr>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0" hasCustomPrompt="1"/>
          </p:nvPr>
        </p:nvSpPr>
        <p:spPr>
          <a:xfrm>
            <a:off x="512764" y="1768475"/>
            <a:ext cx="11228440" cy="1218795"/>
          </a:xfrm>
        </p:spPr>
        <p:txBody>
          <a:bodyPr/>
          <a:lstStyle>
            <a:lvl1pPr marL="0" indent="0">
              <a:buNone/>
              <a:defRPr lang="en-US" sz="8800" i="0" kern="1200" spc="-100" baseline="0" dirty="0" smtClean="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Click to edit title style</a:t>
            </a:r>
          </a:p>
        </p:txBody>
      </p:sp>
      <p:sp>
        <p:nvSpPr>
          <p:cNvPr id="4" name="Text Placeholder 8"/>
          <p:cNvSpPr>
            <a:spLocks noGrp="1"/>
          </p:cNvSpPr>
          <p:nvPr>
            <p:ph type="body" sz="quarter" idx="11" hasCustomPrompt="1"/>
          </p:nvPr>
        </p:nvSpPr>
        <p:spPr>
          <a:xfrm>
            <a:off x="512763" y="3219165"/>
            <a:ext cx="7513637" cy="443198"/>
          </a:xfrm>
        </p:spPr>
        <p:txBody>
          <a:bodyPr/>
          <a:lstStyle>
            <a:lvl1pPr marL="0" indent="0">
              <a:buNone/>
              <a:defRPr lang="en-US" sz="3200" kern="1200" spc="-100" baseline="0" dirty="0">
                <a:gradFill>
                  <a:gsLst>
                    <a:gs pos="0">
                      <a:schemeClr val="tx1"/>
                    </a:gs>
                    <a:gs pos="100000">
                      <a:schemeClr val="tx1"/>
                    </a:gs>
                  </a:gsLst>
                  <a:lin ang="5400000" scaled="0"/>
                </a:gradFill>
                <a:latin typeface="Segoe UI Light" pitchFamily="34" charset="0"/>
                <a:ea typeface="+mn-ea"/>
                <a:cs typeface="+mn-cs"/>
              </a:defRPr>
            </a:lvl1pPr>
          </a:lstStyle>
          <a:p>
            <a:pPr marL="0" lvl="0" indent="0" algn="l" defTabSz="914363" rtl="0" eaLnBrk="1" latinLnBrk="0" hangingPunct="1">
              <a:lnSpc>
                <a:spcPct val="90000"/>
              </a:lnSpc>
              <a:spcBef>
                <a:spcPct val="20000"/>
              </a:spcBef>
              <a:buSzPct val="90000"/>
              <a:buFont typeface="Arial" pitchFamily="34" charset="0"/>
              <a:buNone/>
            </a:pPr>
            <a:r>
              <a:rPr lang="en-US" dirty="0" smtClean="0"/>
              <a:t>Speaker Title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2325" y="6240548"/>
            <a:ext cx="2834640" cy="440305"/>
          </a:xfrm>
          <a:prstGeom prst="rect">
            <a:avLst/>
          </a:prstGeom>
        </p:spPr>
      </p:pic>
      <p:pic>
        <p:nvPicPr>
          <p:cNvPr id="9" name="Picture 3"/>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10030921" y="6290305"/>
            <a:ext cx="1920240" cy="3311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8390"/>
      </p:ext>
    </p:extLst>
  </p:cSld>
  <p:clrMapOvr>
    <a:masterClrMapping/>
  </p:clrMapOvr>
  <p:transition>
    <p:fade/>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5_Blank Color 1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0399798"/>
      </p:ext>
    </p:extLst>
  </p:cSld>
  <p:clrMapOvr>
    <a:masterClrMapping/>
  </p:clrMapOvr>
  <p:transition>
    <p:fade/>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Blank Color Layout 5">
    <p:bg>
      <p:bgPr>
        <a:solidFill>
          <a:srgbClr val="00188F"/>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1775428"/>
      </p:ext>
    </p:extLst>
  </p:cSld>
  <p:clrMapOvr>
    <a:masterClrMapping/>
  </p:clrMapOvr>
  <p:transition>
    <p:fade/>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Blank Color 3 Layout">
    <p:bg>
      <p:bgPr>
        <a:solidFill>
          <a:srgbClr val="68217A"/>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6311367"/>
      </p:ext>
    </p:extLst>
  </p:cSld>
  <p:clrMapOvr>
    <a:masterClrMapping/>
  </p:clrMapOvr>
  <p:transition>
    <p:fade/>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Color 2 Layout">
    <p:bg>
      <p:bgPr>
        <a:solidFill>
          <a:srgbClr val="9B4F9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4340830"/>
      </p:ext>
    </p:extLst>
  </p:cSld>
  <p:clrMapOvr>
    <a:masterClrMapping/>
  </p:clrMapOvr>
  <p:transition>
    <p:fade/>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Blank Color Layout 4">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993089"/>
      </p:ext>
    </p:extLst>
  </p:cSld>
  <p:clrMapOvr>
    <a:masterClrMapping/>
  </p:clrMapOvr>
  <p:transition>
    <p:fade/>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Blank Color Layout 4">
    <p:bg>
      <p:bgPr>
        <a:solidFill>
          <a:schemeClr val="bg2">
            <a:lumMod val="60000"/>
            <a:lumOff val="4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0527857"/>
      </p:ext>
    </p:extLst>
  </p:cSld>
  <p:clrMapOvr>
    <a:masterClrMapping/>
  </p:clrMapOvr>
  <p:transition>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4"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5" Type="http://schemas.openxmlformats.org/officeDocument/2006/relationships/slideLayout" Target="../slideLayouts/slideLayout39.xml"/><Relationship Id="rId4" Type="http://schemas.openxmlformats.org/officeDocument/2006/relationships/slideLayout" Target="../slideLayouts/slideLayout3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9.xml"/><Relationship Id="rId13" Type="http://schemas.openxmlformats.org/officeDocument/2006/relationships/theme" Target="../theme/theme6.xml"/><Relationship Id="rId3" Type="http://schemas.openxmlformats.org/officeDocument/2006/relationships/slideLayout" Target="../slideLayouts/slideLayout44.xml"/><Relationship Id="rId7" Type="http://schemas.openxmlformats.org/officeDocument/2006/relationships/slideLayout" Target="../slideLayouts/slideLayout48.xml"/><Relationship Id="rId12" Type="http://schemas.openxmlformats.org/officeDocument/2006/relationships/slideLayout" Target="../slideLayouts/slideLayout53.xml"/><Relationship Id="rId2" Type="http://schemas.openxmlformats.org/officeDocument/2006/relationships/slideLayout" Target="../slideLayouts/slideLayout43.xml"/><Relationship Id="rId1" Type="http://schemas.openxmlformats.org/officeDocument/2006/relationships/slideLayout" Target="../slideLayouts/slideLayout42.xml"/><Relationship Id="rId6" Type="http://schemas.openxmlformats.org/officeDocument/2006/relationships/slideLayout" Target="../slideLayouts/slideLayout47.xml"/><Relationship Id="rId11" Type="http://schemas.openxmlformats.org/officeDocument/2006/relationships/slideLayout" Target="../slideLayouts/slideLayout52.xml"/><Relationship Id="rId5" Type="http://schemas.openxmlformats.org/officeDocument/2006/relationships/slideLayout" Target="../slideLayouts/slideLayout46.xml"/><Relationship Id="rId10" Type="http://schemas.openxmlformats.org/officeDocument/2006/relationships/slideLayout" Target="../slideLayouts/slideLayout51.xml"/><Relationship Id="rId4" Type="http://schemas.openxmlformats.org/officeDocument/2006/relationships/slideLayout" Target="../slideLayouts/slideLayout45.xml"/><Relationship Id="rId9" Type="http://schemas.openxmlformats.org/officeDocument/2006/relationships/slideLayout" Target="../slideLayouts/slideLayout5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69786927"/>
      </p:ext>
    </p:extLst>
  </p:cSld>
  <p:clrMap bg1="lt1" tx1="dk1" bg2="lt2" tx2="dk2" accent1="accent1" accent2="accent2" accent3="accent3" accent4="accent4" accent5="accent5" accent6="accent6" hlink="hlink" folHlink="folHlink"/>
  <p:sldLayoutIdLst>
    <p:sldLayoutId id="2147483744" r:id="rId1"/>
    <p:sldLayoutId id="2147483735" r:id="rId2"/>
    <p:sldLayoutId id="2147483736" r:id="rId3"/>
    <p:sldLayoutId id="2147483739" r:id="rId4"/>
    <p:sldLayoutId id="2147483740" r:id="rId5"/>
    <p:sldLayoutId id="2147483742" r:id="rId6"/>
    <p:sldLayoutId id="2147483743" r:id="rId7"/>
    <p:sldLayoutId id="2147483773" r:id="rId8"/>
    <p:sldLayoutId id="2147483802" r:id="rId9"/>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225013393"/>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91" r:id="rId11"/>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24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620943621"/>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Lst>
  <p:transition>
    <p:fade/>
  </p:transition>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342079442"/>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Lst>
  <p:transition>
    <p:fade/>
  </p:transition>
  <p:hf hdr="0" ftr="0" dt="0"/>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FBFBFB"/>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pPr lvl="0"/>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2000548"/>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15606614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Lst>
  <p:transition>
    <p:fade/>
  </p:transition>
  <p:txStyles>
    <p:titleStyle>
      <a:lvl1pPr algn="l" defTabSz="914363" rtl="0" eaLnBrk="1" latinLnBrk="0" hangingPunct="1">
        <a:lnSpc>
          <a:spcPct val="90000"/>
        </a:lnSpc>
        <a:spcBef>
          <a:spcPct val="0"/>
        </a:spcBef>
        <a:buNone/>
        <a:defRPr lang="en-US" sz="5400" b="0" kern="1200" cap="none" spc="-100" baseline="0" dirty="0">
          <a:ln w="3175">
            <a:noFill/>
          </a:ln>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effectLst/>
          <a:latin typeface="Segoe UI Light" pitchFamily="34" charset="0"/>
          <a:ea typeface="+mn-ea"/>
          <a:cs typeface="+mn-cs"/>
        </a:defRPr>
      </a:lvl1pPr>
    </p:titleStyle>
    <p:bodyStyle>
      <a:lvl1pPr marL="346075" indent="-346075" algn="l" defTabSz="914363" rtl="0" eaLnBrk="1" latinLnBrk="0" hangingPunct="1">
        <a:lnSpc>
          <a:spcPct val="90000"/>
        </a:lnSpc>
        <a:spcBef>
          <a:spcPct val="20000"/>
        </a:spcBef>
        <a:buClrTx/>
        <a:buSzPct val="90000"/>
        <a:buFont typeface="Arial" pitchFamily="34" charset="0"/>
        <a:buChar char="•"/>
        <a:defRPr sz="32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1pPr>
      <a:lvl2pPr marL="630238" indent="-284163" algn="l" defTabSz="914363" rtl="0" eaLnBrk="1" latinLnBrk="0" hangingPunct="1">
        <a:lnSpc>
          <a:spcPct val="90000"/>
        </a:lnSpc>
        <a:spcBef>
          <a:spcPct val="20000"/>
        </a:spcBef>
        <a:buClrTx/>
        <a:buSzPct val="90000"/>
        <a:buFont typeface="Arial" pitchFamily="34" charset="0"/>
        <a:buChar char="•"/>
        <a:tabLst>
          <a:tab pos="630238" algn="l"/>
        </a:tabLst>
        <a:defRPr sz="28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2pPr>
      <a:lvl3pPr marL="914400" indent="-284163" algn="l" defTabSz="914363" rtl="0" eaLnBrk="1" latinLnBrk="0" hangingPunct="1">
        <a:lnSpc>
          <a:spcPct val="90000"/>
        </a:lnSpc>
        <a:spcBef>
          <a:spcPct val="20000"/>
        </a:spcBef>
        <a:buClrTx/>
        <a:buSzPct val="90000"/>
        <a:buFont typeface="Arial" pitchFamily="34" charset="0"/>
        <a:buChar char="•"/>
        <a:defRPr sz="24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3pPr>
      <a:lvl4pPr marL="1482725" indent="-223838" algn="l" defTabSz="914363" rtl="0" eaLnBrk="1" latinLnBrk="0" hangingPunct="1">
        <a:lnSpc>
          <a:spcPct val="90000"/>
        </a:lnSpc>
        <a:spcBef>
          <a:spcPct val="20000"/>
        </a:spcBef>
        <a:buClrTx/>
        <a:buSzPct val="90000"/>
        <a:buFont typeface="Arial" pitchFamily="34" charset="0"/>
        <a:buChar char="•"/>
        <a:tabLst>
          <a:tab pos="914400" algn="l"/>
        </a:tabLst>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4pPr>
      <a:lvl5pPr marL="1712913" indent="-230188" algn="l" defTabSz="914363" rtl="0" eaLnBrk="1" latinLnBrk="0" hangingPunct="1">
        <a:lnSpc>
          <a:spcPct val="90000"/>
        </a:lnSpc>
        <a:spcBef>
          <a:spcPct val="20000"/>
        </a:spcBef>
        <a:buClrTx/>
        <a:buSzPct val="90000"/>
        <a:buFont typeface="Arial" pitchFamily="34" charset="0"/>
        <a:buChar char="•"/>
        <a:defRPr sz="2000" kern="1200">
          <a:gradFill flip="none" rotWithShape="1">
            <a:gsLst>
              <a:gs pos="0">
                <a:schemeClr val="tx1">
                  <a:lumMod val="65000"/>
                  <a:lumOff val="35000"/>
                </a:schemeClr>
              </a:gs>
              <a:gs pos="86000">
                <a:schemeClr val="tx1">
                  <a:lumMod val="75000"/>
                  <a:lumOff val="25000"/>
                </a:schemeClr>
              </a:gs>
            </a:gsLst>
            <a:path path="circle">
              <a:fillToRect r="100000" b="100000"/>
            </a:path>
            <a:tileRect l="-100000" t="-10000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accent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19112" y="228600"/>
            <a:ext cx="11149013" cy="747897"/>
          </a:xfrm>
          <a:prstGeom prst="rect">
            <a:avLst/>
          </a:prstGeom>
        </p:spPr>
        <p:txBody>
          <a:bodyPr vert="horz" wrap="square" lIns="0" tIns="0" rIns="0" bIns="0" rtlCol="0" anchor="t">
            <a:sp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19113" y="1447800"/>
            <a:ext cx="11149012" cy="1086451"/>
          </a:xfrm>
          <a:prstGeom prst="rect">
            <a:avLst/>
          </a:prstGeom>
        </p:spPr>
        <p:txBody>
          <a:bodyPr vert="horz" wrap="square" lIns="0" tIns="0" rIns="0" bIns="0" rtlCol="0">
            <a:sp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487484315"/>
      </p:ext>
    </p:extLst>
  </p:cSld>
  <p:clrMap bg1="dk1" tx1="lt1" bg2="dk2" tx2="lt2" accent1="accent1" accent2="accent2" accent3="accent3" accent4="accent4" accent5="accent5" accent6="accent6" hlink="hlink" folHlink="folHlink"/>
  <p:sldLayoutIdLst>
    <p:sldLayoutId id="2147483804" r:id="rId1"/>
    <p:sldLayoutId id="2147483805" r:id="rId2"/>
    <p:sldLayoutId id="2147483806" r:id="rId3"/>
    <p:sldLayoutId id="2147483807" r:id="rId4"/>
    <p:sldLayoutId id="2147483808" r:id="rId5"/>
    <p:sldLayoutId id="2147483809" r:id="rId6"/>
    <p:sldLayoutId id="2147483810" r:id="rId7"/>
    <p:sldLayoutId id="2147483811" r:id="rId8"/>
    <p:sldLayoutId id="2147483812" r:id="rId9"/>
    <p:sldLayoutId id="2147483813" r:id="rId10"/>
    <p:sldLayoutId id="2147483814" r:id="rId11"/>
    <p:sldLayoutId id="2147483815" r:id="rId12"/>
  </p:sldLayoutIdLst>
  <p:transition>
    <p:fade/>
  </p:transition>
  <p:txStyles>
    <p:title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75000"/>
                  <a:lumOff val="25000"/>
                </a:schemeClr>
              </a:gs>
              <a:gs pos="86000">
                <a:schemeClr val="tx1">
                  <a:lumMod val="75000"/>
                  <a:lumOff val="25000"/>
                </a:schemeClr>
              </a:gs>
            </a:gsLst>
            <a:lin ang="5400000" scaled="0"/>
            <a:tileRect/>
          </a:gradFill>
          <a:effectLst/>
          <a:latin typeface="Segoe UI Light" pitchFamily="34" charset="0"/>
          <a:ea typeface="+mn-ea"/>
          <a:cs typeface="Arial" charset="0"/>
        </a:defRPr>
      </a:lvl1pPr>
    </p:titleStyle>
    <p:bodyStyle>
      <a:lvl1pPr marL="346075" indent="-346075" algn="l" defTabSz="914363" rtl="0" eaLnBrk="1" latinLnBrk="0" hangingPunct="1">
        <a:lnSpc>
          <a:spcPct val="90000"/>
        </a:lnSpc>
        <a:spcBef>
          <a:spcPct val="20000"/>
        </a:spcBef>
        <a:buSzPct val="90000"/>
        <a:buFont typeface="Arial" pitchFamily="34" charset="0"/>
        <a:buChar char="•"/>
        <a:defRPr sz="3200" kern="1200">
          <a:gradFill>
            <a:gsLst>
              <a:gs pos="0">
                <a:schemeClr val="tx1">
                  <a:lumMod val="75000"/>
                  <a:lumOff val="25000"/>
                </a:schemeClr>
              </a:gs>
              <a:gs pos="86000">
                <a:schemeClr val="tx1">
                  <a:lumMod val="75000"/>
                  <a:lumOff val="25000"/>
                </a:schemeClr>
              </a:gs>
            </a:gsLst>
            <a:lin ang="5400000" scaled="0"/>
          </a:gradFill>
          <a:latin typeface="+mj-lt"/>
          <a:ea typeface="+mn-ea"/>
          <a:cs typeface="+mn-cs"/>
        </a:defRPr>
      </a:lvl1pPr>
      <a:lvl2pPr marL="630238" indent="-284163" algn="l" defTabSz="914363" rtl="0" eaLnBrk="1" latinLnBrk="0" hangingPunct="1">
        <a:lnSpc>
          <a:spcPct val="90000"/>
        </a:lnSpc>
        <a:spcBef>
          <a:spcPct val="20000"/>
        </a:spcBef>
        <a:buSzPct val="90000"/>
        <a:buFont typeface="Arial" pitchFamily="34" charset="0"/>
        <a:buChar char="•"/>
        <a:tabLst>
          <a:tab pos="630238"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2pPr>
      <a:lvl3pPr marL="914400" indent="-284163" algn="l" defTabSz="914363" rtl="0" eaLnBrk="1" latinLnBrk="0" hangingPunct="1">
        <a:lnSpc>
          <a:spcPct val="90000"/>
        </a:lnSpc>
        <a:spcBef>
          <a:spcPct val="20000"/>
        </a:spcBef>
        <a:buSzPct val="90000"/>
        <a:buFont typeface="Arial" pitchFamily="34" charset="0"/>
        <a:buChar char="•"/>
        <a:defRPr sz="18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3pPr>
      <a:lvl4pPr marL="1482725" indent="-223838" algn="l" defTabSz="914363" rtl="0" eaLnBrk="1" latinLnBrk="0" hangingPunct="1">
        <a:lnSpc>
          <a:spcPct val="90000"/>
        </a:lnSpc>
        <a:spcBef>
          <a:spcPct val="20000"/>
        </a:spcBef>
        <a:buSzPct val="90000"/>
        <a:buFont typeface="Arial" pitchFamily="34" charset="0"/>
        <a:buChar char="•"/>
        <a:tabLst>
          <a:tab pos="914400" algn="l"/>
        </a:tabLst>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4pPr>
      <a:lvl5pPr marL="1712913" indent="-230188" algn="l" defTabSz="914363" rtl="0" eaLnBrk="1" latinLnBrk="0" hangingPunct="1">
        <a:lnSpc>
          <a:spcPct val="90000"/>
        </a:lnSpc>
        <a:spcBef>
          <a:spcPct val="20000"/>
        </a:spcBef>
        <a:buSzPct val="90000"/>
        <a:buFont typeface="Arial" pitchFamily="34" charset="0"/>
        <a:buChar char="•"/>
        <a:defRPr sz="2000" kern="1200">
          <a:gradFill>
            <a:gsLst>
              <a:gs pos="0">
                <a:schemeClr val="tx1">
                  <a:lumMod val="75000"/>
                  <a:lumOff val="25000"/>
                </a:schemeClr>
              </a:gs>
              <a:gs pos="86000">
                <a:schemeClr val="tx1">
                  <a:lumMod val="75000"/>
                  <a:lumOff val="25000"/>
                </a:schemeClr>
              </a:gs>
            </a:gsLst>
            <a:lin ang="5400000" scaled="0"/>
          </a:gra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63" rtl="0" eaLnBrk="1" latinLnBrk="0" hangingPunct="1">
        <a:defRPr sz="1800" kern="1200">
          <a:solidFill>
            <a:schemeClr val="tx1"/>
          </a:solidFill>
          <a:latin typeface="+mn-lt"/>
          <a:ea typeface="+mn-ea"/>
          <a:cs typeface="+mn-cs"/>
        </a:defRPr>
      </a:lvl1pPr>
      <a:lvl2pPr marL="457182" algn="l" defTabSz="914363" rtl="0" eaLnBrk="1" latinLnBrk="0" hangingPunct="1">
        <a:defRPr sz="1800" kern="1200">
          <a:solidFill>
            <a:schemeClr val="tx1"/>
          </a:solidFill>
          <a:latin typeface="+mn-lt"/>
          <a:ea typeface="+mn-ea"/>
          <a:cs typeface="+mn-cs"/>
        </a:defRPr>
      </a:lvl2pPr>
      <a:lvl3pPr marL="914363" algn="l" defTabSz="914363" rtl="0" eaLnBrk="1" latinLnBrk="0" hangingPunct="1">
        <a:defRPr sz="1800" kern="1200">
          <a:solidFill>
            <a:schemeClr val="tx1"/>
          </a:solidFill>
          <a:latin typeface="+mn-lt"/>
          <a:ea typeface="+mn-ea"/>
          <a:cs typeface="+mn-cs"/>
        </a:defRPr>
      </a:lvl3pPr>
      <a:lvl4pPr marL="1371545" algn="l" defTabSz="914363" rtl="0" eaLnBrk="1" latinLnBrk="0" hangingPunct="1">
        <a:defRPr sz="1800" kern="1200">
          <a:solidFill>
            <a:schemeClr val="tx1"/>
          </a:solidFill>
          <a:latin typeface="+mn-lt"/>
          <a:ea typeface="+mn-ea"/>
          <a:cs typeface="+mn-cs"/>
        </a:defRPr>
      </a:lvl4pPr>
      <a:lvl5pPr marL="1828727" algn="l" defTabSz="914363" rtl="0" eaLnBrk="1" latinLnBrk="0" hangingPunct="1">
        <a:defRPr sz="1800" kern="1200">
          <a:solidFill>
            <a:schemeClr val="tx1"/>
          </a:solidFill>
          <a:latin typeface="+mn-lt"/>
          <a:ea typeface="+mn-ea"/>
          <a:cs typeface="+mn-cs"/>
        </a:defRPr>
      </a:lvl5pPr>
      <a:lvl6pPr marL="2285909" algn="l" defTabSz="914363" rtl="0" eaLnBrk="1" latinLnBrk="0" hangingPunct="1">
        <a:defRPr sz="1800" kern="1200">
          <a:solidFill>
            <a:schemeClr val="tx1"/>
          </a:solidFill>
          <a:latin typeface="+mn-lt"/>
          <a:ea typeface="+mn-ea"/>
          <a:cs typeface="+mn-cs"/>
        </a:defRPr>
      </a:lvl6pPr>
      <a:lvl7pPr marL="2743090" algn="l" defTabSz="914363" rtl="0" eaLnBrk="1" latinLnBrk="0" hangingPunct="1">
        <a:defRPr sz="1800" kern="1200">
          <a:solidFill>
            <a:schemeClr val="tx1"/>
          </a:solidFill>
          <a:latin typeface="+mn-lt"/>
          <a:ea typeface="+mn-ea"/>
          <a:cs typeface="+mn-cs"/>
        </a:defRPr>
      </a:lvl7pPr>
      <a:lvl8pPr marL="3200272" algn="l" defTabSz="914363" rtl="0" eaLnBrk="1" latinLnBrk="0" hangingPunct="1">
        <a:defRPr sz="1800" kern="1200">
          <a:solidFill>
            <a:schemeClr val="tx1"/>
          </a:solidFill>
          <a:latin typeface="+mn-lt"/>
          <a:ea typeface="+mn-ea"/>
          <a:cs typeface="+mn-cs"/>
        </a:defRPr>
      </a:lvl8pPr>
      <a:lvl9pPr marL="3657454" algn="l" defTabSz="91436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2.xml"/></Relationships>
</file>

<file path=ppt/slides/_rels/slide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gif"/><Relationship Id="rId10" Type="http://schemas.openxmlformats.org/officeDocument/2006/relationships/image" Target="../media/image15.png"/><Relationship Id="rId4" Type="http://schemas.openxmlformats.org/officeDocument/2006/relationships/image" Target="../media/image9.emf"/><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0.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9.png"/><Relationship Id="rId11" Type="http://schemas.openxmlformats.org/officeDocument/2006/relationships/image" Target="../media/image24.png"/><Relationship Id="rId5" Type="http://schemas.microsoft.com/office/2007/relationships/hdphoto" Target="../media/hdphoto2.wdp"/><Relationship Id="rId10" Type="http://schemas.openxmlformats.org/officeDocument/2006/relationships/image" Target="../media/image23.png"/><Relationship Id="rId4" Type="http://schemas.openxmlformats.org/officeDocument/2006/relationships/image" Target="../media/image18.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26.png"/><Relationship Id="rId7" Type="http://schemas.microsoft.com/office/2007/relationships/hdphoto" Target="../media/hdphoto3.wdp"/><Relationship Id="rId12"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28.png"/><Relationship Id="rId11" Type="http://schemas.openxmlformats.org/officeDocument/2006/relationships/image" Target="../media/image32.png"/><Relationship Id="rId5" Type="http://schemas.openxmlformats.org/officeDocument/2006/relationships/image" Target="../media/image27.png"/><Relationship Id="rId10" Type="http://schemas.openxmlformats.org/officeDocument/2006/relationships/image" Target="../media/image31.png"/><Relationship Id="rId4" Type="http://schemas.openxmlformats.org/officeDocument/2006/relationships/image" Target="../media/image10.gif"/><Relationship Id="rId9" Type="http://schemas.openxmlformats.org/officeDocument/2006/relationships/image" Target="../media/image3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13" Type="http://schemas.microsoft.com/office/2007/relationships/hdphoto" Target="../media/hdphoto6.wdp"/><Relationship Id="rId3" Type="http://schemas.openxmlformats.org/officeDocument/2006/relationships/image" Target="../media/image35.png"/><Relationship Id="rId7" Type="http://schemas.microsoft.com/office/2007/relationships/hdphoto" Target="../media/hdphoto4.wdp"/><Relationship Id="rId12"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36.png"/><Relationship Id="rId11" Type="http://schemas.openxmlformats.org/officeDocument/2006/relationships/image" Target="../media/image10.gif"/><Relationship Id="rId5" Type="http://schemas.openxmlformats.org/officeDocument/2006/relationships/image" Target="../media/image14.png"/><Relationship Id="rId10" Type="http://schemas.microsoft.com/office/2007/relationships/hdphoto" Target="../media/hdphoto5.wdp"/><Relationship Id="rId4" Type="http://schemas.openxmlformats.org/officeDocument/2006/relationships/image" Target="../media/image9.emf"/><Relationship Id="rId9" Type="http://schemas.openxmlformats.org/officeDocument/2006/relationships/image" Target="../media/image37.png"/></Relationships>
</file>

<file path=ppt/slides/_rels/slide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10.gif"/></Relationships>
</file>

<file path=ppt/slides/_rels/slide9.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52.png"/><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8" Type="http://schemas.openxmlformats.org/officeDocument/2006/relationships/image" Target="../media/image10.gif"/><Relationship Id="rId3" Type="http://schemas.openxmlformats.org/officeDocument/2006/relationships/image" Target="../media/image53.png"/><Relationship Id="rId7"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55.png"/><Relationship Id="rId11" Type="http://schemas.openxmlformats.org/officeDocument/2006/relationships/image" Target="../media/image17.png"/><Relationship Id="rId5" Type="http://schemas.openxmlformats.org/officeDocument/2006/relationships/image" Target="../media/image54.png"/><Relationship Id="rId10" Type="http://schemas.openxmlformats.org/officeDocument/2006/relationships/image" Target="../media/image15.png"/><Relationship Id="rId4" Type="http://schemas.openxmlformats.org/officeDocument/2006/relationships/image" Target="../media/image9.emf"/><Relationship Id="rId9" Type="http://schemas.openxmlformats.org/officeDocument/2006/relationships/image" Target="../media/image57.png"/></Relationships>
</file>

<file path=ppt/slides/_rels/slide1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8.png"/><Relationship Id="rId7"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image" Target="../media/image54.png"/><Relationship Id="rId5" Type="http://schemas.openxmlformats.org/officeDocument/2006/relationships/image" Target="../media/image10.gif"/><Relationship Id="rId4" Type="http://schemas.openxmlformats.org/officeDocument/2006/relationships/image" Target="../media/image15.png"/><Relationship Id="rId9" Type="http://schemas.microsoft.com/office/2007/relationships/hdphoto" Target="../media/hdphoto7.wdp"/></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60.png"/><Relationship Id="rId7"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microsoft.com/office/2007/relationships/hdphoto" Target="../media/hdphoto9.wdp"/><Relationship Id="rId5" Type="http://schemas.openxmlformats.org/officeDocument/2006/relationships/image" Target="../media/image61.png"/><Relationship Id="rId4" Type="http://schemas.microsoft.com/office/2007/relationships/hdphoto" Target="../media/hdphoto8.wdp"/><Relationship Id="rId9" Type="http://schemas.microsoft.com/office/2007/relationships/hdphoto" Target="../media/hdphoto5.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hyperlink" Target="microsoftvirtualacademy.com" TargetMode="External"/><Relationship Id="rId2" Type="http://schemas.openxmlformats.org/officeDocument/2006/relationships/hyperlink" Target="technet.microsoft.com%5Cevalcenter" TargetMode="External"/><Relationship Id="rId1" Type="http://schemas.openxmlformats.org/officeDocument/2006/relationships/slideLayout" Target="../slideLayouts/slideLayout4.xml"/><Relationship Id="rId5" Type="http://schemas.openxmlformats.org/officeDocument/2006/relationships/hyperlink" Target="http://aka.ms/certifications" TargetMode="External"/><Relationship Id="rId4" Type="http://schemas.openxmlformats.org/officeDocument/2006/relationships/hyperlink" Target="technet.microsoft.com%5Cglobalitcamp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9.xml"/><Relationship Id="rId1" Type="http://schemas.openxmlformats.org/officeDocument/2006/relationships/slideLayout" Target="../slideLayouts/slideLayout48.xml"/><Relationship Id="rId6" Type="http://schemas.openxmlformats.org/officeDocument/2006/relationships/image" Target="../media/image64.png"/><Relationship Id="rId5" Type="http://schemas.microsoft.com/office/2007/relationships/hdphoto" Target="../media/hdphoto10.wdp"/><Relationship Id="rId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512764" y="1768475"/>
            <a:ext cx="11228440" cy="2659190"/>
          </a:xfrm>
        </p:spPr>
        <p:txBody>
          <a:bodyPr/>
          <a:lstStyle/>
          <a:p>
            <a:r>
              <a:rPr lang="en-US" sz="9600" dirty="0"/>
              <a:t>Flexible Workstyles: Anywhere Productivity</a:t>
            </a:r>
          </a:p>
        </p:txBody>
      </p:sp>
    </p:spTree>
    <p:extLst>
      <p:ext uri="{BB962C8B-B14F-4D97-AF65-F5344CB8AC3E}">
        <p14:creationId xmlns:p14="http://schemas.microsoft.com/office/powerpoint/2010/main" val="843395330"/>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t="15986"/>
          <a:stretch/>
        </p:blipFill>
        <p:spPr>
          <a:xfrm>
            <a:off x="9298773" y="1698887"/>
            <a:ext cx="2694128" cy="3397803"/>
          </a:xfrm>
          <a:prstGeom prst="rect">
            <a:avLst/>
          </a:prstGeom>
        </p:spPr>
      </p:pic>
      <p:sp>
        <p:nvSpPr>
          <p:cNvPr id="2" name="Title 1"/>
          <p:cNvSpPr>
            <a:spLocks noGrp="1"/>
          </p:cNvSpPr>
          <p:nvPr>
            <p:ph type="title"/>
          </p:nvPr>
        </p:nvSpPr>
        <p:spPr>
          <a:xfrm>
            <a:off x="519112" y="228600"/>
            <a:ext cx="11149013" cy="747897"/>
          </a:xfrm>
        </p:spPr>
        <p:txBody>
          <a:bodyPr/>
          <a:lstStyle/>
          <a:p>
            <a:r>
              <a:rPr lang="en-US" dirty="0" smtClean="0">
                <a:solidFill>
                  <a:schemeClr val="bg1">
                    <a:lumMod val="50000"/>
                  </a:schemeClr>
                </a:solidFill>
              </a:rPr>
              <a:t>Productivity on the Road</a:t>
            </a:r>
            <a:endParaRPr lang="en-US" sz="4000" dirty="0">
              <a:solidFill>
                <a:schemeClr val="bg1">
                  <a:lumMod val="50000"/>
                </a:schemeClr>
              </a:solidFill>
            </a:endParaRPr>
          </a:p>
        </p:txBody>
      </p:sp>
      <p:sp>
        <p:nvSpPr>
          <p:cNvPr id="6" name="Rectangle 5"/>
          <p:cNvSpPr/>
          <p:nvPr/>
        </p:nvSpPr>
        <p:spPr bwMode="auto">
          <a:xfrm>
            <a:off x="514297" y="1684804"/>
            <a:ext cx="8686800" cy="4379380"/>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a:solidFill>
                <a:srgbClr val="FFFFFF"/>
              </a:solidFill>
            </a:endParaRPr>
          </a:p>
        </p:txBody>
      </p:sp>
      <p:grpSp>
        <p:nvGrpSpPr>
          <p:cNvPr id="7" name="Group 86"/>
          <p:cNvGrpSpPr/>
          <p:nvPr/>
        </p:nvGrpSpPr>
        <p:grpSpPr>
          <a:xfrm>
            <a:off x="1463740" y="2632046"/>
            <a:ext cx="3518275" cy="356854"/>
            <a:chOff x="6842542" y="3644557"/>
            <a:chExt cx="2697185" cy="607466"/>
          </a:xfrm>
          <a:solidFill>
            <a:srgbClr val="FFFFFF">
              <a:alpha val="56078"/>
            </a:srgbClr>
          </a:solidFill>
          <a:scene3d>
            <a:camera prst="isometricOffAxis1Left"/>
            <a:lightRig rig="threePt" dir="t"/>
          </a:scene3d>
        </p:grpSpPr>
        <p:sp>
          <p:nvSpPr>
            <p:cNvPr id="8" name="Rectangle 7"/>
            <p:cNvSpPr/>
            <p:nvPr/>
          </p:nvSpPr>
          <p:spPr>
            <a:xfrm rot="16200000">
              <a:off x="7909280" y="2577819"/>
              <a:ext cx="563709" cy="2697185"/>
            </a:xfrm>
            <a:prstGeom prst="rect">
              <a:avLst/>
            </a:prstGeom>
            <a:grpFill/>
            <a:ln>
              <a:noFill/>
            </a:ln>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TextBox 8"/>
            <p:cNvSpPr txBox="1"/>
            <p:nvPr/>
          </p:nvSpPr>
          <p:spPr>
            <a:xfrm>
              <a:off x="6970074" y="3790996"/>
              <a:ext cx="2442121" cy="461027"/>
            </a:xfrm>
            <a:prstGeom prst="rect">
              <a:avLst/>
            </a:prstGeom>
            <a:noFill/>
            <a:sp3d/>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endParaRPr lang="en-US" sz="1400" dirty="0">
                <a:solidFill>
                  <a:prstClr val="black"/>
                </a:solidFill>
                <a:ea typeface="Segoe UI" pitchFamily="34" charset="0"/>
                <a:cs typeface="Segoe UI" pitchFamily="34" charset="0"/>
              </a:endParaRPr>
            </a:p>
          </p:txBody>
        </p:sp>
      </p:grpSp>
      <p:grpSp>
        <p:nvGrpSpPr>
          <p:cNvPr id="10" name="Group 92"/>
          <p:cNvGrpSpPr/>
          <p:nvPr/>
        </p:nvGrpSpPr>
        <p:grpSpPr>
          <a:xfrm>
            <a:off x="4038788" y="3119317"/>
            <a:ext cx="4244311" cy="326171"/>
            <a:chOff x="6842542" y="3644555"/>
            <a:chExt cx="3892567" cy="563709"/>
          </a:xfrm>
          <a:solidFill>
            <a:schemeClr val="bg1"/>
          </a:solidFill>
        </p:grpSpPr>
        <p:sp>
          <p:nvSpPr>
            <p:cNvPr id="11" name="Rectangle 10"/>
            <p:cNvSpPr/>
            <p:nvPr/>
          </p:nvSpPr>
          <p:spPr>
            <a:xfrm rot="16200000">
              <a:off x="8506971" y="1980126"/>
              <a:ext cx="563709" cy="389256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TextBox 11"/>
            <p:cNvSpPr txBox="1"/>
            <p:nvPr/>
          </p:nvSpPr>
          <p:spPr>
            <a:xfrm>
              <a:off x="7567764" y="3725642"/>
              <a:ext cx="2442120" cy="420191"/>
            </a:xfrm>
            <a:prstGeom prst="rect">
              <a:avLst/>
            </a:prstGeom>
            <a:grp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200" b="1" dirty="0" smtClean="0">
                  <a:solidFill>
                    <a:srgbClr val="000000">
                      <a:lumMod val="65000"/>
                      <a:lumOff val="35000"/>
                    </a:srgbClr>
                  </a:solidFill>
                  <a:ea typeface="Segoe UI" pitchFamily="34" charset="0"/>
                  <a:cs typeface="Segoe UI" pitchFamily="34" charset="0"/>
                </a:rPr>
                <a:t>FIREWALL</a:t>
              </a:r>
              <a:endParaRPr lang="en-US" sz="1200" b="1" dirty="0">
                <a:solidFill>
                  <a:srgbClr val="000000">
                    <a:lumMod val="65000"/>
                    <a:lumOff val="35000"/>
                  </a:srgbClr>
                </a:solidFill>
                <a:ea typeface="Segoe UI" pitchFamily="34" charset="0"/>
                <a:cs typeface="Segoe UI" pitchFamily="34" charset="0"/>
              </a:endParaRPr>
            </a:p>
          </p:txBody>
        </p:sp>
      </p:grpSp>
      <p:grpSp>
        <p:nvGrpSpPr>
          <p:cNvPr id="13" name="Group 13332"/>
          <p:cNvGrpSpPr/>
          <p:nvPr/>
        </p:nvGrpSpPr>
        <p:grpSpPr>
          <a:xfrm>
            <a:off x="6537304" y="2425002"/>
            <a:ext cx="876529" cy="528750"/>
            <a:chOff x="8889117" y="2774979"/>
            <a:chExt cx="854839" cy="528750"/>
          </a:xfrm>
        </p:grpSpPr>
        <p:pic>
          <p:nvPicPr>
            <p:cNvPr id="14" name="Picture 13"/>
            <p:cNvPicPr>
              <a:picLocks noChangeAspect="1"/>
            </p:cNvPicPr>
            <p:nvPr/>
          </p:nvPicPr>
          <p:blipFill rotWithShape="1">
            <a:blip r:embed="rId4" cstate="screen">
              <a:extLst>
                <a:ext uri="{28A0092B-C50C-407E-A947-70E740481C1C}">
                  <a14:useLocalDpi xmlns:a14="http://schemas.microsoft.com/office/drawing/2010/main"/>
                </a:ext>
              </a:extLst>
            </a:blip>
            <a:srcRect l="67536"/>
            <a:stretch/>
          </p:blipFill>
          <p:spPr>
            <a:xfrm>
              <a:off x="8889117" y="2774979"/>
              <a:ext cx="266613" cy="528750"/>
            </a:xfrm>
            <a:prstGeom prst="rect">
              <a:avLst/>
            </a:prstGeom>
          </p:spPr>
        </p:pic>
        <p:pic>
          <p:nvPicPr>
            <p:cNvPr id="15" name="Picture 14"/>
            <p:cNvPicPr>
              <a:picLocks noChangeAspect="1"/>
            </p:cNvPicPr>
            <p:nvPr/>
          </p:nvPicPr>
          <p:blipFill rotWithShape="1">
            <a:blip r:embed="rId4" cstate="screen">
              <a:extLst>
                <a:ext uri="{28A0092B-C50C-407E-A947-70E740481C1C}">
                  <a14:useLocalDpi xmlns:a14="http://schemas.microsoft.com/office/drawing/2010/main"/>
                </a:ext>
              </a:extLst>
            </a:blip>
            <a:srcRect l="67536"/>
            <a:stretch/>
          </p:blipFill>
          <p:spPr>
            <a:xfrm>
              <a:off x="9186054" y="2774979"/>
              <a:ext cx="266613" cy="528750"/>
            </a:xfrm>
            <a:prstGeom prst="rect">
              <a:avLst/>
            </a:prstGeom>
          </p:spPr>
        </p:pic>
        <p:pic>
          <p:nvPicPr>
            <p:cNvPr id="16" name="Picture 15"/>
            <p:cNvPicPr>
              <a:picLocks noChangeAspect="1"/>
            </p:cNvPicPr>
            <p:nvPr/>
          </p:nvPicPr>
          <p:blipFill rotWithShape="1">
            <a:blip r:embed="rId4" cstate="screen">
              <a:extLst>
                <a:ext uri="{28A0092B-C50C-407E-A947-70E740481C1C}">
                  <a14:useLocalDpi xmlns:a14="http://schemas.microsoft.com/office/drawing/2010/main"/>
                </a:ext>
              </a:extLst>
            </a:blip>
            <a:srcRect l="67536"/>
            <a:stretch/>
          </p:blipFill>
          <p:spPr>
            <a:xfrm>
              <a:off x="9477343" y="2774979"/>
              <a:ext cx="266613" cy="528750"/>
            </a:xfrm>
            <a:prstGeom prst="rect">
              <a:avLst/>
            </a:prstGeom>
          </p:spPr>
        </p:pic>
      </p:grpSp>
      <p:grpSp>
        <p:nvGrpSpPr>
          <p:cNvPr id="17" name="Group 45"/>
          <p:cNvGrpSpPr/>
          <p:nvPr/>
        </p:nvGrpSpPr>
        <p:grpSpPr>
          <a:xfrm rot="18900000">
            <a:off x="5263423" y="4657695"/>
            <a:ext cx="285312" cy="344930"/>
            <a:chOff x="8323693" y="3728366"/>
            <a:chExt cx="278252" cy="344930"/>
          </a:xfrm>
        </p:grpSpPr>
        <p:sp>
          <p:nvSpPr>
            <p:cNvPr id="18" name="Freeform 72"/>
            <p:cNvSpPr>
              <a:spLocks/>
            </p:cNvSpPr>
            <p:nvPr/>
          </p:nvSpPr>
          <p:spPr bwMode="auto">
            <a:xfrm rot="10800000">
              <a:off x="8323693" y="3814289"/>
              <a:ext cx="70295" cy="173086"/>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endParaRPr>
            </a:p>
          </p:txBody>
        </p:sp>
        <p:sp>
          <p:nvSpPr>
            <p:cNvPr id="19" name="Freeform 72"/>
            <p:cNvSpPr>
              <a:spLocks/>
            </p:cNvSpPr>
            <p:nvPr/>
          </p:nvSpPr>
          <p:spPr bwMode="auto">
            <a:xfrm rot="10800000">
              <a:off x="8425352" y="3775057"/>
              <a:ext cx="70295" cy="251549"/>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endParaRPr>
            </a:p>
          </p:txBody>
        </p:sp>
        <p:sp>
          <p:nvSpPr>
            <p:cNvPr id="20" name="Freeform 72"/>
            <p:cNvSpPr>
              <a:spLocks/>
            </p:cNvSpPr>
            <p:nvPr/>
          </p:nvSpPr>
          <p:spPr bwMode="auto">
            <a:xfrm rot="10800000">
              <a:off x="8531650" y="3728366"/>
              <a:ext cx="70295" cy="344930"/>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endParaRPr>
            </a:p>
          </p:txBody>
        </p:sp>
      </p:grpSp>
      <p:sp>
        <p:nvSpPr>
          <p:cNvPr id="24" name="Rounded Rectangle 48"/>
          <p:cNvSpPr/>
          <p:nvPr/>
        </p:nvSpPr>
        <p:spPr>
          <a:xfrm rot="16200000">
            <a:off x="4535099" y="4837352"/>
            <a:ext cx="652963" cy="891224"/>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25" name="Group 68"/>
          <p:cNvGrpSpPr/>
          <p:nvPr/>
        </p:nvGrpSpPr>
        <p:grpSpPr>
          <a:xfrm rot="13500000">
            <a:off x="2732142" y="4428546"/>
            <a:ext cx="278252" cy="353682"/>
            <a:chOff x="8323693" y="3728366"/>
            <a:chExt cx="278252" cy="344930"/>
          </a:xfrm>
        </p:grpSpPr>
        <p:sp>
          <p:nvSpPr>
            <p:cNvPr id="26" name="Freeform 72"/>
            <p:cNvSpPr>
              <a:spLocks/>
            </p:cNvSpPr>
            <p:nvPr/>
          </p:nvSpPr>
          <p:spPr bwMode="auto">
            <a:xfrm rot="10800000">
              <a:off x="8323693" y="3814289"/>
              <a:ext cx="70295" cy="173086"/>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endParaRPr>
            </a:p>
          </p:txBody>
        </p:sp>
        <p:sp>
          <p:nvSpPr>
            <p:cNvPr id="27" name="Freeform 72"/>
            <p:cNvSpPr>
              <a:spLocks/>
            </p:cNvSpPr>
            <p:nvPr/>
          </p:nvSpPr>
          <p:spPr bwMode="auto">
            <a:xfrm rot="10800000">
              <a:off x="8425352" y="3775057"/>
              <a:ext cx="70295" cy="251549"/>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endParaRPr>
            </a:p>
          </p:txBody>
        </p:sp>
        <p:sp>
          <p:nvSpPr>
            <p:cNvPr id="28" name="Freeform 72"/>
            <p:cNvSpPr>
              <a:spLocks/>
            </p:cNvSpPr>
            <p:nvPr/>
          </p:nvSpPr>
          <p:spPr bwMode="auto">
            <a:xfrm rot="10800000">
              <a:off x="8531650" y="3728366"/>
              <a:ext cx="70295" cy="344930"/>
            </a:xfrm>
            <a:custGeom>
              <a:avLst/>
              <a:gdLst>
                <a:gd name="T0" fmla="*/ 0 w 129"/>
                <a:gd name="T1" fmla="*/ 215 h 430"/>
                <a:gd name="T2" fmla="*/ 4 w 129"/>
                <a:gd name="T3" fmla="*/ 147 h 430"/>
                <a:gd name="T4" fmla="*/ 15 w 129"/>
                <a:gd name="T5" fmla="*/ 90 h 430"/>
                <a:gd name="T6" fmla="*/ 32 w 129"/>
                <a:gd name="T7" fmla="*/ 42 h 430"/>
                <a:gd name="T8" fmla="*/ 51 w 129"/>
                <a:gd name="T9" fmla="*/ 4 h 430"/>
                <a:gd name="T10" fmla="*/ 68 w 129"/>
                <a:gd name="T11" fmla="*/ 1 h 430"/>
                <a:gd name="T12" fmla="*/ 87 w 129"/>
                <a:gd name="T13" fmla="*/ 0 h 430"/>
                <a:gd name="T14" fmla="*/ 107 w 129"/>
                <a:gd name="T15" fmla="*/ 1 h 430"/>
                <a:gd name="T16" fmla="*/ 129 w 129"/>
                <a:gd name="T17" fmla="*/ 5 h 430"/>
                <a:gd name="T18" fmla="*/ 115 w 129"/>
                <a:gd name="T19" fmla="*/ 33 h 430"/>
                <a:gd name="T20" fmla="*/ 97 w 129"/>
                <a:gd name="T21" fmla="*/ 79 h 430"/>
                <a:gd name="T22" fmla="*/ 83 w 129"/>
                <a:gd name="T23" fmla="*/ 140 h 430"/>
                <a:gd name="T24" fmla="*/ 77 w 129"/>
                <a:gd name="T25" fmla="*/ 215 h 430"/>
                <a:gd name="T26" fmla="*/ 83 w 129"/>
                <a:gd name="T27" fmla="*/ 289 h 430"/>
                <a:gd name="T28" fmla="*/ 97 w 129"/>
                <a:gd name="T29" fmla="*/ 351 h 430"/>
                <a:gd name="T30" fmla="*/ 115 w 129"/>
                <a:gd name="T31" fmla="*/ 396 h 430"/>
                <a:gd name="T32" fmla="*/ 129 w 129"/>
                <a:gd name="T33" fmla="*/ 425 h 430"/>
                <a:gd name="T34" fmla="*/ 107 w 129"/>
                <a:gd name="T35" fmla="*/ 428 h 430"/>
                <a:gd name="T36" fmla="*/ 87 w 129"/>
                <a:gd name="T37" fmla="*/ 430 h 430"/>
                <a:gd name="T38" fmla="*/ 68 w 129"/>
                <a:gd name="T39" fmla="*/ 429 h 430"/>
                <a:gd name="T40" fmla="*/ 51 w 129"/>
                <a:gd name="T41" fmla="*/ 426 h 430"/>
                <a:gd name="T42" fmla="*/ 32 w 129"/>
                <a:gd name="T43" fmla="*/ 388 h 430"/>
                <a:gd name="T44" fmla="*/ 15 w 129"/>
                <a:gd name="T45" fmla="*/ 340 h 430"/>
                <a:gd name="T46" fmla="*/ 4 w 129"/>
                <a:gd name="T47" fmla="*/ 282 h 430"/>
                <a:gd name="T48" fmla="*/ 0 w 129"/>
                <a:gd name="T49" fmla="*/ 215 h 4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9" h="430">
                  <a:moveTo>
                    <a:pt x="0" y="215"/>
                  </a:moveTo>
                  <a:cubicBezTo>
                    <a:pt x="0" y="191"/>
                    <a:pt x="1" y="168"/>
                    <a:pt x="4" y="147"/>
                  </a:cubicBezTo>
                  <a:cubicBezTo>
                    <a:pt x="7" y="126"/>
                    <a:pt x="10" y="107"/>
                    <a:pt x="15" y="90"/>
                  </a:cubicBezTo>
                  <a:cubicBezTo>
                    <a:pt x="20" y="72"/>
                    <a:pt x="25" y="56"/>
                    <a:pt x="32" y="42"/>
                  </a:cubicBezTo>
                  <a:cubicBezTo>
                    <a:pt x="38" y="27"/>
                    <a:pt x="44" y="15"/>
                    <a:pt x="51" y="4"/>
                  </a:cubicBezTo>
                  <a:cubicBezTo>
                    <a:pt x="55" y="2"/>
                    <a:pt x="61" y="1"/>
                    <a:pt x="68" y="1"/>
                  </a:cubicBezTo>
                  <a:cubicBezTo>
                    <a:pt x="75" y="0"/>
                    <a:pt x="81" y="0"/>
                    <a:pt x="87" y="0"/>
                  </a:cubicBezTo>
                  <a:cubicBezTo>
                    <a:pt x="93" y="0"/>
                    <a:pt x="100" y="0"/>
                    <a:pt x="107" y="1"/>
                  </a:cubicBezTo>
                  <a:cubicBezTo>
                    <a:pt x="115" y="2"/>
                    <a:pt x="123" y="3"/>
                    <a:pt x="129" y="5"/>
                  </a:cubicBezTo>
                  <a:cubicBezTo>
                    <a:pt x="125" y="11"/>
                    <a:pt x="121" y="20"/>
                    <a:pt x="115" y="33"/>
                  </a:cubicBezTo>
                  <a:cubicBezTo>
                    <a:pt x="109" y="45"/>
                    <a:pt x="103" y="61"/>
                    <a:pt x="97" y="79"/>
                  </a:cubicBezTo>
                  <a:cubicBezTo>
                    <a:pt x="92" y="97"/>
                    <a:pt x="87" y="117"/>
                    <a:pt x="83" y="140"/>
                  </a:cubicBezTo>
                  <a:cubicBezTo>
                    <a:pt x="79" y="163"/>
                    <a:pt x="77" y="188"/>
                    <a:pt x="77" y="215"/>
                  </a:cubicBezTo>
                  <a:cubicBezTo>
                    <a:pt x="77" y="241"/>
                    <a:pt x="79" y="266"/>
                    <a:pt x="83" y="289"/>
                  </a:cubicBezTo>
                  <a:cubicBezTo>
                    <a:pt x="87" y="312"/>
                    <a:pt x="92" y="333"/>
                    <a:pt x="97" y="351"/>
                  </a:cubicBezTo>
                  <a:cubicBezTo>
                    <a:pt x="103" y="369"/>
                    <a:pt x="109" y="384"/>
                    <a:pt x="115" y="396"/>
                  </a:cubicBezTo>
                  <a:cubicBezTo>
                    <a:pt x="121" y="409"/>
                    <a:pt x="125" y="418"/>
                    <a:pt x="129" y="425"/>
                  </a:cubicBezTo>
                  <a:cubicBezTo>
                    <a:pt x="123" y="426"/>
                    <a:pt x="115" y="427"/>
                    <a:pt x="107" y="428"/>
                  </a:cubicBezTo>
                  <a:cubicBezTo>
                    <a:pt x="100" y="429"/>
                    <a:pt x="93" y="430"/>
                    <a:pt x="87" y="430"/>
                  </a:cubicBezTo>
                  <a:cubicBezTo>
                    <a:pt x="81" y="430"/>
                    <a:pt x="75" y="429"/>
                    <a:pt x="68" y="429"/>
                  </a:cubicBezTo>
                  <a:cubicBezTo>
                    <a:pt x="61" y="428"/>
                    <a:pt x="55" y="427"/>
                    <a:pt x="51" y="426"/>
                  </a:cubicBezTo>
                  <a:cubicBezTo>
                    <a:pt x="44" y="415"/>
                    <a:pt x="38" y="402"/>
                    <a:pt x="32" y="388"/>
                  </a:cubicBezTo>
                  <a:cubicBezTo>
                    <a:pt x="25" y="373"/>
                    <a:pt x="20" y="357"/>
                    <a:pt x="15" y="340"/>
                  </a:cubicBezTo>
                  <a:cubicBezTo>
                    <a:pt x="10" y="322"/>
                    <a:pt x="7" y="303"/>
                    <a:pt x="4" y="282"/>
                  </a:cubicBezTo>
                  <a:cubicBezTo>
                    <a:pt x="1" y="261"/>
                    <a:pt x="0" y="239"/>
                    <a:pt x="0" y="215"/>
                  </a:cubicBez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a:defRPr/>
              </a:pPr>
              <a:endParaRPr lang="en-US" kern="0">
                <a:solidFill>
                  <a:sysClr val="windowText" lastClr="000000"/>
                </a:solidFill>
              </a:endParaRPr>
            </a:p>
          </p:txBody>
        </p:sp>
      </p:grpSp>
      <p:sp>
        <p:nvSpPr>
          <p:cNvPr id="29" name="TextBox 28"/>
          <p:cNvSpPr txBox="1"/>
          <p:nvPr/>
        </p:nvSpPr>
        <p:spPr>
          <a:xfrm>
            <a:off x="530806" y="4720823"/>
            <a:ext cx="2504088"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Mobile Broadband</a:t>
            </a:r>
            <a:endParaRPr lang="en-US" sz="1400" dirty="0">
              <a:solidFill>
                <a:prstClr val="white"/>
              </a:solidFill>
              <a:ea typeface="Segoe UI" pitchFamily="34" charset="0"/>
              <a:cs typeface="Segoe UI" pitchFamily="34" charset="0"/>
            </a:endParaRPr>
          </a:p>
        </p:txBody>
      </p:sp>
      <p:pic>
        <p:nvPicPr>
          <p:cNvPr id="30" name="Picture 7" descr="C:\Users\v-junyo.REDMOND\Downloads\picasion.com_47562b368667ae2cdfc03232e83d1978.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rot="18601499">
            <a:off x="3976803" y="3455204"/>
            <a:ext cx="2862509" cy="733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11954" y="1971028"/>
            <a:ext cx="435828" cy="331883"/>
          </a:xfrm>
          <a:prstGeom prst="rect">
            <a:avLst/>
          </a:prstGeom>
        </p:spPr>
      </p:pic>
      <p:pic>
        <p:nvPicPr>
          <p:cNvPr id="32" name="Picture 31"/>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746859" y="4002553"/>
            <a:ext cx="189351" cy="249602"/>
          </a:xfrm>
          <a:prstGeom prst="rect">
            <a:avLst/>
          </a:prstGeom>
        </p:spPr>
      </p:pic>
      <p:pic>
        <p:nvPicPr>
          <p:cNvPr id="33" name="Picture 7" descr="C:\Users\v-junyo.REDMOND\Downloads\picasion.com_47562b368667ae2cdfc03232e83d1978.gif"/>
          <p:cNvPicPr preferRelativeResize="0">
            <a:picLocks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rot="1868688">
            <a:off x="2092862" y="4046236"/>
            <a:ext cx="2004741" cy="6505"/>
          </a:xfrm>
          <a:prstGeom prst="rect">
            <a:avLst/>
          </a:prstGeom>
          <a:noFill/>
          <a:extLst>
            <a:ext uri="{909E8E84-426E-40DD-AFC4-6F175D3DCCD1}">
              <a14:hiddenFill xmlns:a14="http://schemas.microsoft.com/office/drawing/2010/main">
                <a:solidFill>
                  <a:srgbClr val="FFFFFF"/>
                </a:solidFill>
              </a14:hiddenFill>
            </a:ext>
          </a:extLst>
        </p:spPr>
      </p:pic>
      <p:sp>
        <p:nvSpPr>
          <p:cNvPr id="34" name="TextBox 33"/>
          <p:cNvSpPr txBox="1"/>
          <p:nvPr/>
        </p:nvSpPr>
        <p:spPr>
          <a:xfrm>
            <a:off x="4586421" y="3522465"/>
            <a:ext cx="1197950"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err="1" smtClean="0">
                <a:solidFill>
                  <a:prstClr val="white"/>
                </a:solidFill>
                <a:ea typeface="Segoe UI" pitchFamily="34" charset="0"/>
                <a:cs typeface="Segoe UI" pitchFamily="34" charset="0"/>
              </a:rPr>
              <a:t>DirectAccess</a:t>
            </a:r>
            <a:endParaRPr lang="en-US" sz="1400" dirty="0">
              <a:solidFill>
                <a:prstClr val="white"/>
              </a:solidFill>
              <a:ea typeface="Segoe UI" pitchFamily="34" charset="0"/>
              <a:cs typeface="Segoe UI" pitchFamily="34" charset="0"/>
            </a:endParaRPr>
          </a:p>
        </p:txBody>
      </p:sp>
      <p:grpSp>
        <p:nvGrpSpPr>
          <p:cNvPr id="37" name="Group 5"/>
          <p:cNvGrpSpPr/>
          <p:nvPr/>
        </p:nvGrpSpPr>
        <p:grpSpPr>
          <a:xfrm>
            <a:off x="912143" y="2087297"/>
            <a:ext cx="1452527" cy="1685045"/>
            <a:chOff x="3484808" y="2329947"/>
            <a:chExt cx="1416583" cy="1685045"/>
          </a:xfrm>
        </p:grpSpPr>
        <p:cxnSp>
          <p:nvCxnSpPr>
            <p:cNvPr id="38" name="Straight Connector 37"/>
            <p:cNvCxnSpPr/>
            <p:nvPr/>
          </p:nvCxnSpPr>
          <p:spPr>
            <a:xfrm>
              <a:off x="4035906" y="2329947"/>
              <a:ext cx="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TextBox 38"/>
            <p:cNvSpPr txBox="1"/>
            <p:nvPr/>
          </p:nvSpPr>
          <p:spPr>
            <a:xfrm>
              <a:off x="3764937" y="3744163"/>
              <a:ext cx="931757"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SkyDrive</a:t>
              </a:r>
              <a:endParaRPr lang="en-US" sz="1400" dirty="0">
                <a:solidFill>
                  <a:prstClr val="white"/>
                </a:solidFill>
                <a:ea typeface="Segoe UI" pitchFamily="34" charset="0"/>
                <a:cs typeface="Segoe UI" pitchFamily="34" charset="0"/>
              </a:endParaRPr>
            </a:p>
          </p:txBody>
        </p:sp>
        <p:pic>
          <p:nvPicPr>
            <p:cNvPr id="40" name="Picture 39"/>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4268092" y="3236396"/>
              <a:ext cx="308239" cy="328518"/>
            </a:xfrm>
            <a:prstGeom prst="rect">
              <a:avLst/>
            </a:prstGeom>
          </p:spPr>
        </p:pic>
        <p:sp>
          <p:nvSpPr>
            <p:cNvPr id="41" name="Rounded Rectangle 13341"/>
            <p:cNvSpPr/>
            <p:nvPr/>
          </p:nvSpPr>
          <p:spPr>
            <a:xfrm>
              <a:off x="3484808" y="2901773"/>
              <a:ext cx="1416583" cy="795195"/>
            </a:xfrm>
            <a:custGeom>
              <a:avLst/>
              <a:gdLst/>
              <a:ahLst/>
              <a:cxnLst/>
              <a:rect l="l" t="t" r="r" b="b"/>
              <a:pathLst>
                <a:path w="1236869" h="694313">
                  <a:moveTo>
                    <a:pt x="697593" y="0"/>
                  </a:moveTo>
                  <a:cubicBezTo>
                    <a:pt x="817346" y="0"/>
                    <a:pt x="918190" y="75049"/>
                    <a:pt x="947314" y="177497"/>
                  </a:cubicBezTo>
                  <a:cubicBezTo>
                    <a:pt x="950712" y="176593"/>
                    <a:pt x="954153" y="176535"/>
                    <a:pt x="957608" y="176535"/>
                  </a:cubicBezTo>
                  <a:cubicBezTo>
                    <a:pt x="1111840" y="176535"/>
                    <a:pt x="1236869" y="292444"/>
                    <a:pt x="1236869" y="435424"/>
                  </a:cubicBezTo>
                  <a:cubicBezTo>
                    <a:pt x="1236869" y="577344"/>
                    <a:pt x="1113687" y="692593"/>
                    <a:pt x="961030" y="693993"/>
                  </a:cubicBezTo>
                  <a:cubicBezTo>
                    <a:pt x="960777" y="694311"/>
                    <a:pt x="960518" y="694313"/>
                    <a:pt x="960258" y="694313"/>
                  </a:cubicBezTo>
                  <a:lnTo>
                    <a:pt x="957608" y="694313"/>
                  </a:lnTo>
                  <a:lnTo>
                    <a:pt x="184523" y="694313"/>
                  </a:lnTo>
                  <a:lnTo>
                    <a:pt x="178794" y="691940"/>
                  </a:lnTo>
                  <a:cubicBezTo>
                    <a:pt x="79577" y="690311"/>
                    <a:pt x="0" y="614974"/>
                    <a:pt x="0" y="522406"/>
                  </a:cubicBezTo>
                  <a:cubicBezTo>
                    <a:pt x="0" y="428246"/>
                    <a:pt x="82338" y="351915"/>
                    <a:pt x="183907" y="351915"/>
                  </a:cubicBezTo>
                  <a:lnTo>
                    <a:pt x="216369" y="355909"/>
                  </a:lnTo>
                  <a:cubicBezTo>
                    <a:pt x="238387" y="285587"/>
                    <a:pt x="308559" y="234589"/>
                    <a:pt x="391580" y="234589"/>
                  </a:cubicBezTo>
                  <a:lnTo>
                    <a:pt x="437816" y="243242"/>
                  </a:lnTo>
                  <a:cubicBezTo>
                    <a:pt x="437581" y="242513"/>
                    <a:pt x="437577" y="241781"/>
                    <a:pt x="437577" y="241048"/>
                  </a:cubicBezTo>
                  <a:cubicBezTo>
                    <a:pt x="437577" y="107921"/>
                    <a:pt x="553990" y="0"/>
                    <a:pt x="697593"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42" name="Group 102"/>
            <p:cNvGrpSpPr/>
            <p:nvPr/>
          </p:nvGrpSpPr>
          <p:grpSpPr>
            <a:xfrm>
              <a:off x="3889364" y="3268973"/>
              <a:ext cx="302088" cy="317888"/>
              <a:chOff x="3941654" y="1904481"/>
              <a:chExt cx="402080" cy="384645"/>
            </a:xfrm>
          </p:grpSpPr>
          <p:pic>
            <p:nvPicPr>
              <p:cNvPr id="43" name="Picture 42"/>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941654" y="1904481"/>
                <a:ext cx="303923" cy="303923"/>
              </a:xfrm>
              <a:prstGeom prst="rect">
                <a:avLst/>
              </a:prstGeom>
            </p:spPr>
          </p:pic>
          <p:pic>
            <p:nvPicPr>
              <p:cNvPr id="44" name="Picture 43"/>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039811" y="1985203"/>
                <a:ext cx="303923" cy="303923"/>
              </a:xfrm>
              <a:prstGeom prst="rect">
                <a:avLst/>
              </a:prstGeom>
            </p:spPr>
          </p:pic>
        </p:grpSp>
      </p:grpSp>
      <p:pic>
        <p:nvPicPr>
          <p:cNvPr id="47" name="Picture 7" descr="C:\Users\v-junyo.REDMOND\Downloads\picasion.com_47562b368667ae2cdfc03232e83d1978.gif"/>
          <p:cNvPicPr preferRelativeResize="0">
            <a:picLocks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rot="5400000">
            <a:off x="3401559" y="3769101"/>
            <a:ext cx="1615812" cy="9376"/>
          </a:xfrm>
          <a:prstGeom prst="rect">
            <a:avLst/>
          </a:prstGeom>
          <a:noFill/>
          <a:extLst>
            <a:ext uri="{909E8E84-426E-40DD-AFC4-6F175D3DCCD1}">
              <a14:hiddenFill xmlns:a14="http://schemas.microsoft.com/office/drawing/2010/main">
                <a:solidFill>
                  <a:srgbClr val="FFFFFF"/>
                </a:solidFill>
              </a14:hiddenFill>
            </a:ext>
          </a:extLst>
        </p:spPr>
      </p:pic>
      <p:grpSp>
        <p:nvGrpSpPr>
          <p:cNvPr id="48" name="Group 3"/>
          <p:cNvGrpSpPr/>
          <p:nvPr/>
        </p:nvGrpSpPr>
        <p:grpSpPr>
          <a:xfrm>
            <a:off x="3749838" y="2030001"/>
            <a:ext cx="1063669" cy="902874"/>
            <a:chOff x="5874424" y="2119660"/>
            <a:chExt cx="1037347" cy="902874"/>
          </a:xfrm>
        </p:grpSpPr>
        <p:sp>
          <p:nvSpPr>
            <p:cNvPr id="49" name="TextBox 48"/>
            <p:cNvSpPr txBox="1"/>
            <p:nvPr/>
          </p:nvSpPr>
          <p:spPr>
            <a:xfrm>
              <a:off x="5874424" y="2751705"/>
              <a:ext cx="931757"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err="1" smtClean="0">
                  <a:solidFill>
                    <a:prstClr val="white"/>
                  </a:solidFill>
                  <a:ea typeface="Segoe UI" pitchFamily="34" charset="0"/>
                  <a:cs typeface="Segoe UI" pitchFamily="34" charset="0"/>
                </a:rPr>
                <a:t>Lync</a:t>
              </a:r>
              <a:endParaRPr lang="en-US" sz="1400" dirty="0">
                <a:solidFill>
                  <a:prstClr val="white"/>
                </a:solidFill>
                <a:ea typeface="Segoe UI" pitchFamily="34" charset="0"/>
                <a:cs typeface="Segoe UI" pitchFamily="34" charset="0"/>
              </a:endParaRPr>
            </a:p>
          </p:txBody>
        </p:sp>
        <p:sp>
          <p:nvSpPr>
            <p:cNvPr id="50" name="Round Same Side Corner Rectangle 13335"/>
            <p:cNvSpPr/>
            <p:nvPr/>
          </p:nvSpPr>
          <p:spPr>
            <a:xfrm>
              <a:off x="6071680" y="2410422"/>
              <a:ext cx="202844" cy="311901"/>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1" name="Round Same Side Corner Rectangle 13335"/>
            <p:cNvSpPr/>
            <p:nvPr/>
          </p:nvSpPr>
          <p:spPr>
            <a:xfrm>
              <a:off x="6241757" y="2318612"/>
              <a:ext cx="269985" cy="456654"/>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ounded Rectangular Callout 51"/>
            <p:cNvSpPr/>
            <p:nvPr/>
          </p:nvSpPr>
          <p:spPr>
            <a:xfrm>
              <a:off x="6525133" y="2119660"/>
              <a:ext cx="386638" cy="282549"/>
            </a:xfrm>
            <a:prstGeom prst="wedgeRoundRectCallout">
              <a:avLst>
                <a:gd name="adj1" fmla="val 1667"/>
                <a:gd name="adj2" fmla="val 90490"/>
                <a:gd name="adj3" fmla="val 16667"/>
              </a:avLst>
            </a:prstGeom>
            <a:solidFill>
              <a:schemeClr val="bg1">
                <a:alpha val="61961"/>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55" name="TextBox 54"/>
          <p:cNvSpPr txBox="1"/>
          <p:nvPr/>
        </p:nvSpPr>
        <p:spPr>
          <a:xfrm>
            <a:off x="7459705" y="1968547"/>
            <a:ext cx="1406877"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SharePoint</a:t>
            </a:r>
            <a:endParaRPr lang="en-US" sz="1400" dirty="0">
              <a:solidFill>
                <a:prstClr val="white"/>
              </a:solidFill>
              <a:ea typeface="Segoe UI" pitchFamily="34" charset="0"/>
              <a:cs typeface="Segoe UI" pitchFamily="34" charset="0"/>
            </a:endParaRPr>
          </a:p>
        </p:txBody>
      </p:sp>
      <p:sp>
        <p:nvSpPr>
          <p:cNvPr id="56" name="TextBox 55"/>
          <p:cNvSpPr txBox="1"/>
          <p:nvPr/>
        </p:nvSpPr>
        <p:spPr>
          <a:xfrm>
            <a:off x="7771728" y="2505714"/>
            <a:ext cx="943285" cy="464728"/>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Data servers</a:t>
            </a:r>
            <a:endParaRPr lang="en-US" sz="1400" dirty="0">
              <a:solidFill>
                <a:prstClr val="white"/>
              </a:solidFill>
              <a:ea typeface="Segoe UI" pitchFamily="34" charset="0"/>
              <a:cs typeface="Segoe UI" pitchFamily="34" charset="0"/>
            </a:endParaRPr>
          </a:p>
        </p:txBody>
      </p:sp>
      <p:sp>
        <p:nvSpPr>
          <p:cNvPr id="57" name="TextBox 56"/>
          <p:cNvSpPr txBox="1"/>
          <p:nvPr/>
        </p:nvSpPr>
        <p:spPr>
          <a:xfrm>
            <a:off x="6810201" y="1750998"/>
            <a:ext cx="1406877"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ea typeface="Segoe UI" pitchFamily="34" charset="0"/>
                <a:cs typeface="Segoe UI" pitchFamily="34" charset="0"/>
              </a:rPr>
              <a:t>Exchange</a:t>
            </a:r>
            <a:endParaRPr lang="en-US" sz="1400" dirty="0">
              <a:solidFill>
                <a:prstClr val="white"/>
              </a:solidFill>
              <a:ea typeface="Segoe UI" pitchFamily="34" charset="0"/>
              <a:cs typeface="Segoe UI" pitchFamily="34" charset="0"/>
            </a:endParaRPr>
          </a:p>
        </p:txBody>
      </p:sp>
      <p:grpSp>
        <p:nvGrpSpPr>
          <p:cNvPr id="58" name="Group 2"/>
          <p:cNvGrpSpPr/>
          <p:nvPr/>
        </p:nvGrpSpPr>
        <p:grpSpPr>
          <a:xfrm>
            <a:off x="6188447" y="3522467"/>
            <a:ext cx="2834640" cy="2468880"/>
            <a:chOff x="-58238" y="2006967"/>
            <a:chExt cx="8867167" cy="2309256"/>
          </a:xfrm>
        </p:grpSpPr>
        <p:sp>
          <p:nvSpPr>
            <p:cNvPr id="59" name="TextBox 58"/>
            <p:cNvSpPr txBox="1"/>
            <p:nvPr/>
          </p:nvSpPr>
          <p:spPr>
            <a:xfrm>
              <a:off x="46733" y="2082445"/>
              <a:ext cx="8692498" cy="2143714"/>
            </a:xfrm>
            <a:prstGeom prst="rect">
              <a:avLst/>
            </a:prstGeom>
            <a:noFill/>
          </p:spPr>
          <p:txBody>
            <a:bodyPr wrap="square" lIns="76188" tIns="38093" rIns="76188" bIns="38093" rtlCol="0">
              <a:spAutoFit/>
            </a:bodyPr>
            <a:lstStyle/>
            <a:p>
              <a:pPr marL="0" lvl="1" defTabSz="-11559064" eaLnBrk="0" hangingPunct="0">
                <a:lnSpc>
                  <a:spcPct val="90000"/>
                </a:lnSpc>
                <a:spcBef>
                  <a:spcPts val="500"/>
                </a:spcBef>
                <a:buClr>
                  <a:srgbClr val="FFFFFF"/>
                </a:buClr>
                <a:buSzPct val="95000"/>
                <a:defRPr/>
              </a:pPr>
              <a:r>
                <a:rPr lang="en-US" sz="1400" dirty="0" smtClean="0">
                  <a:ln w="12700">
                    <a:noFill/>
                    <a:prstDash val="solid"/>
                  </a:ln>
                  <a:solidFill>
                    <a:schemeClr val="bg1"/>
                  </a:solidFill>
                  <a:ea typeface="Segoe UI" pitchFamily="34" charset="0"/>
                  <a:cs typeface="Segoe UI" pitchFamily="34" charset="0"/>
                </a:rPr>
                <a:t>WINDOWS 8 ADVANCEMENTS</a:t>
              </a:r>
            </a:p>
            <a:p>
              <a:pPr marL="117475" lvl="1" indent="-91440">
                <a:spcAft>
                  <a:spcPts val="400"/>
                </a:spcAft>
                <a:buClr>
                  <a:srgbClr val="FFFFFF"/>
                </a:buClr>
                <a:buSzPct val="90000"/>
                <a:buFont typeface="Arial" pitchFamily="34" charset="0"/>
                <a:buChar char="•"/>
                <a:tabLst>
                  <a:tab pos="630238" algn="l"/>
                </a:tabLst>
                <a:defRPr/>
              </a:pPr>
              <a:r>
                <a:rPr lang="en-US" sz="1200" spc="-50" dirty="0">
                  <a:solidFill>
                    <a:srgbClr val="FFFFFF"/>
                  </a:solidFill>
                </a:rPr>
                <a:t>Access through local server when travelling</a:t>
              </a:r>
            </a:p>
            <a:p>
              <a:pPr marL="117475" lvl="1" indent="-91440">
                <a:spcAft>
                  <a:spcPts val="400"/>
                </a:spcAft>
                <a:buClr>
                  <a:srgbClr val="FFFFFF"/>
                </a:buClr>
                <a:buSzPct val="90000"/>
                <a:buFont typeface="Arial" pitchFamily="34" charset="0"/>
                <a:buChar char="•"/>
                <a:tabLst>
                  <a:tab pos="630238" algn="l"/>
                </a:tabLst>
                <a:defRPr/>
              </a:pPr>
              <a:r>
                <a:rPr lang="en-US" sz="1200" spc="-50" dirty="0">
                  <a:solidFill>
                    <a:srgbClr val="FFFFFF"/>
                  </a:solidFill>
                </a:rPr>
                <a:t>More scalable</a:t>
              </a:r>
            </a:p>
            <a:p>
              <a:pPr marL="117475" lvl="1" indent="-91440">
                <a:spcAft>
                  <a:spcPts val="400"/>
                </a:spcAft>
                <a:buClr>
                  <a:srgbClr val="FFFFFF"/>
                </a:buClr>
                <a:buSzPct val="90000"/>
                <a:buFont typeface="Arial" pitchFamily="34" charset="0"/>
                <a:buChar char="•"/>
                <a:tabLst>
                  <a:tab pos="630238" algn="l"/>
                </a:tabLst>
                <a:defRPr/>
              </a:pPr>
              <a:r>
                <a:rPr lang="en-US" sz="1200" spc="-50" dirty="0">
                  <a:solidFill>
                    <a:srgbClr val="FFFFFF"/>
                  </a:solidFill>
                </a:rPr>
                <a:t>Ease of Deployment</a:t>
              </a:r>
            </a:p>
            <a:p>
              <a:pPr marL="227013" lvl="1" indent="-91440">
                <a:spcAft>
                  <a:spcPts val="400"/>
                </a:spcAft>
                <a:buClr>
                  <a:srgbClr val="FFFFFF"/>
                </a:buClr>
                <a:buSzPct val="90000"/>
                <a:buFont typeface="Arial" pitchFamily="34" charset="0"/>
                <a:buChar char="•"/>
                <a:tabLst>
                  <a:tab pos="630238" algn="l"/>
                </a:tabLst>
                <a:defRPr/>
              </a:pPr>
              <a:r>
                <a:rPr lang="en-US" sz="1200" spc="-50" dirty="0">
                  <a:solidFill>
                    <a:srgbClr val="FFFFFF"/>
                  </a:solidFill>
                </a:rPr>
                <a:t>Deployment Wizard</a:t>
              </a:r>
            </a:p>
            <a:p>
              <a:pPr marL="227013" lvl="1" indent="-91440">
                <a:spcAft>
                  <a:spcPts val="400"/>
                </a:spcAft>
                <a:buClr>
                  <a:srgbClr val="FFFFFF"/>
                </a:buClr>
                <a:buSzPct val="90000"/>
                <a:buFont typeface="Arial" pitchFamily="34" charset="0"/>
                <a:buChar char="•"/>
                <a:tabLst>
                  <a:tab pos="630238" algn="l"/>
                </a:tabLst>
                <a:defRPr/>
              </a:pPr>
              <a:r>
                <a:rPr lang="en-US" sz="1200" spc="-50" dirty="0">
                  <a:solidFill>
                    <a:srgbClr val="FFFFFF"/>
                  </a:solidFill>
                </a:rPr>
                <a:t>Part of RAS Server Role</a:t>
              </a:r>
            </a:p>
            <a:p>
              <a:pPr marL="227013" lvl="1" indent="-91440">
                <a:spcAft>
                  <a:spcPts val="400"/>
                </a:spcAft>
                <a:buClr>
                  <a:srgbClr val="FFFFFF"/>
                </a:buClr>
                <a:buSzPct val="90000"/>
                <a:buFont typeface="Arial" pitchFamily="34" charset="0"/>
                <a:buChar char="•"/>
                <a:tabLst>
                  <a:tab pos="630238" algn="l"/>
                </a:tabLst>
                <a:defRPr/>
              </a:pPr>
              <a:r>
                <a:rPr lang="en-US" sz="1200" spc="-50" dirty="0">
                  <a:solidFill>
                    <a:srgbClr val="FFFFFF"/>
                  </a:solidFill>
                </a:rPr>
                <a:t>Utilize existing infrastructure</a:t>
              </a:r>
            </a:p>
            <a:p>
              <a:pPr marL="117475" lvl="1" indent="-91440">
                <a:spcAft>
                  <a:spcPts val="400"/>
                </a:spcAft>
                <a:buClr>
                  <a:srgbClr val="FFFFFF"/>
                </a:buClr>
                <a:buSzPct val="90000"/>
                <a:buFont typeface="Arial" pitchFamily="34" charset="0"/>
                <a:buChar char="•"/>
                <a:tabLst>
                  <a:tab pos="630238" algn="l"/>
                </a:tabLst>
                <a:defRPr/>
              </a:pPr>
              <a:r>
                <a:rPr lang="en-US" sz="1200" spc="-50" dirty="0">
                  <a:solidFill>
                    <a:srgbClr val="FFFFFF"/>
                  </a:solidFill>
                </a:rPr>
                <a:t>Support for one-time password</a:t>
              </a:r>
            </a:p>
            <a:p>
              <a:pPr marL="169863" lvl="1" indent="-91440">
                <a:spcAft>
                  <a:spcPts val="400"/>
                </a:spcAft>
                <a:buClr>
                  <a:srgbClr val="FFFFFF"/>
                </a:buClr>
                <a:buSzPct val="90000"/>
                <a:buFont typeface="Arial" pitchFamily="34" charset="0"/>
                <a:buChar char="•"/>
                <a:tabLst>
                  <a:tab pos="630238" algn="l"/>
                </a:tabLst>
                <a:defRPr/>
              </a:pPr>
              <a:r>
                <a:rPr lang="en-US" sz="1200" spc="-50" dirty="0">
                  <a:solidFill>
                    <a:srgbClr val="FFFFFF"/>
                  </a:solidFill>
                </a:rPr>
                <a:t>Mobile broadband enhancements</a:t>
              </a:r>
            </a:p>
          </p:txBody>
        </p:sp>
        <p:sp>
          <p:nvSpPr>
            <p:cNvPr id="60" name="Rectangle 59"/>
            <p:cNvSpPr/>
            <p:nvPr/>
          </p:nvSpPr>
          <p:spPr>
            <a:xfrm rot="16200000">
              <a:off x="3220718" y="-1271989"/>
              <a:ext cx="2309256" cy="8867167"/>
            </a:xfrm>
            <a:prstGeom prst="rect">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grpSp>
      <p:pic>
        <p:nvPicPr>
          <p:cNvPr id="80"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04383" y="4922000"/>
            <a:ext cx="1005840" cy="4978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 name="Picture 10"/>
          <p:cNvPicPr>
            <a:picLocks noChangeAspect="1" noChangeArrowheads="1"/>
          </p:cNvPicPr>
          <p:nvPr/>
        </p:nvPicPr>
        <p:blipFill rotWithShape="1">
          <a:blip r:embed="rId10">
            <a:extLst>
              <a:ext uri="{28A0092B-C50C-407E-A947-70E740481C1C}">
                <a14:useLocalDpi xmlns:a14="http://schemas.microsoft.com/office/drawing/2010/main" val="0"/>
              </a:ext>
            </a:extLst>
          </a:blip>
          <a:srcRect r="12273"/>
          <a:stretch/>
        </p:blipFill>
        <p:spPr bwMode="auto">
          <a:xfrm>
            <a:off x="4506856" y="5051459"/>
            <a:ext cx="725545" cy="409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 name="Freeform 20"/>
          <p:cNvSpPr>
            <a:spLocks noChangeAspect="1" noEditPoints="1"/>
          </p:cNvSpPr>
          <p:nvPr/>
        </p:nvSpPr>
        <p:spPr bwMode="black">
          <a:xfrm>
            <a:off x="2907664" y="4842102"/>
            <a:ext cx="1359154" cy="881961"/>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sp>
        <p:nvSpPr>
          <p:cNvPr id="71" name="Rectangle 70"/>
          <p:cNvSpPr/>
          <p:nvPr/>
        </p:nvSpPr>
        <p:spPr>
          <a:xfrm>
            <a:off x="9275623" y="4049488"/>
            <a:ext cx="2706827" cy="2028748"/>
          </a:xfrm>
          <a:prstGeom prst="rect">
            <a:avLst/>
          </a:prstGeom>
          <a:gradFill>
            <a:gsLst>
              <a:gs pos="5000">
                <a:schemeClr val="tx1">
                  <a:lumMod val="0"/>
                  <a:alpha val="30000"/>
                </a:schemeClr>
              </a:gs>
              <a:gs pos="100000">
                <a:schemeClr val="tx1"/>
              </a:gs>
            </a:gsLst>
            <a:lin ang="5400000" scaled="1"/>
          </a:gradFill>
        </p:spPr>
        <p:txBody>
          <a:bodyPr wrap="square" lIns="91428" tIns="45714" rIns="91428" bIns="45714">
            <a:spAutoFit/>
          </a:bodyPr>
          <a:lstStyle/>
          <a:p>
            <a:pPr marL="0" lvl="1">
              <a:lnSpc>
                <a:spcPct val="90000"/>
              </a:lnSpc>
              <a:spcAft>
                <a:spcPts val="400"/>
              </a:spcAft>
              <a:buClr>
                <a:srgbClr val="FFFFFF"/>
              </a:buClr>
              <a:buSzPct val="90000"/>
              <a:tabLst>
                <a:tab pos="630238" algn="l"/>
              </a:tabLst>
              <a:defRPr/>
            </a:pPr>
            <a:r>
              <a:rPr lang="en-US" b="1" spc="-50" dirty="0">
                <a:solidFill>
                  <a:schemeClr val="bg1"/>
                </a:solidFill>
                <a:latin typeface="+mj-lt"/>
              </a:rPr>
              <a:t>BENEFITS</a:t>
            </a:r>
          </a:p>
          <a:p>
            <a:pPr marL="169863" lvl="1" indent="-169863">
              <a:lnSpc>
                <a:spcPct val="90000"/>
              </a:lnSpc>
              <a:spcAft>
                <a:spcPts val="400"/>
              </a:spcAft>
              <a:buClr>
                <a:srgbClr val="FFFFFF"/>
              </a:buClr>
              <a:buSzPct val="90000"/>
              <a:buFont typeface="Arial" pitchFamily="34" charset="0"/>
              <a:buChar char="•"/>
              <a:tabLst>
                <a:tab pos="630238" algn="l"/>
              </a:tabLst>
              <a:defRPr/>
            </a:pPr>
            <a:r>
              <a:rPr lang="en-US" sz="1500" spc="-50" dirty="0">
                <a:solidFill>
                  <a:schemeClr val="bg1"/>
                </a:solidFill>
              </a:rPr>
              <a:t>Persistent internet connection</a:t>
            </a:r>
          </a:p>
          <a:p>
            <a:pPr marL="169863" lvl="1" indent="-169863">
              <a:lnSpc>
                <a:spcPct val="90000"/>
              </a:lnSpc>
              <a:spcAft>
                <a:spcPts val="400"/>
              </a:spcAft>
              <a:buClr>
                <a:srgbClr val="FFFFFF"/>
              </a:buClr>
              <a:buSzPct val="90000"/>
              <a:buFont typeface="Arial" pitchFamily="34" charset="0"/>
              <a:buChar char="•"/>
              <a:tabLst>
                <a:tab pos="630238" algn="l"/>
              </a:tabLst>
              <a:defRPr/>
            </a:pPr>
            <a:r>
              <a:rPr lang="en-US" sz="1500" spc="-50" dirty="0">
                <a:solidFill>
                  <a:schemeClr val="bg1"/>
                </a:solidFill>
              </a:rPr>
              <a:t>Easy and secure access to corporate data behind firewall</a:t>
            </a:r>
          </a:p>
          <a:p>
            <a:pPr marL="169863" lvl="1" indent="-169863">
              <a:lnSpc>
                <a:spcPct val="90000"/>
              </a:lnSpc>
              <a:spcAft>
                <a:spcPts val="400"/>
              </a:spcAft>
              <a:buClr>
                <a:srgbClr val="FFFFFF"/>
              </a:buClr>
              <a:buSzPct val="90000"/>
              <a:buFont typeface="Arial" pitchFamily="34" charset="0"/>
              <a:buChar char="•"/>
              <a:tabLst>
                <a:tab pos="630238" algn="l"/>
              </a:tabLst>
              <a:defRPr/>
            </a:pPr>
            <a:r>
              <a:rPr lang="en-US" sz="1500" spc="-50" dirty="0">
                <a:solidFill>
                  <a:schemeClr val="bg1"/>
                </a:solidFill>
              </a:rPr>
              <a:t>Seamless personal data access</a:t>
            </a:r>
          </a:p>
          <a:p>
            <a:pPr marL="169863" lvl="1" indent="-169863">
              <a:lnSpc>
                <a:spcPct val="90000"/>
              </a:lnSpc>
              <a:spcAft>
                <a:spcPts val="400"/>
              </a:spcAft>
              <a:buClr>
                <a:srgbClr val="FFFFFF"/>
              </a:buClr>
              <a:buSzPct val="90000"/>
              <a:buFont typeface="Arial" pitchFamily="34" charset="0"/>
              <a:buChar char="•"/>
              <a:tabLst>
                <a:tab pos="630238" algn="l"/>
              </a:tabLst>
              <a:defRPr/>
            </a:pPr>
            <a:r>
              <a:rPr lang="en-US" sz="1500" spc="-50" dirty="0">
                <a:solidFill>
                  <a:schemeClr val="bg1"/>
                </a:solidFill>
              </a:rPr>
              <a:t>One device </a:t>
            </a:r>
            <a:r>
              <a:rPr lang="en-US" sz="1500" spc="-50" dirty="0" smtClean="0">
                <a:solidFill>
                  <a:schemeClr val="bg1"/>
                </a:solidFill>
              </a:rPr>
              <a:t>for life </a:t>
            </a:r>
            <a:r>
              <a:rPr lang="en-US" sz="1500" spc="-50" dirty="0">
                <a:solidFill>
                  <a:schemeClr val="bg1"/>
                </a:solidFill>
              </a:rPr>
              <a:t>and work when travelling</a:t>
            </a:r>
          </a:p>
        </p:txBody>
      </p:sp>
    </p:spTree>
    <p:extLst>
      <p:ext uri="{BB962C8B-B14F-4D97-AF65-F5344CB8AC3E}">
        <p14:creationId xmlns:p14="http://schemas.microsoft.com/office/powerpoint/2010/main" val="1754534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fade">
                                      <p:cBhvr>
                                        <p:cTn id="7" dur="500"/>
                                        <p:tgtEl>
                                          <p:spTgt spid="9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5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childTnLst>
                          </p:cTn>
                        </p:par>
                        <p:par>
                          <p:cTn id="14" fill="hold">
                            <p:stCondLst>
                              <p:cond delay="500"/>
                            </p:stCondLst>
                            <p:childTnLst>
                              <p:par>
                                <p:cTn id="15" presetID="8" presetClass="entr" presetSubtype="32" fill="hold" nodeType="after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amond(out)">
                                      <p:cBhvr>
                                        <p:cTn id="17" dur="500"/>
                                        <p:tgtEl>
                                          <p:spTgt spid="25"/>
                                        </p:tgtEl>
                                      </p:cBhvr>
                                    </p:animEffect>
                                  </p:childTnLst>
                                </p:cTn>
                              </p:par>
                            </p:childTnLst>
                          </p:cTn>
                        </p:par>
                        <p:par>
                          <p:cTn id="18" fill="hold">
                            <p:stCondLst>
                              <p:cond delay="1000"/>
                            </p:stCondLst>
                            <p:childTnLst>
                              <p:par>
                                <p:cTn id="19" presetID="4" presetClass="entr" presetSubtype="32"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box(out)">
                                      <p:cBhvr>
                                        <p:cTn id="21" dur="250"/>
                                        <p:tgtEl>
                                          <p:spTgt spid="25"/>
                                        </p:tgtEl>
                                      </p:cBhvr>
                                    </p:animEffect>
                                  </p:childTnLst>
                                </p:cTn>
                              </p:par>
                            </p:childTnLst>
                          </p:cTn>
                        </p:par>
                        <p:par>
                          <p:cTn id="22" fill="hold">
                            <p:stCondLst>
                              <p:cond delay="1250"/>
                            </p:stCondLst>
                            <p:childTnLst>
                              <p:par>
                                <p:cTn id="23" presetID="8" presetClass="entr" presetSubtype="32"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diamond(out)">
                                      <p:cBhvr>
                                        <p:cTn id="25" dur="500"/>
                                        <p:tgtEl>
                                          <p:spTgt spid="17"/>
                                        </p:tgtEl>
                                      </p:cBhvr>
                                    </p:animEffect>
                                  </p:childTnLst>
                                </p:cTn>
                              </p:par>
                            </p:childTnLst>
                          </p:cTn>
                        </p:par>
                        <p:par>
                          <p:cTn id="26" fill="hold">
                            <p:stCondLst>
                              <p:cond delay="1750"/>
                            </p:stCondLst>
                            <p:childTnLst>
                              <p:par>
                                <p:cTn id="27" presetID="4" presetClass="entr" presetSubtype="32"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box(out)">
                                      <p:cBhvr>
                                        <p:cTn id="29" dur="25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par>
                                <p:cTn id="36" presetID="10" presetClass="entr" presetSubtype="0" fill="hold" nodeType="withEffect">
                                  <p:stCondLst>
                                    <p:cond delay="0"/>
                                  </p:stCondLst>
                                  <p:childTnLst>
                                    <p:set>
                                      <p:cBhvr>
                                        <p:cTn id="37" dur="1" fill="hold">
                                          <p:stCondLst>
                                            <p:cond delay="0"/>
                                          </p:stCondLst>
                                        </p:cTn>
                                        <p:tgtEl>
                                          <p:spTgt spid="32"/>
                                        </p:tgtEl>
                                        <p:attrNameLst>
                                          <p:attrName>style.visibility</p:attrName>
                                        </p:attrNameLst>
                                      </p:cBhvr>
                                      <p:to>
                                        <p:strVal val="visible"/>
                                      </p:to>
                                    </p:set>
                                    <p:animEffect transition="in" filter="fade">
                                      <p:cBhvr>
                                        <p:cTn id="38" dur="500"/>
                                        <p:tgtEl>
                                          <p:spTgt spid="32"/>
                                        </p:tgtEl>
                                      </p:cBhvr>
                                    </p:animEffect>
                                  </p:childTnLst>
                                </p:cTn>
                              </p:par>
                              <p:par>
                                <p:cTn id="39" presetID="10" presetClass="entr" presetSubtype="0" fill="hold" nodeType="withEffect">
                                  <p:stCondLst>
                                    <p:cond delay="0"/>
                                  </p:stCondLst>
                                  <p:childTnLst>
                                    <p:set>
                                      <p:cBhvr>
                                        <p:cTn id="40" dur="1" fill="hold">
                                          <p:stCondLst>
                                            <p:cond delay="0"/>
                                          </p:stCondLst>
                                        </p:cTn>
                                        <p:tgtEl>
                                          <p:spTgt spid="81"/>
                                        </p:tgtEl>
                                        <p:attrNameLst>
                                          <p:attrName>style.visibility</p:attrName>
                                        </p:attrNameLst>
                                      </p:cBhvr>
                                      <p:to>
                                        <p:strVal val="visible"/>
                                      </p:to>
                                    </p:set>
                                    <p:animEffect transition="in" filter="fade">
                                      <p:cBhvr>
                                        <p:cTn id="41" dur="500"/>
                                        <p:tgtEl>
                                          <p:spTgt spid="81"/>
                                        </p:tgtEl>
                                      </p:cBhvr>
                                    </p:animEffect>
                                  </p:childTnLst>
                                </p:cTn>
                              </p:par>
                            </p:childTnLst>
                          </p:cTn>
                        </p:par>
                        <p:par>
                          <p:cTn id="42" fill="hold">
                            <p:stCondLst>
                              <p:cond delay="2250"/>
                            </p:stCondLst>
                            <p:childTnLst>
                              <p:par>
                                <p:cTn id="43" presetID="10" presetClass="entr" presetSubtype="0" fill="hold" nodeType="afterEffect">
                                  <p:stCondLst>
                                    <p:cond delay="0"/>
                                  </p:stCondLst>
                                  <p:childTnLst>
                                    <p:set>
                                      <p:cBhvr>
                                        <p:cTn id="44" dur="1" fill="hold">
                                          <p:stCondLst>
                                            <p:cond delay="0"/>
                                          </p:stCondLst>
                                        </p:cTn>
                                        <p:tgtEl>
                                          <p:spTgt spid="80"/>
                                        </p:tgtEl>
                                        <p:attrNameLst>
                                          <p:attrName>style.visibility</p:attrName>
                                        </p:attrNameLst>
                                      </p:cBhvr>
                                      <p:to>
                                        <p:strVal val="visible"/>
                                      </p:to>
                                    </p:set>
                                    <p:animEffect transition="in" filter="fade">
                                      <p:cBhvr>
                                        <p:cTn id="45" dur="500"/>
                                        <p:tgtEl>
                                          <p:spTgt spid="80"/>
                                        </p:tgtEl>
                                      </p:cBhvr>
                                    </p:animEffect>
                                  </p:childTnLst>
                                </p:cTn>
                              </p:par>
                              <p:par>
                                <p:cTn id="46" presetID="10" presetClass="entr" presetSubtype="0" fill="hold" nodeType="withEffect">
                                  <p:stCondLst>
                                    <p:cond delay="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childTnLst>
                          </p:cTn>
                        </p:par>
                        <p:par>
                          <p:cTn id="49" fill="hold">
                            <p:stCondLst>
                              <p:cond delay="2750"/>
                            </p:stCondLst>
                            <p:childTnLst>
                              <p:par>
                                <p:cTn id="50" presetID="10" presetClass="entr" presetSubtype="0" fill="hold" nodeType="afterEffect">
                                  <p:stCondLst>
                                    <p:cond delay="0"/>
                                  </p:stCondLst>
                                  <p:childTnLst>
                                    <p:set>
                                      <p:cBhvr>
                                        <p:cTn id="51" dur="1" fill="hold">
                                          <p:stCondLst>
                                            <p:cond delay="0"/>
                                          </p:stCondLst>
                                        </p:cTn>
                                        <p:tgtEl>
                                          <p:spTgt spid="47"/>
                                        </p:tgtEl>
                                        <p:attrNameLst>
                                          <p:attrName>style.visibility</p:attrName>
                                        </p:attrNameLst>
                                      </p:cBhvr>
                                      <p:to>
                                        <p:strVal val="visible"/>
                                      </p:to>
                                    </p:set>
                                    <p:animEffect transition="in" filter="fade">
                                      <p:cBhvr>
                                        <p:cTn id="52" dur="500"/>
                                        <p:tgtEl>
                                          <p:spTgt spid="47"/>
                                        </p:tgtEl>
                                      </p:cBhvr>
                                    </p:animEffect>
                                  </p:childTnLst>
                                </p:cTn>
                              </p:par>
                              <p:par>
                                <p:cTn id="53" presetID="10" presetClass="entr" presetSubtype="0" fill="hold"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fade">
                                      <p:cBhvr>
                                        <p:cTn id="55" dur="500"/>
                                        <p:tgtEl>
                                          <p:spTgt spid="37"/>
                                        </p:tgtEl>
                                      </p:cBhvr>
                                    </p:animEffect>
                                  </p:childTnLst>
                                </p:cTn>
                              </p:par>
                            </p:childTnLst>
                          </p:cTn>
                        </p:par>
                        <p:par>
                          <p:cTn id="56" fill="hold">
                            <p:stCondLst>
                              <p:cond delay="3250"/>
                            </p:stCondLst>
                            <p:childTnLst>
                              <p:par>
                                <p:cTn id="57" presetID="10" presetClass="entr" presetSubtype="0"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fade">
                                      <p:cBhvr>
                                        <p:cTn id="59" dur="500"/>
                                        <p:tgtEl>
                                          <p:spTgt spid="33"/>
                                        </p:tgtEl>
                                      </p:cBhvr>
                                    </p:animEffect>
                                  </p:childTnLst>
                                </p:cTn>
                              </p:par>
                              <p:par>
                                <p:cTn id="60" presetID="10" presetClass="entr" presetSubtype="0" fill="hold" nodeType="withEffect">
                                  <p:stCondLst>
                                    <p:cond delay="0"/>
                                  </p:stCondLst>
                                  <p:childTnLst>
                                    <p:set>
                                      <p:cBhvr>
                                        <p:cTn id="61" dur="1" fill="hold">
                                          <p:stCondLst>
                                            <p:cond delay="0"/>
                                          </p:stCondLst>
                                        </p:cTn>
                                        <p:tgtEl>
                                          <p:spTgt spid="58"/>
                                        </p:tgtEl>
                                        <p:attrNameLst>
                                          <p:attrName>style.visibility</p:attrName>
                                        </p:attrNameLst>
                                      </p:cBhvr>
                                      <p:to>
                                        <p:strVal val="visible"/>
                                      </p:to>
                                    </p:set>
                                    <p:animEffect transition="in" filter="fade">
                                      <p:cBhvr>
                                        <p:cTn id="62" dur="500"/>
                                        <p:tgtEl>
                                          <p:spTgt spid="58"/>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71">
                                            <p:txEl>
                                              <p:pRg st="0" end="0"/>
                                            </p:txEl>
                                          </p:spTgt>
                                        </p:tgtEl>
                                        <p:attrNameLst>
                                          <p:attrName>style.visibility</p:attrName>
                                        </p:attrNameLst>
                                      </p:cBhvr>
                                      <p:to>
                                        <p:strVal val="visible"/>
                                      </p:to>
                                    </p:set>
                                    <p:animEffect transition="in" filter="wipe(left)">
                                      <p:cBhvr>
                                        <p:cTn id="67" dur="500"/>
                                        <p:tgtEl>
                                          <p:spTgt spid="71">
                                            <p:txEl>
                                              <p:pRg st="0" end="0"/>
                                            </p:txEl>
                                          </p:spTgt>
                                        </p:tgtEl>
                                      </p:cBhvr>
                                    </p:animEffect>
                                  </p:childTnLst>
                                </p:cTn>
                              </p:par>
                              <p:par>
                                <p:cTn id="68" presetID="22" presetClass="entr" presetSubtype="8" fill="hold" nodeType="withEffect">
                                  <p:stCondLst>
                                    <p:cond delay="0"/>
                                  </p:stCondLst>
                                  <p:childTnLst>
                                    <p:set>
                                      <p:cBhvr>
                                        <p:cTn id="69" dur="1" fill="hold">
                                          <p:stCondLst>
                                            <p:cond delay="0"/>
                                          </p:stCondLst>
                                        </p:cTn>
                                        <p:tgtEl>
                                          <p:spTgt spid="71">
                                            <p:txEl>
                                              <p:pRg st="1" end="1"/>
                                            </p:txEl>
                                          </p:spTgt>
                                        </p:tgtEl>
                                        <p:attrNameLst>
                                          <p:attrName>style.visibility</p:attrName>
                                        </p:attrNameLst>
                                      </p:cBhvr>
                                      <p:to>
                                        <p:strVal val="visible"/>
                                      </p:to>
                                    </p:set>
                                    <p:animEffect transition="in" filter="wipe(left)">
                                      <p:cBhvr>
                                        <p:cTn id="70" dur="500"/>
                                        <p:tgtEl>
                                          <p:spTgt spid="71">
                                            <p:txEl>
                                              <p:pRg st="1" end="1"/>
                                            </p:txEl>
                                          </p:spTgt>
                                        </p:tgtEl>
                                      </p:cBhvr>
                                    </p:animEffect>
                                  </p:childTnLst>
                                </p:cTn>
                              </p:par>
                              <p:par>
                                <p:cTn id="71" presetID="22" presetClass="entr" presetSubtype="8" fill="hold" nodeType="withEffect">
                                  <p:stCondLst>
                                    <p:cond delay="0"/>
                                  </p:stCondLst>
                                  <p:childTnLst>
                                    <p:set>
                                      <p:cBhvr>
                                        <p:cTn id="72" dur="1" fill="hold">
                                          <p:stCondLst>
                                            <p:cond delay="0"/>
                                          </p:stCondLst>
                                        </p:cTn>
                                        <p:tgtEl>
                                          <p:spTgt spid="71">
                                            <p:txEl>
                                              <p:pRg st="2" end="2"/>
                                            </p:txEl>
                                          </p:spTgt>
                                        </p:tgtEl>
                                        <p:attrNameLst>
                                          <p:attrName>style.visibility</p:attrName>
                                        </p:attrNameLst>
                                      </p:cBhvr>
                                      <p:to>
                                        <p:strVal val="visible"/>
                                      </p:to>
                                    </p:set>
                                    <p:animEffect transition="in" filter="wipe(left)">
                                      <p:cBhvr>
                                        <p:cTn id="73" dur="500"/>
                                        <p:tgtEl>
                                          <p:spTgt spid="71">
                                            <p:txEl>
                                              <p:pRg st="2" end="2"/>
                                            </p:txEl>
                                          </p:spTgt>
                                        </p:tgtEl>
                                      </p:cBhvr>
                                    </p:animEffect>
                                  </p:childTnLst>
                                </p:cTn>
                              </p:par>
                              <p:par>
                                <p:cTn id="74" presetID="22" presetClass="entr" presetSubtype="8" fill="hold" nodeType="withEffect">
                                  <p:stCondLst>
                                    <p:cond delay="0"/>
                                  </p:stCondLst>
                                  <p:childTnLst>
                                    <p:set>
                                      <p:cBhvr>
                                        <p:cTn id="75" dur="1" fill="hold">
                                          <p:stCondLst>
                                            <p:cond delay="0"/>
                                          </p:stCondLst>
                                        </p:cTn>
                                        <p:tgtEl>
                                          <p:spTgt spid="71">
                                            <p:txEl>
                                              <p:pRg st="3" end="3"/>
                                            </p:txEl>
                                          </p:spTgt>
                                        </p:tgtEl>
                                        <p:attrNameLst>
                                          <p:attrName>style.visibility</p:attrName>
                                        </p:attrNameLst>
                                      </p:cBhvr>
                                      <p:to>
                                        <p:strVal val="visible"/>
                                      </p:to>
                                    </p:set>
                                    <p:animEffect transition="in" filter="wipe(left)">
                                      <p:cBhvr>
                                        <p:cTn id="76" dur="500"/>
                                        <p:tgtEl>
                                          <p:spTgt spid="71">
                                            <p:txEl>
                                              <p:pRg st="3" end="3"/>
                                            </p:txEl>
                                          </p:spTgt>
                                        </p:tgtEl>
                                      </p:cBhvr>
                                    </p:animEffect>
                                  </p:childTnLst>
                                </p:cTn>
                              </p:par>
                              <p:par>
                                <p:cTn id="77" presetID="22" presetClass="entr" presetSubtype="8" fill="hold" nodeType="withEffect">
                                  <p:stCondLst>
                                    <p:cond delay="0"/>
                                  </p:stCondLst>
                                  <p:childTnLst>
                                    <p:set>
                                      <p:cBhvr>
                                        <p:cTn id="78" dur="1" fill="hold">
                                          <p:stCondLst>
                                            <p:cond delay="0"/>
                                          </p:stCondLst>
                                        </p:cTn>
                                        <p:tgtEl>
                                          <p:spTgt spid="71">
                                            <p:txEl>
                                              <p:pRg st="4" end="4"/>
                                            </p:txEl>
                                          </p:spTgt>
                                        </p:tgtEl>
                                        <p:attrNameLst>
                                          <p:attrName>style.visibility</p:attrName>
                                        </p:attrNameLst>
                                      </p:cBhvr>
                                      <p:to>
                                        <p:strVal val="visible"/>
                                      </p:to>
                                    </p:set>
                                    <p:animEffect transition="in" filter="wipe(left)">
                                      <p:cBhvr>
                                        <p:cTn id="79" dur="500"/>
                                        <p:tgtEl>
                                          <p:spTgt spid="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9" grpId="0"/>
      <p:bldP spid="34" grpId="0"/>
      <p:bldP spid="9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pSp>
        <p:nvGrpSpPr>
          <p:cNvPr id="71" name="Group 70"/>
          <p:cNvGrpSpPr/>
          <p:nvPr/>
        </p:nvGrpSpPr>
        <p:grpSpPr>
          <a:xfrm>
            <a:off x="2166148" y="2922343"/>
            <a:ext cx="1751393" cy="1682267"/>
            <a:chOff x="2166148" y="2922343"/>
            <a:chExt cx="1751393" cy="1682267"/>
          </a:xfrm>
          <a:solidFill>
            <a:schemeClr val="accent3"/>
          </a:solidFill>
        </p:grpSpPr>
        <p:sp>
          <p:nvSpPr>
            <p:cNvPr id="19" name="Rectangle 18"/>
            <p:cNvSpPr/>
            <p:nvPr/>
          </p:nvSpPr>
          <p:spPr bwMode="auto">
            <a:xfrm>
              <a:off x="2213446" y="2922343"/>
              <a:ext cx="1704095" cy="1682267"/>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0" name="TextBox 19"/>
            <p:cNvSpPr txBox="1"/>
            <p:nvPr/>
          </p:nvSpPr>
          <p:spPr>
            <a:xfrm>
              <a:off x="2166148" y="3354814"/>
              <a:ext cx="1666779" cy="830997"/>
            </a:xfrm>
            <a:prstGeom prst="rect">
              <a:avLst/>
            </a:prstGeom>
            <a:noFill/>
          </p:spPr>
          <p:txBody>
            <a:bodyPr wrap="square" lIns="0" tIns="0" rIns="0" bIns="0" rtlCol="0">
              <a:spAutoFit/>
            </a:bodyPr>
            <a:lstStyle/>
            <a:p>
              <a:pPr marL="212981" lvl="1" indent="0">
                <a:buFont typeface="Arial" pitchFamily="34" charset="0"/>
                <a:buNone/>
              </a:pPr>
              <a:r>
                <a:rPr lang="en-US" dirty="0"/>
                <a:t>Use existing network infrastructure</a:t>
              </a:r>
            </a:p>
          </p:txBody>
        </p:sp>
      </p:grpSp>
      <p:grpSp>
        <p:nvGrpSpPr>
          <p:cNvPr id="12" name="Group 11"/>
          <p:cNvGrpSpPr/>
          <p:nvPr/>
        </p:nvGrpSpPr>
        <p:grpSpPr>
          <a:xfrm>
            <a:off x="2203463" y="1122345"/>
            <a:ext cx="1714078" cy="1682266"/>
            <a:chOff x="2203463" y="1122345"/>
            <a:chExt cx="1714078" cy="1682266"/>
          </a:xfrm>
          <a:solidFill>
            <a:schemeClr val="accent3"/>
          </a:solidFill>
        </p:grpSpPr>
        <p:sp>
          <p:nvSpPr>
            <p:cNvPr id="22" name="Rectangle 21"/>
            <p:cNvSpPr/>
            <p:nvPr/>
          </p:nvSpPr>
          <p:spPr bwMode="auto">
            <a:xfrm>
              <a:off x="2232380" y="1122345"/>
              <a:ext cx="1685161" cy="1682266"/>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3" name="TextBox 22"/>
            <p:cNvSpPr txBox="1"/>
            <p:nvPr/>
          </p:nvSpPr>
          <p:spPr>
            <a:xfrm>
              <a:off x="2203463" y="1586339"/>
              <a:ext cx="1402553" cy="553998"/>
            </a:xfrm>
            <a:prstGeom prst="rect">
              <a:avLst/>
            </a:prstGeom>
            <a:noFill/>
          </p:spPr>
          <p:txBody>
            <a:bodyPr wrap="square" lIns="0" tIns="0" rIns="0" bIns="0" rtlCol="0">
              <a:spAutoFit/>
            </a:bodyPr>
            <a:lstStyle/>
            <a:p>
              <a:pPr marL="212981" lvl="1"/>
              <a:r>
                <a:rPr lang="en-US" dirty="0"/>
                <a:t>Always connected</a:t>
              </a:r>
            </a:p>
          </p:txBody>
        </p:sp>
      </p:grpSp>
      <p:grpSp>
        <p:nvGrpSpPr>
          <p:cNvPr id="76" name="Group 75"/>
          <p:cNvGrpSpPr/>
          <p:nvPr/>
        </p:nvGrpSpPr>
        <p:grpSpPr>
          <a:xfrm>
            <a:off x="5780069" y="4735132"/>
            <a:ext cx="1762996" cy="1665532"/>
            <a:chOff x="5780069" y="4735132"/>
            <a:chExt cx="1762996" cy="1665532"/>
          </a:xfrm>
          <a:solidFill>
            <a:schemeClr val="accent3"/>
          </a:solidFill>
        </p:grpSpPr>
        <p:sp>
          <p:nvSpPr>
            <p:cNvPr id="25" name="Rectangle 24"/>
            <p:cNvSpPr/>
            <p:nvPr/>
          </p:nvSpPr>
          <p:spPr bwMode="auto">
            <a:xfrm>
              <a:off x="5874667" y="4735132"/>
              <a:ext cx="1668398" cy="1665532"/>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6" name="TextBox 25"/>
            <p:cNvSpPr txBox="1"/>
            <p:nvPr/>
          </p:nvSpPr>
          <p:spPr>
            <a:xfrm>
              <a:off x="5780069" y="5169565"/>
              <a:ext cx="1668394" cy="830997"/>
            </a:xfrm>
            <a:prstGeom prst="rect">
              <a:avLst/>
            </a:prstGeom>
            <a:noFill/>
          </p:spPr>
          <p:txBody>
            <a:bodyPr wrap="square" lIns="0" tIns="0" rIns="0" bIns="0" rtlCol="0">
              <a:spAutoFit/>
            </a:bodyPr>
            <a:lstStyle/>
            <a:p>
              <a:pPr marL="212981" lvl="1" indent="0">
                <a:buFont typeface="Arial" pitchFamily="34" charset="0"/>
                <a:buNone/>
              </a:pPr>
              <a:r>
                <a:rPr lang="en-US" dirty="0">
                  <a:latin typeface="Segoe UI" pitchFamily="34" charset="0"/>
                </a:rPr>
                <a:t>Flexible authentication models</a:t>
              </a:r>
            </a:p>
          </p:txBody>
        </p:sp>
      </p:grpSp>
      <p:sp>
        <p:nvSpPr>
          <p:cNvPr id="27" name="Title 8"/>
          <p:cNvSpPr txBox="1">
            <a:spLocks/>
          </p:cNvSpPr>
          <p:nvPr/>
        </p:nvSpPr>
        <p:spPr>
          <a:xfrm>
            <a:off x="519112" y="182194"/>
            <a:ext cx="11445187" cy="747897"/>
          </a:xfrm>
          <a:prstGeom prst="rect">
            <a:avLst/>
          </a:prstGeom>
          <a:noFill/>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stStyle>
          <a:p>
            <a:r>
              <a:rPr lang="en-US" dirty="0" smtClean="0">
                <a:solidFill>
                  <a:schemeClr val="tx1">
                    <a:lumMod val="50000"/>
                  </a:schemeClr>
                </a:solidFill>
              </a:rPr>
              <a:t>Direct Access</a:t>
            </a:r>
            <a:endParaRPr lang="en-US" sz="3600" dirty="0">
              <a:solidFill>
                <a:schemeClr val="tx1">
                  <a:lumMod val="50000"/>
                </a:schemeClr>
              </a:solidFill>
            </a:endParaRPr>
          </a:p>
        </p:txBody>
      </p:sp>
      <p:grpSp>
        <p:nvGrpSpPr>
          <p:cNvPr id="72" name="Group 71"/>
          <p:cNvGrpSpPr/>
          <p:nvPr/>
        </p:nvGrpSpPr>
        <p:grpSpPr>
          <a:xfrm>
            <a:off x="395784" y="2922343"/>
            <a:ext cx="1685162" cy="1682267"/>
            <a:chOff x="395784" y="2922343"/>
            <a:chExt cx="1685162" cy="1682267"/>
          </a:xfrm>
          <a:solidFill>
            <a:schemeClr val="accent3"/>
          </a:solidFill>
        </p:grpSpPr>
        <p:sp>
          <p:nvSpPr>
            <p:cNvPr id="32" name="Rectangle 31"/>
            <p:cNvSpPr/>
            <p:nvPr/>
          </p:nvSpPr>
          <p:spPr bwMode="auto">
            <a:xfrm>
              <a:off x="395784" y="2922343"/>
              <a:ext cx="1685162" cy="1682267"/>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33" name="TextBox 32"/>
            <p:cNvSpPr txBox="1"/>
            <p:nvPr/>
          </p:nvSpPr>
          <p:spPr>
            <a:xfrm>
              <a:off x="556908" y="3136413"/>
              <a:ext cx="1362914" cy="1231106"/>
            </a:xfrm>
            <a:prstGeom prst="rect">
              <a:avLst/>
            </a:prstGeom>
            <a:grpFill/>
          </p:spPr>
          <p:txBody>
            <a:bodyPr wrap="square" lIns="0" tIns="0" rIns="0" bIns="0" rtlCol="0">
              <a:spAutoFit/>
            </a:bodyPr>
            <a:lstStyle/>
            <a:p>
              <a:pPr algn="ctr"/>
              <a:r>
                <a:rPr lang="en-US" sz="2000" dirty="0">
                  <a:solidFill>
                    <a:schemeClr val="accent6">
                      <a:lumMod val="75000"/>
                    </a:schemeClr>
                  </a:solidFill>
                </a:rPr>
                <a:t>Deploy, Manage, and Scale with Ease</a:t>
              </a:r>
            </a:p>
          </p:txBody>
        </p:sp>
      </p:grpSp>
      <p:grpSp>
        <p:nvGrpSpPr>
          <p:cNvPr id="74" name="Group 73"/>
          <p:cNvGrpSpPr/>
          <p:nvPr/>
        </p:nvGrpSpPr>
        <p:grpSpPr>
          <a:xfrm>
            <a:off x="2223943" y="4743929"/>
            <a:ext cx="1693599" cy="1682267"/>
            <a:chOff x="2223943" y="4743929"/>
            <a:chExt cx="1693599" cy="1682267"/>
          </a:xfrm>
          <a:solidFill>
            <a:schemeClr val="accent3"/>
          </a:solidFill>
        </p:grpSpPr>
        <p:sp>
          <p:nvSpPr>
            <p:cNvPr id="35" name="Rectangle 34"/>
            <p:cNvSpPr/>
            <p:nvPr/>
          </p:nvSpPr>
          <p:spPr bwMode="auto">
            <a:xfrm>
              <a:off x="2232380" y="4743929"/>
              <a:ext cx="1685162" cy="1682267"/>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36" name="TextBox 35"/>
            <p:cNvSpPr txBox="1"/>
            <p:nvPr/>
          </p:nvSpPr>
          <p:spPr>
            <a:xfrm>
              <a:off x="2223943" y="5160766"/>
              <a:ext cx="1361592" cy="830997"/>
            </a:xfrm>
            <a:prstGeom prst="rect">
              <a:avLst/>
            </a:prstGeom>
            <a:noFill/>
          </p:spPr>
          <p:txBody>
            <a:bodyPr wrap="square" lIns="0" tIns="0" rIns="0" bIns="0" rtlCol="0">
              <a:spAutoFit/>
            </a:bodyPr>
            <a:lstStyle/>
            <a:p>
              <a:pPr marL="212981" lvl="1" indent="0">
                <a:buFont typeface="Arial" pitchFamily="34" charset="0"/>
                <a:buNone/>
              </a:pPr>
              <a:r>
                <a:rPr lang="en-US" dirty="0"/>
                <a:t>Always-on update delivery</a:t>
              </a:r>
            </a:p>
          </p:txBody>
        </p:sp>
      </p:grpSp>
      <p:grpSp>
        <p:nvGrpSpPr>
          <p:cNvPr id="78" name="Group 77"/>
          <p:cNvGrpSpPr/>
          <p:nvPr/>
        </p:nvGrpSpPr>
        <p:grpSpPr>
          <a:xfrm>
            <a:off x="4059238" y="4735132"/>
            <a:ext cx="1668398" cy="1665532"/>
            <a:chOff x="4059238" y="4735132"/>
            <a:chExt cx="1668398" cy="1665532"/>
          </a:xfrm>
          <a:solidFill>
            <a:schemeClr val="accent3"/>
          </a:solidFill>
        </p:grpSpPr>
        <p:sp>
          <p:nvSpPr>
            <p:cNvPr id="41" name="Rectangle 40"/>
            <p:cNvSpPr/>
            <p:nvPr/>
          </p:nvSpPr>
          <p:spPr bwMode="auto">
            <a:xfrm>
              <a:off x="4059238" y="4735132"/>
              <a:ext cx="1668398" cy="1665532"/>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42" name="TextBox 41"/>
            <p:cNvSpPr txBox="1"/>
            <p:nvPr/>
          </p:nvSpPr>
          <p:spPr>
            <a:xfrm>
              <a:off x="4119184" y="5169565"/>
              <a:ext cx="1488216" cy="830997"/>
            </a:xfrm>
            <a:prstGeom prst="rect">
              <a:avLst/>
            </a:prstGeom>
            <a:noFill/>
          </p:spPr>
          <p:txBody>
            <a:bodyPr wrap="square" lIns="0" tIns="0" rIns="0" bIns="0" rtlCol="0">
              <a:spAutoFit/>
            </a:bodyPr>
            <a:lstStyle/>
            <a:p>
              <a:pPr marL="212981" lvl="1" indent="0">
                <a:buFont typeface="Arial" pitchFamily="34" charset="0"/>
                <a:buNone/>
              </a:pPr>
              <a:r>
                <a:rPr lang="en-US" dirty="0">
                  <a:latin typeface="Segoe UI" pitchFamily="34" charset="0"/>
                </a:rPr>
                <a:t>Ensure PC health compliance</a:t>
              </a:r>
            </a:p>
          </p:txBody>
        </p:sp>
      </p:grpSp>
      <p:grpSp>
        <p:nvGrpSpPr>
          <p:cNvPr id="73" name="Group 72"/>
          <p:cNvGrpSpPr/>
          <p:nvPr/>
        </p:nvGrpSpPr>
        <p:grpSpPr>
          <a:xfrm>
            <a:off x="395784" y="4735132"/>
            <a:ext cx="1685162" cy="1682267"/>
            <a:chOff x="395784" y="4735132"/>
            <a:chExt cx="1685162" cy="1682267"/>
          </a:xfrm>
          <a:solidFill>
            <a:schemeClr val="accent3"/>
          </a:solidFill>
        </p:grpSpPr>
        <p:sp>
          <p:nvSpPr>
            <p:cNvPr id="44" name="Rectangle 43"/>
            <p:cNvSpPr/>
            <p:nvPr/>
          </p:nvSpPr>
          <p:spPr bwMode="auto">
            <a:xfrm>
              <a:off x="395784" y="4735132"/>
              <a:ext cx="1685162" cy="1682267"/>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45" name="TextBox 44"/>
            <p:cNvSpPr txBox="1"/>
            <p:nvPr/>
          </p:nvSpPr>
          <p:spPr>
            <a:xfrm>
              <a:off x="458242" y="5160766"/>
              <a:ext cx="1560246" cy="923330"/>
            </a:xfrm>
            <a:prstGeom prst="rect">
              <a:avLst/>
            </a:prstGeom>
            <a:grpFill/>
          </p:spPr>
          <p:txBody>
            <a:bodyPr wrap="square" lIns="0" tIns="0" rIns="0" bIns="0" rtlCol="0">
              <a:spAutoFit/>
            </a:bodyPr>
            <a:lstStyle/>
            <a:p>
              <a:pPr algn="ctr"/>
              <a:r>
                <a:rPr lang="en-US" sz="2000" dirty="0">
                  <a:solidFill>
                    <a:schemeClr val="accent6">
                      <a:lumMod val="75000"/>
                    </a:schemeClr>
                  </a:solidFill>
                </a:rPr>
                <a:t>Security and PC Health Management</a:t>
              </a:r>
            </a:p>
          </p:txBody>
        </p:sp>
      </p:grpSp>
      <p:grpSp>
        <p:nvGrpSpPr>
          <p:cNvPr id="11" name="Group 10"/>
          <p:cNvGrpSpPr/>
          <p:nvPr/>
        </p:nvGrpSpPr>
        <p:grpSpPr>
          <a:xfrm>
            <a:off x="395784" y="1122345"/>
            <a:ext cx="1685161" cy="1682266"/>
            <a:chOff x="395784" y="1122345"/>
            <a:chExt cx="1685161" cy="1682266"/>
          </a:xfrm>
          <a:solidFill>
            <a:schemeClr val="accent3"/>
          </a:solidFill>
        </p:grpSpPr>
        <p:sp>
          <p:nvSpPr>
            <p:cNvPr id="47" name="Rectangle 46"/>
            <p:cNvSpPr/>
            <p:nvPr/>
          </p:nvSpPr>
          <p:spPr bwMode="auto">
            <a:xfrm>
              <a:off x="395784" y="1122345"/>
              <a:ext cx="1685161" cy="1682266"/>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48" name="TextBox 47"/>
            <p:cNvSpPr txBox="1"/>
            <p:nvPr/>
          </p:nvSpPr>
          <p:spPr>
            <a:xfrm>
              <a:off x="556908" y="1495515"/>
              <a:ext cx="1362914" cy="923330"/>
            </a:xfrm>
            <a:prstGeom prst="rect">
              <a:avLst/>
            </a:prstGeom>
            <a:grpFill/>
          </p:spPr>
          <p:txBody>
            <a:bodyPr wrap="square" lIns="0" tIns="0" rIns="0" bIns="0" rtlCol="0">
              <a:spAutoFit/>
            </a:bodyPr>
            <a:lstStyle/>
            <a:p>
              <a:pPr algn="ctr"/>
              <a:r>
                <a:rPr lang="en-US" sz="2000" dirty="0">
                  <a:solidFill>
                    <a:schemeClr val="accent6">
                      <a:lumMod val="75000"/>
                    </a:schemeClr>
                  </a:solidFill>
                  <a:latin typeface="Segoe UI" pitchFamily="34" charset="0"/>
                </a:rPr>
                <a:t>Connecting from Anywhere</a:t>
              </a:r>
            </a:p>
          </p:txBody>
        </p:sp>
      </p:grpSp>
      <p:grpSp>
        <p:nvGrpSpPr>
          <p:cNvPr id="13" name="Group 12"/>
          <p:cNvGrpSpPr/>
          <p:nvPr/>
        </p:nvGrpSpPr>
        <p:grpSpPr>
          <a:xfrm>
            <a:off x="4059238" y="1112838"/>
            <a:ext cx="1668398" cy="1688687"/>
            <a:chOff x="4059238" y="1112838"/>
            <a:chExt cx="1668398" cy="1688687"/>
          </a:xfrm>
          <a:solidFill>
            <a:schemeClr val="accent3"/>
          </a:solidFill>
        </p:grpSpPr>
        <p:sp>
          <p:nvSpPr>
            <p:cNvPr id="50" name="Rectangle 49"/>
            <p:cNvSpPr/>
            <p:nvPr/>
          </p:nvSpPr>
          <p:spPr bwMode="auto">
            <a:xfrm>
              <a:off x="4059238" y="1112838"/>
              <a:ext cx="1668398" cy="1688687"/>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1" name="TextBox 50"/>
            <p:cNvSpPr txBox="1"/>
            <p:nvPr/>
          </p:nvSpPr>
          <p:spPr>
            <a:xfrm>
              <a:off x="4168775" y="1552254"/>
              <a:ext cx="1389034" cy="830997"/>
            </a:xfrm>
            <a:prstGeom prst="rect">
              <a:avLst/>
            </a:prstGeom>
            <a:noFill/>
          </p:spPr>
          <p:txBody>
            <a:bodyPr wrap="square" lIns="0" tIns="0" rIns="0" bIns="0" rtlCol="0">
              <a:spAutoFit/>
            </a:bodyPr>
            <a:lstStyle/>
            <a:p>
              <a:pPr marL="212981" lvl="1" indent="0">
                <a:buFont typeface="Arial" pitchFamily="34" charset="0"/>
                <a:buNone/>
              </a:pPr>
              <a:r>
                <a:rPr lang="en-US" dirty="0">
                  <a:latin typeface="Segoe UI" pitchFamily="34" charset="0"/>
                </a:rPr>
                <a:t>Connects to nearest server</a:t>
              </a:r>
            </a:p>
          </p:txBody>
        </p:sp>
      </p:grpSp>
      <p:grpSp>
        <p:nvGrpSpPr>
          <p:cNvPr id="17" name="Group 16"/>
          <p:cNvGrpSpPr/>
          <p:nvPr/>
        </p:nvGrpSpPr>
        <p:grpSpPr>
          <a:xfrm>
            <a:off x="5874667" y="2922343"/>
            <a:ext cx="1668402" cy="1659193"/>
            <a:chOff x="5874667" y="2922343"/>
            <a:chExt cx="1668402" cy="1659193"/>
          </a:xfrm>
          <a:solidFill>
            <a:schemeClr val="accent3"/>
          </a:solidFill>
        </p:grpSpPr>
        <p:sp>
          <p:nvSpPr>
            <p:cNvPr id="53" name="Rectangle 52"/>
            <p:cNvSpPr/>
            <p:nvPr/>
          </p:nvSpPr>
          <p:spPr bwMode="auto">
            <a:xfrm>
              <a:off x="5874667" y="2922343"/>
              <a:ext cx="1668398" cy="1659193"/>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4" name="TextBox 53"/>
            <p:cNvSpPr txBox="1"/>
            <p:nvPr/>
          </p:nvSpPr>
          <p:spPr>
            <a:xfrm>
              <a:off x="5874670" y="3197968"/>
              <a:ext cx="1668399" cy="1107996"/>
            </a:xfrm>
            <a:prstGeom prst="rect">
              <a:avLst/>
            </a:prstGeom>
            <a:noFill/>
          </p:spPr>
          <p:txBody>
            <a:bodyPr wrap="square" lIns="0" tIns="0" rIns="0" bIns="0" rtlCol="0">
              <a:spAutoFit/>
            </a:bodyPr>
            <a:lstStyle/>
            <a:p>
              <a:pPr marL="212981" lvl="1" indent="0">
                <a:buFont typeface="Arial" pitchFamily="34" charset="0"/>
                <a:buNone/>
              </a:pPr>
              <a:r>
                <a:rPr lang="en-US" dirty="0"/>
                <a:t>Offsite PC deployment and domain join</a:t>
              </a:r>
            </a:p>
          </p:txBody>
        </p:sp>
      </p:grpSp>
      <p:grpSp>
        <p:nvGrpSpPr>
          <p:cNvPr id="15" name="Group 14"/>
          <p:cNvGrpSpPr/>
          <p:nvPr/>
        </p:nvGrpSpPr>
        <p:grpSpPr>
          <a:xfrm>
            <a:off x="7695465" y="1112838"/>
            <a:ext cx="1668398" cy="1688687"/>
            <a:chOff x="7695465" y="1112838"/>
            <a:chExt cx="1668398" cy="1688687"/>
          </a:xfrm>
          <a:solidFill>
            <a:schemeClr val="accent3"/>
          </a:solidFill>
        </p:grpSpPr>
        <p:sp>
          <p:nvSpPr>
            <p:cNvPr id="56" name="Rectangle 55"/>
            <p:cNvSpPr/>
            <p:nvPr/>
          </p:nvSpPr>
          <p:spPr bwMode="auto">
            <a:xfrm>
              <a:off x="7695465" y="1112838"/>
              <a:ext cx="1668398" cy="1688687"/>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7" name="TextBox 56"/>
            <p:cNvSpPr txBox="1"/>
            <p:nvPr/>
          </p:nvSpPr>
          <p:spPr>
            <a:xfrm>
              <a:off x="7695465" y="1570229"/>
              <a:ext cx="1668398" cy="830997"/>
            </a:xfrm>
            <a:prstGeom prst="rect">
              <a:avLst/>
            </a:prstGeom>
            <a:noFill/>
          </p:spPr>
          <p:txBody>
            <a:bodyPr wrap="square" lIns="0" tIns="0" rIns="0" bIns="0" rtlCol="0">
              <a:spAutoFit/>
            </a:bodyPr>
            <a:lstStyle/>
            <a:p>
              <a:pPr marL="212981" lvl="1" indent="0">
                <a:buFont typeface="Arial" pitchFamily="34" charset="0"/>
                <a:buNone/>
              </a:pPr>
              <a:r>
                <a:rPr lang="en-US" dirty="0">
                  <a:latin typeface="Segoe UI" pitchFamily="34" charset="0"/>
                </a:rPr>
                <a:t>DirectAccess Media Manager</a:t>
              </a:r>
            </a:p>
          </p:txBody>
        </p:sp>
      </p:grpSp>
      <p:grpSp>
        <p:nvGrpSpPr>
          <p:cNvPr id="14" name="Group 13"/>
          <p:cNvGrpSpPr/>
          <p:nvPr/>
        </p:nvGrpSpPr>
        <p:grpSpPr>
          <a:xfrm>
            <a:off x="5792777" y="1112838"/>
            <a:ext cx="1750293" cy="1691773"/>
            <a:chOff x="5792777" y="1112838"/>
            <a:chExt cx="1750293" cy="1691773"/>
          </a:xfrm>
          <a:solidFill>
            <a:schemeClr val="accent3"/>
          </a:solidFill>
        </p:grpSpPr>
        <p:sp>
          <p:nvSpPr>
            <p:cNvPr id="59" name="Rectangle 58"/>
            <p:cNvSpPr/>
            <p:nvPr/>
          </p:nvSpPr>
          <p:spPr bwMode="auto">
            <a:xfrm>
              <a:off x="5874671" y="1112838"/>
              <a:ext cx="1668399" cy="1691773"/>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60" name="TextBox 59"/>
            <p:cNvSpPr txBox="1"/>
            <p:nvPr/>
          </p:nvSpPr>
          <p:spPr>
            <a:xfrm>
              <a:off x="5792777" y="1708729"/>
              <a:ext cx="1668400" cy="553998"/>
            </a:xfrm>
            <a:prstGeom prst="rect">
              <a:avLst/>
            </a:prstGeom>
            <a:noFill/>
          </p:spPr>
          <p:txBody>
            <a:bodyPr wrap="square" lIns="0" tIns="0" rIns="0" bIns="0" rtlCol="0">
              <a:spAutoFit/>
            </a:bodyPr>
            <a:lstStyle/>
            <a:p>
              <a:pPr marL="212981" lvl="1" indent="0">
                <a:buFont typeface="Arial" pitchFamily="34" charset="0"/>
                <a:buNone/>
              </a:pPr>
              <a:r>
                <a:rPr lang="en-US" dirty="0"/>
                <a:t>Multi-factor authentication</a:t>
              </a:r>
            </a:p>
          </p:txBody>
        </p:sp>
      </p:grpSp>
      <p:grpSp>
        <p:nvGrpSpPr>
          <p:cNvPr id="16" name="Group 15"/>
          <p:cNvGrpSpPr/>
          <p:nvPr/>
        </p:nvGrpSpPr>
        <p:grpSpPr>
          <a:xfrm>
            <a:off x="7616635" y="2922343"/>
            <a:ext cx="1747228" cy="1660221"/>
            <a:chOff x="7616635" y="2922343"/>
            <a:chExt cx="1747228" cy="1660221"/>
          </a:xfrm>
          <a:solidFill>
            <a:schemeClr val="accent3"/>
          </a:solidFill>
        </p:grpSpPr>
        <p:sp>
          <p:nvSpPr>
            <p:cNvPr id="62" name="Rectangle 61"/>
            <p:cNvSpPr/>
            <p:nvPr/>
          </p:nvSpPr>
          <p:spPr bwMode="auto">
            <a:xfrm>
              <a:off x="7695465" y="2922343"/>
              <a:ext cx="1668398" cy="1660221"/>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63" name="TextBox 62"/>
            <p:cNvSpPr txBox="1"/>
            <p:nvPr/>
          </p:nvSpPr>
          <p:spPr>
            <a:xfrm>
              <a:off x="7616635" y="3487757"/>
              <a:ext cx="1668398" cy="553998"/>
            </a:xfrm>
            <a:prstGeom prst="rect">
              <a:avLst/>
            </a:prstGeom>
            <a:noFill/>
          </p:spPr>
          <p:txBody>
            <a:bodyPr wrap="square" lIns="0" tIns="0" rIns="0" bIns="0" rtlCol="0">
              <a:spAutoFit/>
            </a:bodyPr>
            <a:lstStyle/>
            <a:p>
              <a:pPr marL="212981" lvl="1" indent="0">
                <a:buFont typeface="Arial" pitchFamily="34" charset="0"/>
                <a:buNone/>
              </a:pPr>
              <a:r>
                <a:rPr lang="en-US" dirty="0">
                  <a:latin typeface="Segoe UI" pitchFamily="34" charset="0"/>
                </a:rPr>
                <a:t>Scale to meet requirements</a:t>
              </a:r>
            </a:p>
          </p:txBody>
        </p:sp>
      </p:grpSp>
      <p:grpSp>
        <p:nvGrpSpPr>
          <p:cNvPr id="70" name="Group 69"/>
          <p:cNvGrpSpPr/>
          <p:nvPr/>
        </p:nvGrpSpPr>
        <p:grpSpPr>
          <a:xfrm>
            <a:off x="4059238" y="2922343"/>
            <a:ext cx="1668398" cy="1665531"/>
            <a:chOff x="4059238" y="2922343"/>
            <a:chExt cx="1668398" cy="1665531"/>
          </a:xfrm>
          <a:solidFill>
            <a:schemeClr val="accent3"/>
          </a:solidFill>
        </p:grpSpPr>
        <p:sp>
          <p:nvSpPr>
            <p:cNvPr id="65" name="Rectangle 64"/>
            <p:cNvSpPr/>
            <p:nvPr/>
          </p:nvSpPr>
          <p:spPr bwMode="auto">
            <a:xfrm>
              <a:off x="4059238" y="2922343"/>
              <a:ext cx="1668398" cy="1665531"/>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66" name="TextBox 65"/>
            <p:cNvSpPr txBox="1"/>
            <p:nvPr/>
          </p:nvSpPr>
          <p:spPr>
            <a:xfrm>
              <a:off x="4059238" y="3077815"/>
              <a:ext cx="1668397" cy="1384995"/>
            </a:xfrm>
            <a:prstGeom prst="rect">
              <a:avLst/>
            </a:prstGeom>
            <a:noFill/>
          </p:spPr>
          <p:txBody>
            <a:bodyPr wrap="square" lIns="0" tIns="0" rIns="0" bIns="0" rtlCol="0">
              <a:spAutoFit/>
            </a:bodyPr>
            <a:lstStyle/>
            <a:p>
              <a:pPr marL="212981" lvl="1" indent="0">
                <a:buFont typeface="Arial" pitchFamily="34" charset="0"/>
                <a:buNone/>
              </a:pPr>
              <a:r>
                <a:rPr lang="en-US" dirty="0"/>
                <a:t>Unified Remote Access Management Console</a:t>
              </a:r>
            </a:p>
          </p:txBody>
        </p:sp>
      </p:grpSp>
      <p:grpSp>
        <p:nvGrpSpPr>
          <p:cNvPr id="77" name="Group 76"/>
          <p:cNvGrpSpPr/>
          <p:nvPr/>
        </p:nvGrpSpPr>
        <p:grpSpPr>
          <a:xfrm>
            <a:off x="7695465" y="4735130"/>
            <a:ext cx="1668398" cy="1665532"/>
            <a:chOff x="7695465" y="4735130"/>
            <a:chExt cx="1668398" cy="1665532"/>
          </a:xfrm>
          <a:solidFill>
            <a:schemeClr val="accent3"/>
          </a:solidFill>
        </p:grpSpPr>
        <p:sp>
          <p:nvSpPr>
            <p:cNvPr id="68" name="Rectangle 67"/>
            <p:cNvSpPr/>
            <p:nvPr/>
          </p:nvSpPr>
          <p:spPr bwMode="auto">
            <a:xfrm>
              <a:off x="7695465" y="4735130"/>
              <a:ext cx="1668398" cy="1665532"/>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69" name="TextBox 68"/>
            <p:cNvSpPr txBox="1"/>
            <p:nvPr/>
          </p:nvSpPr>
          <p:spPr>
            <a:xfrm>
              <a:off x="8024091" y="5308063"/>
              <a:ext cx="1011146" cy="553998"/>
            </a:xfrm>
            <a:prstGeom prst="rect">
              <a:avLst/>
            </a:prstGeom>
            <a:grpFill/>
          </p:spPr>
          <p:txBody>
            <a:bodyPr wrap="square" lIns="0" tIns="0" rIns="0" bIns="0" rtlCol="0">
              <a:spAutoFit/>
            </a:bodyPr>
            <a:lstStyle/>
            <a:p>
              <a:r>
                <a:rPr lang="en-US" dirty="0" smtClean="0"/>
                <a:t>Data Security</a:t>
              </a:r>
            </a:p>
          </p:txBody>
        </p:sp>
      </p:gr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22072" t="2309" r="10250"/>
          <a:stretch/>
        </p:blipFill>
        <p:spPr>
          <a:xfrm>
            <a:off x="9524010" y="1112838"/>
            <a:ext cx="2440289" cy="5287824"/>
          </a:xfrm>
          <a:prstGeom prst="rect">
            <a:avLst/>
          </a:prstGeom>
          <a:noFill/>
        </p:spPr>
      </p:pic>
    </p:spTree>
    <p:extLst>
      <p:ext uri="{BB962C8B-B14F-4D97-AF65-F5344CB8AC3E}">
        <p14:creationId xmlns:p14="http://schemas.microsoft.com/office/powerpoint/2010/main" val="3609213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750" fill="hold"/>
                                        <p:tgtEl>
                                          <p:spTgt spid="11"/>
                                        </p:tgtEl>
                                        <p:attrNameLst>
                                          <p:attrName>ppt_x</p:attrName>
                                        </p:attrNameLst>
                                      </p:cBhvr>
                                      <p:tavLst>
                                        <p:tav tm="0">
                                          <p:val>
                                            <p:strVal val="1+#ppt_w/2"/>
                                          </p:val>
                                        </p:tav>
                                        <p:tav tm="100000">
                                          <p:val>
                                            <p:strVal val="#ppt_x"/>
                                          </p:val>
                                        </p:tav>
                                      </p:tavLst>
                                    </p:anim>
                                    <p:anim calcmode="lin" valueType="num">
                                      <p:cBhvr additive="base">
                                        <p:cTn id="8" dur="75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750" fill="hold"/>
                                        <p:tgtEl>
                                          <p:spTgt spid="12"/>
                                        </p:tgtEl>
                                        <p:attrNameLst>
                                          <p:attrName>ppt_x</p:attrName>
                                        </p:attrNameLst>
                                      </p:cBhvr>
                                      <p:tavLst>
                                        <p:tav tm="0">
                                          <p:val>
                                            <p:strVal val="1+#ppt_w/2"/>
                                          </p:val>
                                        </p:tav>
                                        <p:tav tm="100000">
                                          <p:val>
                                            <p:strVal val="#ppt_x"/>
                                          </p:val>
                                        </p:tav>
                                      </p:tavLst>
                                    </p:anim>
                                    <p:anim calcmode="lin" valueType="num">
                                      <p:cBhvr additive="base">
                                        <p:cTn id="12" dur="750" fill="hold"/>
                                        <p:tgtEl>
                                          <p:spTgt spid="1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1+#ppt_w/2"/>
                                          </p:val>
                                        </p:tav>
                                        <p:tav tm="100000">
                                          <p:val>
                                            <p:strVal val="#ppt_x"/>
                                          </p:val>
                                        </p:tav>
                                      </p:tavLst>
                                    </p:anim>
                                    <p:anim calcmode="lin" valueType="num">
                                      <p:cBhvr additive="base">
                                        <p:cTn id="16" dur="75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750" fill="hold"/>
                                        <p:tgtEl>
                                          <p:spTgt spid="14"/>
                                        </p:tgtEl>
                                        <p:attrNameLst>
                                          <p:attrName>ppt_x</p:attrName>
                                        </p:attrNameLst>
                                      </p:cBhvr>
                                      <p:tavLst>
                                        <p:tav tm="0">
                                          <p:val>
                                            <p:strVal val="1+#ppt_w/2"/>
                                          </p:val>
                                        </p:tav>
                                        <p:tav tm="100000">
                                          <p:val>
                                            <p:strVal val="#ppt_x"/>
                                          </p:val>
                                        </p:tav>
                                      </p:tavLst>
                                    </p:anim>
                                    <p:anim calcmode="lin" valueType="num">
                                      <p:cBhvr additive="base">
                                        <p:cTn id="20" dur="75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00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750" fill="hold"/>
                                        <p:tgtEl>
                                          <p:spTgt spid="15"/>
                                        </p:tgtEl>
                                        <p:attrNameLst>
                                          <p:attrName>ppt_x</p:attrName>
                                        </p:attrNameLst>
                                      </p:cBhvr>
                                      <p:tavLst>
                                        <p:tav tm="0">
                                          <p:val>
                                            <p:strVal val="1+#ppt_w/2"/>
                                          </p:val>
                                        </p:tav>
                                        <p:tav tm="100000">
                                          <p:val>
                                            <p:strVal val="#ppt_x"/>
                                          </p:val>
                                        </p:tav>
                                      </p:tavLst>
                                    </p:anim>
                                    <p:anim calcmode="lin" valueType="num">
                                      <p:cBhvr additive="base">
                                        <p:cTn id="24" dur="750" fill="hold"/>
                                        <p:tgtEl>
                                          <p:spTgt spid="15"/>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2" fill="hold" nodeType="clickEffect">
                                  <p:stCondLst>
                                    <p:cond delay="0"/>
                                  </p:stCondLst>
                                  <p:childTnLst>
                                    <p:set>
                                      <p:cBhvr>
                                        <p:cTn id="28" dur="1" fill="hold">
                                          <p:stCondLst>
                                            <p:cond delay="0"/>
                                          </p:stCondLst>
                                        </p:cTn>
                                        <p:tgtEl>
                                          <p:spTgt spid="72"/>
                                        </p:tgtEl>
                                        <p:attrNameLst>
                                          <p:attrName>style.visibility</p:attrName>
                                        </p:attrNameLst>
                                      </p:cBhvr>
                                      <p:to>
                                        <p:strVal val="visible"/>
                                      </p:to>
                                    </p:set>
                                    <p:anim calcmode="lin" valueType="num">
                                      <p:cBhvr additive="base">
                                        <p:cTn id="29" dur="750" fill="hold"/>
                                        <p:tgtEl>
                                          <p:spTgt spid="72"/>
                                        </p:tgtEl>
                                        <p:attrNameLst>
                                          <p:attrName>ppt_x</p:attrName>
                                        </p:attrNameLst>
                                      </p:cBhvr>
                                      <p:tavLst>
                                        <p:tav tm="0">
                                          <p:val>
                                            <p:strVal val="1+#ppt_w/2"/>
                                          </p:val>
                                        </p:tav>
                                        <p:tav tm="100000">
                                          <p:val>
                                            <p:strVal val="#ppt_x"/>
                                          </p:val>
                                        </p:tav>
                                      </p:tavLst>
                                    </p:anim>
                                    <p:anim calcmode="lin" valueType="num">
                                      <p:cBhvr additive="base">
                                        <p:cTn id="30" dur="750" fill="hold"/>
                                        <p:tgtEl>
                                          <p:spTgt spid="72"/>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250"/>
                                  </p:stCondLst>
                                  <p:childTnLst>
                                    <p:set>
                                      <p:cBhvr>
                                        <p:cTn id="32" dur="1" fill="hold">
                                          <p:stCondLst>
                                            <p:cond delay="0"/>
                                          </p:stCondLst>
                                        </p:cTn>
                                        <p:tgtEl>
                                          <p:spTgt spid="71"/>
                                        </p:tgtEl>
                                        <p:attrNameLst>
                                          <p:attrName>style.visibility</p:attrName>
                                        </p:attrNameLst>
                                      </p:cBhvr>
                                      <p:to>
                                        <p:strVal val="visible"/>
                                      </p:to>
                                    </p:set>
                                    <p:anim calcmode="lin" valueType="num">
                                      <p:cBhvr additive="base">
                                        <p:cTn id="33" dur="750" fill="hold"/>
                                        <p:tgtEl>
                                          <p:spTgt spid="71"/>
                                        </p:tgtEl>
                                        <p:attrNameLst>
                                          <p:attrName>ppt_x</p:attrName>
                                        </p:attrNameLst>
                                      </p:cBhvr>
                                      <p:tavLst>
                                        <p:tav tm="0">
                                          <p:val>
                                            <p:strVal val="1+#ppt_w/2"/>
                                          </p:val>
                                        </p:tav>
                                        <p:tav tm="100000">
                                          <p:val>
                                            <p:strVal val="#ppt_x"/>
                                          </p:val>
                                        </p:tav>
                                      </p:tavLst>
                                    </p:anim>
                                    <p:anim calcmode="lin" valueType="num">
                                      <p:cBhvr additive="base">
                                        <p:cTn id="34" dur="750" fill="hold"/>
                                        <p:tgtEl>
                                          <p:spTgt spid="71"/>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500"/>
                                  </p:stCondLst>
                                  <p:childTnLst>
                                    <p:set>
                                      <p:cBhvr>
                                        <p:cTn id="36" dur="1" fill="hold">
                                          <p:stCondLst>
                                            <p:cond delay="0"/>
                                          </p:stCondLst>
                                        </p:cTn>
                                        <p:tgtEl>
                                          <p:spTgt spid="70"/>
                                        </p:tgtEl>
                                        <p:attrNameLst>
                                          <p:attrName>style.visibility</p:attrName>
                                        </p:attrNameLst>
                                      </p:cBhvr>
                                      <p:to>
                                        <p:strVal val="visible"/>
                                      </p:to>
                                    </p:set>
                                    <p:anim calcmode="lin" valueType="num">
                                      <p:cBhvr additive="base">
                                        <p:cTn id="37" dur="750" fill="hold"/>
                                        <p:tgtEl>
                                          <p:spTgt spid="70"/>
                                        </p:tgtEl>
                                        <p:attrNameLst>
                                          <p:attrName>ppt_x</p:attrName>
                                        </p:attrNameLst>
                                      </p:cBhvr>
                                      <p:tavLst>
                                        <p:tav tm="0">
                                          <p:val>
                                            <p:strVal val="1+#ppt_w/2"/>
                                          </p:val>
                                        </p:tav>
                                        <p:tav tm="100000">
                                          <p:val>
                                            <p:strVal val="#ppt_x"/>
                                          </p:val>
                                        </p:tav>
                                      </p:tavLst>
                                    </p:anim>
                                    <p:anim calcmode="lin" valueType="num">
                                      <p:cBhvr additive="base">
                                        <p:cTn id="38" dur="750" fill="hold"/>
                                        <p:tgtEl>
                                          <p:spTgt spid="70"/>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75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750" fill="hold"/>
                                        <p:tgtEl>
                                          <p:spTgt spid="17"/>
                                        </p:tgtEl>
                                        <p:attrNameLst>
                                          <p:attrName>ppt_x</p:attrName>
                                        </p:attrNameLst>
                                      </p:cBhvr>
                                      <p:tavLst>
                                        <p:tav tm="0">
                                          <p:val>
                                            <p:strVal val="1+#ppt_w/2"/>
                                          </p:val>
                                        </p:tav>
                                        <p:tav tm="100000">
                                          <p:val>
                                            <p:strVal val="#ppt_x"/>
                                          </p:val>
                                        </p:tav>
                                      </p:tavLst>
                                    </p:anim>
                                    <p:anim calcmode="lin" valueType="num">
                                      <p:cBhvr additive="base">
                                        <p:cTn id="42" dur="75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100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750" fill="hold"/>
                                        <p:tgtEl>
                                          <p:spTgt spid="16"/>
                                        </p:tgtEl>
                                        <p:attrNameLst>
                                          <p:attrName>ppt_x</p:attrName>
                                        </p:attrNameLst>
                                      </p:cBhvr>
                                      <p:tavLst>
                                        <p:tav tm="0">
                                          <p:val>
                                            <p:strVal val="1+#ppt_w/2"/>
                                          </p:val>
                                        </p:tav>
                                        <p:tav tm="100000">
                                          <p:val>
                                            <p:strVal val="#ppt_x"/>
                                          </p:val>
                                        </p:tav>
                                      </p:tavLst>
                                    </p:anim>
                                    <p:anim calcmode="lin" valueType="num">
                                      <p:cBhvr additive="base">
                                        <p:cTn id="46" dur="75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2" fill="hold" nodeType="clickEffect">
                                  <p:stCondLst>
                                    <p:cond delay="0"/>
                                  </p:stCondLst>
                                  <p:childTnLst>
                                    <p:set>
                                      <p:cBhvr>
                                        <p:cTn id="50" dur="1" fill="hold">
                                          <p:stCondLst>
                                            <p:cond delay="0"/>
                                          </p:stCondLst>
                                        </p:cTn>
                                        <p:tgtEl>
                                          <p:spTgt spid="73"/>
                                        </p:tgtEl>
                                        <p:attrNameLst>
                                          <p:attrName>style.visibility</p:attrName>
                                        </p:attrNameLst>
                                      </p:cBhvr>
                                      <p:to>
                                        <p:strVal val="visible"/>
                                      </p:to>
                                    </p:set>
                                    <p:anim calcmode="lin" valueType="num">
                                      <p:cBhvr additive="base">
                                        <p:cTn id="51" dur="750" fill="hold"/>
                                        <p:tgtEl>
                                          <p:spTgt spid="73"/>
                                        </p:tgtEl>
                                        <p:attrNameLst>
                                          <p:attrName>ppt_x</p:attrName>
                                        </p:attrNameLst>
                                      </p:cBhvr>
                                      <p:tavLst>
                                        <p:tav tm="0">
                                          <p:val>
                                            <p:strVal val="1+#ppt_w/2"/>
                                          </p:val>
                                        </p:tav>
                                        <p:tav tm="100000">
                                          <p:val>
                                            <p:strVal val="#ppt_x"/>
                                          </p:val>
                                        </p:tav>
                                      </p:tavLst>
                                    </p:anim>
                                    <p:anim calcmode="lin" valueType="num">
                                      <p:cBhvr additive="base">
                                        <p:cTn id="52" dur="750" fill="hold"/>
                                        <p:tgtEl>
                                          <p:spTgt spid="73"/>
                                        </p:tgtEl>
                                        <p:attrNameLst>
                                          <p:attrName>ppt_y</p:attrName>
                                        </p:attrNameLst>
                                      </p:cBhvr>
                                      <p:tavLst>
                                        <p:tav tm="0">
                                          <p:val>
                                            <p:strVal val="#ppt_y"/>
                                          </p:val>
                                        </p:tav>
                                        <p:tav tm="100000">
                                          <p:val>
                                            <p:strVal val="#ppt_y"/>
                                          </p:val>
                                        </p:tav>
                                      </p:tavLst>
                                    </p:anim>
                                  </p:childTnLst>
                                </p:cTn>
                              </p:par>
                              <p:par>
                                <p:cTn id="53" presetID="2" presetClass="entr" presetSubtype="2" fill="hold" nodeType="withEffect">
                                  <p:stCondLst>
                                    <p:cond delay="250"/>
                                  </p:stCondLst>
                                  <p:childTnLst>
                                    <p:set>
                                      <p:cBhvr>
                                        <p:cTn id="54" dur="1" fill="hold">
                                          <p:stCondLst>
                                            <p:cond delay="0"/>
                                          </p:stCondLst>
                                        </p:cTn>
                                        <p:tgtEl>
                                          <p:spTgt spid="74"/>
                                        </p:tgtEl>
                                        <p:attrNameLst>
                                          <p:attrName>style.visibility</p:attrName>
                                        </p:attrNameLst>
                                      </p:cBhvr>
                                      <p:to>
                                        <p:strVal val="visible"/>
                                      </p:to>
                                    </p:set>
                                    <p:anim calcmode="lin" valueType="num">
                                      <p:cBhvr additive="base">
                                        <p:cTn id="55" dur="750" fill="hold"/>
                                        <p:tgtEl>
                                          <p:spTgt spid="74"/>
                                        </p:tgtEl>
                                        <p:attrNameLst>
                                          <p:attrName>ppt_x</p:attrName>
                                        </p:attrNameLst>
                                      </p:cBhvr>
                                      <p:tavLst>
                                        <p:tav tm="0">
                                          <p:val>
                                            <p:strVal val="1+#ppt_w/2"/>
                                          </p:val>
                                        </p:tav>
                                        <p:tav tm="100000">
                                          <p:val>
                                            <p:strVal val="#ppt_x"/>
                                          </p:val>
                                        </p:tav>
                                      </p:tavLst>
                                    </p:anim>
                                    <p:anim calcmode="lin" valueType="num">
                                      <p:cBhvr additive="base">
                                        <p:cTn id="56" dur="750" fill="hold"/>
                                        <p:tgtEl>
                                          <p:spTgt spid="74"/>
                                        </p:tgtEl>
                                        <p:attrNameLst>
                                          <p:attrName>ppt_y</p:attrName>
                                        </p:attrNameLst>
                                      </p:cBhvr>
                                      <p:tavLst>
                                        <p:tav tm="0">
                                          <p:val>
                                            <p:strVal val="#ppt_y"/>
                                          </p:val>
                                        </p:tav>
                                        <p:tav tm="100000">
                                          <p:val>
                                            <p:strVal val="#ppt_y"/>
                                          </p:val>
                                        </p:tav>
                                      </p:tavLst>
                                    </p:anim>
                                  </p:childTnLst>
                                </p:cTn>
                              </p:par>
                              <p:par>
                                <p:cTn id="57" presetID="2" presetClass="entr" presetSubtype="2" fill="hold" nodeType="withEffect">
                                  <p:stCondLst>
                                    <p:cond delay="500"/>
                                  </p:stCondLst>
                                  <p:childTnLst>
                                    <p:set>
                                      <p:cBhvr>
                                        <p:cTn id="58" dur="1" fill="hold">
                                          <p:stCondLst>
                                            <p:cond delay="0"/>
                                          </p:stCondLst>
                                        </p:cTn>
                                        <p:tgtEl>
                                          <p:spTgt spid="78"/>
                                        </p:tgtEl>
                                        <p:attrNameLst>
                                          <p:attrName>style.visibility</p:attrName>
                                        </p:attrNameLst>
                                      </p:cBhvr>
                                      <p:to>
                                        <p:strVal val="visible"/>
                                      </p:to>
                                    </p:set>
                                    <p:anim calcmode="lin" valueType="num">
                                      <p:cBhvr additive="base">
                                        <p:cTn id="59" dur="750" fill="hold"/>
                                        <p:tgtEl>
                                          <p:spTgt spid="78"/>
                                        </p:tgtEl>
                                        <p:attrNameLst>
                                          <p:attrName>ppt_x</p:attrName>
                                        </p:attrNameLst>
                                      </p:cBhvr>
                                      <p:tavLst>
                                        <p:tav tm="0">
                                          <p:val>
                                            <p:strVal val="1+#ppt_w/2"/>
                                          </p:val>
                                        </p:tav>
                                        <p:tav tm="100000">
                                          <p:val>
                                            <p:strVal val="#ppt_x"/>
                                          </p:val>
                                        </p:tav>
                                      </p:tavLst>
                                    </p:anim>
                                    <p:anim calcmode="lin" valueType="num">
                                      <p:cBhvr additive="base">
                                        <p:cTn id="60" dur="750" fill="hold"/>
                                        <p:tgtEl>
                                          <p:spTgt spid="78"/>
                                        </p:tgtEl>
                                        <p:attrNameLst>
                                          <p:attrName>ppt_y</p:attrName>
                                        </p:attrNameLst>
                                      </p:cBhvr>
                                      <p:tavLst>
                                        <p:tav tm="0">
                                          <p:val>
                                            <p:strVal val="#ppt_y"/>
                                          </p:val>
                                        </p:tav>
                                        <p:tav tm="100000">
                                          <p:val>
                                            <p:strVal val="#ppt_y"/>
                                          </p:val>
                                        </p:tav>
                                      </p:tavLst>
                                    </p:anim>
                                  </p:childTnLst>
                                </p:cTn>
                              </p:par>
                              <p:par>
                                <p:cTn id="61" presetID="2" presetClass="entr" presetSubtype="2" fill="hold" nodeType="withEffect">
                                  <p:stCondLst>
                                    <p:cond delay="750"/>
                                  </p:stCondLst>
                                  <p:childTnLst>
                                    <p:set>
                                      <p:cBhvr>
                                        <p:cTn id="62" dur="1" fill="hold">
                                          <p:stCondLst>
                                            <p:cond delay="0"/>
                                          </p:stCondLst>
                                        </p:cTn>
                                        <p:tgtEl>
                                          <p:spTgt spid="76"/>
                                        </p:tgtEl>
                                        <p:attrNameLst>
                                          <p:attrName>style.visibility</p:attrName>
                                        </p:attrNameLst>
                                      </p:cBhvr>
                                      <p:to>
                                        <p:strVal val="visible"/>
                                      </p:to>
                                    </p:set>
                                    <p:anim calcmode="lin" valueType="num">
                                      <p:cBhvr additive="base">
                                        <p:cTn id="63" dur="750" fill="hold"/>
                                        <p:tgtEl>
                                          <p:spTgt spid="76"/>
                                        </p:tgtEl>
                                        <p:attrNameLst>
                                          <p:attrName>ppt_x</p:attrName>
                                        </p:attrNameLst>
                                      </p:cBhvr>
                                      <p:tavLst>
                                        <p:tav tm="0">
                                          <p:val>
                                            <p:strVal val="1+#ppt_w/2"/>
                                          </p:val>
                                        </p:tav>
                                        <p:tav tm="100000">
                                          <p:val>
                                            <p:strVal val="#ppt_x"/>
                                          </p:val>
                                        </p:tav>
                                      </p:tavLst>
                                    </p:anim>
                                    <p:anim calcmode="lin" valueType="num">
                                      <p:cBhvr additive="base">
                                        <p:cTn id="64" dur="750" fill="hold"/>
                                        <p:tgtEl>
                                          <p:spTgt spid="76"/>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1000"/>
                                  </p:stCondLst>
                                  <p:childTnLst>
                                    <p:set>
                                      <p:cBhvr>
                                        <p:cTn id="66" dur="1" fill="hold">
                                          <p:stCondLst>
                                            <p:cond delay="0"/>
                                          </p:stCondLst>
                                        </p:cTn>
                                        <p:tgtEl>
                                          <p:spTgt spid="77"/>
                                        </p:tgtEl>
                                        <p:attrNameLst>
                                          <p:attrName>style.visibility</p:attrName>
                                        </p:attrNameLst>
                                      </p:cBhvr>
                                      <p:to>
                                        <p:strVal val="visible"/>
                                      </p:to>
                                    </p:set>
                                    <p:anim calcmode="lin" valueType="num">
                                      <p:cBhvr additive="base">
                                        <p:cTn id="67" dur="750" fill="hold"/>
                                        <p:tgtEl>
                                          <p:spTgt spid="77"/>
                                        </p:tgtEl>
                                        <p:attrNameLst>
                                          <p:attrName>ppt_x</p:attrName>
                                        </p:attrNameLst>
                                      </p:cBhvr>
                                      <p:tavLst>
                                        <p:tav tm="0">
                                          <p:val>
                                            <p:strVal val="1+#ppt_w/2"/>
                                          </p:val>
                                        </p:tav>
                                        <p:tav tm="100000">
                                          <p:val>
                                            <p:strVal val="#ppt_x"/>
                                          </p:val>
                                        </p:tav>
                                      </p:tavLst>
                                    </p:anim>
                                    <p:anim calcmode="lin" valueType="num">
                                      <p:cBhvr additive="base">
                                        <p:cTn id="68" dur="750" fill="hold"/>
                                        <p:tgtEl>
                                          <p:spTgt spid="77"/>
                                        </p:tgtEl>
                                        <p:attrNameLst>
                                          <p:attrName>ppt_y</p:attrName>
                                        </p:attrNameLst>
                                      </p:cBhvr>
                                      <p:tavLst>
                                        <p:tav tm="0">
                                          <p:val>
                                            <p:strVal val="#ppt_y"/>
                                          </p:val>
                                        </p:tav>
                                        <p:tav tm="100000">
                                          <p:val>
                                            <p:strVal val="#ppt_y"/>
                                          </p:val>
                                        </p:tav>
                                      </p:tavLst>
                                    </p:anim>
                                  </p:childTnLst>
                                </p:cTn>
                              </p:par>
                              <p:par>
                                <p:cTn id="69" presetID="2" presetClass="entr" presetSubtype="2" fill="hold" nodeType="withEffect">
                                  <p:stCondLst>
                                    <p:cond delay="1250"/>
                                  </p:stCondLst>
                                  <p:childTnLst>
                                    <p:set>
                                      <p:cBhvr>
                                        <p:cTn id="70" dur="1" fill="hold">
                                          <p:stCondLst>
                                            <p:cond delay="0"/>
                                          </p:stCondLst>
                                        </p:cTn>
                                        <p:tgtEl>
                                          <p:spTgt spid="2"/>
                                        </p:tgtEl>
                                        <p:attrNameLst>
                                          <p:attrName>style.visibility</p:attrName>
                                        </p:attrNameLst>
                                      </p:cBhvr>
                                      <p:to>
                                        <p:strVal val="visible"/>
                                      </p:to>
                                    </p:set>
                                    <p:anim calcmode="lin" valueType="num">
                                      <p:cBhvr additive="base">
                                        <p:cTn id="71" dur="750" fill="hold"/>
                                        <p:tgtEl>
                                          <p:spTgt spid="2"/>
                                        </p:tgtEl>
                                        <p:attrNameLst>
                                          <p:attrName>ppt_x</p:attrName>
                                        </p:attrNameLst>
                                      </p:cBhvr>
                                      <p:tavLst>
                                        <p:tav tm="0">
                                          <p:val>
                                            <p:strVal val="1+#ppt_w/2"/>
                                          </p:val>
                                        </p:tav>
                                        <p:tav tm="100000">
                                          <p:val>
                                            <p:strVal val="#ppt_x"/>
                                          </p:val>
                                        </p:tav>
                                      </p:tavLst>
                                    </p:anim>
                                    <p:anim calcmode="lin" valueType="num">
                                      <p:cBhvr additive="base">
                                        <p:cTn id="72" dur="75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7" name="Rectangle 86"/>
          <p:cNvSpPr/>
          <p:nvPr/>
        </p:nvSpPr>
        <p:spPr bwMode="auto">
          <a:xfrm>
            <a:off x="-13191" y="0"/>
            <a:ext cx="12188825" cy="1226101"/>
          </a:xfrm>
          <a:prstGeom prst="rect">
            <a:avLst/>
          </a:prstGeom>
          <a:ln>
            <a:noFill/>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fontAlgn="base">
              <a:spcBef>
                <a:spcPct val="0"/>
              </a:spcBef>
              <a:spcAft>
                <a:spcPct val="0"/>
              </a:spcAft>
            </a:pPr>
            <a:endParaRPr lang="en-US" sz="2200" dirty="0" err="1" smtClean="0">
              <a:gradFill>
                <a:gsLst>
                  <a:gs pos="0">
                    <a:srgbClr val="FFFFFF"/>
                  </a:gs>
                  <a:gs pos="100000">
                    <a:srgbClr val="FFFFFF"/>
                  </a:gs>
                </a:gsLst>
                <a:lin ang="5400000" scaled="0"/>
              </a:gradFill>
            </a:endParaRPr>
          </a:p>
        </p:txBody>
      </p:sp>
      <p:sp>
        <p:nvSpPr>
          <p:cNvPr id="2" name="Title 1"/>
          <p:cNvSpPr>
            <a:spLocks noGrp="1"/>
          </p:cNvSpPr>
          <p:nvPr>
            <p:ph type="title"/>
          </p:nvPr>
        </p:nvSpPr>
        <p:spPr>
          <a:xfrm>
            <a:off x="519112" y="228600"/>
            <a:ext cx="11149013" cy="609398"/>
          </a:xfrm>
        </p:spPr>
        <p:txBody>
          <a:bodyPr/>
          <a:lstStyle/>
          <a:p>
            <a:r>
              <a:rPr lang="en-US" sz="4400" dirty="0">
                <a:solidFill>
                  <a:schemeClr val="bg1">
                    <a:lumMod val="50000"/>
                  </a:schemeClr>
                </a:solidFill>
              </a:rPr>
              <a:t>Mobile Broadband and Platform Enhancements</a:t>
            </a:r>
          </a:p>
        </p:txBody>
      </p:sp>
      <p:sp>
        <p:nvSpPr>
          <p:cNvPr id="121" name="Freeform 20"/>
          <p:cNvSpPr>
            <a:spLocks noChangeAspect="1" noEditPoints="1"/>
          </p:cNvSpPr>
          <p:nvPr/>
        </p:nvSpPr>
        <p:spPr bwMode="black">
          <a:xfrm>
            <a:off x="5125008" y="3799456"/>
            <a:ext cx="639719" cy="415117"/>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122" name="Picture 1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0567" y="3864676"/>
            <a:ext cx="228600" cy="206375"/>
          </a:xfrm>
          <a:prstGeom prst="rect">
            <a:avLst/>
          </a:prstGeom>
        </p:spPr>
      </p:pic>
      <p:grpSp>
        <p:nvGrpSpPr>
          <p:cNvPr id="16" name="Group 15"/>
          <p:cNvGrpSpPr/>
          <p:nvPr/>
        </p:nvGrpSpPr>
        <p:grpSpPr>
          <a:xfrm>
            <a:off x="8908774" y="1640134"/>
            <a:ext cx="2606040" cy="914400"/>
            <a:chOff x="8908774" y="1640134"/>
            <a:chExt cx="2606040" cy="914400"/>
          </a:xfrm>
        </p:grpSpPr>
        <p:sp>
          <p:nvSpPr>
            <p:cNvPr id="68" name="Rectangle 67"/>
            <p:cNvSpPr/>
            <p:nvPr/>
          </p:nvSpPr>
          <p:spPr bwMode="auto">
            <a:xfrm>
              <a:off x="8908774" y="1640134"/>
              <a:ext cx="2606040" cy="914400"/>
            </a:xfrm>
            <a:prstGeom prst="rect">
              <a:avLst/>
            </a:prstGeom>
            <a:solidFill>
              <a:schemeClr val="accent3">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lnSpc>
                  <a:spcPts val="1900"/>
                </a:lnSpc>
                <a:spcBef>
                  <a:spcPct val="0"/>
                </a:spcBef>
                <a:spcAft>
                  <a:spcPct val="0"/>
                </a:spcAft>
              </a:pPr>
              <a:r>
                <a:rPr lang="en-US" sz="2000" kern="0" spc="-50" dirty="0" smtClean="0">
                  <a:solidFill>
                    <a:schemeClr val="accent6">
                      <a:lumMod val="75000"/>
                    </a:schemeClr>
                  </a:solidFill>
                  <a:ea typeface="Segoe UI" pitchFamily="34" charset="0"/>
                  <a:cs typeface="Segoe UI" pitchFamily="34" charset="0"/>
                </a:rPr>
                <a:t>Platform</a:t>
              </a:r>
            </a:p>
            <a:p>
              <a:pPr defTabSz="914099" fontAlgn="base">
                <a:lnSpc>
                  <a:spcPts val="1900"/>
                </a:lnSpc>
                <a:spcBef>
                  <a:spcPct val="0"/>
                </a:spcBef>
                <a:spcAft>
                  <a:spcPct val="0"/>
                </a:spcAft>
              </a:pPr>
              <a:r>
                <a:rPr lang="en-US" sz="2000" kern="0" spc="-50" dirty="0" smtClean="0">
                  <a:solidFill>
                    <a:schemeClr val="accent6">
                      <a:lumMod val="75000"/>
                    </a:schemeClr>
                  </a:solidFill>
                  <a:ea typeface="Segoe UI" pitchFamily="34" charset="0"/>
                  <a:cs typeface="Segoe UI" pitchFamily="34" charset="0"/>
                </a:rPr>
                <a:t>Enhancements</a:t>
              </a:r>
              <a:endParaRPr lang="en-US" sz="2000" kern="0" spc="-50" dirty="0">
                <a:solidFill>
                  <a:schemeClr val="accent6">
                    <a:lumMod val="75000"/>
                  </a:schemeClr>
                </a:solidFill>
                <a:ea typeface="Segoe UI" pitchFamily="34" charset="0"/>
                <a:cs typeface="Segoe UI" pitchFamily="34" charset="0"/>
              </a:endParaRPr>
            </a:p>
          </p:txBody>
        </p:sp>
        <p:pic>
          <p:nvPicPr>
            <p:cNvPr id="82" name="Picture 81"/>
            <p:cNvPicPr>
              <a:picLocks noChangeAspect="1"/>
            </p:cNvPicPr>
            <p:nvPr/>
          </p:nvPicPr>
          <p:blipFill>
            <a:blip r:embed="rId4" cstate="print">
              <a:extLst>
                <a:ext uri="{BEBA8EAE-BF5A-486C-A8C5-ECC9F3942E4B}">
                  <a14:imgProps xmlns:a14="http://schemas.microsoft.com/office/drawing/2010/main">
                    <a14:imgLayer r:embed="rId5">
                      <a14:imgEffect>
                        <a14:brightnessContrast bright="100000" contrast="40000"/>
                      </a14:imgEffect>
                    </a14:imgLayer>
                  </a14:imgProps>
                </a:ext>
                <a:ext uri="{28A0092B-C50C-407E-A947-70E740481C1C}">
                  <a14:useLocalDpi xmlns:a14="http://schemas.microsoft.com/office/drawing/2010/main"/>
                </a:ext>
              </a:extLst>
            </a:blip>
            <a:stretch>
              <a:fillRect/>
            </a:stretch>
          </p:blipFill>
          <p:spPr>
            <a:xfrm>
              <a:off x="10573070" y="1726857"/>
              <a:ext cx="832606" cy="669706"/>
            </a:xfrm>
            <a:prstGeom prst="rect">
              <a:avLst/>
            </a:prstGeom>
          </p:spPr>
        </p:pic>
      </p:grpSp>
      <p:pic>
        <p:nvPicPr>
          <p:cNvPr id="5" name="Picture 4"/>
          <p:cNvPicPr>
            <a:picLocks noChangeAspect="1"/>
          </p:cNvPicPr>
          <p:nvPr/>
        </p:nvPicPr>
        <p:blipFill rotWithShape="1">
          <a:blip r:embed="rId6">
            <a:extLst>
              <a:ext uri="{28A0092B-C50C-407E-A947-70E740481C1C}">
                <a14:useLocalDpi xmlns:a14="http://schemas.microsoft.com/office/drawing/2010/main" val="0"/>
              </a:ext>
            </a:extLst>
          </a:blip>
          <a:srcRect l="6321" r="9123" b="12826"/>
          <a:stretch/>
        </p:blipFill>
        <p:spPr>
          <a:xfrm>
            <a:off x="6107485" y="1628897"/>
            <a:ext cx="2604345" cy="4030541"/>
          </a:xfrm>
          <a:prstGeom prst="rect">
            <a:avLst/>
          </a:prstGeom>
        </p:spPr>
      </p:pic>
      <p:grpSp>
        <p:nvGrpSpPr>
          <p:cNvPr id="15" name="Group 14"/>
          <p:cNvGrpSpPr/>
          <p:nvPr/>
        </p:nvGrpSpPr>
        <p:grpSpPr>
          <a:xfrm>
            <a:off x="3282653" y="4745038"/>
            <a:ext cx="2606040" cy="914400"/>
            <a:chOff x="3282653" y="4745038"/>
            <a:chExt cx="2606040" cy="914400"/>
          </a:xfrm>
          <a:solidFill>
            <a:schemeClr val="accent3"/>
          </a:solidFill>
        </p:grpSpPr>
        <p:sp>
          <p:nvSpPr>
            <p:cNvPr id="34" name="Rectangle 33"/>
            <p:cNvSpPr/>
            <p:nvPr/>
          </p:nvSpPr>
          <p:spPr bwMode="auto">
            <a:xfrm>
              <a:off x="3282653" y="4745038"/>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dirty="0">
                  <a:solidFill>
                    <a:schemeClr val="bg1"/>
                  </a:solidFill>
                  <a:ea typeface="Segoe UI" pitchFamily="34" charset="0"/>
                  <a:cs typeface="Segoe UI" pitchFamily="34" charset="0"/>
                </a:rPr>
                <a:t>Users control </a:t>
              </a:r>
              <a:endParaRPr lang="en-US" dirty="0" smtClean="0">
                <a:solidFill>
                  <a:schemeClr val="bg1"/>
                </a:solidFill>
                <a:ea typeface="Segoe UI" pitchFamily="34" charset="0"/>
                <a:cs typeface="Segoe UI" pitchFamily="34" charset="0"/>
              </a:endParaRPr>
            </a:p>
            <a:p>
              <a:pPr lvl="0"/>
              <a:r>
                <a:rPr lang="en-US" dirty="0" smtClean="0">
                  <a:solidFill>
                    <a:schemeClr val="bg1"/>
                  </a:solidFill>
                  <a:ea typeface="Segoe UI" pitchFamily="34" charset="0"/>
                  <a:cs typeface="Segoe UI" pitchFamily="34" charset="0"/>
                </a:rPr>
                <a:t>non-critical </a:t>
              </a:r>
            </a:p>
            <a:p>
              <a:pPr lvl="0"/>
              <a:r>
                <a:rPr lang="en-US" dirty="0" smtClean="0">
                  <a:solidFill>
                    <a:schemeClr val="bg1"/>
                  </a:solidFill>
                  <a:ea typeface="Segoe UI" pitchFamily="34" charset="0"/>
                  <a:cs typeface="Segoe UI" pitchFamily="34" charset="0"/>
                </a:rPr>
                <a:t>update </a:t>
              </a:r>
              <a:r>
                <a:rPr lang="en-US" dirty="0">
                  <a:solidFill>
                    <a:schemeClr val="bg1"/>
                  </a:solidFill>
                  <a:ea typeface="Segoe UI" pitchFamily="34" charset="0"/>
                  <a:cs typeface="Segoe UI" pitchFamily="34" charset="0"/>
                </a:rPr>
                <a:t>delivery</a:t>
              </a:r>
            </a:p>
          </p:txBody>
        </p:sp>
        <p:pic>
          <p:nvPicPr>
            <p:cNvPr id="35" name="Picture 2" descr="C:\Users\mitchellg\Desktop\Automated_2.png"/>
            <p:cNvPicPr>
              <a:picLocks noChangeAspect="1" noChangeArrowheads="1"/>
            </p:cNvPicPr>
            <p:nvPr/>
          </p:nvPicPr>
          <p:blipFill>
            <a:blip r:embed="rId7" cstate="print">
              <a:lum bright="100000"/>
            </a:blip>
            <a:srcRect/>
            <a:stretch>
              <a:fillRect/>
            </a:stretch>
          </p:blipFill>
          <p:spPr bwMode="auto">
            <a:xfrm>
              <a:off x="4977140" y="4797091"/>
              <a:ext cx="787585" cy="787585"/>
            </a:xfrm>
            <a:prstGeom prst="rect">
              <a:avLst/>
            </a:prstGeom>
            <a:noFill/>
          </p:spPr>
        </p:pic>
      </p:grpSp>
      <p:grpSp>
        <p:nvGrpSpPr>
          <p:cNvPr id="12" name="Group 11"/>
          <p:cNvGrpSpPr/>
          <p:nvPr/>
        </p:nvGrpSpPr>
        <p:grpSpPr>
          <a:xfrm>
            <a:off x="3282654" y="1628897"/>
            <a:ext cx="2606040" cy="900752"/>
            <a:chOff x="3282654" y="1628897"/>
            <a:chExt cx="2606040" cy="900752"/>
          </a:xfrm>
        </p:grpSpPr>
        <p:sp>
          <p:nvSpPr>
            <p:cNvPr id="56" name="Rectangle 55"/>
            <p:cNvSpPr/>
            <p:nvPr/>
          </p:nvSpPr>
          <p:spPr bwMode="auto">
            <a:xfrm>
              <a:off x="3282654" y="1628897"/>
              <a:ext cx="2606040" cy="900752"/>
            </a:xfrm>
            <a:prstGeom prst="rect">
              <a:avLst/>
            </a:prstGeom>
            <a:solidFill>
              <a:schemeClr val="accent3">
                <a:lumMod val="75000"/>
              </a:schemeClr>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r>
                <a:rPr lang="en-US" sz="2000" dirty="0">
                  <a:solidFill>
                    <a:schemeClr val="accent6">
                      <a:lumMod val="75000"/>
                    </a:schemeClr>
                  </a:solidFill>
                  <a:ea typeface="Segoe UI" pitchFamily="34" charset="0"/>
                  <a:cs typeface="Segoe UI" pitchFamily="34" charset="0"/>
                </a:rPr>
                <a:t>Mobile </a:t>
              </a:r>
              <a:endParaRPr lang="en-US" sz="2000" dirty="0" smtClean="0">
                <a:solidFill>
                  <a:schemeClr val="accent6">
                    <a:lumMod val="75000"/>
                  </a:schemeClr>
                </a:solidFill>
                <a:ea typeface="Segoe UI" pitchFamily="34" charset="0"/>
                <a:cs typeface="Segoe UI" pitchFamily="34" charset="0"/>
              </a:endParaRPr>
            </a:p>
            <a:p>
              <a:r>
                <a:rPr lang="en-US" sz="2000" dirty="0" smtClean="0">
                  <a:solidFill>
                    <a:schemeClr val="accent6">
                      <a:lumMod val="75000"/>
                    </a:schemeClr>
                  </a:solidFill>
                  <a:ea typeface="Segoe UI" pitchFamily="34" charset="0"/>
                  <a:cs typeface="Segoe UI" pitchFamily="34" charset="0"/>
                </a:rPr>
                <a:t>Broadband</a:t>
              </a:r>
              <a:endParaRPr lang="en-US" sz="2000" dirty="0">
                <a:solidFill>
                  <a:schemeClr val="accent6">
                    <a:lumMod val="75000"/>
                  </a:schemeClr>
                </a:solidFill>
                <a:ea typeface="Segoe UI" pitchFamily="34" charset="0"/>
                <a:cs typeface="Segoe UI" pitchFamily="34" charset="0"/>
              </a:endParaRPr>
            </a:p>
          </p:txBody>
        </p:sp>
        <p:pic>
          <p:nvPicPr>
            <p:cNvPr id="37" name="Picture 6" descr="\\MAGNUM\Projects\Microsoft\Cloud Power FY12\Design\ICONS_PNG\Flexible_Workspace.png"/>
            <p:cNvPicPr>
              <a:picLocks noChangeAspect="1" noChangeArrowheads="1"/>
            </p:cNvPicPr>
            <p:nvPr/>
          </p:nvPicPr>
          <p:blipFill>
            <a:blip r:embed="rId8" cstate="print">
              <a:lum bright="100000"/>
            </a:blip>
            <a:srcRect/>
            <a:stretch>
              <a:fillRect/>
            </a:stretch>
          </p:blipFill>
          <p:spPr bwMode="auto">
            <a:xfrm>
              <a:off x="4977141" y="1657339"/>
              <a:ext cx="825012" cy="825012"/>
            </a:xfrm>
            <a:prstGeom prst="rect">
              <a:avLst/>
            </a:prstGeom>
            <a:noFill/>
          </p:spPr>
        </p:pic>
      </p:grpSp>
      <p:grpSp>
        <p:nvGrpSpPr>
          <p:cNvPr id="13" name="Group 12"/>
          <p:cNvGrpSpPr/>
          <p:nvPr/>
        </p:nvGrpSpPr>
        <p:grpSpPr>
          <a:xfrm>
            <a:off x="3282654" y="2619006"/>
            <a:ext cx="2620144" cy="965026"/>
            <a:chOff x="3282654" y="2619006"/>
            <a:chExt cx="2620144" cy="965026"/>
          </a:xfrm>
          <a:solidFill>
            <a:schemeClr val="accent3"/>
          </a:solidFill>
        </p:grpSpPr>
        <p:sp>
          <p:nvSpPr>
            <p:cNvPr id="84" name="Rectangle 83"/>
            <p:cNvSpPr/>
            <p:nvPr/>
          </p:nvSpPr>
          <p:spPr bwMode="auto">
            <a:xfrm>
              <a:off x="3282654" y="2642264"/>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dirty="0">
                  <a:solidFill>
                    <a:schemeClr val="bg1"/>
                  </a:solidFill>
                  <a:ea typeface="Segoe UI" pitchFamily="34" charset="0"/>
                  <a:cs typeface="Segoe UI" pitchFamily="34" charset="0"/>
                </a:rPr>
                <a:t>Metered </a:t>
              </a:r>
              <a:endParaRPr lang="en-US" dirty="0" smtClean="0">
                <a:solidFill>
                  <a:schemeClr val="bg1"/>
                </a:solidFill>
                <a:ea typeface="Segoe UI" pitchFamily="34" charset="0"/>
                <a:cs typeface="Segoe UI" pitchFamily="34" charset="0"/>
              </a:endParaRPr>
            </a:p>
            <a:p>
              <a:pPr lvl="0"/>
              <a:r>
                <a:rPr lang="en-US" dirty="0" smtClean="0">
                  <a:solidFill>
                    <a:schemeClr val="bg1"/>
                  </a:solidFill>
                  <a:ea typeface="Segoe UI" pitchFamily="34" charset="0"/>
                  <a:cs typeface="Segoe UI" pitchFamily="34" charset="0"/>
                </a:rPr>
                <a:t>connections</a:t>
              </a:r>
              <a:endParaRPr lang="en-US" dirty="0">
                <a:solidFill>
                  <a:schemeClr val="bg1"/>
                </a:solidFill>
                <a:ea typeface="Segoe UI" pitchFamily="34" charset="0"/>
                <a:cs typeface="Segoe UI" pitchFamily="34" charset="0"/>
              </a:endParaRPr>
            </a:p>
          </p:txBody>
        </p:sp>
        <p:pic>
          <p:nvPicPr>
            <p:cNvPr id="38" name="Picture 7" descr="\\MAGNUM\Projects\Microsoft\Cloud Power FY12\Design\ICONS_PNG\Instant_online_access.png"/>
            <p:cNvPicPr>
              <a:picLocks noChangeAspect="1" noChangeArrowheads="1"/>
            </p:cNvPicPr>
            <p:nvPr/>
          </p:nvPicPr>
          <p:blipFill>
            <a:blip r:embed="rId9" cstate="print">
              <a:lum bright="100000"/>
            </a:blip>
            <a:stretch>
              <a:fillRect/>
            </a:stretch>
          </p:blipFill>
          <p:spPr bwMode="auto">
            <a:xfrm>
              <a:off x="4937772" y="2619006"/>
              <a:ext cx="965026" cy="965026"/>
            </a:xfrm>
            <a:prstGeom prst="rect">
              <a:avLst/>
            </a:prstGeom>
            <a:noFill/>
          </p:spPr>
        </p:pic>
      </p:grpSp>
      <p:grpSp>
        <p:nvGrpSpPr>
          <p:cNvPr id="18" name="Group 17"/>
          <p:cNvGrpSpPr/>
          <p:nvPr/>
        </p:nvGrpSpPr>
        <p:grpSpPr>
          <a:xfrm>
            <a:off x="8908774" y="3620536"/>
            <a:ext cx="2710399" cy="1032698"/>
            <a:chOff x="8908774" y="3620536"/>
            <a:chExt cx="2710399" cy="1032698"/>
          </a:xfrm>
          <a:solidFill>
            <a:schemeClr val="accent3"/>
          </a:solidFill>
        </p:grpSpPr>
        <p:sp>
          <p:nvSpPr>
            <p:cNvPr id="119" name="Rectangle 118"/>
            <p:cNvSpPr/>
            <p:nvPr/>
          </p:nvSpPr>
          <p:spPr bwMode="auto">
            <a:xfrm>
              <a:off x="8908774" y="3738834"/>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lvl="0"/>
              <a:r>
                <a:rPr lang="en-US" sz="1600" dirty="0">
                  <a:solidFill>
                    <a:schemeClr val="bg1"/>
                  </a:solidFill>
                  <a:latin typeface="Segoe UI" pitchFamily="34" charset="0"/>
                  <a:ea typeface="Segoe UI" pitchFamily="34" charset="0"/>
                  <a:cs typeface="Segoe UI" pitchFamily="34" charset="0"/>
                </a:rPr>
                <a:t>Accidental network interconnects blocked</a:t>
              </a:r>
            </a:p>
          </p:txBody>
        </p:sp>
        <p:pic>
          <p:nvPicPr>
            <p:cNvPr id="40" name="Picture 5" descr="\\MAGNUM\Projects\Microsoft\Cloud Power FY12\Design\Icons\PNGs\Seal.png"/>
            <p:cNvPicPr>
              <a:picLocks noChangeAspect="1" noChangeArrowheads="1"/>
            </p:cNvPicPr>
            <p:nvPr/>
          </p:nvPicPr>
          <p:blipFill>
            <a:blip r:embed="rId10" cstate="print">
              <a:lum bright="100000"/>
            </a:blip>
            <a:srcRect/>
            <a:stretch>
              <a:fillRect/>
            </a:stretch>
          </p:blipFill>
          <p:spPr bwMode="auto">
            <a:xfrm>
              <a:off x="10704773" y="3620536"/>
              <a:ext cx="914400" cy="914400"/>
            </a:xfrm>
            <a:prstGeom prst="rect">
              <a:avLst/>
            </a:prstGeom>
            <a:noFill/>
          </p:spPr>
        </p:pic>
      </p:grpSp>
      <p:grpSp>
        <p:nvGrpSpPr>
          <p:cNvPr id="17" name="Group 16"/>
          <p:cNvGrpSpPr/>
          <p:nvPr/>
        </p:nvGrpSpPr>
        <p:grpSpPr>
          <a:xfrm>
            <a:off x="8908774" y="2682070"/>
            <a:ext cx="2635942" cy="914400"/>
            <a:chOff x="8908774" y="2682070"/>
            <a:chExt cx="2635942" cy="914400"/>
          </a:xfrm>
          <a:solidFill>
            <a:schemeClr val="accent3"/>
          </a:solidFill>
        </p:grpSpPr>
        <p:sp>
          <p:nvSpPr>
            <p:cNvPr id="36" name="Rectangle 35"/>
            <p:cNvSpPr/>
            <p:nvPr/>
          </p:nvSpPr>
          <p:spPr bwMode="auto">
            <a:xfrm>
              <a:off x="8908774" y="2682070"/>
              <a:ext cx="2606040" cy="914400"/>
            </a:xfrm>
            <a:prstGeom prst="rect">
              <a:avLst/>
            </a:prstGeom>
            <a:grp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45720" numCol="1" spcCol="0" rtlCol="0" fromWordArt="0" anchor="b" anchorCtr="0" forceAA="0" compatLnSpc="1">
              <a:prstTxWarp prst="textNoShape">
                <a:avLst/>
              </a:prstTxWarp>
              <a:noAutofit/>
            </a:bodyPr>
            <a:lstStyle/>
            <a:p>
              <a:pPr lvl="0"/>
              <a:r>
                <a:rPr lang="en-US" dirty="0">
                  <a:solidFill>
                    <a:schemeClr val="bg1"/>
                  </a:solidFill>
                  <a:ea typeface="Segoe UI" pitchFamily="34" charset="0"/>
                  <a:cs typeface="Segoe UI" pitchFamily="34" charset="0"/>
                </a:rPr>
                <a:t>Active connection minimized</a:t>
              </a:r>
            </a:p>
          </p:txBody>
        </p:sp>
        <p:pic>
          <p:nvPicPr>
            <p:cNvPr id="42" name="Picture 5" descr="\\MAGNUM\Projects\Microsoft\Cloud Power FY12\Design\Icons\PNGs\Stop_watch.png"/>
            <p:cNvPicPr>
              <a:picLocks noChangeAspect="1" noChangeArrowheads="1"/>
            </p:cNvPicPr>
            <p:nvPr/>
          </p:nvPicPr>
          <p:blipFill>
            <a:blip r:embed="rId11" cstate="print">
              <a:lum bright="100000"/>
            </a:blip>
            <a:srcRect/>
            <a:stretch>
              <a:fillRect/>
            </a:stretch>
          </p:blipFill>
          <p:spPr bwMode="auto">
            <a:xfrm>
              <a:off x="10840026" y="2773144"/>
              <a:ext cx="704690" cy="704690"/>
            </a:xfrm>
            <a:prstGeom prst="rect">
              <a:avLst/>
            </a:prstGeom>
            <a:noFill/>
          </p:spPr>
        </p:pic>
      </p:grpSp>
      <p:pic>
        <p:nvPicPr>
          <p:cNvPr id="3" name="Picture 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03619" y="1631015"/>
            <a:ext cx="2677820" cy="4019822"/>
          </a:xfrm>
          <a:prstGeom prst="rect">
            <a:avLst/>
          </a:prstGeom>
        </p:spPr>
      </p:pic>
      <p:grpSp>
        <p:nvGrpSpPr>
          <p:cNvPr id="6" name="Group 5"/>
          <p:cNvGrpSpPr/>
          <p:nvPr/>
        </p:nvGrpSpPr>
        <p:grpSpPr>
          <a:xfrm>
            <a:off x="8907154" y="4757124"/>
            <a:ext cx="2606040" cy="914400"/>
            <a:chOff x="8907154" y="4757124"/>
            <a:chExt cx="2606040" cy="914400"/>
          </a:xfrm>
        </p:grpSpPr>
        <p:sp>
          <p:nvSpPr>
            <p:cNvPr id="74" name="Rectangle 73"/>
            <p:cNvSpPr/>
            <p:nvPr/>
          </p:nvSpPr>
          <p:spPr bwMode="auto">
            <a:xfrm>
              <a:off x="8907154" y="4757124"/>
              <a:ext cx="2606040" cy="914400"/>
            </a:xfrm>
            <a:prstGeom prst="rect">
              <a:avLst/>
            </a:prstGeom>
            <a:solidFill>
              <a:schemeClr val="accent3"/>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r>
                <a:rPr lang="en-US" sz="1600" dirty="0">
                  <a:solidFill>
                    <a:schemeClr val="bg1"/>
                  </a:solidFill>
                  <a:latin typeface="Segoe UI" pitchFamily="34" charset="0"/>
                  <a:ea typeface="Segoe UI" pitchFamily="34" charset="0"/>
                  <a:cs typeface="Segoe UI" pitchFamily="34" charset="0"/>
                </a:rPr>
                <a:t>Enhanced </a:t>
              </a:r>
              <a:r>
                <a:rPr lang="en-US" sz="1600" dirty="0" smtClean="0">
                  <a:solidFill>
                    <a:schemeClr val="bg1"/>
                  </a:solidFill>
                  <a:latin typeface="Segoe UI" pitchFamily="34" charset="0"/>
                  <a:ea typeface="Segoe UI" pitchFamily="34" charset="0"/>
                  <a:cs typeface="Segoe UI" pitchFamily="34" charset="0"/>
                </a:rPr>
                <a:t>Wireless</a:t>
              </a:r>
            </a:p>
            <a:p>
              <a:r>
                <a:rPr lang="en-US" sz="1600" dirty="0" smtClean="0">
                  <a:solidFill>
                    <a:schemeClr val="bg1"/>
                  </a:solidFill>
                  <a:latin typeface="Segoe UI" pitchFamily="34" charset="0"/>
                  <a:ea typeface="Segoe UI" pitchFamily="34" charset="0"/>
                  <a:cs typeface="Segoe UI" pitchFamily="34" charset="0"/>
                </a:rPr>
                <a:t>Radio </a:t>
              </a:r>
              <a:r>
                <a:rPr lang="en-US" sz="1600" dirty="0">
                  <a:solidFill>
                    <a:schemeClr val="bg1"/>
                  </a:solidFill>
                  <a:latin typeface="Segoe UI" pitchFamily="34" charset="0"/>
                  <a:ea typeface="Segoe UI" pitchFamily="34" charset="0"/>
                  <a:cs typeface="Segoe UI" pitchFamily="34" charset="0"/>
                </a:rPr>
                <a:t>Controls</a:t>
              </a:r>
            </a:p>
          </p:txBody>
        </p:sp>
        <p:sp>
          <p:nvSpPr>
            <p:cNvPr id="32" name="Freeform 89"/>
            <p:cNvSpPr>
              <a:spLocks noEditPoints="1"/>
            </p:cNvSpPr>
            <p:nvPr/>
          </p:nvSpPr>
          <p:spPr bwMode="black">
            <a:xfrm>
              <a:off x="10789544" y="4992153"/>
              <a:ext cx="690266" cy="444342"/>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grpSp>
      <p:grpSp>
        <p:nvGrpSpPr>
          <p:cNvPr id="4" name="Group 3"/>
          <p:cNvGrpSpPr/>
          <p:nvPr/>
        </p:nvGrpSpPr>
        <p:grpSpPr>
          <a:xfrm>
            <a:off x="3282653" y="3707249"/>
            <a:ext cx="2606040" cy="914400"/>
            <a:chOff x="3282653" y="3707249"/>
            <a:chExt cx="2606040" cy="914400"/>
          </a:xfrm>
        </p:grpSpPr>
        <p:sp>
          <p:nvSpPr>
            <p:cNvPr id="31" name="Rectangle 30"/>
            <p:cNvSpPr/>
            <p:nvPr/>
          </p:nvSpPr>
          <p:spPr bwMode="auto">
            <a:xfrm>
              <a:off x="3282653" y="3707249"/>
              <a:ext cx="2606040" cy="914400"/>
            </a:xfrm>
            <a:prstGeom prst="rect">
              <a:avLst/>
            </a:prstGeom>
            <a:solidFill>
              <a:schemeClr val="accent3"/>
            </a:solidFill>
            <a:ln w="9525" cap="flat" cmpd="sng" algn="ctr">
              <a:noFill/>
              <a:prstDash val="solid"/>
              <a:headEnd type="none" w="med" len="med"/>
              <a:tailEnd type="none" w="med" len="med"/>
            </a:ln>
            <a:effectLst/>
          </p:spPr>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lvl="0"/>
              <a:r>
                <a:rPr lang="en-US" dirty="0">
                  <a:solidFill>
                    <a:schemeClr val="bg1"/>
                  </a:solidFill>
                  <a:ea typeface="Segoe UI" pitchFamily="34" charset="0"/>
                  <a:cs typeface="Segoe UI" pitchFamily="34" charset="0"/>
                </a:rPr>
                <a:t>Aware applications </a:t>
              </a:r>
              <a:endParaRPr lang="en-US" dirty="0" smtClean="0">
                <a:solidFill>
                  <a:schemeClr val="bg1"/>
                </a:solidFill>
                <a:ea typeface="Segoe UI" pitchFamily="34" charset="0"/>
                <a:cs typeface="Segoe UI" pitchFamily="34" charset="0"/>
              </a:endParaRPr>
            </a:p>
            <a:p>
              <a:pPr lvl="0"/>
              <a:r>
                <a:rPr lang="en-US" dirty="0" smtClean="0">
                  <a:solidFill>
                    <a:schemeClr val="bg1"/>
                  </a:solidFill>
                  <a:ea typeface="Segoe UI" pitchFamily="34" charset="0"/>
                  <a:cs typeface="Segoe UI" pitchFamily="34" charset="0"/>
                </a:rPr>
                <a:t>are </a:t>
              </a:r>
              <a:r>
                <a:rPr lang="en-US" dirty="0">
                  <a:solidFill>
                    <a:schemeClr val="bg1"/>
                  </a:solidFill>
                  <a:ea typeface="Segoe UI" pitchFamily="34" charset="0"/>
                  <a:cs typeface="Segoe UI" pitchFamily="34" charset="0"/>
                </a:rPr>
                <a:t>smart</a:t>
              </a:r>
            </a:p>
          </p:txBody>
        </p:sp>
        <p:sp>
          <p:nvSpPr>
            <p:cNvPr id="33" name="Freeform 15"/>
            <p:cNvSpPr>
              <a:spLocks noEditPoints="1"/>
            </p:cNvSpPr>
            <p:nvPr/>
          </p:nvSpPr>
          <p:spPr bwMode="black">
            <a:xfrm>
              <a:off x="5334041" y="4011452"/>
              <a:ext cx="495225" cy="451608"/>
            </a:xfrm>
            <a:custGeom>
              <a:avLst/>
              <a:gdLst>
                <a:gd name="T0" fmla="*/ 436 w 2416"/>
                <a:gd name="T1" fmla="*/ 708 h 2209"/>
                <a:gd name="T2" fmla="*/ 524 w 2416"/>
                <a:gd name="T3" fmla="*/ 768 h 2209"/>
                <a:gd name="T4" fmla="*/ 883 w 2416"/>
                <a:gd name="T5" fmla="*/ 698 h 2209"/>
                <a:gd name="T6" fmla="*/ 1293 w 2416"/>
                <a:gd name="T7" fmla="*/ 707 h 2209"/>
                <a:gd name="T8" fmla="*/ 1449 w 2416"/>
                <a:gd name="T9" fmla="*/ 702 h 2209"/>
                <a:gd name="T10" fmla="*/ 1429 w 2416"/>
                <a:gd name="T11" fmla="*/ 399 h 2209"/>
                <a:gd name="T12" fmla="*/ 1317 w 2416"/>
                <a:gd name="T13" fmla="*/ 124 h 2209"/>
                <a:gd name="T14" fmla="*/ 1101 w 2416"/>
                <a:gd name="T15" fmla="*/ 21 h 2209"/>
                <a:gd name="T16" fmla="*/ 536 w 2416"/>
                <a:gd name="T17" fmla="*/ 250 h 2209"/>
                <a:gd name="T18" fmla="*/ 353 w 2416"/>
                <a:gd name="T19" fmla="*/ 433 h 2209"/>
                <a:gd name="T20" fmla="*/ 387 w 2416"/>
                <a:gd name="T21" fmla="*/ 530 h 2209"/>
                <a:gd name="T22" fmla="*/ 450 w 2416"/>
                <a:gd name="T23" fmla="*/ 1207 h 2209"/>
                <a:gd name="T24" fmla="*/ 617 w 2416"/>
                <a:gd name="T25" fmla="*/ 1272 h 2209"/>
                <a:gd name="T26" fmla="*/ 689 w 2416"/>
                <a:gd name="T27" fmla="*/ 1270 h 2209"/>
                <a:gd name="T28" fmla="*/ 653 w 2416"/>
                <a:gd name="T29" fmla="*/ 1190 h 2209"/>
                <a:gd name="T30" fmla="*/ 626 w 2416"/>
                <a:gd name="T31" fmla="*/ 1126 h 2209"/>
                <a:gd name="T32" fmla="*/ 553 w 2416"/>
                <a:gd name="T33" fmla="*/ 1010 h 2209"/>
                <a:gd name="T34" fmla="*/ 386 w 2416"/>
                <a:gd name="T35" fmla="*/ 755 h 2209"/>
                <a:gd name="T36" fmla="*/ 209 w 2416"/>
                <a:gd name="T37" fmla="*/ 573 h 2209"/>
                <a:gd name="T38" fmla="*/ 48 w 2416"/>
                <a:gd name="T39" fmla="*/ 787 h 2209"/>
                <a:gd name="T40" fmla="*/ 121 w 2416"/>
                <a:gd name="T41" fmla="*/ 1190 h 2209"/>
                <a:gd name="T42" fmla="*/ 355 w 2416"/>
                <a:gd name="T43" fmla="*/ 1178 h 2209"/>
                <a:gd name="T44" fmla="*/ 2011 w 2416"/>
                <a:gd name="T45" fmla="*/ 189 h 2209"/>
                <a:gd name="T46" fmla="*/ 1470 w 2416"/>
                <a:gd name="T47" fmla="*/ 25 h 2209"/>
                <a:gd name="T48" fmla="*/ 1383 w 2416"/>
                <a:gd name="T49" fmla="*/ 196 h 2209"/>
                <a:gd name="T50" fmla="*/ 1533 w 2416"/>
                <a:gd name="T51" fmla="*/ 610 h 2209"/>
                <a:gd name="T52" fmla="*/ 1588 w 2416"/>
                <a:gd name="T53" fmla="*/ 803 h 2209"/>
                <a:gd name="T54" fmla="*/ 1722 w 2416"/>
                <a:gd name="T55" fmla="*/ 938 h 2209"/>
                <a:gd name="T56" fmla="*/ 1907 w 2416"/>
                <a:gd name="T57" fmla="*/ 1240 h 2209"/>
                <a:gd name="T58" fmla="*/ 2277 w 2416"/>
                <a:gd name="T59" fmla="*/ 1135 h 2209"/>
                <a:gd name="T60" fmla="*/ 2323 w 2416"/>
                <a:gd name="T61" fmla="*/ 506 h 2209"/>
                <a:gd name="T62" fmla="*/ 1781 w 2416"/>
                <a:gd name="T63" fmla="*/ 1200 h 2209"/>
                <a:gd name="T64" fmla="*/ 1773 w 2416"/>
                <a:gd name="T65" fmla="*/ 1172 h 2209"/>
                <a:gd name="T66" fmla="*/ 1585 w 2416"/>
                <a:gd name="T67" fmla="*/ 862 h 2209"/>
                <a:gd name="T68" fmla="*/ 1317 w 2416"/>
                <a:gd name="T69" fmla="*/ 747 h 2209"/>
                <a:gd name="T70" fmla="*/ 907 w 2416"/>
                <a:gd name="T71" fmla="*/ 739 h 2209"/>
                <a:gd name="T72" fmla="*/ 489 w 2416"/>
                <a:gd name="T73" fmla="*/ 831 h 2209"/>
                <a:gd name="T74" fmla="*/ 627 w 2416"/>
                <a:gd name="T75" fmla="*/ 1004 h 2209"/>
                <a:gd name="T76" fmla="*/ 704 w 2416"/>
                <a:gd name="T77" fmla="*/ 1182 h 2209"/>
                <a:gd name="T78" fmla="*/ 704 w 2416"/>
                <a:gd name="T79" fmla="*/ 1183 h 2209"/>
                <a:gd name="T80" fmla="*/ 871 w 2416"/>
                <a:gd name="T81" fmla="*/ 1334 h 2209"/>
                <a:gd name="T82" fmla="*/ 1184 w 2416"/>
                <a:gd name="T83" fmla="*/ 1421 h 2209"/>
                <a:gd name="T84" fmla="*/ 1422 w 2416"/>
                <a:gd name="T85" fmla="*/ 1539 h 2209"/>
                <a:gd name="T86" fmla="*/ 1716 w 2416"/>
                <a:gd name="T87" fmla="*/ 1526 h 2209"/>
                <a:gd name="T88" fmla="*/ 1811 w 2416"/>
                <a:gd name="T89" fmla="*/ 1387 h 2209"/>
                <a:gd name="T90" fmla="*/ 1809 w 2416"/>
                <a:gd name="T91" fmla="*/ 1295 h 2209"/>
                <a:gd name="T92" fmla="*/ 1173 w 2416"/>
                <a:gd name="T93" fmla="*/ 1486 h 2209"/>
                <a:gd name="T94" fmla="*/ 1044 w 2416"/>
                <a:gd name="T95" fmla="*/ 1466 h 2209"/>
                <a:gd name="T96" fmla="*/ 984 w 2416"/>
                <a:gd name="T97" fmla="*/ 1573 h 2209"/>
                <a:gd name="T98" fmla="*/ 809 w 2416"/>
                <a:gd name="T99" fmla="*/ 1794 h 2209"/>
                <a:gd name="T100" fmla="*/ 752 w 2416"/>
                <a:gd name="T101" fmla="*/ 2011 h 2209"/>
                <a:gd name="T102" fmla="*/ 778 w 2416"/>
                <a:gd name="T103" fmla="*/ 2150 h 2209"/>
                <a:gd name="T104" fmla="*/ 880 w 2416"/>
                <a:gd name="T105" fmla="*/ 2177 h 2209"/>
                <a:gd name="T106" fmla="*/ 1012 w 2416"/>
                <a:gd name="T107" fmla="*/ 2005 h 2209"/>
                <a:gd name="T108" fmla="*/ 1226 w 2416"/>
                <a:gd name="T109" fmla="*/ 1733 h 2209"/>
                <a:gd name="T110" fmla="*/ 1245 w 2416"/>
                <a:gd name="T111" fmla="*/ 1541 h 2209"/>
                <a:gd name="T112" fmla="*/ 797 w 2416"/>
                <a:gd name="T113" fmla="*/ 1718 h 2209"/>
                <a:gd name="T114" fmla="*/ 977 w 2416"/>
                <a:gd name="T115" fmla="*/ 1520 h 2209"/>
                <a:gd name="T116" fmla="*/ 831 w 2416"/>
                <a:gd name="T117" fmla="*/ 1386 h 2209"/>
                <a:gd name="T118" fmla="*/ 584 w 2416"/>
                <a:gd name="T119" fmla="*/ 1299 h 2209"/>
                <a:gd name="T120" fmla="*/ 222 w 2416"/>
                <a:gd name="T121" fmla="*/ 1510 h 2209"/>
                <a:gd name="T122" fmla="*/ 569 w 2416"/>
                <a:gd name="T123" fmla="*/ 1809 h 2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416" h="2209">
                  <a:moveTo>
                    <a:pt x="387" y="530"/>
                  </a:moveTo>
                  <a:cubicBezTo>
                    <a:pt x="412" y="587"/>
                    <a:pt x="412" y="651"/>
                    <a:pt x="436" y="708"/>
                  </a:cubicBezTo>
                  <a:cubicBezTo>
                    <a:pt x="445" y="729"/>
                    <a:pt x="445" y="729"/>
                    <a:pt x="445" y="729"/>
                  </a:cubicBezTo>
                  <a:cubicBezTo>
                    <a:pt x="454" y="752"/>
                    <a:pt x="490" y="770"/>
                    <a:pt x="524" y="768"/>
                  </a:cubicBezTo>
                  <a:cubicBezTo>
                    <a:pt x="524" y="768"/>
                    <a:pt x="524" y="768"/>
                    <a:pt x="553" y="767"/>
                  </a:cubicBezTo>
                  <a:cubicBezTo>
                    <a:pt x="666" y="760"/>
                    <a:pt x="772" y="718"/>
                    <a:pt x="883" y="698"/>
                  </a:cubicBezTo>
                  <a:cubicBezTo>
                    <a:pt x="954" y="685"/>
                    <a:pt x="1003" y="722"/>
                    <a:pt x="1070" y="733"/>
                  </a:cubicBezTo>
                  <a:cubicBezTo>
                    <a:pt x="1146" y="746"/>
                    <a:pt x="1215" y="702"/>
                    <a:pt x="1293" y="707"/>
                  </a:cubicBezTo>
                  <a:cubicBezTo>
                    <a:pt x="1348" y="710"/>
                    <a:pt x="1362" y="715"/>
                    <a:pt x="1362" y="715"/>
                  </a:cubicBezTo>
                  <a:cubicBezTo>
                    <a:pt x="1391" y="726"/>
                    <a:pt x="1424" y="722"/>
                    <a:pt x="1449" y="702"/>
                  </a:cubicBezTo>
                  <a:cubicBezTo>
                    <a:pt x="1478" y="678"/>
                    <a:pt x="1478" y="646"/>
                    <a:pt x="1477" y="611"/>
                  </a:cubicBezTo>
                  <a:cubicBezTo>
                    <a:pt x="1474" y="540"/>
                    <a:pt x="1468" y="462"/>
                    <a:pt x="1429" y="399"/>
                  </a:cubicBezTo>
                  <a:cubicBezTo>
                    <a:pt x="1401" y="353"/>
                    <a:pt x="1374" y="306"/>
                    <a:pt x="1351" y="256"/>
                  </a:cubicBezTo>
                  <a:cubicBezTo>
                    <a:pt x="1332" y="215"/>
                    <a:pt x="1322" y="170"/>
                    <a:pt x="1317" y="124"/>
                  </a:cubicBezTo>
                  <a:cubicBezTo>
                    <a:pt x="1312" y="92"/>
                    <a:pt x="1317" y="40"/>
                    <a:pt x="1281" y="23"/>
                  </a:cubicBezTo>
                  <a:cubicBezTo>
                    <a:pt x="1229" y="0"/>
                    <a:pt x="1155" y="13"/>
                    <a:pt x="1101" y="21"/>
                  </a:cubicBezTo>
                  <a:cubicBezTo>
                    <a:pt x="972" y="38"/>
                    <a:pt x="844" y="76"/>
                    <a:pt x="727" y="134"/>
                  </a:cubicBezTo>
                  <a:cubicBezTo>
                    <a:pt x="660" y="167"/>
                    <a:pt x="596" y="206"/>
                    <a:pt x="536" y="250"/>
                  </a:cubicBezTo>
                  <a:cubicBezTo>
                    <a:pt x="488" y="285"/>
                    <a:pt x="440" y="319"/>
                    <a:pt x="399" y="362"/>
                  </a:cubicBezTo>
                  <a:cubicBezTo>
                    <a:pt x="380" y="382"/>
                    <a:pt x="359" y="405"/>
                    <a:pt x="353" y="433"/>
                  </a:cubicBezTo>
                  <a:cubicBezTo>
                    <a:pt x="346" y="467"/>
                    <a:pt x="367" y="492"/>
                    <a:pt x="381" y="520"/>
                  </a:cubicBezTo>
                  <a:cubicBezTo>
                    <a:pt x="383" y="523"/>
                    <a:pt x="385" y="527"/>
                    <a:pt x="387" y="530"/>
                  </a:cubicBezTo>
                  <a:close/>
                  <a:moveTo>
                    <a:pt x="355" y="1178"/>
                  </a:moveTo>
                  <a:cubicBezTo>
                    <a:pt x="385" y="1181"/>
                    <a:pt x="417" y="1193"/>
                    <a:pt x="450" y="1207"/>
                  </a:cubicBezTo>
                  <a:cubicBezTo>
                    <a:pt x="487" y="1223"/>
                    <a:pt x="524" y="1242"/>
                    <a:pt x="558" y="1255"/>
                  </a:cubicBezTo>
                  <a:cubicBezTo>
                    <a:pt x="577" y="1263"/>
                    <a:pt x="598" y="1267"/>
                    <a:pt x="617" y="1272"/>
                  </a:cubicBezTo>
                  <a:cubicBezTo>
                    <a:pt x="635" y="1276"/>
                    <a:pt x="647" y="1281"/>
                    <a:pt x="665" y="1278"/>
                  </a:cubicBezTo>
                  <a:cubicBezTo>
                    <a:pt x="673" y="1276"/>
                    <a:pt x="684" y="1277"/>
                    <a:pt x="689" y="1270"/>
                  </a:cubicBezTo>
                  <a:cubicBezTo>
                    <a:pt x="701" y="1256"/>
                    <a:pt x="690" y="1228"/>
                    <a:pt x="680" y="1218"/>
                  </a:cubicBezTo>
                  <a:cubicBezTo>
                    <a:pt x="670" y="1209"/>
                    <a:pt x="661" y="1200"/>
                    <a:pt x="653" y="1190"/>
                  </a:cubicBezTo>
                  <a:cubicBezTo>
                    <a:pt x="648" y="1184"/>
                    <a:pt x="643" y="1177"/>
                    <a:pt x="640" y="1169"/>
                  </a:cubicBezTo>
                  <a:cubicBezTo>
                    <a:pt x="634" y="1156"/>
                    <a:pt x="627" y="1141"/>
                    <a:pt x="626" y="1126"/>
                  </a:cubicBezTo>
                  <a:cubicBezTo>
                    <a:pt x="625" y="1110"/>
                    <a:pt x="624" y="1097"/>
                    <a:pt x="619" y="1082"/>
                  </a:cubicBezTo>
                  <a:cubicBezTo>
                    <a:pt x="607" y="1051"/>
                    <a:pt x="583" y="1023"/>
                    <a:pt x="553" y="1010"/>
                  </a:cubicBezTo>
                  <a:cubicBezTo>
                    <a:pt x="553" y="1010"/>
                    <a:pt x="521" y="997"/>
                    <a:pt x="479" y="944"/>
                  </a:cubicBezTo>
                  <a:cubicBezTo>
                    <a:pt x="450" y="907"/>
                    <a:pt x="395" y="775"/>
                    <a:pt x="386" y="755"/>
                  </a:cubicBezTo>
                  <a:cubicBezTo>
                    <a:pt x="364" y="704"/>
                    <a:pt x="374" y="643"/>
                    <a:pt x="356" y="592"/>
                  </a:cubicBezTo>
                  <a:cubicBezTo>
                    <a:pt x="333" y="526"/>
                    <a:pt x="256" y="534"/>
                    <a:pt x="209" y="573"/>
                  </a:cubicBezTo>
                  <a:cubicBezTo>
                    <a:pt x="209" y="573"/>
                    <a:pt x="194" y="586"/>
                    <a:pt x="138" y="637"/>
                  </a:cubicBezTo>
                  <a:cubicBezTo>
                    <a:pt x="94" y="677"/>
                    <a:pt x="73" y="735"/>
                    <a:pt x="48" y="787"/>
                  </a:cubicBezTo>
                  <a:cubicBezTo>
                    <a:pt x="6" y="879"/>
                    <a:pt x="0" y="959"/>
                    <a:pt x="1" y="1058"/>
                  </a:cubicBezTo>
                  <a:cubicBezTo>
                    <a:pt x="2" y="1136"/>
                    <a:pt x="54" y="1160"/>
                    <a:pt x="121" y="1190"/>
                  </a:cubicBezTo>
                  <a:cubicBezTo>
                    <a:pt x="121" y="1190"/>
                    <a:pt x="132" y="1194"/>
                    <a:pt x="176" y="1197"/>
                  </a:cubicBezTo>
                  <a:cubicBezTo>
                    <a:pt x="235" y="1201"/>
                    <a:pt x="297" y="1172"/>
                    <a:pt x="355" y="1178"/>
                  </a:cubicBezTo>
                  <a:close/>
                  <a:moveTo>
                    <a:pt x="2323" y="506"/>
                  </a:moveTo>
                  <a:cubicBezTo>
                    <a:pt x="2249" y="371"/>
                    <a:pt x="2134" y="255"/>
                    <a:pt x="2011" y="189"/>
                  </a:cubicBezTo>
                  <a:cubicBezTo>
                    <a:pt x="1900" y="130"/>
                    <a:pt x="1747" y="56"/>
                    <a:pt x="1622" y="40"/>
                  </a:cubicBezTo>
                  <a:cubicBezTo>
                    <a:pt x="1540" y="30"/>
                    <a:pt x="1470" y="25"/>
                    <a:pt x="1470" y="25"/>
                  </a:cubicBezTo>
                  <a:cubicBezTo>
                    <a:pt x="1417" y="21"/>
                    <a:pt x="1369" y="61"/>
                    <a:pt x="1364" y="114"/>
                  </a:cubicBezTo>
                  <a:cubicBezTo>
                    <a:pt x="1364" y="114"/>
                    <a:pt x="1362" y="137"/>
                    <a:pt x="1383" y="196"/>
                  </a:cubicBezTo>
                  <a:cubicBezTo>
                    <a:pt x="1409" y="267"/>
                    <a:pt x="1445" y="333"/>
                    <a:pt x="1485" y="398"/>
                  </a:cubicBezTo>
                  <a:cubicBezTo>
                    <a:pt x="1524" y="460"/>
                    <a:pt x="1530" y="538"/>
                    <a:pt x="1533" y="610"/>
                  </a:cubicBezTo>
                  <a:cubicBezTo>
                    <a:pt x="1535" y="657"/>
                    <a:pt x="1535" y="657"/>
                    <a:pt x="1535" y="657"/>
                  </a:cubicBezTo>
                  <a:cubicBezTo>
                    <a:pt x="1520" y="707"/>
                    <a:pt x="1544" y="773"/>
                    <a:pt x="1588" y="803"/>
                  </a:cubicBezTo>
                  <a:cubicBezTo>
                    <a:pt x="1588" y="803"/>
                    <a:pt x="1613" y="820"/>
                    <a:pt x="1644" y="848"/>
                  </a:cubicBezTo>
                  <a:cubicBezTo>
                    <a:pt x="1669" y="872"/>
                    <a:pt x="1698" y="902"/>
                    <a:pt x="1722" y="938"/>
                  </a:cubicBezTo>
                  <a:cubicBezTo>
                    <a:pt x="1755" y="989"/>
                    <a:pt x="1775" y="1050"/>
                    <a:pt x="1797" y="1107"/>
                  </a:cubicBezTo>
                  <a:cubicBezTo>
                    <a:pt x="1822" y="1173"/>
                    <a:pt x="1827" y="1230"/>
                    <a:pt x="1907" y="1240"/>
                  </a:cubicBezTo>
                  <a:cubicBezTo>
                    <a:pt x="1980" y="1250"/>
                    <a:pt x="2041" y="1287"/>
                    <a:pt x="2115" y="1256"/>
                  </a:cubicBezTo>
                  <a:cubicBezTo>
                    <a:pt x="2175" y="1230"/>
                    <a:pt x="2231" y="1180"/>
                    <a:pt x="2277" y="1135"/>
                  </a:cubicBezTo>
                  <a:cubicBezTo>
                    <a:pt x="2362" y="1050"/>
                    <a:pt x="2402" y="950"/>
                    <a:pt x="2409" y="847"/>
                  </a:cubicBezTo>
                  <a:cubicBezTo>
                    <a:pt x="2416" y="732"/>
                    <a:pt x="2383" y="613"/>
                    <a:pt x="2323" y="506"/>
                  </a:cubicBezTo>
                  <a:close/>
                  <a:moveTo>
                    <a:pt x="1809" y="1295"/>
                  </a:moveTo>
                  <a:cubicBezTo>
                    <a:pt x="1803" y="1263"/>
                    <a:pt x="1789" y="1231"/>
                    <a:pt x="1781" y="1200"/>
                  </a:cubicBezTo>
                  <a:cubicBezTo>
                    <a:pt x="1781" y="1200"/>
                    <a:pt x="1781" y="1200"/>
                    <a:pt x="1774" y="1177"/>
                  </a:cubicBezTo>
                  <a:cubicBezTo>
                    <a:pt x="1774" y="1176"/>
                    <a:pt x="1773" y="1174"/>
                    <a:pt x="1773" y="1172"/>
                  </a:cubicBezTo>
                  <a:cubicBezTo>
                    <a:pt x="1752" y="1100"/>
                    <a:pt x="1731" y="1044"/>
                    <a:pt x="1689" y="980"/>
                  </a:cubicBezTo>
                  <a:cubicBezTo>
                    <a:pt x="1661" y="936"/>
                    <a:pt x="1625" y="896"/>
                    <a:pt x="1585" y="862"/>
                  </a:cubicBezTo>
                  <a:cubicBezTo>
                    <a:pt x="1552" y="833"/>
                    <a:pt x="1515" y="809"/>
                    <a:pt x="1476" y="790"/>
                  </a:cubicBezTo>
                  <a:cubicBezTo>
                    <a:pt x="1426" y="766"/>
                    <a:pt x="1372" y="751"/>
                    <a:pt x="1317" y="747"/>
                  </a:cubicBezTo>
                  <a:cubicBezTo>
                    <a:pt x="1239" y="743"/>
                    <a:pt x="1170" y="787"/>
                    <a:pt x="1094" y="774"/>
                  </a:cubicBezTo>
                  <a:cubicBezTo>
                    <a:pt x="1027" y="762"/>
                    <a:pt x="978" y="726"/>
                    <a:pt x="907" y="739"/>
                  </a:cubicBezTo>
                  <a:cubicBezTo>
                    <a:pt x="796" y="758"/>
                    <a:pt x="690" y="801"/>
                    <a:pt x="577" y="807"/>
                  </a:cubicBezTo>
                  <a:cubicBezTo>
                    <a:pt x="548" y="809"/>
                    <a:pt x="488" y="788"/>
                    <a:pt x="489" y="831"/>
                  </a:cubicBezTo>
                  <a:cubicBezTo>
                    <a:pt x="489" y="859"/>
                    <a:pt x="535" y="915"/>
                    <a:pt x="553" y="938"/>
                  </a:cubicBezTo>
                  <a:cubicBezTo>
                    <a:pt x="595" y="991"/>
                    <a:pt x="627" y="1004"/>
                    <a:pt x="627" y="1004"/>
                  </a:cubicBezTo>
                  <a:cubicBezTo>
                    <a:pt x="676" y="1025"/>
                    <a:pt x="709" y="1085"/>
                    <a:pt x="700" y="1137"/>
                  </a:cubicBezTo>
                  <a:cubicBezTo>
                    <a:pt x="700" y="1137"/>
                    <a:pt x="699" y="1143"/>
                    <a:pt x="704" y="1182"/>
                  </a:cubicBezTo>
                  <a:cubicBezTo>
                    <a:pt x="704" y="1182"/>
                    <a:pt x="704" y="1183"/>
                    <a:pt x="704" y="1183"/>
                  </a:cubicBezTo>
                  <a:cubicBezTo>
                    <a:pt x="704" y="1183"/>
                    <a:pt x="704" y="1183"/>
                    <a:pt x="704" y="1183"/>
                  </a:cubicBezTo>
                  <a:cubicBezTo>
                    <a:pt x="707" y="1209"/>
                    <a:pt x="734" y="1224"/>
                    <a:pt x="753" y="1238"/>
                  </a:cubicBezTo>
                  <a:cubicBezTo>
                    <a:pt x="796" y="1269"/>
                    <a:pt x="821" y="1312"/>
                    <a:pt x="871" y="1334"/>
                  </a:cubicBezTo>
                  <a:cubicBezTo>
                    <a:pt x="921" y="1356"/>
                    <a:pt x="975" y="1374"/>
                    <a:pt x="1030" y="1384"/>
                  </a:cubicBezTo>
                  <a:cubicBezTo>
                    <a:pt x="1079" y="1393"/>
                    <a:pt x="1143" y="1388"/>
                    <a:pt x="1184" y="1421"/>
                  </a:cubicBezTo>
                  <a:cubicBezTo>
                    <a:pt x="1223" y="1453"/>
                    <a:pt x="1247" y="1484"/>
                    <a:pt x="1295" y="1503"/>
                  </a:cubicBezTo>
                  <a:cubicBezTo>
                    <a:pt x="1335" y="1518"/>
                    <a:pt x="1380" y="1527"/>
                    <a:pt x="1422" y="1539"/>
                  </a:cubicBezTo>
                  <a:cubicBezTo>
                    <a:pt x="1463" y="1552"/>
                    <a:pt x="1502" y="1574"/>
                    <a:pt x="1545" y="1579"/>
                  </a:cubicBezTo>
                  <a:cubicBezTo>
                    <a:pt x="1608" y="1586"/>
                    <a:pt x="1668" y="1566"/>
                    <a:pt x="1716" y="1526"/>
                  </a:cubicBezTo>
                  <a:cubicBezTo>
                    <a:pt x="1739" y="1506"/>
                    <a:pt x="1759" y="1483"/>
                    <a:pt x="1775" y="1458"/>
                  </a:cubicBezTo>
                  <a:cubicBezTo>
                    <a:pt x="1790" y="1436"/>
                    <a:pt x="1806" y="1413"/>
                    <a:pt x="1811" y="1387"/>
                  </a:cubicBezTo>
                  <a:cubicBezTo>
                    <a:pt x="1816" y="1367"/>
                    <a:pt x="1814" y="1341"/>
                    <a:pt x="1812" y="1320"/>
                  </a:cubicBezTo>
                  <a:cubicBezTo>
                    <a:pt x="1812" y="1312"/>
                    <a:pt x="1810" y="1304"/>
                    <a:pt x="1809" y="1295"/>
                  </a:cubicBezTo>
                  <a:close/>
                  <a:moveTo>
                    <a:pt x="1174" y="1487"/>
                  </a:moveTo>
                  <a:cubicBezTo>
                    <a:pt x="1173" y="1486"/>
                    <a:pt x="1173" y="1486"/>
                    <a:pt x="1173" y="1486"/>
                  </a:cubicBezTo>
                  <a:cubicBezTo>
                    <a:pt x="1149" y="1474"/>
                    <a:pt x="1132" y="1463"/>
                    <a:pt x="1105" y="1460"/>
                  </a:cubicBezTo>
                  <a:cubicBezTo>
                    <a:pt x="1086" y="1457"/>
                    <a:pt x="1058" y="1447"/>
                    <a:pt x="1044" y="1466"/>
                  </a:cubicBezTo>
                  <a:cubicBezTo>
                    <a:pt x="1035" y="1479"/>
                    <a:pt x="1028" y="1493"/>
                    <a:pt x="1021" y="1506"/>
                  </a:cubicBezTo>
                  <a:cubicBezTo>
                    <a:pt x="1009" y="1528"/>
                    <a:pt x="998" y="1552"/>
                    <a:pt x="984" y="1573"/>
                  </a:cubicBezTo>
                  <a:cubicBezTo>
                    <a:pt x="956" y="1616"/>
                    <a:pt x="925" y="1656"/>
                    <a:pt x="892" y="1695"/>
                  </a:cubicBezTo>
                  <a:cubicBezTo>
                    <a:pt x="866" y="1726"/>
                    <a:pt x="825" y="1756"/>
                    <a:pt x="809" y="1794"/>
                  </a:cubicBezTo>
                  <a:cubicBezTo>
                    <a:pt x="793" y="1830"/>
                    <a:pt x="802" y="1871"/>
                    <a:pt x="789" y="1907"/>
                  </a:cubicBezTo>
                  <a:cubicBezTo>
                    <a:pt x="776" y="1941"/>
                    <a:pt x="762" y="1975"/>
                    <a:pt x="752" y="2011"/>
                  </a:cubicBezTo>
                  <a:cubicBezTo>
                    <a:pt x="743" y="2043"/>
                    <a:pt x="720" y="2102"/>
                    <a:pt x="735" y="2135"/>
                  </a:cubicBezTo>
                  <a:cubicBezTo>
                    <a:pt x="746" y="2160"/>
                    <a:pt x="754" y="2153"/>
                    <a:pt x="778" y="2150"/>
                  </a:cubicBezTo>
                  <a:cubicBezTo>
                    <a:pt x="811" y="2145"/>
                    <a:pt x="847" y="2145"/>
                    <a:pt x="872" y="2170"/>
                  </a:cubicBezTo>
                  <a:cubicBezTo>
                    <a:pt x="880" y="2177"/>
                    <a:pt x="880" y="2177"/>
                    <a:pt x="880" y="2177"/>
                  </a:cubicBezTo>
                  <a:cubicBezTo>
                    <a:pt x="895" y="2209"/>
                    <a:pt x="926" y="2196"/>
                    <a:pt x="948" y="2148"/>
                  </a:cubicBezTo>
                  <a:cubicBezTo>
                    <a:pt x="948" y="2148"/>
                    <a:pt x="979" y="2082"/>
                    <a:pt x="1012" y="2005"/>
                  </a:cubicBezTo>
                  <a:cubicBezTo>
                    <a:pt x="1044" y="1930"/>
                    <a:pt x="1099" y="1861"/>
                    <a:pt x="1154" y="1801"/>
                  </a:cubicBezTo>
                  <a:cubicBezTo>
                    <a:pt x="1177" y="1776"/>
                    <a:pt x="1206" y="1761"/>
                    <a:pt x="1226" y="1733"/>
                  </a:cubicBezTo>
                  <a:cubicBezTo>
                    <a:pt x="1248" y="1702"/>
                    <a:pt x="1265" y="1664"/>
                    <a:pt x="1267" y="1625"/>
                  </a:cubicBezTo>
                  <a:cubicBezTo>
                    <a:pt x="1269" y="1596"/>
                    <a:pt x="1263" y="1564"/>
                    <a:pt x="1245" y="1541"/>
                  </a:cubicBezTo>
                  <a:cubicBezTo>
                    <a:pt x="1226" y="1515"/>
                    <a:pt x="1202" y="1501"/>
                    <a:pt x="1174" y="1487"/>
                  </a:cubicBezTo>
                  <a:close/>
                  <a:moveTo>
                    <a:pt x="797" y="1718"/>
                  </a:moveTo>
                  <a:cubicBezTo>
                    <a:pt x="838" y="1673"/>
                    <a:pt x="878" y="1628"/>
                    <a:pt x="919" y="1583"/>
                  </a:cubicBezTo>
                  <a:cubicBezTo>
                    <a:pt x="935" y="1566"/>
                    <a:pt x="962" y="1543"/>
                    <a:pt x="977" y="1520"/>
                  </a:cubicBezTo>
                  <a:cubicBezTo>
                    <a:pt x="981" y="1515"/>
                    <a:pt x="984" y="1510"/>
                    <a:pt x="986" y="1504"/>
                  </a:cubicBezTo>
                  <a:cubicBezTo>
                    <a:pt x="1012" y="1431"/>
                    <a:pt x="881" y="1406"/>
                    <a:pt x="831" y="1386"/>
                  </a:cubicBezTo>
                  <a:cubicBezTo>
                    <a:pt x="782" y="1366"/>
                    <a:pt x="699" y="1338"/>
                    <a:pt x="649" y="1322"/>
                  </a:cubicBezTo>
                  <a:cubicBezTo>
                    <a:pt x="649" y="1322"/>
                    <a:pt x="623" y="1314"/>
                    <a:pt x="584" y="1299"/>
                  </a:cubicBezTo>
                  <a:cubicBezTo>
                    <a:pt x="473" y="1257"/>
                    <a:pt x="194" y="1132"/>
                    <a:pt x="183" y="1346"/>
                  </a:cubicBezTo>
                  <a:cubicBezTo>
                    <a:pt x="180" y="1402"/>
                    <a:pt x="206" y="1458"/>
                    <a:pt x="222" y="1510"/>
                  </a:cubicBezTo>
                  <a:cubicBezTo>
                    <a:pt x="253" y="1611"/>
                    <a:pt x="320" y="1720"/>
                    <a:pt x="409" y="1779"/>
                  </a:cubicBezTo>
                  <a:cubicBezTo>
                    <a:pt x="458" y="1811"/>
                    <a:pt x="512" y="1813"/>
                    <a:pt x="569" y="1809"/>
                  </a:cubicBezTo>
                  <a:cubicBezTo>
                    <a:pt x="666" y="1800"/>
                    <a:pt x="729" y="1795"/>
                    <a:pt x="797" y="1718"/>
                  </a:cubicBez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p>
              <a:endParaRPr lang="en-US" sz="1600"/>
            </a:p>
          </p:txBody>
        </p:sp>
      </p:grpSp>
    </p:spTree>
    <p:extLst>
      <p:ext uri="{BB962C8B-B14F-4D97-AF65-F5344CB8AC3E}">
        <p14:creationId xmlns:p14="http://schemas.microsoft.com/office/powerpoint/2010/main" val="1391440957"/>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750" fill="hold"/>
                                        <p:tgtEl>
                                          <p:spTgt spid="12"/>
                                        </p:tgtEl>
                                        <p:attrNameLst>
                                          <p:attrName>ppt_x</p:attrName>
                                        </p:attrNameLst>
                                      </p:cBhvr>
                                      <p:tavLst>
                                        <p:tav tm="0">
                                          <p:val>
                                            <p:strVal val="#ppt_x"/>
                                          </p:val>
                                        </p:tav>
                                        <p:tav tm="100000">
                                          <p:val>
                                            <p:strVal val="#ppt_x"/>
                                          </p:val>
                                        </p:tav>
                                      </p:tavLst>
                                    </p:anim>
                                    <p:anim calcmode="lin" valueType="num">
                                      <p:cBhvr additive="base">
                                        <p:cTn id="8" dur="75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5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750" fill="hold"/>
                                        <p:tgtEl>
                                          <p:spTgt spid="13"/>
                                        </p:tgtEl>
                                        <p:attrNameLst>
                                          <p:attrName>ppt_x</p:attrName>
                                        </p:attrNameLst>
                                      </p:cBhvr>
                                      <p:tavLst>
                                        <p:tav tm="0">
                                          <p:val>
                                            <p:strVal val="#ppt_x"/>
                                          </p:val>
                                        </p:tav>
                                        <p:tav tm="100000">
                                          <p:val>
                                            <p:strVal val="#ppt_x"/>
                                          </p:val>
                                        </p:tav>
                                      </p:tavLst>
                                    </p:anim>
                                    <p:anim calcmode="lin" valueType="num">
                                      <p:cBhvr additive="base">
                                        <p:cTn id="16" dur="75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50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750" fill="hold"/>
                                        <p:tgtEl>
                                          <p:spTgt spid="4"/>
                                        </p:tgtEl>
                                        <p:attrNameLst>
                                          <p:attrName>ppt_x</p:attrName>
                                        </p:attrNameLst>
                                      </p:cBhvr>
                                      <p:tavLst>
                                        <p:tav tm="0">
                                          <p:val>
                                            <p:strVal val="#ppt_x"/>
                                          </p:val>
                                        </p:tav>
                                        <p:tav tm="100000">
                                          <p:val>
                                            <p:strVal val="#ppt_x"/>
                                          </p:val>
                                        </p:tav>
                                      </p:tavLst>
                                    </p:anim>
                                    <p:anim calcmode="lin" valueType="num">
                                      <p:cBhvr additive="base">
                                        <p:cTn id="20" dur="75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75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750" fill="hold"/>
                                        <p:tgtEl>
                                          <p:spTgt spid="15"/>
                                        </p:tgtEl>
                                        <p:attrNameLst>
                                          <p:attrName>ppt_x</p:attrName>
                                        </p:attrNameLst>
                                      </p:cBhvr>
                                      <p:tavLst>
                                        <p:tav tm="0">
                                          <p:val>
                                            <p:strVal val="#ppt_x"/>
                                          </p:val>
                                        </p:tav>
                                        <p:tav tm="100000">
                                          <p:val>
                                            <p:strVal val="#ppt_x"/>
                                          </p:val>
                                        </p:tav>
                                      </p:tavLst>
                                    </p:anim>
                                    <p:anim calcmode="lin" valueType="num">
                                      <p:cBhvr additive="base">
                                        <p:cTn id="24"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750" fill="hold"/>
                                        <p:tgtEl>
                                          <p:spTgt spid="16"/>
                                        </p:tgtEl>
                                        <p:attrNameLst>
                                          <p:attrName>ppt_x</p:attrName>
                                        </p:attrNameLst>
                                      </p:cBhvr>
                                      <p:tavLst>
                                        <p:tav tm="0">
                                          <p:val>
                                            <p:strVal val="#ppt_x"/>
                                          </p:val>
                                        </p:tav>
                                        <p:tav tm="100000">
                                          <p:val>
                                            <p:strVal val="#ppt_x"/>
                                          </p:val>
                                        </p:tav>
                                      </p:tavLst>
                                    </p:anim>
                                    <p:anim calcmode="lin" valueType="num">
                                      <p:cBhvr additive="base">
                                        <p:cTn id="30" dur="750" fill="hold"/>
                                        <p:tgtEl>
                                          <p:spTgt spid="16"/>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additive="base">
                                        <p:cTn id="33" dur="750" fill="hold"/>
                                        <p:tgtEl>
                                          <p:spTgt spid="5"/>
                                        </p:tgtEl>
                                        <p:attrNameLst>
                                          <p:attrName>ppt_x</p:attrName>
                                        </p:attrNameLst>
                                      </p:cBhvr>
                                      <p:tavLst>
                                        <p:tav tm="0">
                                          <p:val>
                                            <p:strVal val="#ppt_x"/>
                                          </p:val>
                                        </p:tav>
                                        <p:tav tm="100000">
                                          <p:val>
                                            <p:strVal val="#ppt_x"/>
                                          </p:val>
                                        </p:tav>
                                      </p:tavLst>
                                    </p:anim>
                                    <p:anim calcmode="lin" valueType="num">
                                      <p:cBhvr additive="base">
                                        <p:cTn id="34" dur="750" fill="hold"/>
                                        <p:tgtEl>
                                          <p:spTgt spid="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25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750" fill="hold"/>
                                        <p:tgtEl>
                                          <p:spTgt spid="17"/>
                                        </p:tgtEl>
                                        <p:attrNameLst>
                                          <p:attrName>ppt_x</p:attrName>
                                        </p:attrNameLst>
                                      </p:cBhvr>
                                      <p:tavLst>
                                        <p:tav tm="0">
                                          <p:val>
                                            <p:strVal val="#ppt_x"/>
                                          </p:val>
                                        </p:tav>
                                        <p:tav tm="100000">
                                          <p:val>
                                            <p:strVal val="#ppt_x"/>
                                          </p:val>
                                        </p:tav>
                                      </p:tavLst>
                                    </p:anim>
                                    <p:anim calcmode="lin" valueType="num">
                                      <p:cBhvr additive="base">
                                        <p:cTn id="38" dur="75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50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750" fill="hold"/>
                                        <p:tgtEl>
                                          <p:spTgt spid="18"/>
                                        </p:tgtEl>
                                        <p:attrNameLst>
                                          <p:attrName>ppt_x</p:attrName>
                                        </p:attrNameLst>
                                      </p:cBhvr>
                                      <p:tavLst>
                                        <p:tav tm="0">
                                          <p:val>
                                            <p:strVal val="#ppt_x"/>
                                          </p:val>
                                        </p:tav>
                                        <p:tav tm="100000">
                                          <p:val>
                                            <p:strVal val="#ppt_x"/>
                                          </p:val>
                                        </p:tav>
                                      </p:tavLst>
                                    </p:anim>
                                    <p:anim calcmode="lin" valueType="num">
                                      <p:cBhvr additive="base">
                                        <p:cTn id="42" dur="750" fill="hold"/>
                                        <p:tgtEl>
                                          <p:spTgt spid="18"/>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75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750" fill="hold"/>
                                        <p:tgtEl>
                                          <p:spTgt spid="6"/>
                                        </p:tgtEl>
                                        <p:attrNameLst>
                                          <p:attrName>ppt_x</p:attrName>
                                        </p:attrNameLst>
                                      </p:cBhvr>
                                      <p:tavLst>
                                        <p:tav tm="0">
                                          <p:val>
                                            <p:strVal val="#ppt_x"/>
                                          </p:val>
                                        </p:tav>
                                        <p:tav tm="100000">
                                          <p:val>
                                            <p:strVal val="#ppt_x"/>
                                          </p:val>
                                        </p:tav>
                                      </p:tavLst>
                                    </p:anim>
                                    <p:anim calcmode="lin" valueType="num">
                                      <p:cBhvr additive="base">
                                        <p:cTn id="46" dur="75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5438" r="22555"/>
          <a:stretch/>
        </p:blipFill>
        <p:spPr>
          <a:xfrm>
            <a:off x="8827405" y="1698452"/>
            <a:ext cx="2721564" cy="2923859"/>
          </a:xfrm>
          <a:prstGeom prst="rect">
            <a:avLst/>
          </a:prstGeom>
        </p:spPr>
      </p:pic>
      <p:sp>
        <p:nvSpPr>
          <p:cNvPr id="36" name="Rectangle 35"/>
          <p:cNvSpPr/>
          <p:nvPr/>
        </p:nvSpPr>
        <p:spPr bwMode="auto">
          <a:xfrm>
            <a:off x="602878" y="1698452"/>
            <a:ext cx="8087415" cy="4379380"/>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a:solidFill>
                <a:schemeClr val="bg1"/>
              </a:solidFill>
            </a:endParaRPr>
          </a:p>
        </p:txBody>
      </p:sp>
      <p:pic>
        <p:nvPicPr>
          <p:cNvPr id="95" name="Picture 7" descr="C:\Users\v-junyo.REDMOND\Downloads\picasion.com_47562b368667ae2cdfc03232e83d1978.gif"/>
          <p:cNvPicPr>
            <a:picLocks noChangeAspect="1"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8750711">
            <a:off x="5144898" y="4359220"/>
            <a:ext cx="3011044" cy="45719"/>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2" descr="\\MAGNUM\Projects\Microsoft\Cloud Power FY12\Design\Icons\PNGs\Building.png"/>
          <p:cNvPicPr>
            <a:picLocks noChangeAspect="1" noChangeArrowheads="1"/>
          </p:cNvPicPr>
          <p:nvPr/>
        </p:nvPicPr>
        <p:blipFill>
          <a:blip r:embed="rId5" cstate="screen">
            <a:lum bright="100000" contrast="100000"/>
            <a:extLst>
              <a:ext uri="{28A0092B-C50C-407E-A947-70E740481C1C}">
                <a14:useLocalDpi xmlns:a14="http://schemas.microsoft.com/office/drawing/2010/main"/>
              </a:ext>
            </a:extLst>
          </a:blip>
          <a:srcRect l="11565" t="15872" b="17190"/>
          <a:stretch>
            <a:fillRect/>
          </a:stretch>
        </p:blipFill>
        <p:spPr bwMode="auto">
          <a:xfrm>
            <a:off x="6459429" y="1658964"/>
            <a:ext cx="2321682" cy="1941853"/>
          </a:xfrm>
          <a:prstGeom prst="rect">
            <a:avLst/>
          </a:prstGeom>
          <a:noFill/>
        </p:spPr>
      </p:pic>
      <p:sp>
        <p:nvSpPr>
          <p:cNvPr id="96" name="Rectangle 95"/>
          <p:cNvSpPr/>
          <p:nvPr/>
        </p:nvSpPr>
        <p:spPr>
          <a:xfrm>
            <a:off x="828308" y="1947448"/>
            <a:ext cx="3740673" cy="2655086"/>
          </a:xfrm>
          <a:prstGeom prst="rect">
            <a:avLst/>
          </a:prstGeom>
        </p:spPr>
        <p:txBody>
          <a:bodyPr wrap="square">
            <a:spAutoFit/>
          </a:bodyPr>
          <a:lstStyle/>
          <a:p>
            <a:pPr marL="0" lvl="1" defTabSz="-11559064" eaLnBrk="0" hangingPunct="0">
              <a:lnSpc>
                <a:spcPct val="90000"/>
              </a:lnSpc>
              <a:spcBef>
                <a:spcPts val="500"/>
              </a:spcBef>
              <a:buClr>
                <a:srgbClr val="FFFFFF"/>
              </a:buClr>
              <a:buSzPct val="95000"/>
              <a:defRPr/>
            </a:pPr>
            <a:r>
              <a:rPr lang="en-US" sz="1400" dirty="0" smtClean="0">
                <a:ln w="12700">
                  <a:noFill/>
                  <a:prstDash val="solid"/>
                </a:ln>
                <a:solidFill>
                  <a:schemeClr val="bg1"/>
                </a:solidFill>
                <a:latin typeface="Segoe UI" pitchFamily="34" charset="0"/>
                <a:ea typeface="Segoe UI" pitchFamily="34" charset="0"/>
                <a:cs typeface="Segoe UI" pitchFamily="34" charset="0"/>
              </a:rPr>
              <a:t>Windows S 8 advancements</a:t>
            </a:r>
          </a:p>
          <a:p>
            <a:pPr marL="233363" lvl="1" indent="-233363" defTabSz="-11559064" eaLnBrk="0" hangingPunct="0">
              <a:lnSpc>
                <a:spcPct val="90000"/>
              </a:lnSpc>
              <a:spcBef>
                <a:spcPts val="500"/>
              </a:spcBef>
              <a:buClr>
                <a:srgbClr val="FFFFFF"/>
              </a:buClr>
              <a:buSzPct val="95000"/>
              <a:defRPr/>
            </a:pPr>
            <a:r>
              <a:rPr lang="en-US" sz="1200" dirty="0" err="1" smtClean="0">
                <a:ln w="12700">
                  <a:noFill/>
                  <a:prstDash val="solid"/>
                </a:ln>
                <a:solidFill>
                  <a:schemeClr val="bg1"/>
                </a:solidFill>
                <a:latin typeface="Segoe UI" pitchFamily="34" charset="0"/>
                <a:ea typeface="Segoe UI" pitchFamily="34" charset="0"/>
                <a:cs typeface="Segoe UI" pitchFamily="34" charset="0"/>
              </a:rPr>
              <a:t>BranchCache</a:t>
            </a:r>
            <a:endParaRPr lang="en-US" sz="1200" dirty="0" smtClean="0">
              <a:ln w="12700">
                <a:noFill/>
                <a:prstDash val="solid"/>
              </a:ln>
              <a:solidFill>
                <a:schemeClr val="bg1"/>
              </a:solidFill>
              <a:latin typeface="Segoe UI" pitchFamily="34" charset="0"/>
              <a:ea typeface="Segoe UI" pitchFamily="34" charset="0"/>
              <a:cs typeface="Segoe UI" pitchFamily="34" charset="0"/>
            </a:endParaRPr>
          </a:p>
          <a:p>
            <a:pPr marL="112713" lvl="1" indent="-112713" defTabSz="-11559064" eaLnBrk="0" hangingPunct="0">
              <a:lnSpc>
                <a:spcPct val="90000"/>
              </a:lnSpc>
              <a:spcBef>
                <a:spcPts val="500"/>
              </a:spcBef>
              <a:buClr>
                <a:srgbClr val="FFFFFF"/>
              </a:buClr>
              <a:buSzPct val="95000"/>
              <a:buFont typeface="Arial" pitchFamily="34" charset="0"/>
              <a:buChar char="•"/>
              <a:defRPr/>
            </a:pPr>
            <a:r>
              <a:rPr lang="en-US" sz="1200" dirty="0" smtClean="0">
                <a:ln w="12700">
                  <a:noFill/>
                  <a:prstDash val="solid"/>
                </a:ln>
                <a:solidFill>
                  <a:schemeClr val="bg1"/>
                </a:solidFill>
                <a:latin typeface="Segoe UI" pitchFamily="34" charset="0"/>
                <a:ea typeface="Segoe UI" pitchFamily="34" charset="0"/>
                <a:cs typeface="Segoe UI" pitchFamily="34" charset="0"/>
              </a:rPr>
              <a:t>Small cache block size reduces network bandwidth requirements</a:t>
            </a:r>
          </a:p>
          <a:p>
            <a:pPr marL="112713" lvl="1" indent="-112713" defTabSz="-11559064" eaLnBrk="0" hangingPunct="0">
              <a:lnSpc>
                <a:spcPct val="90000"/>
              </a:lnSpc>
              <a:spcBef>
                <a:spcPts val="500"/>
              </a:spcBef>
              <a:buClr>
                <a:srgbClr val="FFFFFF"/>
              </a:buClr>
              <a:buSzPct val="95000"/>
              <a:buFont typeface="Arial" pitchFamily="34" charset="0"/>
              <a:buChar char="•"/>
              <a:defRPr/>
            </a:pPr>
            <a:r>
              <a:rPr lang="en-US" sz="1200" dirty="0" smtClean="0">
                <a:ln w="12700">
                  <a:noFill/>
                  <a:prstDash val="solid"/>
                </a:ln>
                <a:solidFill>
                  <a:schemeClr val="bg1"/>
                </a:solidFill>
                <a:latin typeface="Segoe UI" pitchFamily="34" charset="0"/>
                <a:ea typeface="Segoe UI" pitchFamily="34" charset="0"/>
                <a:cs typeface="Segoe UI" pitchFamily="34" charset="0"/>
              </a:rPr>
              <a:t>Intelligent data compression</a:t>
            </a:r>
          </a:p>
          <a:p>
            <a:pPr marL="112713" lvl="1" indent="-112713" defTabSz="-11559064" eaLnBrk="0" hangingPunct="0">
              <a:lnSpc>
                <a:spcPct val="90000"/>
              </a:lnSpc>
              <a:spcBef>
                <a:spcPts val="500"/>
              </a:spcBef>
              <a:buClr>
                <a:srgbClr val="FFFFFF"/>
              </a:buClr>
              <a:buSzPct val="95000"/>
              <a:buFont typeface="Arial" pitchFamily="34" charset="0"/>
              <a:buChar char="•"/>
              <a:defRPr/>
            </a:pPr>
            <a:r>
              <a:rPr lang="en-US" sz="1200" dirty="0" smtClean="0">
                <a:ln w="12700">
                  <a:noFill/>
                  <a:prstDash val="solid"/>
                </a:ln>
                <a:solidFill>
                  <a:schemeClr val="bg1"/>
                </a:solidFill>
                <a:latin typeface="Segoe UI" pitchFamily="34" charset="0"/>
                <a:ea typeface="Segoe UI" pitchFamily="34" charset="0"/>
                <a:cs typeface="Segoe UI" pitchFamily="34" charset="0"/>
              </a:rPr>
              <a:t>Encryption on cache</a:t>
            </a:r>
          </a:p>
          <a:p>
            <a:pPr marL="112713" lvl="1" indent="-112713" defTabSz="-11559064" eaLnBrk="0" hangingPunct="0">
              <a:lnSpc>
                <a:spcPct val="90000"/>
              </a:lnSpc>
              <a:spcBef>
                <a:spcPts val="500"/>
              </a:spcBef>
              <a:buClr>
                <a:srgbClr val="FFFFFF"/>
              </a:buClr>
              <a:buSzPct val="95000"/>
              <a:buFont typeface="Arial" pitchFamily="34" charset="0"/>
              <a:buChar char="•"/>
              <a:defRPr/>
            </a:pPr>
            <a:r>
              <a:rPr lang="en-US" sz="1200" dirty="0" smtClean="0">
                <a:ln w="12700">
                  <a:noFill/>
                  <a:prstDash val="solid"/>
                </a:ln>
                <a:solidFill>
                  <a:schemeClr val="bg1"/>
                </a:solidFill>
                <a:latin typeface="Segoe UI" pitchFamily="34" charset="0"/>
                <a:ea typeface="Segoe UI" pitchFamily="34" charset="0"/>
                <a:cs typeface="Segoe UI" pitchFamily="34" charset="0"/>
              </a:rPr>
              <a:t>More scalable</a:t>
            </a:r>
          </a:p>
          <a:p>
            <a:pPr marL="233363" lvl="1" indent="-233363" defTabSz="-11559064" eaLnBrk="0" hangingPunct="0">
              <a:lnSpc>
                <a:spcPct val="90000"/>
              </a:lnSpc>
              <a:spcBef>
                <a:spcPts val="500"/>
              </a:spcBef>
              <a:buClr>
                <a:srgbClr val="FFFFFF"/>
              </a:buClr>
              <a:buSzPct val="95000"/>
              <a:defRPr/>
            </a:pPr>
            <a:r>
              <a:rPr lang="en-US" sz="1200" dirty="0" smtClean="0">
                <a:ln w="12700">
                  <a:noFill/>
                  <a:prstDash val="solid"/>
                </a:ln>
                <a:solidFill>
                  <a:schemeClr val="bg1"/>
                </a:solidFill>
                <a:latin typeface="Segoe UI" pitchFamily="34" charset="0"/>
                <a:ea typeface="Segoe UI" pitchFamily="34" charset="0"/>
                <a:cs typeface="Segoe UI" pitchFamily="34" charset="0"/>
              </a:rPr>
              <a:t>Printing </a:t>
            </a:r>
          </a:p>
          <a:p>
            <a:pPr marL="112713" lvl="1" indent="-112713" defTabSz="-11559064" eaLnBrk="0" hangingPunct="0">
              <a:lnSpc>
                <a:spcPct val="90000"/>
              </a:lnSpc>
              <a:spcBef>
                <a:spcPts val="500"/>
              </a:spcBef>
              <a:buClr>
                <a:srgbClr val="FFFFFF"/>
              </a:buClr>
              <a:buSzPct val="95000"/>
              <a:buFont typeface="Arial" pitchFamily="34" charset="0"/>
              <a:buChar char="•"/>
              <a:defRPr/>
            </a:pPr>
            <a:r>
              <a:rPr lang="en-US" sz="1200" dirty="0" smtClean="0">
                <a:ln w="12700">
                  <a:noFill/>
                  <a:prstDash val="solid"/>
                </a:ln>
                <a:solidFill>
                  <a:schemeClr val="bg1"/>
                </a:solidFill>
                <a:latin typeface="Segoe UI" pitchFamily="34" charset="0"/>
                <a:ea typeface="Segoe UI" pitchFamily="34" charset="0"/>
                <a:cs typeface="Segoe UI" pitchFamily="34" charset="0"/>
              </a:rPr>
              <a:t>The document is sent directly to the local printer, while print request only is routed to the print server in datacenter </a:t>
            </a:r>
          </a:p>
          <a:p>
            <a:pPr marL="233363" lvl="1" indent="-233363" defTabSz="-11559064" eaLnBrk="0" hangingPunct="0">
              <a:lnSpc>
                <a:spcPct val="90000"/>
              </a:lnSpc>
              <a:spcBef>
                <a:spcPts val="500"/>
              </a:spcBef>
              <a:buClr>
                <a:srgbClr val="FFFFFF"/>
              </a:buClr>
              <a:buSzPct val="95000"/>
              <a:buFont typeface="Arial" pitchFamily="34" charset="0"/>
              <a:buChar char="•"/>
              <a:defRPr/>
            </a:pPr>
            <a:endParaRPr lang="en-US" sz="1400" dirty="0" smtClean="0">
              <a:ln w="12700">
                <a:noFill/>
                <a:prstDash val="solid"/>
              </a:ln>
              <a:solidFill>
                <a:schemeClr val="bg1"/>
              </a:solidFill>
              <a:latin typeface="Segoe UI" pitchFamily="34" charset="0"/>
              <a:ea typeface="Segoe UI" pitchFamily="34" charset="0"/>
              <a:cs typeface="Segoe UI" pitchFamily="34" charset="0"/>
            </a:endParaRPr>
          </a:p>
        </p:txBody>
      </p:sp>
      <p:sp>
        <p:nvSpPr>
          <p:cNvPr id="108" name="Rectangle 107"/>
          <p:cNvSpPr/>
          <p:nvPr/>
        </p:nvSpPr>
        <p:spPr>
          <a:xfrm rot="16200000">
            <a:off x="1362816" y="1261432"/>
            <a:ext cx="2654705" cy="3835228"/>
          </a:xfrm>
          <a:prstGeom prst="rect">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prstClr val="black"/>
              </a:solidFill>
            </a:endParaRPr>
          </a:p>
        </p:txBody>
      </p:sp>
      <p:pic>
        <p:nvPicPr>
          <p:cNvPr id="51" name="Picture 2" descr="\\MAGNUM\Projects\Microsoft\Cloud Power FY12\Design\Icons\PNGs\Storefront.png"/>
          <p:cNvPicPr>
            <a:picLocks noChangeAspect="1" noChangeArrowheads="1"/>
          </p:cNvPicPr>
          <p:nvPr/>
        </p:nvPicPr>
        <p:blipFill>
          <a:blip r:embed="rId6" cstate="screen">
            <a:lum bright="100000" contrast="100000"/>
            <a:extLst>
              <a:ext uri="{BEBA8EAE-BF5A-486C-A8C5-ECC9F3942E4B}">
                <a14:imgProps xmlns:a14="http://schemas.microsoft.com/office/drawing/2010/main">
                  <a14:imgLayer r:embed="rId7">
                    <a14:imgEffect>
                      <a14:sharpenSoften amount="50000"/>
                    </a14:imgEffect>
                    <a14:imgEffect>
                      <a14:brightnessContrast bright="100000"/>
                    </a14:imgEffect>
                  </a14:imgLayer>
                </a14:imgProps>
              </a:ext>
            </a:extLst>
          </a:blip>
          <a:srcRect/>
          <a:stretch>
            <a:fillRect/>
          </a:stretch>
        </p:blipFill>
        <p:spPr bwMode="auto">
          <a:xfrm>
            <a:off x="4366246" y="3612058"/>
            <a:ext cx="2238865" cy="2983739"/>
          </a:xfrm>
          <a:prstGeom prst="rect">
            <a:avLst/>
          </a:prstGeom>
          <a:noFill/>
        </p:spPr>
      </p:pic>
      <p:sp>
        <p:nvSpPr>
          <p:cNvPr id="40" name="Print Options Icon"/>
          <p:cNvSpPr>
            <a:spLocks noEditPoints="1"/>
          </p:cNvSpPr>
          <p:nvPr/>
        </p:nvSpPr>
        <p:spPr bwMode="auto">
          <a:xfrm>
            <a:off x="6069332" y="5347057"/>
            <a:ext cx="560007" cy="588485"/>
          </a:xfrm>
          <a:custGeom>
            <a:avLst/>
            <a:gdLst>
              <a:gd name="T0" fmla="*/ 854 w 1406"/>
              <a:gd name="T1" fmla="*/ 203 h 1394"/>
              <a:gd name="T2" fmla="*/ 1104 w 1406"/>
              <a:gd name="T3" fmla="*/ 257 h 1394"/>
              <a:gd name="T4" fmla="*/ 1406 w 1406"/>
              <a:gd name="T5" fmla="*/ 637 h 1394"/>
              <a:gd name="T6" fmla="*/ 1335 w 1406"/>
              <a:gd name="T7" fmla="*/ 1159 h 1394"/>
              <a:gd name="T8" fmla="*/ 1140 w 1406"/>
              <a:gd name="T9" fmla="*/ 970 h 1394"/>
              <a:gd name="T10" fmla="*/ 266 w 1406"/>
              <a:gd name="T11" fmla="*/ 1159 h 1394"/>
              <a:gd name="T12" fmla="*/ 0 w 1406"/>
              <a:gd name="T13" fmla="*/ 1088 h 1394"/>
              <a:gd name="T14" fmla="*/ 71 w 1406"/>
              <a:gd name="T15" fmla="*/ 567 h 1394"/>
              <a:gd name="T16" fmla="*/ 302 w 1406"/>
              <a:gd name="T17" fmla="*/ 73 h 1394"/>
              <a:gd name="T18" fmla="*/ 816 w 1406"/>
              <a:gd name="T19" fmla="*/ 0 h 1394"/>
              <a:gd name="T20" fmla="*/ 889 w 1406"/>
              <a:gd name="T21" fmla="*/ 295 h 1394"/>
              <a:gd name="T22" fmla="*/ 1104 w 1406"/>
              <a:gd name="T23" fmla="*/ 567 h 1394"/>
              <a:gd name="T24" fmla="*/ 1406 w 1406"/>
              <a:gd name="T25" fmla="*/ 637 h 1394"/>
              <a:gd name="T26" fmla="*/ 585 w 1406"/>
              <a:gd name="T27" fmla="*/ 690 h 1394"/>
              <a:gd name="T28" fmla="*/ 821 w 1406"/>
              <a:gd name="T29" fmla="*/ 569 h 1394"/>
              <a:gd name="T30" fmla="*/ 988 w 1406"/>
              <a:gd name="T31" fmla="*/ 604 h 1394"/>
              <a:gd name="T32" fmla="*/ 885 w 1406"/>
              <a:gd name="T33" fmla="*/ 520 h 1394"/>
              <a:gd name="T34" fmla="*/ 887 w 1406"/>
              <a:gd name="T35" fmla="*/ 410 h 1394"/>
              <a:gd name="T36" fmla="*/ 755 w 1406"/>
              <a:gd name="T37" fmla="*/ 423 h 1394"/>
              <a:gd name="T38" fmla="*/ 669 w 1406"/>
              <a:gd name="T39" fmla="*/ 345 h 1394"/>
              <a:gd name="T40" fmla="*/ 588 w 1406"/>
              <a:gd name="T41" fmla="*/ 448 h 1394"/>
              <a:gd name="T42" fmla="*/ 484 w 1406"/>
              <a:gd name="T43" fmla="*/ 446 h 1394"/>
              <a:gd name="T44" fmla="*/ 494 w 1406"/>
              <a:gd name="T45" fmla="*/ 576 h 1394"/>
              <a:gd name="T46" fmla="*/ 418 w 1406"/>
              <a:gd name="T47" fmla="*/ 655 h 1394"/>
              <a:gd name="T48" fmla="*/ 516 w 1406"/>
              <a:gd name="T49" fmla="*/ 740 h 1394"/>
              <a:gd name="T50" fmla="*/ 519 w 1406"/>
              <a:gd name="T51" fmla="*/ 849 h 1394"/>
              <a:gd name="T52" fmla="*/ 649 w 1406"/>
              <a:gd name="T53" fmla="*/ 839 h 1394"/>
              <a:gd name="T54" fmla="*/ 728 w 1406"/>
              <a:gd name="T55" fmla="*/ 915 h 1394"/>
              <a:gd name="T56" fmla="*/ 813 w 1406"/>
              <a:gd name="T57" fmla="*/ 814 h 1394"/>
              <a:gd name="T58" fmla="*/ 923 w 1406"/>
              <a:gd name="T59" fmla="*/ 813 h 1394"/>
              <a:gd name="T60" fmla="*/ 910 w 1406"/>
              <a:gd name="T61" fmla="*/ 682 h 1394"/>
              <a:gd name="T62" fmla="*/ 988 w 1406"/>
              <a:gd name="T63" fmla="*/ 604 h 1394"/>
              <a:gd name="T64" fmla="*/ 681 w 1406"/>
              <a:gd name="T65" fmla="*/ 587 h 1394"/>
              <a:gd name="T66" fmla="*/ 725 w 1406"/>
              <a:gd name="T67" fmla="*/ 674 h 1394"/>
              <a:gd name="T68" fmla="*/ 302 w 1406"/>
              <a:gd name="T69" fmla="*/ 1008 h 1394"/>
              <a:gd name="T70" fmla="*/ 375 w 1406"/>
              <a:gd name="T71" fmla="*/ 1394 h 1394"/>
              <a:gd name="T72" fmla="*/ 1104 w 1406"/>
              <a:gd name="T73" fmla="*/ 1321 h 1394"/>
              <a:gd name="T74" fmla="*/ 302 w 1406"/>
              <a:gd name="T75" fmla="*/ 1008 h 1394"/>
              <a:gd name="T76" fmla="*/ 417 w 1406"/>
              <a:gd name="T77" fmla="*/ 1283 h 1394"/>
              <a:gd name="T78" fmla="*/ 417 w 1406"/>
              <a:gd name="T79" fmla="*/ 1247 h 1394"/>
              <a:gd name="T80" fmla="*/ 1018 w 1406"/>
              <a:gd name="T81" fmla="*/ 1265 h 1394"/>
              <a:gd name="T82" fmla="*/ 1000 w 1406"/>
              <a:gd name="T83" fmla="*/ 1123 h 1394"/>
              <a:gd name="T84" fmla="*/ 399 w 1406"/>
              <a:gd name="T85" fmla="*/ 1106 h 1394"/>
              <a:gd name="T86" fmla="*/ 1000 w 1406"/>
              <a:gd name="T87" fmla="*/ 1088 h 1394"/>
              <a:gd name="T88" fmla="*/ 1000 w 1406"/>
              <a:gd name="T89" fmla="*/ 1123 h 1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06" h="1394">
                <a:moveTo>
                  <a:pt x="854" y="0"/>
                </a:moveTo>
                <a:cubicBezTo>
                  <a:pt x="854" y="203"/>
                  <a:pt x="854" y="203"/>
                  <a:pt x="854" y="203"/>
                </a:cubicBezTo>
                <a:cubicBezTo>
                  <a:pt x="854" y="232"/>
                  <a:pt x="878" y="257"/>
                  <a:pt x="908" y="257"/>
                </a:cubicBezTo>
                <a:cubicBezTo>
                  <a:pt x="1104" y="257"/>
                  <a:pt x="1104" y="257"/>
                  <a:pt x="1104" y="257"/>
                </a:cubicBezTo>
                <a:lnTo>
                  <a:pt x="854" y="0"/>
                </a:lnTo>
                <a:close/>
                <a:moveTo>
                  <a:pt x="1406" y="637"/>
                </a:moveTo>
                <a:cubicBezTo>
                  <a:pt x="1406" y="1088"/>
                  <a:pt x="1406" y="1088"/>
                  <a:pt x="1406" y="1088"/>
                </a:cubicBezTo>
                <a:cubicBezTo>
                  <a:pt x="1406" y="1127"/>
                  <a:pt x="1374" y="1159"/>
                  <a:pt x="1335" y="1159"/>
                </a:cubicBezTo>
                <a:cubicBezTo>
                  <a:pt x="1140" y="1159"/>
                  <a:pt x="1140" y="1159"/>
                  <a:pt x="1140" y="1159"/>
                </a:cubicBezTo>
                <a:cubicBezTo>
                  <a:pt x="1140" y="970"/>
                  <a:pt x="1140" y="970"/>
                  <a:pt x="1140" y="970"/>
                </a:cubicBezTo>
                <a:cubicBezTo>
                  <a:pt x="266" y="970"/>
                  <a:pt x="266" y="970"/>
                  <a:pt x="266" y="970"/>
                </a:cubicBezTo>
                <a:cubicBezTo>
                  <a:pt x="266" y="1159"/>
                  <a:pt x="266" y="1159"/>
                  <a:pt x="266" y="1159"/>
                </a:cubicBezTo>
                <a:cubicBezTo>
                  <a:pt x="71" y="1159"/>
                  <a:pt x="71" y="1159"/>
                  <a:pt x="71" y="1159"/>
                </a:cubicBezTo>
                <a:cubicBezTo>
                  <a:pt x="32" y="1159"/>
                  <a:pt x="0" y="1127"/>
                  <a:pt x="0" y="1088"/>
                </a:cubicBezTo>
                <a:cubicBezTo>
                  <a:pt x="0" y="637"/>
                  <a:pt x="0" y="637"/>
                  <a:pt x="0" y="637"/>
                </a:cubicBezTo>
                <a:cubicBezTo>
                  <a:pt x="0" y="598"/>
                  <a:pt x="32" y="567"/>
                  <a:pt x="71" y="567"/>
                </a:cubicBezTo>
                <a:cubicBezTo>
                  <a:pt x="302" y="567"/>
                  <a:pt x="302" y="567"/>
                  <a:pt x="302" y="567"/>
                </a:cubicBezTo>
                <a:cubicBezTo>
                  <a:pt x="302" y="73"/>
                  <a:pt x="302" y="73"/>
                  <a:pt x="302" y="73"/>
                </a:cubicBezTo>
                <a:cubicBezTo>
                  <a:pt x="302" y="33"/>
                  <a:pt x="335" y="0"/>
                  <a:pt x="375" y="0"/>
                </a:cubicBezTo>
                <a:cubicBezTo>
                  <a:pt x="816" y="0"/>
                  <a:pt x="816" y="0"/>
                  <a:pt x="816" y="0"/>
                </a:cubicBezTo>
                <a:cubicBezTo>
                  <a:pt x="816" y="222"/>
                  <a:pt x="816" y="222"/>
                  <a:pt x="816" y="222"/>
                </a:cubicBezTo>
                <a:cubicBezTo>
                  <a:pt x="816" y="262"/>
                  <a:pt x="849" y="295"/>
                  <a:pt x="889" y="295"/>
                </a:cubicBezTo>
                <a:cubicBezTo>
                  <a:pt x="1104" y="295"/>
                  <a:pt x="1104" y="295"/>
                  <a:pt x="1104" y="295"/>
                </a:cubicBezTo>
                <a:cubicBezTo>
                  <a:pt x="1104" y="567"/>
                  <a:pt x="1104" y="567"/>
                  <a:pt x="1104" y="567"/>
                </a:cubicBezTo>
                <a:cubicBezTo>
                  <a:pt x="1335" y="567"/>
                  <a:pt x="1335" y="567"/>
                  <a:pt x="1335" y="567"/>
                </a:cubicBezTo>
                <a:cubicBezTo>
                  <a:pt x="1374" y="567"/>
                  <a:pt x="1406" y="598"/>
                  <a:pt x="1406" y="637"/>
                </a:cubicBezTo>
                <a:close/>
                <a:moveTo>
                  <a:pt x="764" y="748"/>
                </a:moveTo>
                <a:cubicBezTo>
                  <a:pt x="698" y="782"/>
                  <a:pt x="618" y="756"/>
                  <a:pt x="585" y="690"/>
                </a:cubicBezTo>
                <a:cubicBezTo>
                  <a:pt x="551" y="625"/>
                  <a:pt x="577" y="545"/>
                  <a:pt x="642" y="511"/>
                </a:cubicBezTo>
                <a:cubicBezTo>
                  <a:pt x="708" y="478"/>
                  <a:pt x="788" y="504"/>
                  <a:pt x="821" y="569"/>
                </a:cubicBezTo>
                <a:cubicBezTo>
                  <a:pt x="855" y="634"/>
                  <a:pt x="829" y="715"/>
                  <a:pt x="764" y="748"/>
                </a:cubicBezTo>
                <a:moveTo>
                  <a:pt x="988" y="604"/>
                </a:moveTo>
                <a:cubicBezTo>
                  <a:pt x="966" y="512"/>
                  <a:pt x="966" y="512"/>
                  <a:pt x="966" y="512"/>
                </a:cubicBezTo>
                <a:cubicBezTo>
                  <a:pt x="885" y="520"/>
                  <a:pt x="885" y="520"/>
                  <a:pt x="885" y="520"/>
                </a:cubicBezTo>
                <a:cubicBezTo>
                  <a:pt x="877" y="507"/>
                  <a:pt x="867" y="494"/>
                  <a:pt x="857" y="483"/>
                </a:cubicBezTo>
                <a:cubicBezTo>
                  <a:pt x="887" y="410"/>
                  <a:pt x="887" y="410"/>
                  <a:pt x="887" y="410"/>
                </a:cubicBezTo>
                <a:cubicBezTo>
                  <a:pt x="806" y="360"/>
                  <a:pt x="806" y="360"/>
                  <a:pt x="806" y="360"/>
                </a:cubicBezTo>
                <a:cubicBezTo>
                  <a:pt x="755" y="423"/>
                  <a:pt x="755" y="423"/>
                  <a:pt x="755" y="423"/>
                </a:cubicBezTo>
                <a:cubicBezTo>
                  <a:pt x="738" y="418"/>
                  <a:pt x="719" y="416"/>
                  <a:pt x="701" y="416"/>
                </a:cubicBezTo>
                <a:cubicBezTo>
                  <a:pt x="669" y="345"/>
                  <a:pt x="669" y="345"/>
                  <a:pt x="669" y="345"/>
                </a:cubicBezTo>
                <a:cubicBezTo>
                  <a:pt x="577" y="370"/>
                  <a:pt x="577" y="370"/>
                  <a:pt x="577" y="370"/>
                </a:cubicBezTo>
                <a:cubicBezTo>
                  <a:pt x="588" y="448"/>
                  <a:pt x="588" y="448"/>
                  <a:pt x="588" y="448"/>
                </a:cubicBezTo>
                <a:cubicBezTo>
                  <a:pt x="575" y="456"/>
                  <a:pt x="564" y="465"/>
                  <a:pt x="553" y="475"/>
                </a:cubicBezTo>
                <a:cubicBezTo>
                  <a:pt x="484" y="446"/>
                  <a:pt x="484" y="446"/>
                  <a:pt x="484" y="446"/>
                </a:cubicBezTo>
                <a:cubicBezTo>
                  <a:pt x="434" y="527"/>
                  <a:pt x="434" y="527"/>
                  <a:pt x="434" y="527"/>
                </a:cubicBezTo>
                <a:cubicBezTo>
                  <a:pt x="494" y="576"/>
                  <a:pt x="494" y="576"/>
                  <a:pt x="494" y="576"/>
                </a:cubicBezTo>
                <a:cubicBezTo>
                  <a:pt x="489" y="592"/>
                  <a:pt x="487" y="609"/>
                  <a:pt x="486" y="627"/>
                </a:cubicBezTo>
                <a:cubicBezTo>
                  <a:pt x="418" y="655"/>
                  <a:pt x="418" y="655"/>
                  <a:pt x="418" y="655"/>
                </a:cubicBezTo>
                <a:cubicBezTo>
                  <a:pt x="440" y="748"/>
                  <a:pt x="440" y="748"/>
                  <a:pt x="440" y="748"/>
                </a:cubicBezTo>
                <a:cubicBezTo>
                  <a:pt x="516" y="740"/>
                  <a:pt x="516" y="740"/>
                  <a:pt x="516" y="740"/>
                </a:cubicBezTo>
                <a:cubicBezTo>
                  <a:pt x="525" y="755"/>
                  <a:pt x="536" y="769"/>
                  <a:pt x="548" y="781"/>
                </a:cubicBezTo>
                <a:cubicBezTo>
                  <a:pt x="519" y="849"/>
                  <a:pt x="519" y="849"/>
                  <a:pt x="519" y="849"/>
                </a:cubicBezTo>
                <a:cubicBezTo>
                  <a:pt x="601" y="899"/>
                  <a:pt x="601" y="899"/>
                  <a:pt x="601" y="899"/>
                </a:cubicBezTo>
                <a:cubicBezTo>
                  <a:pt x="649" y="839"/>
                  <a:pt x="649" y="839"/>
                  <a:pt x="649" y="839"/>
                </a:cubicBezTo>
                <a:cubicBezTo>
                  <a:pt x="666" y="843"/>
                  <a:pt x="682" y="845"/>
                  <a:pt x="700" y="846"/>
                </a:cubicBezTo>
                <a:cubicBezTo>
                  <a:pt x="728" y="915"/>
                  <a:pt x="728" y="915"/>
                  <a:pt x="728" y="915"/>
                </a:cubicBezTo>
                <a:cubicBezTo>
                  <a:pt x="821" y="893"/>
                  <a:pt x="821" y="893"/>
                  <a:pt x="821" y="893"/>
                </a:cubicBezTo>
                <a:cubicBezTo>
                  <a:pt x="813" y="814"/>
                  <a:pt x="813" y="814"/>
                  <a:pt x="813" y="814"/>
                </a:cubicBezTo>
                <a:cubicBezTo>
                  <a:pt x="827" y="805"/>
                  <a:pt x="840" y="795"/>
                  <a:pt x="852" y="784"/>
                </a:cubicBezTo>
                <a:cubicBezTo>
                  <a:pt x="923" y="813"/>
                  <a:pt x="923" y="813"/>
                  <a:pt x="923" y="813"/>
                </a:cubicBezTo>
                <a:cubicBezTo>
                  <a:pt x="973" y="732"/>
                  <a:pt x="973" y="732"/>
                  <a:pt x="973" y="732"/>
                </a:cubicBezTo>
                <a:cubicBezTo>
                  <a:pt x="910" y="682"/>
                  <a:pt x="910" y="682"/>
                  <a:pt x="910" y="682"/>
                </a:cubicBezTo>
                <a:cubicBezTo>
                  <a:pt x="914" y="666"/>
                  <a:pt x="916" y="650"/>
                  <a:pt x="916" y="634"/>
                </a:cubicBezTo>
                <a:lnTo>
                  <a:pt x="988" y="604"/>
                </a:lnTo>
                <a:close/>
                <a:moveTo>
                  <a:pt x="746" y="608"/>
                </a:moveTo>
                <a:cubicBezTo>
                  <a:pt x="734" y="584"/>
                  <a:pt x="705" y="574"/>
                  <a:pt x="681" y="587"/>
                </a:cubicBezTo>
                <a:cubicBezTo>
                  <a:pt x="657" y="599"/>
                  <a:pt x="647" y="628"/>
                  <a:pt x="660" y="652"/>
                </a:cubicBezTo>
                <a:cubicBezTo>
                  <a:pt x="672" y="676"/>
                  <a:pt x="701" y="686"/>
                  <a:pt x="725" y="674"/>
                </a:cubicBezTo>
                <a:cubicBezTo>
                  <a:pt x="749" y="661"/>
                  <a:pt x="759" y="632"/>
                  <a:pt x="746" y="608"/>
                </a:cubicBezTo>
                <a:moveTo>
                  <a:pt x="302" y="1008"/>
                </a:moveTo>
                <a:cubicBezTo>
                  <a:pt x="302" y="1321"/>
                  <a:pt x="302" y="1321"/>
                  <a:pt x="302" y="1321"/>
                </a:cubicBezTo>
                <a:cubicBezTo>
                  <a:pt x="302" y="1361"/>
                  <a:pt x="335" y="1394"/>
                  <a:pt x="375" y="1394"/>
                </a:cubicBezTo>
                <a:cubicBezTo>
                  <a:pt x="1031" y="1394"/>
                  <a:pt x="1031" y="1394"/>
                  <a:pt x="1031" y="1394"/>
                </a:cubicBezTo>
                <a:cubicBezTo>
                  <a:pt x="1072" y="1394"/>
                  <a:pt x="1104" y="1361"/>
                  <a:pt x="1104" y="1321"/>
                </a:cubicBezTo>
                <a:cubicBezTo>
                  <a:pt x="1104" y="1008"/>
                  <a:pt x="1104" y="1008"/>
                  <a:pt x="1104" y="1008"/>
                </a:cubicBezTo>
                <a:lnTo>
                  <a:pt x="302" y="1008"/>
                </a:lnTo>
                <a:close/>
                <a:moveTo>
                  <a:pt x="1000" y="1283"/>
                </a:moveTo>
                <a:cubicBezTo>
                  <a:pt x="417" y="1283"/>
                  <a:pt x="417" y="1283"/>
                  <a:pt x="417" y="1283"/>
                </a:cubicBezTo>
                <a:cubicBezTo>
                  <a:pt x="407" y="1283"/>
                  <a:pt x="399" y="1275"/>
                  <a:pt x="399" y="1265"/>
                </a:cubicBezTo>
                <a:cubicBezTo>
                  <a:pt x="399" y="1255"/>
                  <a:pt x="407" y="1247"/>
                  <a:pt x="417" y="1247"/>
                </a:cubicBezTo>
                <a:cubicBezTo>
                  <a:pt x="1000" y="1247"/>
                  <a:pt x="1000" y="1247"/>
                  <a:pt x="1000" y="1247"/>
                </a:cubicBezTo>
                <a:cubicBezTo>
                  <a:pt x="1010" y="1247"/>
                  <a:pt x="1018" y="1255"/>
                  <a:pt x="1018" y="1265"/>
                </a:cubicBezTo>
                <a:cubicBezTo>
                  <a:pt x="1018" y="1275"/>
                  <a:pt x="1010" y="1283"/>
                  <a:pt x="1000" y="1283"/>
                </a:cubicBezTo>
                <a:close/>
                <a:moveTo>
                  <a:pt x="1000" y="1123"/>
                </a:moveTo>
                <a:cubicBezTo>
                  <a:pt x="417" y="1123"/>
                  <a:pt x="417" y="1123"/>
                  <a:pt x="417" y="1123"/>
                </a:cubicBezTo>
                <a:cubicBezTo>
                  <a:pt x="407" y="1123"/>
                  <a:pt x="399" y="1116"/>
                  <a:pt x="399" y="1106"/>
                </a:cubicBezTo>
                <a:cubicBezTo>
                  <a:pt x="399" y="1096"/>
                  <a:pt x="407" y="1088"/>
                  <a:pt x="417" y="1088"/>
                </a:cubicBezTo>
                <a:cubicBezTo>
                  <a:pt x="1000" y="1088"/>
                  <a:pt x="1000" y="1088"/>
                  <a:pt x="1000" y="1088"/>
                </a:cubicBezTo>
                <a:cubicBezTo>
                  <a:pt x="1010" y="1088"/>
                  <a:pt x="1018" y="1096"/>
                  <a:pt x="1018" y="1106"/>
                </a:cubicBezTo>
                <a:cubicBezTo>
                  <a:pt x="1018" y="1116"/>
                  <a:pt x="1010" y="1123"/>
                  <a:pt x="1000" y="1123"/>
                </a:cubicBezTo>
                <a:close/>
              </a:path>
            </a:pathLst>
          </a:custGeom>
          <a:solidFill>
            <a:srgbClr val="FFFFFF"/>
          </a:solidFill>
          <a:ln w="12700">
            <a:solidFill>
              <a:schemeClr val="accent1">
                <a:lumMod val="75000"/>
              </a:schemeClr>
            </a:solidFill>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smtClean="0">
              <a:ln>
                <a:noFill/>
              </a:ln>
              <a:solidFill>
                <a:srgbClr val="FFFFFF"/>
              </a:solidFill>
              <a:effectLst/>
              <a:uLnTx/>
              <a:uFillTx/>
              <a:latin typeface="Segoe UI Light" pitchFamily="34" charset="0"/>
            </a:endParaRPr>
          </a:p>
        </p:txBody>
      </p:sp>
      <p:pic>
        <p:nvPicPr>
          <p:cNvPr id="22" name="Picture 21"/>
          <p:cNvPicPr>
            <a:picLocks noChangeAspect="1"/>
          </p:cNvPicPr>
          <p:nvPr/>
        </p:nvPicPr>
        <p:blipFill>
          <a:blip r:embed="rId8" cstate="screen">
            <a:extLst>
              <a:ext uri="{28A0092B-C50C-407E-A947-70E740481C1C}">
                <a14:useLocalDpi xmlns:a14="http://schemas.microsoft.com/office/drawing/2010/main" val="0"/>
              </a:ext>
            </a:extLst>
          </a:blip>
          <a:stretch>
            <a:fillRect/>
          </a:stretch>
        </p:blipFill>
        <p:spPr>
          <a:xfrm>
            <a:off x="6955527" y="3442447"/>
            <a:ext cx="337229" cy="320040"/>
          </a:xfrm>
          <a:prstGeom prst="rect">
            <a:avLst/>
          </a:prstGeom>
        </p:spPr>
      </p:pic>
      <p:sp>
        <p:nvSpPr>
          <p:cNvPr id="35" name="Title 1"/>
          <p:cNvSpPr>
            <a:spLocks noGrp="1"/>
          </p:cNvSpPr>
          <p:nvPr>
            <p:ph type="title"/>
          </p:nvPr>
        </p:nvSpPr>
        <p:spPr>
          <a:xfrm>
            <a:off x="519112" y="228600"/>
            <a:ext cx="11149013" cy="747897"/>
          </a:xfrm>
        </p:spPr>
        <p:txBody>
          <a:bodyPr/>
          <a:lstStyle/>
          <a:p>
            <a:r>
              <a:rPr lang="en-US" dirty="0" smtClean="0">
                <a:solidFill>
                  <a:schemeClr val="bg1">
                    <a:lumMod val="50000"/>
                  </a:schemeClr>
                </a:solidFill>
              </a:rPr>
              <a:t>BranchCache</a:t>
            </a:r>
            <a:endParaRPr lang="en-US" dirty="0">
              <a:solidFill>
                <a:schemeClr val="bg1">
                  <a:lumMod val="50000"/>
                </a:schemeClr>
              </a:solidFill>
            </a:endParaRPr>
          </a:p>
        </p:txBody>
      </p:sp>
      <p:grpSp>
        <p:nvGrpSpPr>
          <p:cNvPr id="14" name="Group 13"/>
          <p:cNvGrpSpPr/>
          <p:nvPr/>
        </p:nvGrpSpPr>
        <p:grpSpPr>
          <a:xfrm>
            <a:off x="6869697" y="5154355"/>
            <a:ext cx="1087431" cy="705897"/>
            <a:chOff x="6723956" y="4614642"/>
            <a:chExt cx="1087431" cy="705897"/>
          </a:xfrm>
        </p:grpSpPr>
        <p:pic>
          <p:nvPicPr>
            <p:cNvPr id="1029"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028285" y="4845645"/>
              <a:ext cx="247512" cy="24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rotWithShape="1">
            <a:blip r:embed="rId10">
              <a:extLst>
                <a:ext uri="{28A0092B-C50C-407E-A947-70E740481C1C}">
                  <a14:useLocalDpi xmlns:a14="http://schemas.microsoft.com/office/drawing/2010/main" val="0"/>
                </a:ext>
              </a:extLst>
            </a:blip>
            <a:srcRect l="4766" t="2701" r="15487" b="16896"/>
            <a:stretch/>
          </p:blipFill>
          <p:spPr bwMode="auto">
            <a:xfrm>
              <a:off x="7275836" y="4779717"/>
              <a:ext cx="253942" cy="256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529817" y="4845645"/>
              <a:ext cx="246888" cy="24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781358" y="4799169"/>
              <a:ext cx="246888" cy="24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0" name="Picture 89"/>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7260336" y="5036581"/>
              <a:ext cx="255228" cy="246054"/>
            </a:xfrm>
            <a:prstGeom prst="rect">
              <a:avLst/>
            </a:prstGeom>
            <a:noFill/>
          </p:spPr>
        </p:pic>
        <p:sp>
          <p:nvSpPr>
            <p:cNvPr id="88" name="Flowchart: Magnetic Disk 87"/>
            <p:cNvSpPr/>
            <p:nvPr/>
          </p:nvSpPr>
          <p:spPr bwMode="auto">
            <a:xfrm>
              <a:off x="6723956" y="4614642"/>
              <a:ext cx="1087431" cy="705897"/>
            </a:xfrm>
            <a:prstGeom prst="flowChartMagneticDisk">
              <a:avLst/>
            </a:prstGeom>
            <a:noFill/>
            <a:ln w="19050">
              <a:solidFill>
                <a:schemeClr val="bg1"/>
              </a:solidFill>
              <a:prstDash val="sysDash"/>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pic>
        <p:nvPicPr>
          <p:cNvPr id="98" name="Picture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195878" y="4364156"/>
            <a:ext cx="247512" cy="247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9" name="Picture 7"/>
          <p:cNvPicPr>
            <a:picLocks noChangeAspect="1" noChangeArrowheads="1"/>
          </p:cNvPicPr>
          <p:nvPr/>
        </p:nvPicPr>
        <p:blipFill rotWithShape="1">
          <a:blip r:embed="rId10">
            <a:extLst>
              <a:ext uri="{28A0092B-C50C-407E-A947-70E740481C1C}">
                <a14:useLocalDpi xmlns:a14="http://schemas.microsoft.com/office/drawing/2010/main" val="0"/>
              </a:ext>
            </a:extLst>
          </a:blip>
          <a:srcRect l="4766" t="2701" r="15487" b="16896"/>
          <a:stretch/>
        </p:blipFill>
        <p:spPr bwMode="auto">
          <a:xfrm>
            <a:off x="6442421" y="4075207"/>
            <a:ext cx="253942" cy="256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0" name="Picture 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700132" y="3795403"/>
            <a:ext cx="246888" cy="246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Rectangle 29"/>
          <p:cNvSpPr/>
          <p:nvPr/>
        </p:nvSpPr>
        <p:spPr>
          <a:xfrm>
            <a:off x="8827405" y="3612058"/>
            <a:ext cx="2721563" cy="2478219"/>
          </a:xfrm>
          <a:prstGeom prst="rect">
            <a:avLst/>
          </a:prstGeom>
          <a:gradFill>
            <a:gsLst>
              <a:gs pos="0">
                <a:schemeClr val="tx1">
                  <a:alpha val="0"/>
                </a:schemeClr>
              </a:gs>
              <a:gs pos="25000">
                <a:schemeClr val="tx1">
                  <a:alpha val="99000"/>
                </a:schemeClr>
              </a:gs>
              <a:gs pos="84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Rectangle 40"/>
          <p:cNvSpPr/>
          <p:nvPr/>
        </p:nvSpPr>
        <p:spPr>
          <a:xfrm>
            <a:off x="8827406" y="4086391"/>
            <a:ext cx="2772785" cy="1995406"/>
          </a:xfrm>
          <a:prstGeom prst="rect">
            <a:avLst/>
          </a:prstGeom>
        </p:spPr>
        <p:txBody>
          <a:bodyPr wrap="square" lIns="91428" tIns="45714" rIns="91428" bIns="45714">
            <a:spAutoFit/>
          </a:bodyPr>
          <a:lstStyle/>
          <a:p>
            <a:pPr marL="0" lvl="1" defTabSz="-11559064" eaLnBrk="0" hangingPunct="0">
              <a:lnSpc>
                <a:spcPct val="90000"/>
              </a:lnSpc>
              <a:spcBef>
                <a:spcPts val="500"/>
              </a:spcBef>
              <a:buClr>
                <a:srgbClr val="FFFFFF"/>
              </a:buClr>
              <a:buSzPct val="95000"/>
              <a:defRPr/>
            </a:pPr>
            <a:r>
              <a:rPr lang="en-US" b="1" dirty="0">
                <a:ln w="12700">
                  <a:noFill/>
                  <a:prstDash val="solid"/>
                </a:ln>
                <a:solidFill>
                  <a:schemeClr val="bg1"/>
                </a:solidFill>
                <a:latin typeface="+mj-lt"/>
                <a:ea typeface="Segoe UI" pitchFamily="34" charset="0"/>
                <a:cs typeface="Segoe UI" pitchFamily="34" charset="0"/>
              </a:rPr>
              <a:t>BENEFITS</a:t>
            </a:r>
          </a:p>
          <a:p>
            <a:pPr marL="295275" lvl="1" indent="-285750" fontAlgn="base">
              <a:lnSpc>
                <a:spcPct val="90000"/>
              </a:lnSpc>
              <a:spcBef>
                <a:spcPts val="200"/>
              </a:spcBef>
              <a:spcAft>
                <a:spcPts val="100"/>
              </a:spcAft>
              <a:buFont typeface="Arial" pitchFamily="34" charset="0"/>
              <a:buChar char="•"/>
              <a:defRPr/>
            </a:pPr>
            <a:r>
              <a:rPr lang="en-US" sz="1400" dirty="0">
                <a:solidFill>
                  <a:schemeClr val="bg1"/>
                </a:solidFill>
              </a:rPr>
              <a:t>Users in the branch office can </a:t>
            </a:r>
            <a:r>
              <a:rPr lang="en-US" sz="1400" dirty="0" smtClean="0">
                <a:solidFill>
                  <a:schemeClr val="bg1"/>
                </a:solidFill>
              </a:rPr>
              <a:t>download and </a:t>
            </a:r>
            <a:r>
              <a:rPr lang="en-US" sz="1400" dirty="0">
                <a:solidFill>
                  <a:schemeClr val="bg1"/>
                </a:solidFill>
              </a:rPr>
              <a:t>print documents faster</a:t>
            </a:r>
          </a:p>
          <a:p>
            <a:pPr marL="295275" lvl="1" indent="-285750" fontAlgn="base">
              <a:lnSpc>
                <a:spcPct val="90000"/>
              </a:lnSpc>
              <a:spcBef>
                <a:spcPts val="200"/>
              </a:spcBef>
              <a:spcAft>
                <a:spcPts val="100"/>
              </a:spcAft>
              <a:buFont typeface="Arial" pitchFamily="34" charset="0"/>
              <a:buChar char="•"/>
              <a:defRPr/>
            </a:pPr>
            <a:r>
              <a:rPr lang="en-US" sz="1400" dirty="0">
                <a:solidFill>
                  <a:schemeClr val="bg1"/>
                </a:solidFill>
              </a:rPr>
              <a:t>Frees up network bandwidth</a:t>
            </a:r>
          </a:p>
          <a:p>
            <a:pPr marL="295275" lvl="1" indent="-285750" fontAlgn="base">
              <a:lnSpc>
                <a:spcPct val="90000"/>
              </a:lnSpc>
              <a:spcBef>
                <a:spcPts val="200"/>
              </a:spcBef>
              <a:spcAft>
                <a:spcPts val="100"/>
              </a:spcAft>
              <a:buFont typeface="Arial" pitchFamily="34" charset="0"/>
              <a:buChar char="•"/>
              <a:defRPr/>
            </a:pPr>
            <a:r>
              <a:rPr lang="en-US" sz="1400" dirty="0">
                <a:solidFill>
                  <a:schemeClr val="bg1"/>
                </a:solidFill>
              </a:rPr>
              <a:t>Saving costs </a:t>
            </a:r>
            <a:r>
              <a:rPr lang="en-US" sz="1400" dirty="0" smtClean="0">
                <a:solidFill>
                  <a:schemeClr val="bg1"/>
                </a:solidFill>
              </a:rPr>
              <a:t>– support more </a:t>
            </a:r>
            <a:r>
              <a:rPr lang="en-US" sz="1400" dirty="0">
                <a:solidFill>
                  <a:schemeClr val="bg1"/>
                </a:solidFill>
              </a:rPr>
              <a:t>people in branch offices </a:t>
            </a:r>
            <a:r>
              <a:rPr lang="en-US" sz="1400" dirty="0" smtClean="0">
                <a:solidFill>
                  <a:schemeClr val="bg1"/>
                </a:solidFill>
              </a:rPr>
              <a:t>with same </a:t>
            </a:r>
            <a:r>
              <a:rPr lang="en-US" sz="1400" dirty="0">
                <a:solidFill>
                  <a:schemeClr val="bg1"/>
                </a:solidFill>
              </a:rPr>
              <a:t>hardware; no WAN Optimizers needed </a:t>
            </a:r>
          </a:p>
        </p:txBody>
      </p:sp>
    </p:spTree>
    <p:extLst>
      <p:ext uri="{BB962C8B-B14F-4D97-AF65-F5344CB8AC3E}">
        <p14:creationId xmlns:p14="http://schemas.microsoft.com/office/powerpoint/2010/main" val="3741674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5"/>
                                        </p:tgtEl>
                                        <p:attrNameLst>
                                          <p:attrName>style.visibility</p:attrName>
                                        </p:attrNameLst>
                                      </p:cBhvr>
                                      <p:to>
                                        <p:strVal val="visible"/>
                                      </p:to>
                                    </p:set>
                                    <p:animEffect transition="in" filter="fade">
                                      <p:cBhvr>
                                        <p:cTn id="7" dur="500"/>
                                        <p:tgtEl>
                                          <p:spTgt spid="9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00"/>
                                        </p:tgtEl>
                                        <p:attrNameLst>
                                          <p:attrName>style.visibility</p:attrName>
                                        </p:attrNameLst>
                                      </p:cBhvr>
                                      <p:to>
                                        <p:strVal val="visible"/>
                                      </p:to>
                                    </p:set>
                                    <p:animEffect transition="in" filter="fade">
                                      <p:cBhvr>
                                        <p:cTn id="15" dur="500"/>
                                        <p:tgtEl>
                                          <p:spTgt spid="10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9"/>
                                        </p:tgtEl>
                                        <p:attrNameLst>
                                          <p:attrName>style.visibility</p:attrName>
                                        </p:attrNameLst>
                                      </p:cBhvr>
                                      <p:to>
                                        <p:strVal val="visible"/>
                                      </p:to>
                                    </p:set>
                                    <p:animEffect transition="in" filter="fade">
                                      <p:cBhvr>
                                        <p:cTn id="19" dur="500"/>
                                        <p:tgtEl>
                                          <p:spTgt spid="99"/>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98"/>
                                        </p:tgtEl>
                                        <p:attrNameLst>
                                          <p:attrName>style.visibility</p:attrName>
                                        </p:attrNameLst>
                                      </p:cBhvr>
                                      <p:to>
                                        <p:strVal val="visible"/>
                                      </p:to>
                                    </p:set>
                                    <p:animEffect transition="in" filter="fade">
                                      <p:cBhvr>
                                        <p:cTn id="23" dur="500"/>
                                        <p:tgtEl>
                                          <p:spTgt spid="9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40"/>
                                        </p:tgtEl>
                                        <p:attrNameLst>
                                          <p:attrName>style.visibility</p:attrName>
                                        </p:attrNameLst>
                                      </p:cBhvr>
                                      <p:to>
                                        <p:strVal val="visible"/>
                                      </p:to>
                                    </p:set>
                                    <p:animEffect transition="in" filter="wipe(left)">
                                      <p:cBhvr>
                                        <p:cTn id="33" dur="500"/>
                                        <p:tgtEl>
                                          <p:spTgt spid="4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08"/>
                                        </p:tgtEl>
                                        <p:attrNameLst>
                                          <p:attrName>style.visibility</p:attrName>
                                        </p:attrNameLst>
                                      </p:cBhvr>
                                      <p:to>
                                        <p:strVal val="visible"/>
                                      </p:to>
                                    </p:set>
                                    <p:animEffect transition="in" filter="fade">
                                      <p:cBhvr>
                                        <p:cTn id="38" dur="500"/>
                                        <p:tgtEl>
                                          <p:spTgt spid="108"/>
                                        </p:tgtEl>
                                      </p:cBhvr>
                                    </p:animEffect>
                                  </p:childTnLst>
                                </p:cTn>
                              </p:par>
                              <p:par>
                                <p:cTn id="39" presetID="10" presetClass="entr" presetSubtype="0" fill="hold" nodeType="withEffect">
                                  <p:stCondLst>
                                    <p:cond delay="0"/>
                                  </p:stCondLst>
                                  <p:childTnLst>
                                    <p:set>
                                      <p:cBhvr>
                                        <p:cTn id="40" dur="1" fill="hold">
                                          <p:stCondLst>
                                            <p:cond delay="0"/>
                                          </p:stCondLst>
                                        </p:cTn>
                                        <p:tgtEl>
                                          <p:spTgt spid="96">
                                            <p:txEl>
                                              <p:pRg st="0" end="0"/>
                                            </p:txEl>
                                          </p:spTgt>
                                        </p:tgtEl>
                                        <p:attrNameLst>
                                          <p:attrName>style.visibility</p:attrName>
                                        </p:attrNameLst>
                                      </p:cBhvr>
                                      <p:to>
                                        <p:strVal val="visible"/>
                                      </p:to>
                                    </p:set>
                                    <p:animEffect transition="in" filter="fade">
                                      <p:cBhvr>
                                        <p:cTn id="41" dur="500"/>
                                        <p:tgtEl>
                                          <p:spTgt spid="96">
                                            <p:txEl>
                                              <p:pRg st="0" end="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96">
                                            <p:txEl>
                                              <p:pRg st="1" end="1"/>
                                            </p:txEl>
                                          </p:spTgt>
                                        </p:tgtEl>
                                        <p:attrNameLst>
                                          <p:attrName>style.visibility</p:attrName>
                                        </p:attrNameLst>
                                      </p:cBhvr>
                                      <p:to>
                                        <p:strVal val="visible"/>
                                      </p:to>
                                    </p:set>
                                    <p:animEffect transition="in" filter="fade">
                                      <p:cBhvr>
                                        <p:cTn id="44" dur="500"/>
                                        <p:tgtEl>
                                          <p:spTgt spid="96">
                                            <p:txEl>
                                              <p:pRg st="1" end="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96">
                                            <p:txEl>
                                              <p:pRg st="2" end="2"/>
                                            </p:txEl>
                                          </p:spTgt>
                                        </p:tgtEl>
                                        <p:attrNameLst>
                                          <p:attrName>style.visibility</p:attrName>
                                        </p:attrNameLst>
                                      </p:cBhvr>
                                      <p:to>
                                        <p:strVal val="visible"/>
                                      </p:to>
                                    </p:set>
                                    <p:animEffect transition="in" filter="fade">
                                      <p:cBhvr>
                                        <p:cTn id="47" dur="500"/>
                                        <p:tgtEl>
                                          <p:spTgt spid="96">
                                            <p:txEl>
                                              <p:pRg st="2" end="2"/>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96">
                                            <p:txEl>
                                              <p:pRg st="3" end="3"/>
                                            </p:txEl>
                                          </p:spTgt>
                                        </p:tgtEl>
                                        <p:attrNameLst>
                                          <p:attrName>style.visibility</p:attrName>
                                        </p:attrNameLst>
                                      </p:cBhvr>
                                      <p:to>
                                        <p:strVal val="visible"/>
                                      </p:to>
                                    </p:set>
                                    <p:animEffect transition="in" filter="fade">
                                      <p:cBhvr>
                                        <p:cTn id="50" dur="500"/>
                                        <p:tgtEl>
                                          <p:spTgt spid="96">
                                            <p:txEl>
                                              <p:pRg st="3" end="3"/>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96">
                                            <p:txEl>
                                              <p:pRg st="4" end="4"/>
                                            </p:txEl>
                                          </p:spTgt>
                                        </p:tgtEl>
                                        <p:attrNameLst>
                                          <p:attrName>style.visibility</p:attrName>
                                        </p:attrNameLst>
                                      </p:cBhvr>
                                      <p:to>
                                        <p:strVal val="visible"/>
                                      </p:to>
                                    </p:set>
                                    <p:animEffect transition="in" filter="fade">
                                      <p:cBhvr>
                                        <p:cTn id="53" dur="500"/>
                                        <p:tgtEl>
                                          <p:spTgt spid="96">
                                            <p:txEl>
                                              <p:pRg st="4" end="4"/>
                                            </p:txEl>
                                          </p:spTgt>
                                        </p:tgtEl>
                                      </p:cBhvr>
                                    </p:animEffect>
                                  </p:childTnLst>
                                </p:cTn>
                              </p:par>
                              <p:par>
                                <p:cTn id="54" presetID="10" presetClass="entr" presetSubtype="0" fill="hold" nodeType="withEffect">
                                  <p:stCondLst>
                                    <p:cond delay="0"/>
                                  </p:stCondLst>
                                  <p:childTnLst>
                                    <p:set>
                                      <p:cBhvr>
                                        <p:cTn id="55" dur="1" fill="hold">
                                          <p:stCondLst>
                                            <p:cond delay="0"/>
                                          </p:stCondLst>
                                        </p:cTn>
                                        <p:tgtEl>
                                          <p:spTgt spid="96">
                                            <p:txEl>
                                              <p:pRg st="5" end="5"/>
                                            </p:txEl>
                                          </p:spTgt>
                                        </p:tgtEl>
                                        <p:attrNameLst>
                                          <p:attrName>style.visibility</p:attrName>
                                        </p:attrNameLst>
                                      </p:cBhvr>
                                      <p:to>
                                        <p:strVal val="visible"/>
                                      </p:to>
                                    </p:set>
                                    <p:animEffect transition="in" filter="fade">
                                      <p:cBhvr>
                                        <p:cTn id="56" dur="500"/>
                                        <p:tgtEl>
                                          <p:spTgt spid="96">
                                            <p:txEl>
                                              <p:pRg st="5" end="5"/>
                                            </p:txEl>
                                          </p:spTgt>
                                        </p:tgtEl>
                                      </p:cBhvr>
                                    </p:animEffect>
                                  </p:childTnLst>
                                </p:cTn>
                              </p:par>
                              <p:par>
                                <p:cTn id="57" presetID="10" presetClass="entr" presetSubtype="0" fill="hold" nodeType="withEffect">
                                  <p:stCondLst>
                                    <p:cond delay="0"/>
                                  </p:stCondLst>
                                  <p:childTnLst>
                                    <p:set>
                                      <p:cBhvr>
                                        <p:cTn id="58" dur="1" fill="hold">
                                          <p:stCondLst>
                                            <p:cond delay="0"/>
                                          </p:stCondLst>
                                        </p:cTn>
                                        <p:tgtEl>
                                          <p:spTgt spid="96">
                                            <p:txEl>
                                              <p:pRg st="6" end="6"/>
                                            </p:txEl>
                                          </p:spTgt>
                                        </p:tgtEl>
                                        <p:attrNameLst>
                                          <p:attrName>style.visibility</p:attrName>
                                        </p:attrNameLst>
                                      </p:cBhvr>
                                      <p:to>
                                        <p:strVal val="visible"/>
                                      </p:to>
                                    </p:set>
                                    <p:animEffect transition="in" filter="fade">
                                      <p:cBhvr>
                                        <p:cTn id="59" dur="500"/>
                                        <p:tgtEl>
                                          <p:spTgt spid="96">
                                            <p:txEl>
                                              <p:pRg st="6" end="6"/>
                                            </p:txEl>
                                          </p:spTgt>
                                        </p:tgtEl>
                                      </p:cBhvr>
                                    </p:animEffect>
                                  </p:childTnLst>
                                </p:cTn>
                              </p:par>
                              <p:par>
                                <p:cTn id="60" presetID="10" presetClass="entr" presetSubtype="0" fill="hold" nodeType="withEffect">
                                  <p:stCondLst>
                                    <p:cond delay="0"/>
                                  </p:stCondLst>
                                  <p:childTnLst>
                                    <p:set>
                                      <p:cBhvr>
                                        <p:cTn id="61" dur="1" fill="hold">
                                          <p:stCondLst>
                                            <p:cond delay="0"/>
                                          </p:stCondLst>
                                        </p:cTn>
                                        <p:tgtEl>
                                          <p:spTgt spid="96">
                                            <p:txEl>
                                              <p:pRg st="7" end="7"/>
                                            </p:txEl>
                                          </p:spTgt>
                                        </p:tgtEl>
                                        <p:attrNameLst>
                                          <p:attrName>style.visibility</p:attrName>
                                        </p:attrNameLst>
                                      </p:cBhvr>
                                      <p:to>
                                        <p:strVal val="visible"/>
                                      </p:to>
                                    </p:set>
                                    <p:animEffect transition="in" filter="fade">
                                      <p:cBhvr>
                                        <p:cTn id="62" dur="500"/>
                                        <p:tgtEl>
                                          <p:spTgt spid="96">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animBg="1"/>
      <p:bldP spid="4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747897"/>
          </a:xfrm>
        </p:spPr>
        <p:txBody>
          <a:bodyPr/>
          <a:lstStyle/>
          <a:p>
            <a:r>
              <a:rPr lang="en-US" dirty="0">
                <a:solidFill>
                  <a:schemeClr val="bg1">
                    <a:lumMod val="50000"/>
                  </a:schemeClr>
                </a:solidFill>
              </a:rPr>
              <a:t>BranchCache</a:t>
            </a:r>
          </a:p>
        </p:txBody>
      </p:sp>
      <p:sp>
        <p:nvSpPr>
          <p:cNvPr id="3" name="Rectangle 2"/>
          <p:cNvSpPr/>
          <p:nvPr/>
        </p:nvSpPr>
        <p:spPr bwMode="auto">
          <a:xfrm>
            <a:off x="517347" y="1768474"/>
            <a:ext cx="5255656" cy="712175"/>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a:r>
              <a:rPr lang="en-US" sz="2800" dirty="0" smtClean="0">
                <a:solidFill>
                  <a:schemeClr val="bg1"/>
                </a:solidFill>
                <a:latin typeface="+mj-lt"/>
              </a:rPr>
              <a:t>Spend </a:t>
            </a:r>
            <a:r>
              <a:rPr lang="en-US" sz="2800" dirty="0">
                <a:solidFill>
                  <a:schemeClr val="bg1"/>
                </a:solidFill>
                <a:latin typeface="+mj-lt"/>
              </a:rPr>
              <a:t>t</a:t>
            </a:r>
            <a:r>
              <a:rPr lang="en-US" sz="2800" dirty="0" smtClean="0">
                <a:solidFill>
                  <a:schemeClr val="bg1"/>
                </a:solidFill>
                <a:latin typeface="+mj-lt"/>
              </a:rPr>
              <a:t>ime working, </a:t>
            </a:r>
            <a:r>
              <a:rPr lang="en-US" sz="2800" dirty="0">
                <a:solidFill>
                  <a:schemeClr val="bg1"/>
                </a:solidFill>
                <a:latin typeface="+mj-lt"/>
              </a:rPr>
              <a:t>n</a:t>
            </a:r>
            <a:r>
              <a:rPr lang="en-US" sz="2800" dirty="0" smtClean="0">
                <a:solidFill>
                  <a:schemeClr val="bg1"/>
                </a:solidFill>
                <a:latin typeface="+mj-lt"/>
              </a:rPr>
              <a:t>ot waiting</a:t>
            </a:r>
            <a:endParaRPr lang="en-US" sz="2800" dirty="0">
              <a:solidFill>
                <a:schemeClr val="bg1"/>
              </a:solidFill>
              <a:latin typeface="+mj-lt"/>
            </a:endParaRPr>
          </a:p>
        </p:txBody>
      </p:sp>
      <p:sp>
        <p:nvSpPr>
          <p:cNvPr id="4" name="Rectangle 3"/>
          <p:cNvSpPr/>
          <p:nvPr/>
        </p:nvSpPr>
        <p:spPr bwMode="auto">
          <a:xfrm>
            <a:off x="5954220" y="1768474"/>
            <a:ext cx="6028230" cy="712175"/>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algn="ctr"/>
            <a:r>
              <a:rPr lang="en-US" sz="2800" dirty="0" smtClean="0">
                <a:solidFill>
                  <a:schemeClr val="bg1"/>
                </a:solidFill>
                <a:latin typeface="+mj-lt"/>
              </a:rPr>
              <a:t>Deploy, manage</a:t>
            </a:r>
            <a:r>
              <a:rPr lang="en-US" sz="2800" dirty="0">
                <a:solidFill>
                  <a:schemeClr val="bg1"/>
                </a:solidFill>
                <a:latin typeface="+mj-lt"/>
              </a:rPr>
              <a:t>, and s</a:t>
            </a:r>
            <a:r>
              <a:rPr lang="en-US" sz="2800" dirty="0" smtClean="0">
                <a:solidFill>
                  <a:schemeClr val="bg1"/>
                </a:solidFill>
                <a:latin typeface="+mj-lt"/>
              </a:rPr>
              <a:t>cale </a:t>
            </a:r>
            <a:r>
              <a:rPr lang="en-US" sz="2800" dirty="0">
                <a:solidFill>
                  <a:schemeClr val="bg1"/>
                </a:solidFill>
                <a:latin typeface="+mj-lt"/>
              </a:rPr>
              <a:t>with ease</a:t>
            </a:r>
          </a:p>
        </p:txBody>
      </p:sp>
      <p:sp>
        <p:nvSpPr>
          <p:cNvPr id="7" name="Text Placeholder 2"/>
          <p:cNvSpPr txBox="1">
            <a:spLocks/>
          </p:cNvSpPr>
          <p:nvPr/>
        </p:nvSpPr>
        <p:spPr>
          <a:xfrm>
            <a:off x="5954220" y="2571385"/>
            <a:ext cx="6028230" cy="1932376"/>
          </a:xfrm>
          <a:prstGeom prst="rect">
            <a:avLst/>
          </a:prstGeom>
          <a:noFill/>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a:solidFill>
                  <a:schemeClr val="bg2">
                    <a:lumMod val="25000"/>
                  </a:schemeClr>
                </a:solidFill>
              </a:rPr>
              <a:t>Streamlined deployment and management</a:t>
            </a:r>
          </a:p>
          <a:p>
            <a:pPr marL="171450" lvl="0" indent="-171450">
              <a:buClr>
                <a:srgbClr val="000000"/>
              </a:buClr>
            </a:pPr>
            <a:r>
              <a:rPr lang="en-US" sz="1800" dirty="0">
                <a:solidFill>
                  <a:schemeClr val="bg2">
                    <a:lumMod val="25000"/>
                  </a:schemeClr>
                </a:solidFill>
              </a:rPr>
              <a:t>Multisite deployment via a single GPO</a:t>
            </a:r>
          </a:p>
          <a:p>
            <a:pPr marL="171450" lvl="0" indent="-171450">
              <a:buClr>
                <a:srgbClr val="000000"/>
              </a:buClr>
            </a:pPr>
            <a:r>
              <a:rPr lang="en-US" sz="1800" dirty="0">
                <a:solidFill>
                  <a:schemeClr val="bg2">
                    <a:lumMod val="25000"/>
                  </a:schemeClr>
                </a:solidFill>
              </a:rPr>
              <a:t>Client computer configuration is automatic; configurable via GPOs</a:t>
            </a:r>
          </a:p>
          <a:p>
            <a:pPr marL="171450" lvl="0" indent="-171450">
              <a:buClr>
                <a:srgbClr val="000000"/>
              </a:buClr>
            </a:pPr>
            <a:r>
              <a:rPr lang="en-US" sz="1800" dirty="0">
                <a:solidFill>
                  <a:schemeClr val="bg2">
                    <a:lumMod val="25000"/>
                  </a:schemeClr>
                </a:solidFill>
              </a:rPr>
              <a:t>Delivers encrypted caches without PKI or hard drive encryption</a:t>
            </a:r>
          </a:p>
        </p:txBody>
      </p:sp>
      <p:sp>
        <p:nvSpPr>
          <p:cNvPr id="15" name="TextBox 14"/>
          <p:cNvSpPr txBox="1"/>
          <p:nvPr/>
        </p:nvSpPr>
        <p:spPr>
          <a:xfrm>
            <a:off x="517347" y="2571385"/>
            <a:ext cx="5255656" cy="861774"/>
          </a:xfrm>
          <a:prstGeom prst="rect">
            <a:avLst/>
          </a:prstGeom>
          <a:noFill/>
        </p:spPr>
        <p:txBody>
          <a:bodyPr wrap="square" lIns="0" tIns="0" rIns="0" bIns="0" rtlCol="0">
            <a:spAutoFit/>
          </a:bodyPr>
          <a:lstStyle/>
          <a:p>
            <a:r>
              <a:rPr lang="en-US" sz="2000" dirty="0">
                <a:solidFill>
                  <a:schemeClr val="bg2">
                    <a:lumMod val="25000"/>
                  </a:schemeClr>
                </a:solidFill>
              </a:rPr>
              <a:t>Users access data from local caches</a:t>
            </a:r>
          </a:p>
          <a:p>
            <a:pPr marL="171450" lvl="0" indent="-171450">
              <a:buFont typeface="Arial" pitchFamily="34" charset="0"/>
              <a:buChar char="•"/>
            </a:pPr>
            <a:r>
              <a:rPr lang="en-US" dirty="0">
                <a:solidFill>
                  <a:schemeClr val="bg2">
                    <a:lumMod val="25000"/>
                  </a:schemeClr>
                </a:solidFill>
              </a:rPr>
              <a:t>Distributed cache mode</a:t>
            </a:r>
          </a:p>
          <a:p>
            <a:pPr marL="171450" lvl="0" indent="-171450">
              <a:buFont typeface="Arial" pitchFamily="34" charset="0"/>
              <a:buChar char="•"/>
            </a:pPr>
            <a:r>
              <a:rPr lang="en-US" dirty="0">
                <a:solidFill>
                  <a:schemeClr val="bg2">
                    <a:lumMod val="25000"/>
                  </a:schemeClr>
                </a:solidFill>
              </a:rPr>
              <a:t>Hosted cache mode</a:t>
            </a:r>
          </a:p>
        </p:txBody>
      </p:sp>
      <p:sp>
        <p:nvSpPr>
          <p:cNvPr id="9" name="TextBox 8"/>
          <p:cNvSpPr txBox="1"/>
          <p:nvPr/>
        </p:nvSpPr>
        <p:spPr>
          <a:xfrm>
            <a:off x="520700" y="3651825"/>
            <a:ext cx="5252303" cy="861774"/>
          </a:xfrm>
          <a:prstGeom prst="rect">
            <a:avLst/>
          </a:prstGeom>
          <a:noFill/>
        </p:spPr>
        <p:txBody>
          <a:bodyPr wrap="square" lIns="0" tIns="0" rIns="0" bIns="0" rtlCol="0">
            <a:spAutoFit/>
          </a:bodyPr>
          <a:lstStyle/>
          <a:p>
            <a:r>
              <a:rPr lang="en-US" sz="2000" dirty="0">
                <a:solidFill>
                  <a:schemeClr val="bg2">
                    <a:lumMod val="25000"/>
                  </a:schemeClr>
                </a:solidFill>
              </a:rPr>
              <a:t>Improved network and delivery performance</a:t>
            </a:r>
          </a:p>
          <a:p>
            <a:pPr marL="171450" lvl="0" indent="-171450">
              <a:buFont typeface="Arial" pitchFamily="34" charset="0"/>
              <a:buChar char="•"/>
            </a:pPr>
            <a:r>
              <a:rPr lang="en-US" dirty="0">
                <a:solidFill>
                  <a:schemeClr val="bg2">
                    <a:lumMod val="25000"/>
                  </a:schemeClr>
                </a:solidFill>
              </a:rPr>
              <a:t>Pre-load or distribute content</a:t>
            </a:r>
          </a:p>
          <a:p>
            <a:pPr marL="171450" lvl="0" indent="-171450">
              <a:buFont typeface="Arial" pitchFamily="34" charset="0"/>
              <a:buChar char="•"/>
            </a:pPr>
            <a:r>
              <a:rPr lang="en-US" dirty="0">
                <a:solidFill>
                  <a:schemeClr val="bg2">
                    <a:lumMod val="25000"/>
                  </a:schemeClr>
                </a:solidFill>
              </a:rPr>
              <a:t>Reduce print-file data on network</a:t>
            </a:r>
          </a:p>
        </p:txBody>
      </p:sp>
      <p:sp>
        <p:nvSpPr>
          <p:cNvPr id="10" name="TextBox 9"/>
          <p:cNvSpPr txBox="1"/>
          <p:nvPr/>
        </p:nvSpPr>
        <p:spPr>
          <a:xfrm>
            <a:off x="6042025" y="4535368"/>
            <a:ext cx="5252303" cy="861774"/>
          </a:xfrm>
          <a:prstGeom prst="rect">
            <a:avLst/>
          </a:prstGeom>
          <a:noFill/>
        </p:spPr>
        <p:txBody>
          <a:bodyPr wrap="square" lIns="0" tIns="0" rIns="0" bIns="0" rtlCol="0">
            <a:spAutoFit/>
          </a:bodyPr>
          <a:lstStyle/>
          <a:p>
            <a:r>
              <a:rPr lang="en-US" sz="2000" dirty="0">
                <a:solidFill>
                  <a:schemeClr val="bg2">
                    <a:lumMod val="25000"/>
                  </a:schemeClr>
                </a:solidFill>
              </a:rPr>
              <a:t>Scales from home office to large locations</a:t>
            </a:r>
          </a:p>
          <a:p>
            <a:pPr marL="171450" lvl="0" indent="-171450">
              <a:buFont typeface="Arial" pitchFamily="34" charset="0"/>
              <a:buChar char="•"/>
            </a:pPr>
            <a:r>
              <a:rPr lang="en-US" dirty="0">
                <a:solidFill>
                  <a:schemeClr val="bg2">
                    <a:lumMod val="25000"/>
                  </a:schemeClr>
                </a:solidFill>
              </a:rPr>
              <a:t>Multiple hosted cache servers for large offices</a:t>
            </a:r>
          </a:p>
          <a:p>
            <a:pPr marL="171450" indent="-171450">
              <a:buFont typeface="Arial" pitchFamily="34" charset="0"/>
              <a:buChar char="•"/>
            </a:pPr>
            <a:r>
              <a:rPr lang="en-US" dirty="0">
                <a:solidFill>
                  <a:schemeClr val="bg2">
                    <a:lumMod val="25000"/>
                  </a:schemeClr>
                </a:solidFill>
              </a:rPr>
              <a:t>Extensible Storage Engine database technology</a:t>
            </a:r>
          </a:p>
        </p:txBody>
      </p:sp>
    </p:spTree>
    <p:extLst>
      <p:ext uri="{BB962C8B-B14F-4D97-AF65-F5344CB8AC3E}">
        <p14:creationId xmlns:p14="http://schemas.microsoft.com/office/powerpoint/2010/main" val="432595255"/>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1+#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750" fill="hold"/>
                                        <p:tgtEl>
                                          <p:spTgt spid="15"/>
                                        </p:tgtEl>
                                        <p:attrNameLst>
                                          <p:attrName>ppt_x</p:attrName>
                                        </p:attrNameLst>
                                      </p:cBhvr>
                                      <p:tavLst>
                                        <p:tav tm="0">
                                          <p:val>
                                            <p:strVal val="#ppt_x"/>
                                          </p:val>
                                        </p:tav>
                                        <p:tav tm="100000">
                                          <p:val>
                                            <p:strVal val="#ppt_x"/>
                                          </p:val>
                                        </p:tav>
                                      </p:tavLst>
                                    </p:anim>
                                    <p:anim calcmode="lin" valueType="num">
                                      <p:cBhvr additive="base">
                                        <p:cTn id="18"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750" fill="hold"/>
                                        <p:tgtEl>
                                          <p:spTgt spid="9"/>
                                        </p:tgtEl>
                                        <p:attrNameLst>
                                          <p:attrName>ppt_x</p:attrName>
                                        </p:attrNameLst>
                                      </p:cBhvr>
                                      <p:tavLst>
                                        <p:tav tm="0">
                                          <p:val>
                                            <p:strVal val="#ppt_x"/>
                                          </p:val>
                                        </p:tav>
                                        <p:tav tm="100000">
                                          <p:val>
                                            <p:strVal val="#ppt_x"/>
                                          </p:val>
                                        </p:tav>
                                      </p:tavLst>
                                    </p:anim>
                                    <p:anim calcmode="lin" valueType="num">
                                      <p:cBhvr additive="base">
                                        <p:cTn id="24" dur="75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750" fill="hold"/>
                                        <p:tgtEl>
                                          <p:spTgt spid="7"/>
                                        </p:tgtEl>
                                        <p:attrNameLst>
                                          <p:attrName>ppt_x</p:attrName>
                                        </p:attrNameLst>
                                      </p:cBhvr>
                                      <p:tavLst>
                                        <p:tav tm="0">
                                          <p:val>
                                            <p:strVal val="#ppt_x"/>
                                          </p:val>
                                        </p:tav>
                                        <p:tav tm="100000">
                                          <p:val>
                                            <p:strVal val="#ppt_x"/>
                                          </p:val>
                                        </p:tav>
                                      </p:tavLst>
                                    </p:anim>
                                    <p:anim calcmode="lin" valueType="num">
                                      <p:cBhvr additive="base">
                                        <p:cTn id="30"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750" fill="hold"/>
                                        <p:tgtEl>
                                          <p:spTgt spid="10"/>
                                        </p:tgtEl>
                                        <p:attrNameLst>
                                          <p:attrName>ppt_x</p:attrName>
                                        </p:attrNameLst>
                                      </p:cBhvr>
                                      <p:tavLst>
                                        <p:tav tm="0">
                                          <p:val>
                                            <p:strVal val="#ppt_x"/>
                                          </p:val>
                                        </p:tav>
                                        <p:tav tm="100000">
                                          <p:val>
                                            <p:strVal val="#ppt_x"/>
                                          </p:val>
                                        </p:tav>
                                      </p:tavLst>
                                    </p:anim>
                                    <p:anim calcmode="lin" valueType="num">
                                      <p:cBhvr additive="base">
                                        <p:cTn id="36" dur="75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p:bldP spid="15"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9912" t="20376"/>
          <a:stretch/>
        </p:blipFill>
        <p:spPr>
          <a:xfrm>
            <a:off x="9272033" y="1675742"/>
            <a:ext cx="2693238" cy="3573360"/>
          </a:xfrm>
          <a:prstGeom prst="rect">
            <a:avLst/>
          </a:prstGeom>
        </p:spPr>
      </p:pic>
      <p:sp>
        <p:nvSpPr>
          <p:cNvPr id="2" name="Title 1"/>
          <p:cNvSpPr>
            <a:spLocks noGrp="1"/>
          </p:cNvSpPr>
          <p:nvPr>
            <p:ph type="title"/>
          </p:nvPr>
        </p:nvSpPr>
        <p:spPr>
          <a:xfrm>
            <a:off x="374110" y="265941"/>
            <a:ext cx="10924054" cy="650947"/>
          </a:xfrm>
        </p:spPr>
        <p:txBody>
          <a:bodyPr/>
          <a:lstStyle/>
          <a:p>
            <a:r>
              <a:rPr lang="en-US" sz="4700" dirty="0" smtClean="0">
                <a:solidFill>
                  <a:schemeClr val="bg1">
                    <a:lumMod val="50000"/>
                  </a:schemeClr>
                </a:solidFill>
              </a:rPr>
              <a:t>Data and </a:t>
            </a:r>
            <a:r>
              <a:rPr lang="en-US" sz="4700" dirty="0">
                <a:solidFill>
                  <a:schemeClr val="bg1">
                    <a:lumMod val="50000"/>
                  </a:schemeClr>
                </a:solidFill>
              </a:rPr>
              <a:t>Apps </a:t>
            </a:r>
            <a:r>
              <a:rPr lang="en-US" sz="4700" dirty="0" smtClean="0">
                <a:solidFill>
                  <a:schemeClr val="bg1">
                    <a:lumMod val="50000"/>
                  </a:schemeClr>
                </a:solidFill>
              </a:rPr>
              <a:t>Across Windows Devices</a:t>
            </a:r>
            <a:endParaRPr lang="en-US" sz="4400" dirty="0">
              <a:solidFill>
                <a:schemeClr val="bg1">
                  <a:lumMod val="50000"/>
                </a:schemeClr>
              </a:solidFill>
            </a:endParaRPr>
          </a:p>
        </p:txBody>
      </p:sp>
      <p:sp>
        <p:nvSpPr>
          <p:cNvPr id="8" name="Rectangle 7"/>
          <p:cNvSpPr/>
          <p:nvPr/>
        </p:nvSpPr>
        <p:spPr bwMode="auto">
          <a:xfrm>
            <a:off x="520700" y="1675742"/>
            <a:ext cx="8641080" cy="4497626"/>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pic>
        <p:nvPicPr>
          <p:cNvPr id="11" name="Picture 10"/>
          <p:cNvPicPr>
            <a:picLocks noChangeAspect="1"/>
          </p:cNvPicPr>
          <p:nvPr/>
        </p:nvPicPr>
        <p:blipFill rotWithShape="1">
          <a:blip r:embed="rId4" cstate="print">
            <a:extLst>
              <a:ext uri="{28A0092B-C50C-407E-A947-70E740481C1C}">
                <a14:useLocalDpi xmlns:a14="http://schemas.microsoft.com/office/drawing/2010/main" val="0"/>
              </a:ext>
            </a:extLst>
          </a:blip>
          <a:srcRect l="67536"/>
          <a:stretch/>
        </p:blipFill>
        <p:spPr>
          <a:xfrm>
            <a:off x="4239724" y="2243027"/>
            <a:ext cx="500562" cy="767578"/>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4052" y="2536399"/>
            <a:ext cx="269095" cy="330682"/>
          </a:xfrm>
          <a:prstGeom prst="rect">
            <a:avLst/>
          </a:prstGeom>
        </p:spPr>
      </p:pic>
      <p:sp>
        <p:nvSpPr>
          <p:cNvPr id="14" name="TextBox 13"/>
          <p:cNvSpPr txBox="1"/>
          <p:nvPr/>
        </p:nvSpPr>
        <p:spPr>
          <a:xfrm>
            <a:off x="3598736" y="2992511"/>
            <a:ext cx="1688070" cy="464728"/>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App-V </a:t>
            </a:r>
            <a:r>
              <a:rPr lang="en-US" sz="1400" dirty="0" smtClean="0">
                <a:solidFill>
                  <a:schemeClr val="bg1"/>
                </a:solidFill>
                <a:latin typeface="Segoe UI" pitchFamily="34" charset="0"/>
                <a:ea typeface="Segoe UI" pitchFamily="34" charset="0"/>
                <a:cs typeface="Segoe UI" pitchFamily="34" charset="0"/>
              </a:rPr>
              <a:t>5.0 </a:t>
            </a:r>
            <a:r>
              <a:rPr lang="en-US" sz="1400" dirty="0" smtClean="0">
                <a:solidFill>
                  <a:prstClr val="white"/>
                </a:solidFill>
                <a:latin typeface="Segoe UI" pitchFamily="34" charset="0"/>
                <a:ea typeface="Segoe UI" pitchFamily="34" charset="0"/>
                <a:cs typeface="Segoe UI" pitchFamily="34" charset="0"/>
              </a:rPr>
              <a:t>(MDOP) / RemoteApp (RDS)</a:t>
            </a:r>
            <a:endParaRPr lang="en-US" sz="1400" dirty="0">
              <a:solidFill>
                <a:prstClr val="white"/>
              </a:solidFill>
              <a:latin typeface="Segoe UI" pitchFamily="34" charset="0"/>
              <a:ea typeface="Segoe UI" pitchFamily="34" charset="0"/>
              <a:cs typeface="Segoe UI" pitchFamily="34" charset="0"/>
            </a:endParaRPr>
          </a:p>
        </p:txBody>
      </p:sp>
      <p:pic>
        <p:nvPicPr>
          <p:cNvPr id="15" name="Picture 14"/>
          <p:cNvPicPr>
            <a:picLocks noChangeAspect="1"/>
          </p:cNvPicPr>
          <p:nvPr/>
        </p:nvPicPr>
        <p:blipFill rotWithShape="1">
          <a:blip r:embed="rId4" cstate="print">
            <a:extLst>
              <a:ext uri="{28A0092B-C50C-407E-A947-70E740481C1C}">
                <a14:useLocalDpi xmlns:a14="http://schemas.microsoft.com/office/drawing/2010/main" val="0"/>
              </a:ext>
            </a:extLst>
          </a:blip>
          <a:srcRect l="67536"/>
          <a:stretch/>
        </p:blipFill>
        <p:spPr>
          <a:xfrm>
            <a:off x="5600352" y="2243027"/>
            <a:ext cx="500562" cy="767578"/>
          </a:xfrm>
          <a:prstGeom prst="rect">
            <a:avLst/>
          </a:prstGeom>
        </p:spPr>
      </p:pic>
      <p:sp>
        <p:nvSpPr>
          <p:cNvPr id="16" name="TextBox 15"/>
          <p:cNvSpPr txBox="1"/>
          <p:nvPr/>
        </p:nvSpPr>
        <p:spPr>
          <a:xfrm>
            <a:off x="5211163" y="3039811"/>
            <a:ext cx="2242671"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a:solidFill>
                  <a:prstClr val="white"/>
                </a:solidFill>
                <a:latin typeface="Segoe UI" pitchFamily="34" charset="0"/>
                <a:ea typeface="Segoe UI" pitchFamily="34" charset="0"/>
                <a:cs typeface="Segoe UI" pitchFamily="34" charset="0"/>
              </a:rPr>
              <a:t>Folder Redirection</a:t>
            </a:r>
            <a:r>
              <a:rPr lang="en-US" sz="1400" dirty="0" smtClean="0">
                <a:solidFill>
                  <a:prstClr val="white"/>
                </a:solidFill>
                <a:latin typeface="Segoe UI" pitchFamily="34" charset="0"/>
                <a:ea typeface="Segoe UI" pitchFamily="34" charset="0"/>
                <a:cs typeface="Segoe UI" pitchFamily="34" charset="0"/>
              </a:rPr>
              <a:t>, UE-V</a:t>
            </a:r>
            <a:endParaRPr lang="en-US" sz="1400" dirty="0">
              <a:solidFill>
                <a:prstClr val="white"/>
              </a:solidFill>
              <a:latin typeface="Segoe UI" pitchFamily="34" charset="0"/>
              <a:ea typeface="Segoe UI" pitchFamily="34" charset="0"/>
              <a:cs typeface="Segoe UI" pitchFamily="34" charset="0"/>
            </a:endParaRPr>
          </a:p>
        </p:txBody>
      </p:sp>
      <p:sp>
        <p:nvSpPr>
          <p:cNvPr id="18" name="Can 17"/>
          <p:cNvSpPr/>
          <p:nvPr/>
        </p:nvSpPr>
        <p:spPr>
          <a:xfrm>
            <a:off x="6140509" y="2563241"/>
            <a:ext cx="251764" cy="406156"/>
          </a:xfrm>
          <a:prstGeom prst="can">
            <a:avLst/>
          </a:prstGeom>
          <a:solidFill>
            <a:srgbClr val="FFFFFF">
              <a:alpha val="32157"/>
            </a:srgb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solidFill>
                <a:prstClr val="white"/>
              </a:solidFill>
            </a:endParaRPr>
          </a:p>
        </p:txBody>
      </p:sp>
      <p:pic>
        <p:nvPicPr>
          <p:cNvPr id="22" name="Picture 2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304052" y="2537768"/>
            <a:ext cx="269095" cy="330682"/>
          </a:xfrm>
          <a:prstGeom prst="rect">
            <a:avLst/>
          </a:prstGeom>
        </p:spPr>
      </p:pic>
      <p:sp>
        <p:nvSpPr>
          <p:cNvPr id="24" name="Right Bracket 23"/>
          <p:cNvSpPr/>
          <p:nvPr/>
        </p:nvSpPr>
        <p:spPr>
          <a:xfrm rot="16200000">
            <a:off x="5212893" y="850214"/>
            <a:ext cx="229507" cy="2747999"/>
          </a:xfrm>
          <a:prstGeom prst="rightBracket">
            <a:avLst>
              <a:gd name="adj" fmla="val 141139"/>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400">
              <a:solidFill>
                <a:prstClr val="black"/>
              </a:solidFill>
            </a:endParaRPr>
          </a:p>
        </p:txBody>
      </p:sp>
      <p:sp>
        <p:nvSpPr>
          <p:cNvPr id="25" name="TextBox 24"/>
          <p:cNvSpPr txBox="1"/>
          <p:nvPr/>
        </p:nvSpPr>
        <p:spPr>
          <a:xfrm>
            <a:off x="4447660" y="1863344"/>
            <a:ext cx="1823688"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err="1" smtClean="0">
                <a:solidFill>
                  <a:prstClr val="white"/>
                </a:solidFill>
                <a:latin typeface="Segoe UI" pitchFamily="34" charset="0"/>
                <a:ea typeface="Segoe UI" pitchFamily="34" charset="0"/>
                <a:cs typeface="Segoe UI" pitchFamily="34" charset="0"/>
              </a:rPr>
              <a:t>ConfigManager</a:t>
            </a:r>
            <a:endParaRPr lang="en-US" sz="1400" dirty="0">
              <a:solidFill>
                <a:prstClr val="white"/>
              </a:solidFill>
              <a:latin typeface="Segoe UI" pitchFamily="34" charset="0"/>
              <a:ea typeface="Segoe UI" pitchFamily="34" charset="0"/>
              <a:cs typeface="Segoe UI" pitchFamily="34" charset="0"/>
            </a:endParaRPr>
          </a:p>
        </p:txBody>
      </p:sp>
      <p:sp>
        <p:nvSpPr>
          <p:cNvPr id="28" name="TextBox 27"/>
          <p:cNvSpPr txBox="1"/>
          <p:nvPr/>
        </p:nvSpPr>
        <p:spPr>
          <a:xfrm>
            <a:off x="1611559" y="3722624"/>
            <a:ext cx="2640589"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User Settings</a:t>
            </a:r>
          </a:p>
        </p:txBody>
      </p:sp>
      <p:sp>
        <p:nvSpPr>
          <p:cNvPr id="29" name="TextBox 28"/>
          <p:cNvSpPr txBox="1"/>
          <p:nvPr/>
        </p:nvSpPr>
        <p:spPr>
          <a:xfrm>
            <a:off x="5893217" y="3880933"/>
            <a:ext cx="2640589"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User Settings+ Apps + Data</a:t>
            </a:r>
          </a:p>
        </p:txBody>
      </p:sp>
      <p:sp>
        <p:nvSpPr>
          <p:cNvPr id="30" name="TextBox 29"/>
          <p:cNvSpPr txBox="1"/>
          <p:nvPr/>
        </p:nvSpPr>
        <p:spPr>
          <a:xfrm>
            <a:off x="2711430" y="3727638"/>
            <a:ext cx="887306"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 Apps</a:t>
            </a:r>
          </a:p>
        </p:txBody>
      </p:sp>
      <p:sp>
        <p:nvSpPr>
          <p:cNvPr id="31" name="TextBox 30"/>
          <p:cNvSpPr txBox="1"/>
          <p:nvPr/>
        </p:nvSpPr>
        <p:spPr>
          <a:xfrm>
            <a:off x="3295311" y="3727257"/>
            <a:ext cx="887306" cy="270829"/>
          </a:xfrm>
          <a:prstGeom prst="rect">
            <a:avLst/>
          </a:prstGeom>
          <a:noFill/>
        </p:spPr>
        <p:txBody>
          <a:bodyPr wrap="square" lIns="76188" tIns="38093" rIns="76188" bIns="38093" rtlCol="0">
            <a:spAutoFit/>
          </a:bodyPr>
          <a:lstStyle/>
          <a:p>
            <a:pP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 Data</a:t>
            </a:r>
          </a:p>
        </p:txBody>
      </p:sp>
      <p:sp>
        <p:nvSpPr>
          <p:cNvPr id="32" name="TextBox 31"/>
          <p:cNvSpPr txBox="1"/>
          <p:nvPr/>
        </p:nvSpPr>
        <p:spPr>
          <a:xfrm>
            <a:off x="1678529" y="5818804"/>
            <a:ext cx="2504088"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err="1" smtClean="0">
                <a:solidFill>
                  <a:prstClr val="white"/>
                </a:solidFill>
                <a:latin typeface="Segoe UI" pitchFamily="34" charset="0"/>
                <a:ea typeface="Segoe UI" pitchFamily="34" charset="0"/>
                <a:cs typeface="Segoe UI" pitchFamily="34" charset="0"/>
              </a:rPr>
              <a:t>BitLocker</a:t>
            </a:r>
            <a:r>
              <a:rPr lang="en-US" sz="1400" dirty="0" smtClean="0">
                <a:solidFill>
                  <a:prstClr val="white"/>
                </a:solidFill>
                <a:latin typeface="Segoe UI" pitchFamily="34" charset="0"/>
                <a:ea typeface="Segoe UI" pitchFamily="34" charset="0"/>
                <a:cs typeface="Segoe UI" pitchFamily="34" charset="0"/>
              </a:rPr>
              <a:t> </a:t>
            </a:r>
            <a:r>
              <a:rPr lang="en-US" sz="1400" dirty="0">
                <a:solidFill>
                  <a:prstClr val="white"/>
                </a:solidFill>
                <a:latin typeface="Segoe UI" pitchFamily="34" charset="0"/>
                <a:ea typeface="Segoe UI" pitchFamily="34" charset="0"/>
                <a:cs typeface="Segoe UI" pitchFamily="34" charset="0"/>
              </a:rPr>
              <a:t>Drive Encryption</a:t>
            </a:r>
          </a:p>
        </p:txBody>
      </p:sp>
      <p:sp>
        <p:nvSpPr>
          <p:cNvPr id="33" name="TextBox 32"/>
          <p:cNvSpPr txBox="1"/>
          <p:nvPr/>
        </p:nvSpPr>
        <p:spPr>
          <a:xfrm>
            <a:off x="5452327" y="5818803"/>
            <a:ext cx="2504088"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err="1" smtClean="0">
                <a:solidFill>
                  <a:prstClr val="white"/>
                </a:solidFill>
                <a:latin typeface="Segoe UI" pitchFamily="34" charset="0"/>
                <a:ea typeface="Segoe UI" pitchFamily="34" charset="0"/>
                <a:cs typeface="Segoe UI" pitchFamily="34" charset="0"/>
              </a:rPr>
              <a:t>BitLocker</a:t>
            </a:r>
            <a:r>
              <a:rPr lang="en-US" sz="1400" dirty="0" smtClean="0">
                <a:solidFill>
                  <a:prstClr val="white"/>
                </a:solidFill>
                <a:latin typeface="Segoe UI" pitchFamily="34" charset="0"/>
                <a:ea typeface="Segoe UI" pitchFamily="34" charset="0"/>
                <a:cs typeface="Segoe UI" pitchFamily="34" charset="0"/>
              </a:rPr>
              <a:t> </a:t>
            </a:r>
            <a:r>
              <a:rPr lang="en-US" sz="1400" dirty="0">
                <a:solidFill>
                  <a:prstClr val="white"/>
                </a:solidFill>
                <a:latin typeface="Segoe UI" pitchFamily="34" charset="0"/>
                <a:ea typeface="Segoe UI" pitchFamily="34" charset="0"/>
                <a:cs typeface="Segoe UI" pitchFamily="34" charset="0"/>
              </a:rPr>
              <a:t>Drive Encryption</a:t>
            </a:r>
          </a:p>
        </p:txBody>
      </p:sp>
      <p:sp>
        <p:nvSpPr>
          <p:cNvPr id="37" name="Rectangle 36"/>
          <p:cNvSpPr/>
          <p:nvPr/>
        </p:nvSpPr>
        <p:spPr bwMode="auto">
          <a:xfrm>
            <a:off x="9258446" y="3622167"/>
            <a:ext cx="2706825" cy="2559766"/>
          </a:xfrm>
          <a:prstGeom prst="rect">
            <a:avLst/>
          </a:prstGeom>
          <a:gradFill flip="none" rotWithShape="1">
            <a:gsLst>
              <a:gs pos="0">
                <a:schemeClr val="tx1">
                  <a:alpha val="0"/>
                </a:schemeClr>
              </a:gs>
              <a:gs pos="48600">
                <a:srgbClr val="000000"/>
              </a:gs>
              <a:gs pos="100000">
                <a:schemeClr val="tx1"/>
              </a:gs>
            </a:gsLst>
            <a:lin ang="5400000" scaled="1"/>
            <a:tileRect/>
          </a:gra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38" name="Rectangle 37"/>
          <p:cNvSpPr/>
          <p:nvPr/>
        </p:nvSpPr>
        <p:spPr>
          <a:xfrm>
            <a:off x="9272033" y="3613602"/>
            <a:ext cx="2696914" cy="2549917"/>
          </a:xfrm>
          <a:prstGeom prst="rect">
            <a:avLst/>
          </a:prstGeom>
        </p:spPr>
        <p:txBody>
          <a:bodyPr wrap="square" lIns="91428" tIns="45714" rIns="91428" bIns="45714">
            <a:spAutoFit/>
          </a:bodyPr>
          <a:lstStyle/>
          <a:p>
            <a:pPr marL="0" lvl="1" defTabSz="-11559064" eaLnBrk="0" fontAlgn="base" hangingPunct="0">
              <a:lnSpc>
                <a:spcPct val="90000"/>
              </a:lnSpc>
              <a:spcBef>
                <a:spcPts val="500"/>
              </a:spcBef>
              <a:spcAft>
                <a:spcPts val="400"/>
              </a:spcAft>
              <a:buClr>
                <a:srgbClr val="FFFFFF"/>
              </a:buClr>
              <a:buSzPct val="95000"/>
              <a:tabLst>
                <a:tab pos="630238" algn="l"/>
              </a:tabLst>
              <a:defRPr/>
            </a:pPr>
            <a:r>
              <a:rPr lang="en-US" b="1" dirty="0" smtClean="0">
                <a:ln w="12700">
                  <a:noFill/>
                  <a:prstDash val="solid"/>
                </a:ln>
                <a:solidFill>
                  <a:schemeClr val="bg1"/>
                </a:solidFill>
                <a:latin typeface="+mj-lt"/>
                <a:ea typeface="Segoe UI" pitchFamily="34" charset="0"/>
                <a:cs typeface="Segoe UI" pitchFamily="34" charset="0"/>
              </a:rPr>
              <a:t>BENEFITS</a:t>
            </a:r>
          </a:p>
          <a:p>
            <a:pPr marL="295275" lvl="1" indent="-285750" fontAlgn="base">
              <a:lnSpc>
                <a:spcPct val="90000"/>
              </a:lnSpc>
              <a:spcBef>
                <a:spcPts val="200"/>
              </a:spcBef>
              <a:spcAft>
                <a:spcPts val="100"/>
              </a:spcAft>
              <a:buClr>
                <a:srgbClr val="FFFFFF"/>
              </a:buClr>
              <a:buSzPct val="90000"/>
              <a:buFont typeface="Arial" pitchFamily="34" charset="0"/>
              <a:buChar char="•"/>
              <a:tabLst>
                <a:tab pos="630238" algn="l"/>
              </a:tabLst>
              <a:defRPr/>
            </a:pPr>
            <a:r>
              <a:rPr lang="en-US" sz="1400" dirty="0" smtClean="0">
                <a:solidFill>
                  <a:schemeClr val="bg1"/>
                </a:solidFill>
              </a:rPr>
              <a:t>Change the device, keep your experience</a:t>
            </a:r>
          </a:p>
          <a:p>
            <a:pPr marL="295275" lvl="1" indent="-285750" fontAlgn="base">
              <a:lnSpc>
                <a:spcPct val="90000"/>
              </a:lnSpc>
              <a:spcBef>
                <a:spcPts val="200"/>
              </a:spcBef>
              <a:spcAft>
                <a:spcPts val="100"/>
              </a:spcAft>
              <a:buClr>
                <a:srgbClr val="FFFFFF"/>
              </a:buClr>
              <a:buSzPct val="90000"/>
              <a:buFont typeface="Arial" pitchFamily="34" charset="0"/>
              <a:buChar char="•"/>
              <a:tabLst>
                <a:tab pos="630238" algn="l"/>
              </a:tabLst>
              <a:defRPr/>
            </a:pPr>
            <a:r>
              <a:rPr lang="en-US" sz="1400" dirty="0" smtClean="0">
                <a:solidFill>
                  <a:schemeClr val="bg1"/>
                </a:solidFill>
              </a:rPr>
              <a:t>Personalized</a:t>
            </a:r>
            <a:r>
              <a:rPr lang="en-US" sz="1400" dirty="0">
                <a:solidFill>
                  <a:schemeClr val="bg1"/>
                </a:solidFill>
              </a:rPr>
              <a:t>, consistent, online &amp; offline experience </a:t>
            </a:r>
          </a:p>
          <a:p>
            <a:pPr marL="295275" lvl="1" indent="-285750" fontAlgn="base">
              <a:lnSpc>
                <a:spcPct val="90000"/>
              </a:lnSpc>
              <a:spcBef>
                <a:spcPts val="200"/>
              </a:spcBef>
              <a:spcAft>
                <a:spcPts val="100"/>
              </a:spcAft>
              <a:buClr>
                <a:srgbClr val="FFFFFF"/>
              </a:buClr>
              <a:buSzPct val="90000"/>
              <a:buFont typeface="Arial" pitchFamily="34" charset="0"/>
              <a:buChar char="•"/>
              <a:tabLst>
                <a:tab pos="630238" algn="l"/>
              </a:tabLst>
              <a:defRPr/>
            </a:pPr>
            <a:r>
              <a:rPr lang="en-US" sz="1400" dirty="0">
                <a:solidFill>
                  <a:schemeClr val="bg1"/>
                </a:solidFill>
              </a:rPr>
              <a:t>Apps and data follow users</a:t>
            </a:r>
          </a:p>
          <a:p>
            <a:pPr marL="295275" lvl="1" indent="-285750" fontAlgn="base">
              <a:lnSpc>
                <a:spcPct val="90000"/>
              </a:lnSpc>
              <a:spcBef>
                <a:spcPts val="200"/>
              </a:spcBef>
              <a:spcAft>
                <a:spcPts val="100"/>
              </a:spcAft>
              <a:buClr>
                <a:srgbClr val="FFFFFF"/>
              </a:buClr>
              <a:buSzPct val="90000"/>
              <a:buFont typeface="Arial" pitchFamily="34" charset="0"/>
              <a:buChar char="•"/>
              <a:tabLst>
                <a:tab pos="630238" algn="l"/>
              </a:tabLst>
              <a:defRPr/>
            </a:pPr>
            <a:r>
              <a:rPr lang="en-US" sz="1400" dirty="0">
                <a:solidFill>
                  <a:schemeClr val="bg1"/>
                </a:solidFill>
              </a:rPr>
              <a:t>Great touch, pen and handwriting</a:t>
            </a:r>
          </a:p>
          <a:p>
            <a:pPr marL="295275" lvl="1" indent="-285750" fontAlgn="base">
              <a:lnSpc>
                <a:spcPct val="90000"/>
              </a:lnSpc>
              <a:spcBef>
                <a:spcPts val="200"/>
              </a:spcBef>
              <a:spcAft>
                <a:spcPts val="100"/>
              </a:spcAft>
              <a:buClr>
                <a:srgbClr val="FFFFFF"/>
              </a:buClr>
              <a:buSzPct val="90000"/>
              <a:buFont typeface="Arial" pitchFamily="34" charset="0"/>
              <a:buChar char="•"/>
              <a:tabLst>
                <a:tab pos="630238" algn="l"/>
              </a:tabLst>
              <a:defRPr/>
            </a:pPr>
            <a:r>
              <a:rPr lang="en-US" sz="1400" dirty="0">
                <a:solidFill>
                  <a:schemeClr val="bg1"/>
                </a:solidFill>
              </a:rPr>
              <a:t>Centralized management of apps and data (IT)</a:t>
            </a:r>
          </a:p>
          <a:p>
            <a:pPr marL="295275" lvl="1" indent="-285750" fontAlgn="base">
              <a:lnSpc>
                <a:spcPct val="90000"/>
              </a:lnSpc>
              <a:spcBef>
                <a:spcPts val="200"/>
              </a:spcBef>
              <a:spcAft>
                <a:spcPts val="100"/>
              </a:spcAft>
              <a:buClr>
                <a:srgbClr val="FFFFFF"/>
              </a:buClr>
              <a:buSzPct val="90000"/>
              <a:buFont typeface="Arial" pitchFamily="34" charset="0"/>
              <a:buChar char="•"/>
              <a:tabLst>
                <a:tab pos="630238" algn="l"/>
              </a:tabLst>
              <a:defRPr/>
            </a:pPr>
            <a:r>
              <a:rPr lang="en-US" sz="1400" dirty="0">
                <a:solidFill>
                  <a:schemeClr val="bg1"/>
                </a:solidFill>
              </a:rPr>
              <a:t>Local data is protected (IT) </a:t>
            </a:r>
          </a:p>
        </p:txBody>
      </p:sp>
      <p:sp>
        <p:nvSpPr>
          <p:cNvPr id="40" name="Rounded Rectangle 48"/>
          <p:cNvSpPr/>
          <p:nvPr/>
        </p:nvSpPr>
        <p:spPr>
          <a:xfrm rot="16200000">
            <a:off x="6112495" y="4313779"/>
            <a:ext cx="1121636" cy="1764920"/>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43" name="Picture 2" descr="C:\Users\v-junyo\Desktop\1321851202_hand_2.png"/>
          <p:cNvPicPr>
            <a:picLocks noChangeAspect="1" noChangeArrowheads="1"/>
          </p:cNvPicPr>
          <p:nvPr/>
        </p:nvPicPr>
        <p:blipFill>
          <a:blip r:embed="rId6">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636918" y="4969219"/>
            <a:ext cx="638993" cy="638993"/>
          </a:xfrm>
          <a:prstGeom prst="rect">
            <a:avLst/>
          </a:prstGeom>
          <a:noFill/>
          <a:extLst>
            <a:ext uri="{909E8E84-426E-40DD-AFC4-6F175D3DCCD1}">
              <a14:hiddenFill xmlns:a14="http://schemas.microsoft.com/office/drawing/2010/main">
                <a:solidFill>
                  <a:srgbClr val="FFFFFF"/>
                </a:solidFill>
              </a14:hiddenFill>
            </a:ext>
          </a:extLst>
        </p:spPr>
      </p:pic>
      <p:pic>
        <p:nvPicPr>
          <p:cNvPr id="3082"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78963" y="4601809"/>
            <a:ext cx="1371600" cy="678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3" name="Freeform 20"/>
          <p:cNvSpPr>
            <a:spLocks noChangeAspect="1" noEditPoints="1"/>
          </p:cNvSpPr>
          <p:nvPr/>
        </p:nvSpPr>
        <p:spPr bwMode="black">
          <a:xfrm>
            <a:off x="1969571" y="4483529"/>
            <a:ext cx="1902342" cy="1234440"/>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74"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40972" y="4793964"/>
            <a:ext cx="1463040" cy="724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 name="Group 4"/>
          <p:cNvGrpSpPr/>
          <p:nvPr/>
        </p:nvGrpSpPr>
        <p:grpSpPr>
          <a:xfrm>
            <a:off x="4328640" y="2445536"/>
            <a:ext cx="356337" cy="312795"/>
            <a:chOff x="950640" y="3046877"/>
            <a:chExt cx="631272" cy="554136"/>
          </a:xfrm>
        </p:grpSpPr>
        <p:pic>
          <p:nvPicPr>
            <p:cNvPr id="1026" name="Picture 2" descr="C:\Users\v-junyo\Dropbox\ZumTeam\Team_Resources\Design Resources\Icons\Metro_Style_Icons\gear_64.png"/>
            <p:cNvPicPr>
              <a:picLocks noChangeAspect="1" noChangeArrowheads="1"/>
            </p:cNvPicPr>
            <p:nvPr/>
          </p:nvPicPr>
          <p:blipFill>
            <a:blip r:embed="rId9">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950640" y="3316629"/>
              <a:ext cx="284384" cy="284384"/>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2" descr="C:\Users\v-junyo\Dropbox\ZumTeam\Team_Resources\Design Resources\Icons\Metro_Style_Icons\gear_64.png"/>
            <p:cNvPicPr>
              <a:picLocks noChangeAspect="1" noChangeArrowheads="1"/>
            </p:cNvPicPr>
            <p:nvPr/>
          </p:nvPicPr>
          <p:blipFill>
            <a:blip r:embed="rId9">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165547" y="3046877"/>
              <a:ext cx="416365" cy="416365"/>
            </a:xfrm>
            <a:prstGeom prst="rect">
              <a:avLst/>
            </a:prstGeom>
            <a:noFill/>
            <a:extLst>
              <a:ext uri="{909E8E84-426E-40DD-AFC4-6F175D3DCCD1}">
                <a14:hiddenFill xmlns:a14="http://schemas.microsoft.com/office/drawing/2010/main">
                  <a:solidFill>
                    <a:srgbClr val="FFFFFF"/>
                  </a:solidFill>
                </a14:hiddenFill>
              </a:ext>
            </a:extLst>
          </p:spPr>
        </p:pic>
      </p:grpSp>
      <p:pic>
        <p:nvPicPr>
          <p:cNvPr id="49" name="Picture 7" descr="C:\Users\v-junyo.REDMOND\Downloads\picasion.com_47562b368667ae2cdfc03232e83d1978.gif"/>
          <p:cNvPicPr>
            <a:picLocks noChangeArrowheads="1" noCrop="1"/>
          </p:cNvPicPr>
          <p:nvPr/>
        </p:nvPicPr>
        <p:blipFill>
          <a:blip r:embed="rId11">
            <a:extLst>
              <a:ext uri="{28A0092B-C50C-407E-A947-70E740481C1C}">
                <a14:useLocalDpi xmlns:a14="http://schemas.microsoft.com/office/drawing/2010/main" val="0"/>
              </a:ext>
            </a:extLst>
          </a:blip>
          <a:srcRect/>
          <a:stretch>
            <a:fillRect/>
          </a:stretch>
        </p:blipFill>
        <p:spPr bwMode="auto">
          <a:xfrm rot="18954379">
            <a:off x="3457920" y="4044452"/>
            <a:ext cx="980049" cy="8349"/>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bwMode="auto">
          <a:xfrm>
            <a:off x="4434997" y="2453530"/>
            <a:ext cx="215628" cy="237191"/>
          </a:xfrm>
          <a:custGeom>
            <a:avLst/>
            <a:gdLst/>
            <a:ahLst/>
            <a:cxnLst/>
            <a:rect l="l" t="t" r="r" b="b"/>
            <a:pathLst>
              <a:path w="462218" h="462218">
                <a:moveTo>
                  <a:pt x="226283" y="60992"/>
                </a:moveTo>
                <a:lnTo>
                  <a:pt x="189945" y="178586"/>
                </a:lnTo>
                <a:lnTo>
                  <a:pt x="72351" y="178585"/>
                </a:lnTo>
                <a:lnTo>
                  <a:pt x="167487" y="251262"/>
                </a:lnTo>
                <a:lnTo>
                  <a:pt x="131148" y="368855"/>
                </a:lnTo>
                <a:lnTo>
                  <a:pt x="226283" y="296178"/>
                </a:lnTo>
                <a:lnTo>
                  <a:pt x="321418" y="368855"/>
                </a:lnTo>
                <a:lnTo>
                  <a:pt x="285079" y="251262"/>
                </a:lnTo>
                <a:lnTo>
                  <a:pt x="380215" y="178585"/>
                </a:lnTo>
                <a:lnTo>
                  <a:pt x="262621" y="178586"/>
                </a:lnTo>
                <a:close/>
                <a:moveTo>
                  <a:pt x="0" y="0"/>
                </a:moveTo>
                <a:lnTo>
                  <a:pt x="462218" y="0"/>
                </a:lnTo>
                <a:lnTo>
                  <a:pt x="462218" y="462218"/>
                </a:lnTo>
                <a:lnTo>
                  <a:pt x="0" y="462218"/>
                </a:ln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19" name="Group 18"/>
          <p:cNvGrpSpPr/>
          <p:nvPr/>
        </p:nvGrpSpPr>
        <p:grpSpPr>
          <a:xfrm>
            <a:off x="4434997" y="2480266"/>
            <a:ext cx="254885" cy="308979"/>
            <a:chOff x="2168411" y="3127519"/>
            <a:chExt cx="373177" cy="452377"/>
          </a:xfrm>
        </p:grpSpPr>
        <p:pic>
          <p:nvPicPr>
            <p:cNvPr id="27" name="Picture 26"/>
            <p:cNvPicPr>
              <a:picLocks noChangeAspect="1"/>
            </p:cNvPicPr>
            <p:nvPr/>
          </p:nvPicPr>
          <p:blipFill>
            <a:blip r:embed="rId12" cstate="print">
              <a:extLst>
                <a:ext uri="{BEBA8EAE-BF5A-486C-A8C5-ECC9F3942E4B}">
                  <a14:imgProps xmlns:a14="http://schemas.microsoft.com/office/drawing/2010/main">
                    <a14:imgLayer r:embed="rId13">
                      <a14:imgEffect>
                        <a14:colorTemperature colorTemp="5900"/>
                      </a14:imgEffect>
                    </a14:imgLayer>
                  </a14:imgProps>
                </a:ext>
                <a:ext uri="{28A0092B-C50C-407E-A947-70E740481C1C}">
                  <a14:useLocalDpi xmlns:a14="http://schemas.microsoft.com/office/drawing/2010/main" val="0"/>
                </a:ext>
              </a:extLst>
            </a:blip>
            <a:stretch>
              <a:fillRect/>
            </a:stretch>
          </p:blipFill>
          <p:spPr>
            <a:xfrm>
              <a:off x="2168411" y="3127519"/>
              <a:ext cx="325606" cy="400125"/>
            </a:xfrm>
            <a:prstGeom prst="rect">
              <a:avLst/>
            </a:prstGeom>
          </p:spPr>
        </p:pic>
        <p:pic>
          <p:nvPicPr>
            <p:cNvPr id="52" name="Picture 51"/>
            <p:cNvPicPr>
              <a:picLocks noChangeAspect="1"/>
            </p:cNvPicPr>
            <p:nvPr/>
          </p:nvPicPr>
          <p:blipFill>
            <a:blip r:embed="rId12" cstate="print">
              <a:extLst>
                <a:ext uri="{BEBA8EAE-BF5A-486C-A8C5-ECC9F3942E4B}">
                  <a14:imgProps xmlns:a14="http://schemas.microsoft.com/office/drawing/2010/main">
                    <a14:imgLayer r:embed="rId13">
                      <a14:imgEffect>
                        <a14:colorTemperature colorTemp="5900"/>
                      </a14:imgEffect>
                    </a14:imgLayer>
                  </a14:imgProps>
                </a:ext>
                <a:ext uri="{28A0092B-C50C-407E-A947-70E740481C1C}">
                  <a14:useLocalDpi xmlns:a14="http://schemas.microsoft.com/office/drawing/2010/main" val="0"/>
                </a:ext>
              </a:extLst>
            </a:blip>
            <a:stretch>
              <a:fillRect/>
            </a:stretch>
          </p:blipFill>
          <p:spPr>
            <a:xfrm>
              <a:off x="2215982" y="3179771"/>
              <a:ext cx="325606" cy="400125"/>
            </a:xfrm>
            <a:prstGeom prst="rect">
              <a:avLst/>
            </a:prstGeom>
          </p:spPr>
        </p:pic>
      </p:grpSp>
      <p:pic>
        <p:nvPicPr>
          <p:cNvPr id="54" name="Picture 7" descr="C:\Users\v-junyo.REDMOND\Downloads\picasion.com_47562b368667ae2cdfc03232e83d1978.gif"/>
          <p:cNvPicPr>
            <a:picLocks noChangeArrowheads="1" noCrop="1"/>
          </p:cNvPicPr>
          <p:nvPr/>
        </p:nvPicPr>
        <p:blipFill>
          <a:blip r:embed="rId11">
            <a:extLst>
              <a:ext uri="{28A0092B-C50C-407E-A947-70E740481C1C}">
                <a14:useLocalDpi xmlns:a14="http://schemas.microsoft.com/office/drawing/2010/main" val="0"/>
              </a:ext>
            </a:extLst>
          </a:blip>
          <a:srcRect/>
          <a:stretch>
            <a:fillRect/>
          </a:stretch>
        </p:blipFill>
        <p:spPr bwMode="auto">
          <a:xfrm rot="14182411">
            <a:off x="5260447" y="4100214"/>
            <a:ext cx="980049" cy="8349"/>
          </a:xfrm>
          <a:prstGeom prst="rect">
            <a:avLst/>
          </a:prstGeom>
          <a:noFill/>
          <a:extLst>
            <a:ext uri="{909E8E84-426E-40DD-AFC4-6F175D3DCCD1}">
              <a14:hiddenFill xmlns:a14="http://schemas.microsoft.com/office/drawing/2010/main">
                <a:solidFill>
                  <a:srgbClr val="FFFFFF"/>
                </a:solidFill>
              </a14:hiddenFill>
            </a:ext>
          </a:extLst>
        </p:spPr>
      </p:pic>
      <p:grpSp>
        <p:nvGrpSpPr>
          <p:cNvPr id="55" name="Group 54"/>
          <p:cNvGrpSpPr/>
          <p:nvPr/>
        </p:nvGrpSpPr>
        <p:grpSpPr>
          <a:xfrm>
            <a:off x="5714827" y="2445536"/>
            <a:ext cx="356337" cy="312795"/>
            <a:chOff x="950640" y="3046877"/>
            <a:chExt cx="631272" cy="554136"/>
          </a:xfrm>
        </p:grpSpPr>
        <p:pic>
          <p:nvPicPr>
            <p:cNvPr id="56" name="Picture 2" descr="C:\Users\v-junyo\Dropbox\ZumTeam\Team_Resources\Design Resources\Icons\Metro_Style_Icons\gear_64.png"/>
            <p:cNvPicPr>
              <a:picLocks noChangeAspect="1" noChangeArrowheads="1"/>
            </p:cNvPicPr>
            <p:nvPr/>
          </p:nvPicPr>
          <p:blipFill>
            <a:blip r:embed="rId9">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950640" y="3316629"/>
              <a:ext cx="284384" cy="284384"/>
            </a:xfrm>
            <a:prstGeom prst="rect">
              <a:avLst/>
            </a:prstGeom>
            <a:noFill/>
            <a:extLst>
              <a:ext uri="{909E8E84-426E-40DD-AFC4-6F175D3DCCD1}">
                <a14:hiddenFill xmlns:a14="http://schemas.microsoft.com/office/drawing/2010/main">
                  <a:solidFill>
                    <a:srgbClr val="FFFFFF"/>
                  </a:solidFill>
                </a14:hiddenFill>
              </a:ext>
            </a:extLst>
          </p:spPr>
        </p:pic>
        <p:pic>
          <p:nvPicPr>
            <p:cNvPr id="57" name="Picture 2" descr="C:\Users\v-junyo\Dropbox\ZumTeam\Team_Resources\Design Resources\Icons\Metro_Style_Icons\gear_64.png"/>
            <p:cNvPicPr>
              <a:picLocks noChangeAspect="1" noChangeArrowheads="1"/>
            </p:cNvPicPr>
            <p:nvPr/>
          </p:nvPicPr>
          <p:blipFill>
            <a:blip r:embed="rId9">
              <a:extLst>
                <a:ext uri="{BEBA8EAE-BF5A-486C-A8C5-ECC9F3942E4B}">
                  <a14:imgProps xmlns:a14="http://schemas.microsoft.com/office/drawing/2010/main">
                    <a14:imgLayer r:embed="rId10">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1165547" y="3046877"/>
              <a:ext cx="416365" cy="416365"/>
            </a:xfrm>
            <a:prstGeom prst="rect">
              <a:avLst/>
            </a:prstGeom>
            <a:noFill/>
            <a:extLst>
              <a:ext uri="{909E8E84-426E-40DD-AFC4-6F175D3DCCD1}">
                <a14:hiddenFill xmlns:a14="http://schemas.microsoft.com/office/drawing/2010/main">
                  <a:solidFill>
                    <a:srgbClr val="FFFFFF"/>
                  </a:solidFill>
                </a14:hiddenFill>
              </a:ext>
            </a:extLst>
          </p:spPr>
        </p:pic>
      </p:grpSp>
      <p:sp>
        <p:nvSpPr>
          <p:cNvPr id="58" name="Rectangle 5"/>
          <p:cNvSpPr/>
          <p:nvPr/>
        </p:nvSpPr>
        <p:spPr bwMode="auto">
          <a:xfrm>
            <a:off x="5821184" y="2453530"/>
            <a:ext cx="215628" cy="237191"/>
          </a:xfrm>
          <a:custGeom>
            <a:avLst/>
            <a:gdLst/>
            <a:ahLst/>
            <a:cxnLst/>
            <a:rect l="l" t="t" r="r" b="b"/>
            <a:pathLst>
              <a:path w="462218" h="462218">
                <a:moveTo>
                  <a:pt x="226283" y="60992"/>
                </a:moveTo>
                <a:lnTo>
                  <a:pt x="189945" y="178586"/>
                </a:lnTo>
                <a:lnTo>
                  <a:pt x="72351" y="178585"/>
                </a:lnTo>
                <a:lnTo>
                  <a:pt x="167487" y="251262"/>
                </a:lnTo>
                <a:lnTo>
                  <a:pt x="131148" y="368855"/>
                </a:lnTo>
                <a:lnTo>
                  <a:pt x="226283" y="296178"/>
                </a:lnTo>
                <a:lnTo>
                  <a:pt x="321418" y="368855"/>
                </a:lnTo>
                <a:lnTo>
                  <a:pt x="285079" y="251262"/>
                </a:lnTo>
                <a:lnTo>
                  <a:pt x="380215" y="178585"/>
                </a:lnTo>
                <a:lnTo>
                  <a:pt x="262621" y="178586"/>
                </a:lnTo>
                <a:close/>
                <a:moveTo>
                  <a:pt x="0" y="0"/>
                </a:moveTo>
                <a:lnTo>
                  <a:pt x="462218" y="0"/>
                </a:lnTo>
                <a:lnTo>
                  <a:pt x="462218" y="462218"/>
                </a:lnTo>
                <a:lnTo>
                  <a:pt x="0" y="462218"/>
                </a:lnTo>
                <a:close/>
              </a:path>
            </a:pathLst>
          </a:custGeom>
          <a:solidFill>
            <a:schemeClr val="bg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59" name="Group 58"/>
          <p:cNvGrpSpPr/>
          <p:nvPr/>
        </p:nvGrpSpPr>
        <p:grpSpPr>
          <a:xfrm>
            <a:off x="5821184" y="2480266"/>
            <a:ext cx="254885" cy="308979"/>
            <a:chOff x="2168411" y="3127519"/>
            <a:chExt cx="373177" cy="452377"/>
          </a:xfrm>
        </p:grpSpPr>
        <p:pic>
          <p:nvPicPr>
            <p:cNvPr id="60" name="Picture 59"/>
            <p:cNvPicPr>
              <a:picLocks noChangeAspect="1"/>
            </p:cNvPicPr>
            <p:nvPr/>
          </p:nvPicPr>
          <p:blipFill>
            <a:blip r:embed="rId12" cstate="print">
              <a:extLst>
                <a:ext uri="{BEBA8EAE-BF5A-486C-A8C5-ECC9F3942E4B}">
                  <a14:imgProps xmlns:a14="http://schemas.microsoft.com/office/drawing/2010/main">
                    <a14:imgLayer r:embed="rId13">
                      <a14:imgEffect>
                        <a14:colorTemperature colorTemp="5900"/>
                      </a14:imgEffect>
                    </a14:imgLayer>
                  </a14:imgProps>
                </a:ext>
                <a:ext uri="{28A0092B-C50C-407E-A947-70E740481C1C}">
                  <a14:useLocalDpi xmlns:a14="http://schemas.microsoft.com/office/drawing/2010/main" val="0"/>
                </a:ext>
              </a:extLst>
            </a:blip>
            <a:stretch>
              <a:fillRect/>
            </a:stretch>
          </p:blipFill>
          <p:spPr>
            <a:xfrm>
              <a:off x="2168411" y="3127519"/>
              <a:ext cx="325606" cy="400125"/>
            </a:xfrm>
            <a:prstGeom prst="rect">
              <a:avLst/>
            </a:prstGeom>
          </p:spPr>
        </p:pic>
        <p:pic>
          <p:nvPicPr>
            <p:cNvPr id="63" name="Picture 62"/>
            <p:cNvPicPr>
              <a:picLocks noChangeAspect="1"/>
            </p:cNvPicPr>
            <p:nvPr/>
          </p:nvPicPr>
          <p:blipFill>
            <a:blip r:embed="rId12" cstate="print">
              <a:extLst>
                <a:ext uri="{BEBA8EAE-BF5A-486C-A8C5-ECC9F3942E4B}">
                  <a14:imgProps xmlns:a14="http://schemas.microsoft.com/office/drawing/2010/main">
                    <a14:imgLayer r:embed="rId13">
                      <a14:imgEffect>
                        <a14:colorTemperature colorTemp="5900"/>
                      </a14:imgEffect>
                    </a14:imgLayer>
                  </a14:imgProps>
                </a:ext>
                <a:ext uri="{28A0092B-C50C-407E-A947-70E740481C1C}">
                  <a14:useLocalDpi xmlns:a14="http://schemas.microsoft.com/office/drawing/2010/main" val="0"/>
                </a:ext>
              </a:extLst>
            </a:blip>
            <a:stretch>
              <a:fillRect/>
            </a:stretch>
          </p:blipFill>
          <p:spPr>
            <a:xfrm>
              <a:off x="2215982" y="3179771"/>
              <a:ext cx="325606" cy="400125"/>
            </a:xfrm>
            <a:prstGeom prst="rect">
              <a:avLst/>
            </a:prstGeom>
          </p:spPr>
        </p:pic>
      </p:grpSp>
    </p:spTree>
    <p:extLst>
      <p:ext uri="{BB962C8B-B14F-4D97-AF65-F5344CB8AC3E}">
        <p14:creationId xmlns:p14="http://schemas.microsoft.com/office/powerpoint/2010/main" val="28866913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082"/>
                                        </p:tgtEl>
                                        <p:attrNameLst>
                                          <p:attrName>style.visibility</p:attrName>
                                        </p:attrNameLst>
                                      </p:cBhvr>
                                      <p:to>
                                        <p:strVal val="visible"/>
                                      </p:to>
                                    </p:set>
                                    <p:animEffect transition="in" filter="fade">
                                      <p:cBhvr>
                                        <p:cTn id="11" dur="500"/>
                                        <p:tgtEl>
                                          <p:spTgt spid="308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par>
                                <p:cTn id="16" presetID="42" presetClass="path" presetSubtype="0" accel="50000" decel="50000" fill="hold" nodeType="withEffect">
                                  <p:stCondLst>
                                    <p:cond delay="0"/>
                                  </p:stCondLst>
                                  <p:childTnLst>
                                    <p:animMotion origin="layout" path="M 4.08623E-6 -4.81481E-6 L -0.164 0.2294 " pathEditMode="relative" rAng="0" ptsTypes="AA">
                                      <p:cBhvr>
                                        <p:cTn id="17" dur="1250" fill="hold"/>
                                        <p:tgtEl>
                                          <p:spTgt spid="5"/>
                                        </p:tgtEl>
                                        <p:attrNameLst>
                                          <p:attrName>ppt_x</p:attrName>
                                          <p:attrName>ppt_y</p:attrName>
                                        </p:attrNameLst>
                                      </p:cBhvr>
                                      <p:rCtr x="-8206" y="11458"/>
                                    </p:animMotion>
                                  </p:childTnLst>
                                </p:cTn>
                              </p:par>
                            </p:childTnLst>
                          </p:cTn>
                        </p:par>
                        <p:par>
                          <p:cTn id="18" fill="hold">
                            <p:stCondLst>
                              <p:cond delay="2250"/>
                            </p:stCondLst>
                            <p:childTnLst>
                              <p:par>
                                <p:cTn id="19" presetID="10" presetClass="entr" presetSubtype="0" fill="hold" grpId="0" nodeType="after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fade">
                                      <p:cBhvr>
                                        <p:cTn id="21" dur="500"/>
                                        <p:tgtEl>
                                          <p:spTgt spid="30"/>
                                        </p:tgtEl>
                                      </p:cBhvr>
                                    </p:animEffect>
                                  </p:childTnLst>
                                </p:cTn>
                              </p:par>
                              <p:par>
                                <p:cTn id="22" presetID="42" presetClass="path" presetSubtype="0" accel="50000" decel="50000" fill="hold" grpId="0" nodeType="withEffect">
                                  <p:stCondLst>
                                    <p:cond delay="0"/>
                                  </p:stCondLst>
                                  <p:childTnLst>
                                    <p:animMotion origin="layout" path="M 3.75E-6 3.33333E-6 L -0.12969 0.23379 " pathEditMode="relative" rAng="0" ptsTypes="AA">
                                      <p:cBhvr>
                                        <p:cTn id="23" dur="1250" fill="hold"/>
                                        <p:tgtEl>
                                          <p:spTgt spid="6"/>
                                        </p:tgtEl>
                                        <p:attrNameLst>
                                          <p:attrName>ppt_x</p:attrName>
                                          <p:attrName>ppt_y</p:attrName>
                                        </p:attrNameLst>
                                      </p:cBhvr>
                                      <p:rCtr x="-6484" y="11690"/>
                                    </p:animMotion>
                                  </p:childTnLst>
                                </p:cTn>
                              </p:par>
                            </p:childTnLst>
                          </p:cTn>
                        </p:par>
                        <p:par>
                          <p:cTn id="24" fill="hold">
                            <p:stCondLst>
                              <p:cond delay="3500"/>
                            </p:stCondLst>
                            <p:childTnLst>
                              <p:par>
                                <p:cTn id="25" presetID="10" presetClass="entr" presetSubtype="0"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fade">
                                      <p:cBhvr>
                                        <p:cTn id="27" dur="500"/>
                                        <p:tgtEl>
                                          <p:spTgt spid="31"/>
                                        </p:tgtEl>
                                      </p:cBhvr>
                                    </p:animEffect>
                                  </p:childTnLst>
                                </p:cTn>
                              </p:par>
                              <p:par>
                                <p:cTn id="28" presetID="42" presetClass="path" presetSubtype="0" accel="50000" decel="50000" fill="hold" nodeType="withEffect">
                                  <p:stCondLst>
                                    <p:cond delay="0"/>
                                  </p:stCondLst>
                                  <p:childTnLst>
                                    <p:animMotion origin="layout" path="M 1.25E-6 4.07407E-6 L -0.09531 0.22453 " pathEditMode="relative" rAng="0" ptsTypes="AA">
                                      <p:cBhvr>
                                        <p:cTn id="29" dur="1250" fill="hold"/>
                                        <p:tgtEl>
                                          <p:spTgt spid="19"/>
                                        </p:tgtEl>
                                        <p:attrNameLst>
                                          <p:attrName>ppt_x</p:attrName>
                                          <p:attrName>ppt_y</p:attrName>
                                        </p:attrNameLst>
                                      </p:cBhvr>
                                      <p:rCtr x="-4766" y="11227"/>
                                    </p:animMotion>
                                  </p:childTnLst>
                                </p:cTn>
                              </p:par>
                            </p:childTnLst>
                          </p:cTn>
                        </p:par>
                        <p:par>
                          <p:cTn id="30" fill="hold">
                            <p:stCondLst>
                              <p:cond delay="4750"/>
                            </p:stCondLst>
                            <p:childTnLst>
                              <p:par>
                                <p:cTn id="31" presetID="42" presetClass="exit" presetSubtype="0" fill="hold" nodeType="afterEffect">
                                  <p:stCondLst>
                                    <p:cond delay="0"/>
                                  </p:stCondLst>
                                  <p:childTnLst>
                                    <p:animEffect transition="out" filter="fade">
                                      <p:cBhvr>
                                        <p:cTn id="32" dur="1000"/>
                                        <p:tgtEl>
                                          <p:spTgt spid="5"/>
                                        </p:tgtEl>
                                      </p:cBhvr>
                                    </p:animEffect>
                                    <p:anim calcmode="lin" valueType="num">
                                      <p:cBhvr>
                                        <p:cTn id="33" dur="1000"/>
                                        <p:tgtEl>
                                          <p:spTgt spid="5"/>
                                        </p:tgtEl>
                                        <p:attrNameLst>
                                          <p:attrName>ppt_x</p:attrName>
                                        </p:attrNameLst>
                                      </p:cBhvr>
                                      <p:tavLst>
                                        <p:tav tm="0">
                                          <p:val>
                                            <p:strVal val="ppt_x"/>
                                          </p:val>
                                        </p:tav>
                                        <p:tav tm="100000">
                                          <p:val>
                                            <p:strVal val="ppt_x"/>
                                          </p:val>
                                        </p:tav>
                                      </p:tavLst>
                                    </p:anim>
                                    <p:anim calcmode="lin" valueType="num">
                                      <p:cBhvr>
                                        <p:cTn id="34" dur="1000"/>
                                        <p:tgtEl>
                                          <p:spTgt spid="5"/>
                                        </p:tgtEl>
                                        <p:attrNameLst>
                                          <p:attrName>ppt_y</p:attrName>
                                        </p:attrNameLst>
                                      </p:cBhvr>
                                      <p:tavLst>
                                        <p:tav tm="0">
                                          <p:val>
                                            <p:strVal val="ppt_y"/>
                                          </p:val>
                                        </p:tav>
                                        <p:tav tm="100000">
                                          <p:val>
                                            <p:strVal val="ppt_y+.1"/>
                                          </p:val>
                                        </p:tav>
                                      </p:tavLst>
                                    </p:anim>
                                    <p:set>
                                      <p:cBhvr>
                                        <p:cTn id="35" dur="1" fill="hold">
                                          <p:stCondLst>
                                            <p:cond delay="999"/>
                                          </p:stCondLst>
                                        </p:cTn>
                                        <p:tgtEl>
                                          <p:spTgt spid="5"/>
                                        </p:tgtEl>
                                        <p:attrNameLst>
                                          <p:attrName>style.visibility</p:attrName>
                                        </p:attrNameLst>
                                      </p:cBhvr>
                                      <p:to>
                                        <p:strVal val="hidden"/>
                                      </p:to>
                                    </p:set>
                                  </p:childTnLst>
                                </p:cTn>
                              </p:par>
                              <p:par>
                                <p:cTn id="36" presetID="42" presetClass="exit" presetSubtype="0" fill="hold" grpId="1" nodeType="withEffect">
                                  <p:stCondLst>
                                    <p:cond delay="0"/>
                                  </p:stCondLst>
                                  <p:childTnLst>
                                    <p:animEffect transition="out" filter="fade">
                                      <p:cBhvr>
                                        <p:cTn id="37" dur="1000"/>
                                        <p:tgtEl>
                                          <p:spTgt spid="6"/>
                                        </p:tgtEl>
                                      </p:cBhvr>
                                    </p:animEffect>
                                    <p:anim calcmode="lin" valueType="num">
                                      <p:cBhvr>
                                        <p:cTn id="38" dur="1000"/>
                                        <p:tgtEl>
                                          <p:spTgt spid="6"/>
                                        </p:tgtEl>
                                        <p:attrNameLst>
                                          <p:attrName>ppt_x</p:attrName>
                                        </p:attrNameLst>
                                      </p:cBhvr>
                                      <p:tavLst>
                                        <p:tav tm="0">
                                          <p:val>
                                            <p:strVal val="ppt_x"/>
                                          </p:val>
                                        </p:tav>
                                        <p:tav tm="100000">
                                          <p:val>
                                            <p:strVal val="ppt_x"/>
                                          </p:val>
                                        </p:tav>
                                      </p:tavLst>
                                    </p:anim>
                                    <p:anim calcmode="lin" valueType="num">
                                      <p:cBhvr>
                                        <p:cTn id="39" dur="1000"/>
                                        <p:tgtEl>
                                          <p:spTgt spid="6"/>
                                        </p:tgtEl>
                                        <p:attrNameLst>
                                          <p:attrName>ppt_y</p:attrName>
                                        </p:attrNameLst>
                                      </p:cBhvr>
                                      <p:tavLst>
                                        <p:tav tm="0">
                                          <p:val>
                                            <p:strVal val="ppt_y"/>
                                          </p:val>
                                        </p:tav>
                                        <p:tav tm="100000">
                                          <p:val>
                                            <p:strVal val="ppt_y+.1"/>
                                          </p:val>
                                        </p:tav>
                                      </p:tavLst>
                                    </p:anim>
                                    <p:set>
                                      <p:cBhvr>
                                        <p:cTn id="40" dur="1" fill="hold">
                                          <p:stCondLst>
                                            <p:cond delay="999"/>
                                          </p:stCondLst>
                                        </p:cTn>
                                        <p:tgtEl>
                                          <p:spTgt spid="6"/>
                                        </p:tgtEl>
                                        <p:attrNameLst>
                                          <p:attrName>style.visibility</p:attrName>
                                        </p:attrNameLst>
                                      </p:cBhvr>
                                      <p:to>
                                        <p:strVal val="hidden"/>
                                      </p:to>
                                    </p:set>
                                  </p:childTnLst>
                                </p:cTn>
                              </p:par>
                              <p:par>
                                <p:cTn id="41" presetID="42" presetClass="exit" presetSubtype="0" fill="hold" nodeType="withEffect">
                                  <p:stCondLst>
                                    <p:cond delay="0"/>
                                  </p:stCondLst>
                                  <p:childTnLst>
                                    <p:animEffect transition="out" filter="fade">
                                      <p:cBhvr>
                                        <p:cTn id="42" dur="1000"/>
                                        <p:tgtEl>
                                          <p:spTgt spid="19"/>
                                        </p:tgtEl>
                                      </p:cBhvr>
                                    </p:animEffect>
                                    <p:anim calcmode="lin" valueType="num">
                                      <p:cBhvr>
                                        <p:cTn id="43" dur="1000"/>
                                        <p:tgtEl>
                                          <p:spTgt spid="19"/>
                                        </p:tgtEl>
                                        <p:attrNameLst>
                                          <p:attrName>ppt_x</p:attrName>
                                        </p:attrNameLst>
                                      </p:cBhvr>
                                      <p:tavLst>
                                        <p:tav tm="0">
                                          <p:val>
                                            <p:strVal val="ppt_x"/>
                                          </p:val>
                                        </p:tav>
                                        <p:tav tm="100000">
                                          <p:val>
                                            <p:strVal val="ppt_x"/>
                                          </p:val>
                                        </p:tav>
                                      </p:tavLst>
                                    </p:anim>
                                    <p:anim calcmode="lin" valueType="num">
                                      <p:cBhvr>
                                        <p:cTn id="44" dur="1000"/>
                                        <p:tgtEl>
                                          <p:spTgt spid="19"/>
                                        </p:tgtEl>
                                        <p:attrNameLst>
                                          <p:attrName>ppt_y</p:attrName>
                                        </p:attrNameLst>
                                      </p:cBhvr>
                                      <p:tavLst>
                                        <p:tav tm="0">
                                          <p:val>
                                            <p:strVal val="ppt_y"/>
                                          </p:val>
                                        </p:tav>
                                        <p:tav tm="100000">
                                          <p:val>
                                            <p:strVal val="ppt_y+.1"/>
                                          </p:val>
                                        </p:tav>
                                      </p:tavLst>
                                    </p:anim>
                                    <p:set>
                                      <p:cBhvr>
                                        <p:cTn id="45" dur="1" fill="hold">
                                          <p:stCondLst>
                                            <p:cond delay="999"/>
                                          </p:stCondLst>
                                        </p:cTn>
                                        <p:tgtEl>
                                          <p:spTgt spid="19"/>
                                        </p:tgtEl>
                                        <p:attrNameLst>
                                          <p:attrName>style.visibility</p:attrName>
                                        </p:attrNameLst>
                                      </p:cBhvr>
                                      <p:to>
                                        <p:strVal val="hidden"/>
                                      </p:to>
                                    </p:set>
                                  </p:childTnLst>
                                </p:cTn>
                              </p:par>
                              <p:par>
                                <p:cTn id="46" presetID="10" presetClass="exit" presetSubtype="0" fill="hold" grpId="1" nodeType="withEffect">
                                  <p:stCondLst>
                                    <p:cond delay="0"/>
                                  </p:stCondLst>
                                  <p:childTnLst>
                                    <p:animEffect transition="out" filter="fade">
                                      <p:cBhvr>
                                        <p:cTn id="47" dur="500"/>
                                        <p:tgtEl>
                                          <p:spTgt spid="28"/>
                                        </p:tgtEl>
                                      </p:cBhvr>
                                    </p:animEffect>
                                    <p:set>
                                      <p:cBhvr>
                                        <p:cTn id="48" dur="1" fill="hold">
                                          <p:stCondLst>
                                            <p:cond delay="499"/>
                                          </p:stCondLst>
                                        </p:cTn>
                                        <p:tgtEl>
                                          <p:spTgt spid="28"/>
                                        </p:tgtEl>
                                        <p:attrNameLst>
                                          <p:attrName>style.visibility</p:attrName>
                                        </p:attrNameLst>
                                      </p:cBhvr>
                                      <p:to>
                                        <p:strVal val="hidden"/>
                                      </p:to>
                                    </p:set>
                                  </p:childTnLst>
                                </p:cTn>
                              </p:par>
                              <p:par>
                                <p:cTn id="49" presetID="10" presetClass="exit" presetSubtype="0" fill="hold" grpId="1" nodeType="withEffect">
                                  <p:stCondLst>
                                    <p:cond delay="0"/>
                                  </p:stCondLst>
                                  <p:childTnLst>
                                    <p:animEffect transition="out" filter="fade">
                                      <p:cBhvr>
                                        <p:cTn id="50" dur="500"/>
                                        <p:tgtEl>
                                          <p:spTgt spid="30"/>
                                        </p:tgtEl>
                                      </p:cBhvr>
                                    </p:animEffect>
                                    <p:set>
                                      <p:cBhvr>
                                        <p:cTn id="51" dur="1" fill="hold">
                                          <p:stCondLst>
                                            <p:cond delay="499"/>
                                          </p:stCondLst>
                                        </p:cTn>
                                        <p:tgtEl>
                                          <p:spTgt spid="30"/>
                                        </p:tgtEl>
                                        <p:attrNameLst>
                                          <p:attrName>style.visibility</p:attrName>
                                        </p:attrNameLst>
                                      </p:cBhvr>
                                      <p:to>
                                        <p:strVal val="hidden"/>
                                      </p:to>
                                    </p:set>
                                  </p:childTnLst>
                                </p:cTn>
                              </p:par>
                              <p:par>
                                <p:cTn id="52" presetID="10" presetClass="exit" presetSubtype="0" fill="hold" grpId="1" nodeType="withEffect">
                                  <p:stCondLst>
                                    <p:cond delay="0"/>
                                  </p:stCondLst>
                                  <p:childTnLst>
                                    <p:animEffect transition="out" filter="fade">
                                      <p:cBhvr>
                                        <p:cTn id="53" dur="500"/>
                                        <p:tgtEl>
                                          <p:spTgt spid="31"/>
                                        </p:tgtEl>
                                      </p:cBhvr>
                                    </p:animEffect>
                                    <p:set>
                                      <p:cBhvr>
                                        <p:cTn id="54" dur="1" fill="hold">
                                          <p:stCondLst>
                                            <p:cond delay="499"/>
                                          </p:stCondLst>
                                        </p:cTn>
                                        <p:tgtEl>
                                          <p:spTgt spid="31"/>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fade">
                                      <p:cBhvr>
                                        <p:cTn id="59" dur="500"/>
                                        <p:tgtEl>
                                          <p:spTgt spid="40"/>
                                        </p:tgtEl>
                                      </p:cBhvr>
                                    </p:animEffect>
                                  </p:childTnLst>
                                </p:cTn>
                              </p:par>
                            </p:childTnLst>
                          </p:cTn>
                        </p:par>
                        <p:par>
                          <p:cTn id="60" fill="hold">
                            <p:stCondLst>
                              <p:cond delay="500"/>
                            </p:stCondLst>
                            <p:childTnLst>
                              <p:par>
                                <p:cTn id="61" presetID="10" presetClass="entr" presetSubtype="0" fill="hold" grpId="0"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400"/>
                                        <p:tgtEl>
                                          <p:spTgt spid="33"/>
                                        </p:tgtEl>
                                      </p:cBhvr>
                                    </p:animEffect>
                                  </p:childTnLst>
                                </p:cTn>
                              </p:par>
                            </p:childTnLst>
                          </p:cTn>
                        </p:par>
                        <p:par>
                          <p:cTn id="64" fill="hold">
                            <p:stCondLst>
                              <p:cond delay="900"/>
                            </p:stCondLst>
                            <p:childTnLst>
                              <p:par>
                                <p:cTn id="65" presetID="10" presetClass="entr" presetSubtype="0"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fade">
                                      <p:cBhvr>
                                        <p:cTn id="67" dur="500"/>
                                        <p:tgtEl>
                                          <p:spTgt spid="54"/>
                                        </p:tgtEl>
                                      </p:cBhvr>
                                    </p:animEffect>
                                  </p:childTnLst>
                                </p:cTn>
                              </p:par>
                            </p:childTnLst>
                          </p:cTn>
                        </p:par>
                        <p:par>
                          <p:cTn id="68" fill="hold">
                            <p:stCondLst>
                              <p:cond delay="1400"/>
                            </p:stCondLst>
                            <p:childTnLst>
                              <p:par>
                                <p:cTn id="69" presetID="10" presetClass="entr" presetSubtype="0" fill="hold" nodeType="afterEffect">
                                  <p:stCondLst>
                                    <p:cond delay="0"/>
                                  </p:stCondLst>
                                  <p:childTnLst>
                                    <p:set>
                                      <p:cBhvr>
                                        <p:cTn id="70" dur="1" fill="hold">
                                          <p:stCondLst>
                                            <p:cond delay="0"/>
                                          </p:stCondLst>
                                        </p:cTn>
                                        <p:tgtEl>
                                          <p:spTgt spid="74"/>
                                        </p:tgtEl>
                                        <p:attrNameLst>
                                          <p:attrName>style.visibility</p:attrName>
                                        </p:attrNameLst>
                                      </p:cBhvr>
                                      <p:to>
                                        <p:strVal val="visible"/>
                                      </p:to>
                                    </p:set>
                                    <p:animEffect transition="in" filter="fade">
                                      <p:cBhvr>
                                        <p:cTn id="71" dur="500"/>
                                        <p:tgtEl>
                                          <p:spTgt spid="74"/>
                                        </p:tgtEl>
                                      </p:cBhvr>
                                    </p:animEffect>
                                  </p:childTnLst>
                                </p:cTn>
                              </p:par>
                            </p:childTnLst>
                          </p:cTn>
                        </p:par>
                        <p:par>
                          <p:cTn id="72" fill="hold">
                            <p:stCondLst>
                              <p:cond delay="1900"/>
                            </p:stCondLst>
                            <p:childTnLst>
                              <p:par>
                                <p:cTn id="73" presetID="10" presetClass="entr" presetSubtype="0"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fade">
                                      <p:cBhvr>
                                        <p:cTn id="75" dur="500"/>
                                        <p:tgtEl>
                                          <p:spTgt spid="22"/>
                                        </p:tgtEl>
                                      </p:cBhvr>
                                    </p:animEffect>
                                  </p:childTnLst>
                                </p:cTn>
                              </p:par>
                            </p:childTnLst>
                          </p:cTn>
                        </p:par>
                        <p:par>
                          <p:cTn id="76" fill="hold">
                            <p:stCondLst>
                              <p:cond delay="2400"/>
                            </p:stCondLst>
                            <p:childTnLst>
                              <p:par>
                                <p:cTn id="77" presetID="10" presetClass="entr" presetSubtype="0" fill="hold" grpId="0" nodeType="afterEffect">
                                  <p:stCondLst>
                                    <p:cond delay="0"/>
                                  </p:stCondLst>
                                  <p:childTnLst>
                                    <p:set>
                                      <p:cBhvr>
                                        <p:cTn id="78" dur="1" fill="hold">
                                          <p:stCondLst>
                                            <p:cond delay="0"/>
                                          </p:stCondLst>
                                        </p:cTn>
                                        <p:tgtEl>
                                          <p:spTgt spid="29"/>
                                        </p:tgtEl>
                                        <p:attrNameLst>
                                          <p:attrName>style.visibility</p:attrName>
                                        </p:attrNameLst>
                                      </p:cBhvr>
                                      <p:to>
                                        <p:strVal val="visible"/>
                                      </p:to>
                                    </p:set>
                                    <p:animEffect transition="in" filter="fade">
                                      <p:cBhvr>
                                        <p:cTn id="79" dur="400"/>
                                        <p:tgtEl>
                                          <p:spTgt spid="29"/>
                                        </p:tgtEl>
                                      </p:cBhvr>
                                    </p:animEffect>
                                  </p:childTnLst>
                                </p:cTn>
                              </p:par>
                              <p:par>
                                <p:cTn id="80" presetID="10" presetClass="entr" presetSubtype="0" fill="hold" nodeType="withEffect">
                                  <p:stCondLst>
                                    <p:cond delay="0"/>
                                  </p:stCondLst>
                                  <p:childTnLst>
                                    <p:set>
                                      <p:cBhvr>
                                        <p:cTn id="81" dur="1" fill="hold">
                                          <p:stCondLst>
                                            <p:cond delay="0"/>
                                          </p:stCondLst>
                                        </p:cTn>
                                        <p:tgtEl>
                                          <p:spTgt spid="43"/>
                                        </p:tgtEl>
                                        <p:attrNameLst>
                                          <p:attrName>style.visibility</p:attrName>
                                        </p:attrNameLst>
                                      </p:cBhvr>
                                      <p:to>
                                        <p:strVal val="visible"/>
                                      </p:to>
                                    </p:set>
                                    <p:animEffect transition="in" filter="fade">
                                      <p:cBhvr>
                                        <p:cTn id="82" dur="500"/>
                                        <p:tgtEl>
                                          <p:spTgt spid="43"/>
                                        </p:tgtEl>
                                      </p:cBhvr>
                                    </p:animEffect>
                                  </p:childTnLst>
                                </p:cTn>
                              </p:par>
                              <p:par>
                                <p:cTn id="83" presetID="42" presetClass="path" presetSubtype="0" accel="50000" decel="50000" fill="hold" nodeType="withEffect">
                                  <p:stCondLst>
                                    <p:cond delay="0"/>
                                  </p:stCondLst>
                                  <p:childTnLst>
                                    <p:animMotion origin="layout" path="M -3.33333E-6 -4.81481E-6 L 0.03542 0.25672 " pathEditMode="relative" rAng="0" ptsTypes="AA">
                                      <p:cBhvr>
                                        <p:cTn id="84" dur="1250" fill="hold"/>
                                        <p:tgtEl>
                                          <p:spTgt spid="55"/>
                                        </p:tgtEl>
                                        <p:attrNameLst>
                                          <p:attrName>ppt_x</p:attrName>
                                          <p:attrName>ppt_y</p:attrName>
                                        </p:attrNameLst>
                                      </p:cBhvr>
                                      <p:rCtr x="1771" y="12824"/>
                                    </p:animMotion>
                                  </p:childTnLst>
                                </p:cTn>
                              </p:par>
                              <p:par>
                                <p:cTn id="85" presetID="42" presetClass="path" presetSubtype="0" accel="50000" decel="50000" fill="hold" grpId="0" nodeType="withEffect">
                                  <p:stCondLst>
                                    <p:cond delay="0"/>
                                  </p:stCondLst>
                                  <p:childTnLst>
                                    <p:animMotion origin="layout" path="M 1.875E-6 3.33333E-6 L 0.06601 0.26111 " pathEditMode="relative" rAng="0" ptsTypes="AA">
                                      <p:cBhvr>
                                        <p:cTn id="86" dur="1250" fill="hold"/>
                                        <p:tgtEl>
                                          <p:spTgt spid="58"/>
                                        </p:tgtEl>
                                        <p:attrNameLst>
                                          <p:attrName>ppt_x</p:attrName>
                                          <p:attrName>ppt_y</p:attrName>
                                        </p:attrNameLst>
                                      </p:cBhvr>
                                      <p:rCtr x="3294" y="13056"/>
                                    </p:animMotion>
                                  </p:childTnLst>
                                </p:cTn>
                              </p:par>
                              <p:par>
                                <p:cTn id="87" presetID="42" presetClass="path" presetSubtype="0" accel="50000" decel="50000" fill="hold" nodeType="withEffect">
                                  <p:stCondLst>
                                    <p:cond delay="0"/>
                                  </p:stCondLst>
                                  <p:childTnLst>
                                    <p:animMotion origin="layout" path="M -6.25E-7 4.07407E-6 L 0.09883 0.25185 " pathEditMode="relative" rAng="0" ptsTypes="AA">
                                      <p:cBhvr>
                                        <p:cTn id="88" dur="1250" fill="hold"/>
                                        <p:tgtEl>
                                          <p:spTgt spid="59"/>
                                        </p:tgtEl>
                                        <p:attrNameLst>
                                          <p:attrName>ppt_x</p:attrName>
                                          <p:attrName>ppt_y</p:attrName>
                                        </p:attrNameLst>
                                      </p:cBhvr>
                                      <p:rCtr x="4935" y="12593"/>
                                    </p:animMotion>
                                  </p:childTnLst>
                                </p:cTn>
                              </p:par>
                            </p:childTnLst>
                          </p:cTn>
                        </p:par>
                        <p:par>
                          <p:cTn id="89" fill="hold">
                            <p:stCondLst>
                              <p:cond delay="3650"/>
                            </p:stCondLst>
                            <p:childTnLst>
                              <p:par>
                                <p:cTn id="90" presetID="42" presetClass="exit" presetSubtype="0" fill="hold" nodeType="afterEffect">
                                  <p:stCondLst>
                                    <p:cond delay="0"/>
                                  </p:stCondLst>
                                  <p:childTnLst>
                                    <p:animEffect transition="out" filter="fade">
                                      <p:cBhvr>
                                        <p:cTn id="91" dur="1000"/>
                                        <p:tgtEl>
                                          <p:spTgt spid="55"/>
                                        </p:tgtEl>
                                      </p:cBhvr>
                                    </p:animEffect>
                                    <p:anim calcmode="lin" valueType="num">
                                      <p:cBhvr>
                                        <p:cTn id="92" dur="1000"/>
                                        <p:tgtEl>
                                          <p:spTgt spid="55"/>
                                        </p:tgtEl>
                                        <p:attrNameLst>
                                          <p:attrName>ppt_x</p:attrName>
                                        </p:attrNameLst>
                                      </p:cBhvr>
                                      <p:tavLst>
                                        <p:tav tm="0">
                                          <p:val>
                                            <p:strVal val="ppt_x"/>
                                          </p:val>
                                        </p:tav>
                                        <p:tav tm="100000">
                                          <p:val>
                                            <p:strVal val="ppt_x"/>
                                          </p:val>
                                        </p:tav>
                                      </p:tavLst>
                                    </p:anim>
                                    <p:anim calcmode="lin" valueType="num">
                                      <p:cBhvr>
                                        <p:cTn id="93" dur="1000"/>
                                        <p:tgtEl>
                                          <p:spTgt spid="55"/>
                                        </p:tgtEl>
                                        <p:attrNameLst>
                                          <p:attrName>ppt_y</p:attrName>
                                        </p:attrNameLst>
                                      </p:cBhvr>
                                      <p:tavLst>
                                        <p:tav tm="0">
                                          <p:val>
                                            <p:strVal val="ppt_y"/>
                                          </p:val>
                                        </p:tav>
                                        <p:tav tm="100000">
                                          <p:val>
                                            <p:strVal val="ppt_y+.1"/>
                                          </p:val>
                                        </p:tav>
                                      </p:tavLst>
                                    </p:anim>
                                    <p:set>
                                      <p:cBhvr>
                                        <p:cTn id="94" dur="1" fill="hold">
                                          <p:stCondLst>
                                            <p:cond delay="999"/>
                                          </p:stCondLst>
                                        </p:cTn>
                                        <p:tgtEl>
                                          <p:spTgt spid="55"/>
                                        </p:tgtEl>
                                        <p:attrNameLst>
                                          <p:attrName>style.visibility</p:attrName>
                                        </p:attrNameLst>
                                      </p:cBhvr>
                                      <p:to>
                                        <p:strVal val="hidden"/>
                                      </p:to>
                                    </p:set>
                                  </p:childTnLst>
                                </p:cTn>
                              </p:par>
                              <p:par>
                                <p:cTn id="95" presetID="42" presetClass="exit" presetSubtype="0" fill="hold" grpId="1" nodeType="withEffect">
                                  <p:stCondLst>
                                    <p:cond delay="0"/>
                                  </p:stCondLst>
                                  <p:childTnLst>
                                    <p:animEffect transition="out" filter="fade">
                                      <p:cBhvr>
                                        <p:cTn id="96" dur="1000"/>
                                        <p:tgtEl>
                                          <p:spTgt spid="58"/>
                                        </p:tgtEl>
                                      </p:cBhvr>
                                    </p:animEffect>
                                    <p:anim calcmode="lin" valueType="num">
                                      <p:cBhvr>
                                        <p:cTn id="97" dur="1000"/>
                                        <p:tgtEl>
                                          <p:spTgt spid="58"/>
                                        </p:tgtEl>
                                        <p:attrNameLst>
                                          <p:attrName>ppt_x</p:attrName>
                                        </p:attrNameLst>
                                      </p:cBhvr>
                                      <p:tavLst>
                                        <p:tav tm="0">
                                          <p:val>
                                            <p:strVal val="ppt_x"/>
                                          </p:val>
                                        </p:tav>
                                        <p:tav tm="100000">
                                          <p:val>
                                            <p:strVal val="ppt_x"/>
                                          </p:val>
                                        </p:tav>
                                      </p:tavLst>
                                    </p:anim>
                                    <p:anim calcmode="lin" valueType="num">
                                      <p:cBhvr>
                                        <p:cTn id="98" dur="1000"/>
                                        <p:tgtEl>
                                          <p:spTgt spid="58"/>
                                        </p:tgtEl>
                                        <p:attrNameLst>
                                          <p:attrName>ppt_y</p:attrName>
                                        </p:attrNameLst>
                                      </p:cBhvr>
                                      <p:tavLst>
                                        <p:tav tm="0">
                                          <p:val>
                                            <p:strVal val="ppt_y"/>
                                          </p:val>
                                        </p:tav>
                                        <p:tav tm="100000">
                                          <p:val>
                                            <p:strVal val="ppt_y+.1"/>
                                          </p:val>
                                        </p:tav>
                                      </p:tavLst>
                                    </p:anim>
                                    <p:set>
                                      <p:cBhvr>
                                        <p:cTn id="99" dur="1" fill="hold">
                                          <p:stCondLst>
                                            <p:cond delay="999"/>
                                          </p:stCondLst>
                                        </p:cTn>
                                        <p:tgtEl>
                                          <p:spTgt spid="58"/>
                                        </p:tgtEl>
                                        <p:attrNameLst>
                                          <p:attrName>style.visibility</p:attrName>
                                        </p:attrNameLst>
                                      </p:cBhvr>
                                      <p:to>
                                        <p:strVal val="hidden"/>
                                      </p:to>
                                    </p:set>
                                  </p:childTnLst>
                                </p:cTn>
                              </p:par>
                              <p:par>
                                <p:cTn id="100" presetID="42" presetClass="exit" presetSubtype="0" fill="hold" nodeType="withEffect">
                                  <p:stCondLst>
                                    <p:cond delay="0"/>
                                  </p:stCondLst>
                                  <p:childTnLst>
                                    <p:animEffect transition="out" filter="fade">
                                      <p:cBhvr>
                                        <p:cTn id="101" dur="1000"/>
                                        <p:tgtEl>
                                          <p:spTgt spid="59"/>
                                        </p:tgtEl>
                                      </p:cBhvr>
                                    </p:animEffect>
                                    <p:anim calcmode="lin" valueType="num">
                                      <p:cBhvr>
                                        <p:cTn id="102" dur="1000"/>
                                        <p:tgtEl>
                                          <p:spTgt spid="59"/>
                                        </p:tgtEl>
                                        <p:attrNameLst>
                                          <p:attrName>ppt_x</p:attrName>
                                        </p:attrNameLst>
                                      </p:cBhvr>
                                      <p:tavLst>
                                        <p:tav tm="0">
                                          <p:val>
                                            <p:strVal val="ppt_x"/>
                                          </p:val>
                                        </p:tav>
                                        <p:tav tm="100000">
                                          <p:val>
                                            <p:strVal val="ppt_x"/>
                                          </p:val>
                                        </p:tav>
                                      </p:tavLst>
                                    </p:anim>
                                    <p:anim calcmode="lin" valueType="num">
                                      <p:cBhvr>
                                        <p:cTn id="103" dur="1000"/>
                                        <p:tgtEl>
                                          <p:spTgt spid="59"/>
                                        </p:tgtEl>
                                        <p:attrNameLst>
                                          <p:attrName>ppt_y</p:attrName>
                                        </p:attrNameLst>
                                      </p:cBhvr>
                                      <p:tavLst>
                                        <p:tav tm="0">
                                          <p:val>
                                            <p:strVal val="ppt_y"/>
                                          </p:val>
                                        </p:tav>
                                        <p:tav tm="100000">
                                          <p:val>
                                            <p:strVal val="ppt_y+.1"/>
                                          </p:val>
                                        </p:tav>
                                      </p:tavLst>
                                    </p:anim>
                                    <p:set>
                                      <p:cBhvr>
                                        <p:cTn id="104" dur="1" fill="hold">
                                          <p:stCondLst>
                                            <p:cond delay="999"/>
                                          </p:stCondLst>
                                        </p:cTn>
                                        <p:tgtEl>
                                          <p:spTgt spid="59"/>
                                        </p:tgtEl>
                                        <p:attrNameLst>
                                          <p:attrName>style.visibility</p:attrName>
                                        </p:attrNameLst>
                                      </p:cBhvr>
                                      <p:to>
                                        <p:strVal val="hidden"/>
                                      </p:to>
                                    </p:set>
                                  </p:childTnLst>
                                </p:cTn>
                              </p:par>
                            </p:childTnLst>
                          </p:cTn>
                        </p:par>
                        <p:par>
                          <p:cTn id="105" fill="hold">
                            <p:stCondLst>
                              <p:cond delay="4650"/>
                            </p:stCondLst>
                            <p:childTnLst>
                              <p:par>
                                <p:cTn id="106" presetID="10" presetClass="exit" presetSubtype="0" fill="hold" grpId="1" nodeType="afterEffect">
                                  <p:stCondLst>
                                    <p:cond delay="0"/>
                                  </p:stCondLst>
                                  <p:childTnLst>
                                    <p:animEffect transition="out" filter="fade">
                                      <p:cBhvr>
                                        <p:cTn id="107" dur="500"/>
                                        <p:tgtEl>
                                          <p:spTgt spid="29"/>
                                        </p:tgtEl>
                                      </p:cBhvr>
                                    </p:animEffect>
                                    <p:set>
                                      <p:cBhvr>
                                        <p:cTn id="108" dur="1" fill="hold">
                                          <p:stCondLst>
                                            <p:cond delay="499"/>
                                          </p:stCondLst>
                                        </p:cTn>
                                        <p:tgtEl>
                                          <p:spTgt spid="29"/>
                                        </p:tgtEl>
                                        <p:attrNameLst>
                                          <p:attrName>style.visibility</p:attrName>
                                        </p:attrNameLst>
                                      </p:cBhvr>
                                      <p:to>
                                        <p:strVal val="hidden"/>
                                      </p:to>
                                    </p:set>
                                  </p:childTnLst>
                                </p:cTn>
                              </p:par>
                            </p:childTnLst>
                          </p:cTn>
                        </p:par>
                      </p:childTnLst>
                    </p:cTn>
                  </p:par>
                  <p:par>
                    <p:cTn id="109" fill="hold">
                      <p:stCondLst>
                        <p:cond delay="indefinite"/>
                      </p:stCondLst>
                      <p:childTnLst>
                        <p:par>
                          <p:cTn id="110" fill="hold">
                            <p:stCondLst>
                              <p:cond delay="0"/>
                            </p:stCondLst>
                            <p:childTnLst>
                              <p:par>
                                <p:cTn id="111" presetID="22" presetClass="entr" presetSubtype="8" fill="hold" nodeType="clickEffect">
                                  <p:stCondLst>
                                    <p:cond delay="0"/>
                                  </p:stCondLst>
                                  <p:childTnLst>
                                    <p:set>
                                      <p:cBhvr>
                                        <p:cTn id="112" dur="1" fill="hold">
                                          <p:stCondLst>
                                            <p:cond delay="0"/>
                                          </p:stCondLst>
                                        </p:cTn>
                                        <p:tgtEl>
                                          <p:spTgt spid="38">
                                            <p:txEl>
                                              <p:pRg st="0" end="0"/>
                                            </p:txEl>
                                          </p:spTgt>
                                        </p:tgtEl>
                                        <p:attrNameLst>
                                          <p:attrName>style.visibility</p:attrName>
                                        </p:attrNameLst>
                                      </p:cBhvr>
                                      <p:to>
                                        <p:strVal val="visible"/>
                                      </p:to>
                                    </p:set>
                                    <p:animEffect transition="in" filter="wipe(left)">
                                      <p:cBhvr>
                                        <p:cTn id="113" dur="500"/>
                                        <p:tgtEl>
                                          <p:spTgt spid="38">
                                            <p:txEl>
                                              <p:pRg st="0" end="0"/>
                                            </p:txEl>
                                          </p:spTgt>
                                        </p:tgtEl>
                                      </p:cBhvr>
                                    </p:animEffect>
                                  </p:childTnLst>
                                </p:cTn>
                              </p:par>
                              <p:par>
                                <p:cTn id="114" presetID="22" presetClass="entr" presetSubtype="8" fill="hold" nodeType="withEffect">
                                  <p:stCondLst>
                                    <p:cond delay="0"/>
                                  </p:stCondLst>
                                  <p:childTnLst>
                                    <p:set>
                                      <p:cBhvr>
                                        <p:cTn id="115" dur="1" fill="hold">
                                          <p:stCondLst>
                                            <p:cond delay="0"/>
                                          </p:stCondLst>
                                        </p:cTn>
                                        <p:tgtEl>
                                          <p:spTgt spid="38">
                                            <p:txEl>
                                              <p:pRg st="1" end="1"/>
                                            </p:txEl>
                                          </p:spTgt>
                                        </p:tgtEl>
                                        <p:attrNameLst>
                                          <p:attrName>style.visibility</p:attrName>
                                        </p:attrNameLst>
                                      </p:cBhvr>
                                      <p:to>
                                        <p:strVal val="visible"/>
                                      </p:to>
                                    </p:set>
                                    <p:animEffect transition="in" filter="wipe(left)">
                                      <p:cBhvr>
                                        <p:cTn id="116" dur="500"/>
                                        <p:tgtEl>
                                          <p:spTgt spid="38">
                                            <p:txEl>
                                              <p:pRg st="1" end="1"/>
                                            </p:txEl>
                                          </p:spTgt>
                                        </p:tgtEl>
                                      </p:cBhvr>
                                    </p:animEffect>
                                  </p:childTnLst>
                                </p:cTn>
                              </p:par>
                              <p:par>
                                <p:cTn id="117" presetID="22" presetClass="entr" presetSubtype="8" fill="hold" nodeType="withEffect">
                                  <p:stCondLst>
                                    <p:cond delay="0"/>
                                  </p:stCondLst>
                                  <p:childTnLst>
                                    <p:set>
                                      <p:cBhvr>
                                        <p:cTn id="118" dur="1" fill="hold">
                                          <p:stCondLst>
                                            <p:cond delay="0"/>
                                          </p:stCondLst>
                                        </p:cTn>
                                        <p:tgtEl>
                                          <p:spTgt spid="38">
                                            <p:txEl>
                                              <p:pRg st="2" end="2"/>
                                            </p:txEl>
                                          </p:spTgt>
                                        </p:tgtEl>
                                        <p:attrNameLst>
                                          <p:attrName>style.visibility</p:attrName>
                                        </p:attrNameLst>
                                      </p:cBhvr>
                                      <p:to>
                                        <p:strVal val="visible"/>
                                      </p:to>
                                    </p:set>
                                    <p:animEffect transition="in" filter="wipe(left)">
                                      <p:cBhvr>
                                        <p:cTn id="119" dur="500"/>
                                        <p:tgtEl>
                                          <p:spTgt spid="38">
                                            <p:txEl>
                                              <p:pRg st="2" end="2"/>
                                            </p:txEl>
                                          </p:spTgt>
                                        </p:tgtEl>
                                      </p:cBhvr>
                                    </p:animEffect>
                                  </p:childTnLst>
                                </p:cTn>
                              </p:par>
                              <p:par>
                                <p:cTn id="120" presetID="22" presetClass="entr" presetSubtype="8" fill="hold" nodeType="withEffect">
                                  <p:stCondLst>
                                    <p:cond delay="0"/>
                                  </p:stCondLst>
                                  <p:childTnLst>
                                    <p:set>
                                      <p:cBhvr>
                                        <p:cTn id="121" dur="1" fill="hold">
                                          <p:stCondLst>
                                            <p:cond delay="0"/>
                                          </p:stCondLst>
                                        </p:cTn>
                                        <p:tgtEl>
                                          <p:spTgt spid="38">
                                            <p:txEl>
                                              <p:pRg st="3" end="3"/>
                                            </p:txEl>
                                          </p:spTgt>
                                        </p:tgtEl>
                                        <p:attrNameLst>
                                          <p:attrName>style.visibility</p:attrName>
                                        </p:attrNameLst>
                                      </p:cBhvr>
                                      <p:to>
                                        <p:strVal val="visible"/>
                                      </p:to>
                                    </p:set>
                                    <p:animEffect transition="in" filter="wipe(left)">
                                      <p:cBhvr>
                                        <p:cTn id="122" dur="500"/>
                                        <p:tgtEl>
                                          <p:spTgt spid="38">
                                            <p:txEl>
                                              <p:pRg st="3" end="3"/>
                                            </p:txEl>
                                          </p:spTgt>
                                        </p:tgtEl>
                                      </p:cBhvr>
                                    </p:animEffect>
                                  </p:childTnLst>
                                </p:cTn>
                              </p:par>
                              <p:par>
                                <p:cTn id="123" presetID="22" presetClass="entr" presetSubtype="8" fill="hold" nodeType="withEffect">
                                  <p:stCondLst>
                                    <p:cond delay="0"/>
                                  </p:stCondLst>
                                  <p:childTnLst>
                                    <p:set>
                                      <p:cBhvr>
                                        <p:cTn id="124" dur="1" fill="hold">
                                          <p:stCondLst>
                                            <p:cond delay="0"/>
                                          </p:stCondLst>
                                        </p:cTn>
                                        <p:tgtEl>
                                          <p:spTgt spid="38">
                                            <p:txEl>
                                              <p:pRg st="4" end="4"/>
                                            </p:txEl>
                                          </p:spTgt>
                                        </p:tgtEl>
                                        <p:attrNameLst>
                                          <p:attrName>style.visibility</p:attrName>
                                        </p:attrNameLst>
                                      </p:cBhvr>
                                      <p:to>
                                        <p:strVal val="visible"/>
                                      </p:to>
                                    </p:set>
                                    <p:animEffect transition="in" filter="wipe(left)">
                                      <p:cBhvr>
                                        <p:cTn id="125" dur="500"/>
                                        <p:tgtEl>
                                          <p:spTgt spid="38">
                                            <p:txEl>
                                              <p:pRg st="4" end="4"/>
                                            </p:txEl>
                                          </p:spTgt>
                                        </p:tgtEl>
                                      </p:cBhvr>
                                    </p:animEffect>
                                  </p:childTnLst>
                                </p:cTn>
                              </p:par>
                              <p:par>
                                <p:cTn id="126" presetID="22" presetClass="entr" presetSubtype="8" fill="hold" nodeType="withEffect">
                                  <p:stCondLst>
                                    <p:cond delay="0"/>
                                  </p:stCondLst>
                                  <p:childTnLst>
                                    <p:set>
                                      <p:cBhvr>
                                        <p:cTn id="127" dur="1" fill="hold">
                                          <p:stCondLst>
                                            <p:cond delay="0"/>
                                          </p:stCondLst>
                                        </p:cTn>
                                        <p:tgtEl>
                                          <p:spTgt spid="38">
                                            <p:txEl>
                                              <p:pRg st="5" end="5"/>
                                            </p:txEl>
                                          </p:spTgt>
                                        </p:tgtEl>
                                        <p:attrNameLst>
                                          <p:attrName>style.visibility</p:attrName>
                                        </p:attrNameLst>
                                      </p:cBhvr>
                                      <p:to>
                                        <p:strVal val="visible"/>
                                      </p:to>
                                    </p:set>
                                    <p:animEffect transition="in" filter="wipe(left)">
                                      <p:cBhvr>
                                        <p:cTn id="128" dur="500"/>
                                        <p:tgtEl>
                                          <p:spTgt spid="38">
                                            <p:txEl>
                                              <p:pRg st="5" end="5"/>
                                            </p:txEl>
                                          </p:spTgt>
                                        </p:tgtEl>
                                      </p:cBhvr>
                                    </p:animEffect>
                                  </p:childTnLst>
                                </p:cTn>
                              </p:par>
                              <p:par>
                                <p:cTn id="129" presetID="22" presetClass="entr" presetSubtype="8" fill="hold" nodeType="withEffect">
                                  <p:stCondLst>
                                    <p:cond delay="0"/>
                                  </p:stCondLst>
                                  <p:childTnLst>
                                    <p:set>
                                      <p:cBhvr>
                                        <p:cTn id="130" dur="1" fill="hold">
                                          <p:stCondLst>
                                            <p:cond delay="0"/>
                                          </p:stCondLst>
                                        </p:cTn>
                                        <p:tgtEl>
                                          <p:spTgt spid="38">
                                            <p:txEl>
                                              <p:pRg st="6" end="6"/>
                                            </p:txEl>
                                          </p:spTgt>
                                        </p:tgtEl>
                                        <p:attrNameLst>
                                          <p:attrName>style.visibility</p:attrName>
                                        </p:attrNameLst>
                                      </p:cBhvr>
                                      <p:to>
                                        <p:strVal val="visible"/>
                                      </p:to>
                                    </p:set>
                                    <p:animEffect transition="in" filter="wipe(left)">
                                      <p:cBhvr>
                                        <p:cTn id="131" dur="500"/>
                                        <p:tgtEl>
                                          <p:spTgt spid="3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8" grpId="1"/>
      <p:bldP spid="29" grpId="0"/>
      <p:bldP spid="29" grpId="1"/>
      <p:bldP spid="30" grpId="0"/>
      <p:bldP spid="30" grpId="1"/>
      <p:bldP spid="31" grpId="0"/>
      <p:bldP spid="31" grpId="1"/>
      <p:bldP spid="33" grpId="0"/>
      <p:bldP spid="40" grpId="0" animBg="1"/>
      <p:bldP spid="6" grpId="0" animBg="1"/>
      <p:bldP spid="6" grpId="1" animBg="1"/>
      <p:bldP spid="58" grpId="0" animBg="1"/>
      <p:bldP spid="58"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7510" t="31072"/>
          <a:stretch/>
        </p:blipFill>
        <p:spPr>
          <a:xfrm>
            <a:off x="9275626" y="1674959"/>
            <a:ext cx="2706824" cy="3028227"/>
          </a:xfrm>
          <a:prstGeom prst="rect">
            <a:avLst/>
          </a:prstGeom>
        </p:spPr>
      </p:pic>
      <p:sp>
        <p:nvSpPr>
          <p:cNvPr id="3" name="Rectangle 2"/>
          <p:cNvSpPr/>
          <p:nvPr/>
        </p:nvSpPr>
        <p:spPr bwMode="auto">
          <a:xfrm>
            <a:off x="522361" y="1675527"/>
            <a:ext cx="8686800" cy="4506197"/>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a:solidFill>
                <a:srgbClr val="FFFFFF"/>
              </a:solidFill>
            </a:endParaRPr>
          </a:p>
        </p:txBody>
      </p:sp>
      <p:sp>
        <p:nvSpPr>
          <p:cNvPr id="2" name="Title 1"/>
          <p:cNvSpPr>
            <a:spLocks noGrp="1"/>
          </p:cNvSpPr>
          <p:nvPr>
            <p:ph type="title"/>
          </p:nvPr>
        </p:nvSpPr>
        <p:spPr>
          <a:xfrm>
            <a:off x="519112" y="228600"/>
            <a:ext cx="11149013" cy="747897"/>
          </a:xfrm>
        </p:spPr>
        <p:txBody>
          <a:bodyPr/>
          <a:lstStyle/>
          <a:p>
            <a:r>
              <a:rPr lang="en-US" dirty="0" smtClean="0">
                <a:solidFill>
                  <a:schemeClr val="bg1">
                    <a:lumMod val="50000"/>
                  </a:schemeClr>
                </a:solidFill>
              </a:rPr>
              <a:t>Folder Redirection</a:t>
            </a:r>
            <a:endParaRPr lang="en-US" dirty="0">
              <a:solidFill>
                <a:schemeClr val="bg1">
                  <a:lumMod val="50000"/>
                </a:schemeClr>
              </a:solidFill>
            </a:endParaRPr>
          </a:p>
        </p:txBody>
      </p:sp>
      <p:pic>
        <p:nvPicPr>
          <p:cNvPr id="24" name="Picture 7" descr="C:\Users\v-junyo.REDMOND\Downloads\picasion.com_47562b368667ae2cdfc03232e83d1978.gif"/>
          <p:cNvPicPr preferRelativeResize="0">
            <a:picLocks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9253175">
            <a:off x="2516437" y="4054569"/>
            <a:ext cx="1658571" cy="54738"/>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7" descr="C:\Users\v-junyo.REDMOND\Downloads\picasion.com_47562b368667ae2cdfc03232e83d1978.gif"/>
          <p:cNvPicPr preferRelativeResize="0">
            <a:picLocks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19253175">
            <a:off x="2670987" y="4129623"/>
            <a:ext cx="1752387" cy="48137"/>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7" descr="C:\Users\v-junyo.REDMOND\Downloads\picasion.com_47562b368667ae2cdfc03232e83d1978.gif"/>
          <p:cNvPicPr preferRelativeResize="0">
            <a:picLocks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19208" y="3303550"/>
            <a:ext cx="1761596" cy="45719"/>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7" descr="C:\Users\v-junyo.REDMOND\Downloads\picasion.com_47562b368667ae2cdfc03232e83d1978.gif"/>
          <p:cNvPicPr preferRelativeResize="0">
            <a:picLocks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a:off x="5019208" y="3158019"/>
            <a:ext cx="1761596" cy="45719"/>
          </a:xfrm>
          <a:prstGeom prst="rect">
            <a:avLst/>
          </a:prstGeom>
          <a:noFill/>
          <a:extLst>
            <a:ext uri="{909E8E84-426E-40DD-AFC4-6F175D3DCCD1}">
              <a14:hiddenFill xmlns:a14="http://schemas.microsoft.com/office/drawing/2010/main">
                <a:solidFill>
                  <a:srgbClr val="FFFFFF"/>
                </a:solidFill>
              </a14:hiddenFill>
            </a:ext>
          </a:extLst>
        </p:spPr>
      </p:pic>
      <p:pic>
        <p:nvPicPr>
          <p:cNvPr id="82" name="Picture 2" descr="\\MAGNUM\Projects\Microsoft\Cloud Power FY12\Design\ICONS_PNG\Devices.png"/>
          <p:cNvPicPr>
            <a:picLocks noChangeAspect="1" noChangeArrowheads="1"/>
          </p:cNvPicPr>
          <p:nvPr/>
        </p:nvPicPr>
        <p:blipFill>
          <a:blip r:embed="rId5" cstate="print">
            <a:lum bright="100000"/>
          </a:blip>
          <a:srcRect r="54000" b="50000"/>
          <a:stretch>
            <a:fillRect/>
          </a:stretch>
        </p:blipFill>
        <p:spPr bwMode="auto">
          <a:xfrm>
            <a:off x="1542694" y="4405980"/>
            <a:ext cx="1197049" cy="1301141"/>
          </a:xfrm>
          <a:prstGeom prst="rect">
            <a:avLst/>
          </a:prstGeom>
          <a:noFill/>
          <a:ln>
            <a:noFill/>
          </a:ln>
        </p:spPr>
      </p:pic>
      <p:pic>
        <p:nvPicPr>
          <p:cNvPr id="83" name="Picture 2" descr="\\MAGNUM\Projects\Microsoft\Cloud Power FY12\Design\Icons\PNGs\Server_2.png"/>
          <p:cNvPicPr>
            <a:picLocks noChangeAspect="1" noChangeArrowheads="1"/>
          </p:cNvPicPr>
          <p:nvPr/>
        </p:nvPicPr>
        <p:blipFill>
          <a:blip r:embed="rId6" cstate="print">
            <a:lum bright="100000"/>
          </a:blip>
          <a:srcRect/>
          <a:stretch>
            <a:fillRect/>
          </a:stretch>
        </p:blipFill>
        <p:spPr bwMode="auto">
          <a:xfrm>
            <a:off x="3457328" y="1922263"/>
            <a:ext cx="1828800" cy="1828800"/>
          </a:xfrm>
          <a:prstGeom prst="rect">
            <a:avLst/>
          </a:prstGeom>
          <a:noFill/>
        </p:spPr>
      </p:pic>
      <p:pic>
        <p:nvPicPr>
          <p:cNvPr id="84" name="Picture 2" descr="\\MAGNUM\Projects\Microsoft\Cloud Power FY12\Design\ICONS_PNG\Devices.png"/>
          <p:cNvPicPr>
            <a:picLocks noChangeAspect="1" noChangeArrowheads="1"/>
          </p:cNvPicPr>
          <p:nvPr/>
        </p:nvPicPr>
        <p:blipFill>
          <a:blip r:embed="rId5" cstate="print">
            <a:lum bright="100000"/>
          </a:blip>
          <a:srcRect r="54000" b="50000"/>
          <a:stretch>
            <a:fillRect/>
          </a:stretch>
        </p:blipFill>
        <p:spPr bwMode="auto">
          <a:xfrm>
            <a:off x="6016745" y="4407437"/>
            <a:ext cx="1197049" cy="1301141"/>
          </a:xfrm>
          <a:prstGeom prst="rect">
            <a:avLst/>
          </a:prstGeom>
          <a:noFill/>
          <a:ln>
            <a:noFill/>
          </a:ln>
        </p:spPr>
      </p:pic>
      <p:pic>
        <p:nvPicPr>
          <p:cNvPr id="85" name="Picture 2" descr="\\MAGNUM\Projects\Microsoft\Cloud Power FY12\Design\ICONS_PNG\Devices.png"/>
          <p:cNvPicPr>
            <a:picLocks noChangeAspect="1" noChangeArrowheads="1"/>
          </p:cNvPicPr>
          <p:nvPr/>
        </p:nvPicPr>
        <p:blipFill>
          <a:blip r:embed="rId5" cstate="print">
            <a:lum bright="100000"/>
          </a:blip>
          <a:srcRect r="54000" b="50000"/>
          <a:stretch>
            <a:fillRect/>
          </a:stretch>
        </p:blipFill>
        <p:spPr bwMode="auto">
          <a:xfrm>
            <a:off x="6921839" y="2312660"/>
            <a:ext cx="1197049" cy="1301141"/>
          </a:xfrm>
          <a:prstGeom prst="rect">
            <a:avLst/>
          </a:prstGeom>
          <a:noFill/>
          <a:ln>
            <a:noFill/>
          </a:ln>
        </p:spPr>
      </p:pic>
      <p:pic>
        <p:nvPicPr>
          <p:cNvPr id="86" name="Picture 3" descr="\\MAGNUM\Projects\Microsoft\Cloud Power FY12\Design\ICONS_PNG\Document.png"/>
          <p:cNvPicPr>
            <a:picLocks noChangeAspect="1" noChangeArrowheads="1"/>
          </p:cNvPicPr>
          <p:nvPr/>
        </p:nvPicPr>
        <p:blipFill>
          <a:blip r:embed="rId7" cstate="print">
            <a:lum bright="100000"/>
          </a:blip>
          <a:stretch>
            <a:fillRect/>
          </a:stretch>
        </p:blipFill>
        <p:spPr bwMode="auto">
          <a:xfrm>
            <a:off x="1098794" y="4182967"/>
            <a:ext cx="705082" cy="705082"/>
          </a:xfrm>
          <a:prstGeom prst="rect">
            <a:avLst/>
          </a:prstGeom>
          <a:noFill/>
        </p:spPr>
      </p:pic>
      <p:pic>
        <p:nvPicPr>
          <p:cNvPr id="87" name="Picture 7" descr="C:\Users\v-junyo.REDMOND\Downloads\picasion.com_47562b368667ae2cdfc03232e83d1978.gif"/>
          <p:cNvPicPr preferRelativeResize="0">
            <a:picLocks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2346825" flipH="1">
            <a:off x="4445533" y="4129624"/>
            <a:ext cx="1752387" cy="48137"/>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7" descr="C:\Users\v-junyo.REDMOND\Downloads\picasion.com_47562b368667ae2cdfc03232e83d1978.gif"/>
          <p:cNvPicPr preferRelativeResize="0">
            <a:picLocks noChangeArrowheads="1" noCrop="1"/>
          </p:cNvPicPr>
          <p:nvPr/>
        </p:nvPicPr>
        <p:blipFill>
          <a:blip r:embed="rId4">
            <a:extLst>
              <a:ext uri="{28A0092B-C50C-407E-A947-70E740481C1C}">
                <a14:useLocalDpi xmlns:a14="http://schemas.microsoft.com/office/drawing/2010/main" val="0"/>
              </a:ext>
            </a:extLst>
          </a:blip>
          <a:srcRect/>
          <a:stretch>
            <a:fillRect/>
          </a:stretch>
        </p:blipFill>
        <p:spPr bwMode="auto">
          <a:xfrm rot="2346825" flipV="1">
            <a:off x="4675767" y="4053478"/>
            <a:ext cx="1658571" cy="5473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09509" y="2685184"/>
            <a:ext cx="374207" cy="374207"/>
          </a:xfrm>
          <a:prstGeom prst="rect">
            <a:avLst/>
          </a:prstGeom>
        </p:spPr>
      </p:pic>
      <p:pic>
        <p:nvPicPr>
          <p:cNvPr id="19" name="Picture 1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06597" y="4784927"/>
            <a:ext cx="374207" cy="374207"/>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942239" y="4791100"/>
            <a:ext cx="374207" cy="374207"/>
          </a:xfrm>
          <a:prstGeom prst="rect">
            <a:avLst/>
          </a:prstGeom>
        </p:spPr>
      </p:pic>
      <p:sp>
        <p:nvSpPr>
          <p:cNvPr id="21" name="Rectangle 20"/>
          <p:cNvSpPr/>
          <p:nvPr/>
        </p:nvSpPr>
        <p:spPr>
          <a:xfrm>
            <a:off x="9275626" y="3287071"/>
            <a:ext cx="2721563" cy="2886587"/>
          </a:xfrm>
          <a:prstGeom prst="rect">
            <a:avLst/>
          </a:prstGeom>
          <a:gradFill>
            <a:gsLst>
              <a:gs pos="0">
                <a:schemeClr val="tx1">
                  <a:alpha val="0"/>
                </a:schemeClr>
              </a:gs>
              <a:gs pos="25000">
                <a:schemeClr val="tx1">
                  <a:alpha val="99000"/>
                </a:schemeClr>
              </a:gs>
              <a:gs pos="84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3" name="Rectangle 62"/>
          <p:cNvSpPr/>
          <p:nvPr/>
        </p:nvSpPr>
        <p:spPr>
          <a:xfrm>
            <a:off x="9228126" y="3319581"/>
            <a:ext cx="2948824" cy="2677644"/>
          </a:xfrm>
          <a:prstGeom prst="rect">
            <a:avLst/>
          </a:prstGeom>
        </p:spPr>
        <p:txBody>
          <a:bodyPr wrap="square" lIns="91428" tIns="45714" rIns="91428" bIns="45714">
            <a:spAutoFit/>
          </a:bodyPr>
          <a:lstStyle/>
          <a:p>
            <a:pPr marL="228600" lvl="0" indent="-228600">
              <a:buFont typeface="+mj-lt"/>
              <a:buAutoNum type="arabicPeriod"/>
            </a:pPr>
            <a:r>
              <a:rPr lang="en-US" sz="1400" dirty="0">
                <a:solidFill>
                  <a:schemeClr val="bg1"/>
                </a:solidFill>
              </a:rPr>
              <a:t>Move documents out of the user </a:t>
            </a:r>
            <a:r>
              <a:rPr lang="en-US" sz="1400" dirty="0" smtClean="0">
                <a:solidFill>
                  <a:schemeClr val="bg1"/>
                </a:solidFill>
              </a:rPr>
              <a:t>profile to </a:t>
            </a:r>
            <a:r>
              <a:rPr lang="en-US" sz="1400" dirty="0">
                <a:solidFill>
                  <a:schemeClr val="bg1"/>
                </a:solidFill>
              </a:rPr>
              <a:t>a centralized location </a:t>
            </a:r>
            <a:r>
              <a:rPr lang="en-US" sz="1400" dirty="0" smtClean="0">
                <a:solidFill>
                  <a:schemeClr val="bg1"/>
                </a:solidFill>
              </a:rPr>
              <a:t>on the </a:t>
            </a:r>
            <a:r>
              <a:rPr lang="en-US" sz="1400" dirty="0">
                <a:solidFill>
                  <a:schemeClr val="bg1"/>
                </a:solidFill>
              </a:rPr>
              <a:t>network</a:t>
            </a:r>
          </a:p>
          <a:p>
            <a:pPr marL="228600" lvl="0" indent="-228600">
              <a:buFont typeface="+mj-lt"/>
              <a:buAutoNum type="arabicPeriod"/>
            </a:pPr>
            <a:r>
              <a:rPr lang="en-US" sz="1400" dirty="0">
                <a:solidFill>
                  <a:schemeClr val="bg1"/>
                </a:solidFill>
              </a:rPr>
              <a:t>Benefits</a:t>
            </a:r>
          </a:p>
          <a:p>
            <a:pPr marL="742932" lvl="1" indent="-285750">
              <a:buFont typeface="Arial" pitchFamily="34" charset="0"/>
              <a:buChar char="•"/>
            </a:pPr>
            <a:r>
              <a:rPr lang="en-US" sz="1400" dirty="0">
                <a:solidFill>
                  <a:schemeClr val="bg1"/>
                </a:solidFill>
              </a:rPr>
              <a:t>Provide uninterrupted access</a:t>
            </a:r>
          </a:p>
          <a:p>
            <a:pPr marL="742932" lvl="1" indent="-285750">
              <a:buFont typeface="Arial" pitchFamily="34" charset="0"/>
              <a:buChar char="•"/>
            </a:pPr>
            <a:r>
              <a:rPr lang="en-US" sz="1400" dirty="0">
                <a:solidFill>
                  <a:schemeClr val="bg1"/>
                </a:solidFill>
              </a:rPr>
              <a:t>Reduce the size of the user profile</a:t>
            </a:r>
          </a:p>
          <a:p>
            <a:pPr marL="742932" lvl="1" indent="-285750">
              <a:buFont typeface="Arial" pitchFamily="34" charset="0"/>
              <a:buChar char="•"/>
            </a:pPr>
            <a:r>
              <a:rPr lang="en-US" sz="1400" dirty="0">
                <a:solidFill>
                  <a:schemeClr val="bg1"/>
                </a:solidFill>
              </a:rPr>
              <a:t>Centralize management of documents</a:t>
            </a:r>
          </a:p>
          <a:p>
            <a:pPr marL="742932" lvl="1" indent="-285750">
              <a:buFont typeface="Arial" pitchFamily="34" charset="0"/>
              <a:buChar char="•"/>
            </a:pPr>
            <a:r>
              <a:rPr lang="en-US" sz="1400" dirty="0">
                <a:solidFill>
                  <a:schemeClr val="bg1"/>
                </a:solidFill>
              </a:rPr>
              <a:t>Simplify backup and recovery</a:t>
            </a:r>
          </a:p>
        </p:txBody>
      </p:sp>
    </p:spTree>
    <p:extLst>
      <p:ext uri="{BB962C8B-B14F-4D97-AF65-F5344CB8AC3E}">
        <p14:creationId xmlns:p14="http://schemas.microsoft.com/office/powerpoint/2010/main" val="2537829332"/>
      </p:ext>
    </p:extLst>
  </p:cSld>
  <p:clrMapOvr>
    <a:masterClrMapping/>
  </p:clrMapOvr>
  <mc:AlternateContent xmlns:mc="http://schemas.openxmlformats.org/markup-compatibility/2006" xmlns:p14="http://schemas.microsoft.com/office/powerpoint/2010/main">
    <mc:Choice Requires="p14">
      <p:transition spd="slow" p14:dur="1500">
        <p:push/>
      </p:transition>
    </mc:Choice>
    <mc:Fallback xmlns="">
      <p:transition spd="slow">
        <p:push/>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3">
                                            <p:txEl>
                                              <p:pRg st="0" end="0"/>
                                            </p:txEl>
                                          </p:spTgt>
                                        </p:tgtEl>
                                        <p:attrNameLst>
                                          <p:attrName>style.visibility</p:attrName>
                                        </p:attrNameLst>
                                      </p:cBhvr>
                                      <p:to>
                                        <p:strVal val="visible"/>
                                      </p:to>
                                    </p:set>
                                    <p:animEffect transition="in" filter="wipe(left)">
                                      <p:cBhvr>
                                        <p:cTn id="7" dur="500"/>
                                        <p:tgtEl>
                                          <p:spTgt spid="63">
                                            <p:txEl>
                                              <p:pRg st="0" end="0"/>
                                            </p:txEl>
                                          </p:spTgt>
                                        </p:tgtEl>
                                      </p:cBhvr>
                                    </p:animEffect>
                                  </p:childTnLst>
                                </p:cTn>
                              </p:par>
                              <p:par>
                                <p:cTn id="8" presetID="42" presetClass="path" presetSubtype="0" accel="50000" decel="50000" fill="hold" nodeType="withEffect">
                                  <p:stCondLst>
                                    <p:cond delay="250"/>
                                  </p:stCondLst>
                                  <p:childTnLst>
                                    <p:animMotion origin="layout" path="M -4.2671E-6 3.15449E-6 L 0.18684 -0.21624 " pathEditMode="relative" rAng="0" ptsTypes="AA">
                                      <p:cBhvr>
                                        <p:cTn id="9" dur="2000" fill="hold"/>
                                        <p:tgtEl>
                                          <p:spTgt spid="86"/>
                                        </p:tgtEl>
                                        <p:attrNameLst>
                                          <p:attrName>ppt_x</p:attrName>
                                          <p:attrName>ppt_y</p:attrName>
                                        </p:attrNameLst>
                                      </p:cBhvr>
                                      <p:rCtr x="9342" y="-10823"/>
                                    </p:animMotion>
                                  </p:childTnLst>
                                </p:cTn>
                              </p:par>
                            </p:childTnLst>
                          </p:cTn>
                        </p:par>
                        <p:par>
                          <p:cTn id="10" fill="hold">
                            <p:stCondLst>
                              <p:cond delay="3000"/>
                            </p:stCondLst>
                            <p:childTnLst>
                              <p:par>
                                <p:cTn id="11" presetID="22" presetClass="entr" presetSubtype="4"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wipe(down)">
                                      <p:cBhvr>
                                        <p:cTn id="13" dur="500"/>
                                        <p:tgtEl>
                                          <p:spTgt spid="24"/>
                                        </p:tgtEl>
                                      </p:cBhvr>
                                    </p:animEffect>
                                  </p:childTnLst>
                                </p:cTn>
                              </p:par>
                            </p:childTnLst>
                          </p:cTn>
                        </p:par>
                        <p:par>
                          <p:cTn id="14" fill="hold">
                            <p:stCondLst>
                              <p:cond delay="3500"/>
                            </p:stCondLst>
                            <p:childTnLst>
                              <p:par>
                                <p:cTn id="15" presetID="22" presetClass="entr" presetSubtype="4" fill="hold" nodeType="afterEffect">
                                  <p:stCondLst>
                                    <p:cond delay="0"/>
                                  </p:stCondLst>
                                  <p:childTnLst>
                                    <p:set>
                                      <p:cBhvr>
                                        <p:cTn id="16" dur="1" fill="hold">
                                          <p:stCondLst>
                                            <p:cond delay="0"/>
                                          </p:stCondLst>
                                        </p:cTn>
                                        <p:tgtEl>
                                          <p:spTgt spid="46"/>
                                        </p:tgtEl>
                                        <p:attrNameLst>
                                          <p:attrName>style.visibility</p:attrName>
                                        </p:attrNameLst>
                                      </p:cBhvr>
                                      <p:to>
                                        <p:strVal val="visible"/>
                                      </p:to>
                                    </p:set>
                                    <p:animEffect transition="in" filter="wipe(down)">
                                      <p:cBhvr>
                                        <p:cTn id="17" dur="500"/>
                                        <p:tgtEl>
                                          <p:spTgt spid="46"/>
                                        </p:tgtEl>
                                      </p:cBhvr>
                                    </p:animEffect>
                                  </p:childTnLst>
                                </p:cTn>
                              </p:par>
                            </p:childTnLst>
                          </p:cTn>
                        </p:par>
                        <p:par>
                          <p:cTn id="18" fill="hold">
                            <p:stCondLst>
                              <p:cond delay="4000"/>
                            </p:stCondLst>
                            <p:childTnLst>
                              <p:par>
                                <p:cTn id="19" presetID="22" presetClass="entr" presetSubtype="2"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right)">
                                      <p:cBhvr>
                                        <p:cTn id="21" dur="500"/>
                                        <p:tgtEl>
                                          <p:spTgt spid="49"/>
                                        </p:tgtEl>
                                      </p:cBhvr>
                                    </p:animEffect>
                                  </p:childTnLst>
                                </p:cTn>
                              </p:par>
                            </p:childTnLst>
                          </p:cTn>
                        </p:par>
                        <p:par>
                          <p:cTn id="22" fill="hold">
                            <p:stCondLst>
                              <p:cond delay="4500"/>
                            </p:stCondLst>
                            <p:childTnLst>
                              <p:par>
                                <p:cTn id="23" presetID="22" presetClass="entr" presetSubtype="2" fill="hold" nodeType="after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wipe(right)">
                                      <p:cBhvr>
                                        <p:cTn id="25" dur="500"/>
                                        <p:tgtEl>
                                          <p:spTgt spid="48"/>
                                        </p:tgtEl>
                                      </p:cBhvr>
                                    </p:animEffect>
                                  </p:childTnLst>
                                </p:cTn>
                              </p:par>
                            </p:childTnLst>
                          </p:cTn>
                        </p:par>
                        <p:par>
                          <p:cTn id="26" fill="hold">
                            <p:stCondLst>
                              <p:cond delay="5000"/>
                            </p:stCondLst>
                            <p:childTnLst>
                              <p:par>
                                <p:cTn id="27" presetID="22" presetClass="entr" presetSubtype="4" fill="hold" nodeType="afterEffect">
                                  <p:stCondLst>
                                    <p:cond delay="0"/>
                                  </p:stCondLst>
                                  <p:childTnLst>
                                    <p:set>
                                      <p:cBhvr>
                                        <p:cTn id="28" dur="1" fill="hold">
                                          <p:stCondLst>
                                            <p:cond delay="0"/>
                                          </p:stCondLst>
                                        </p:cTn>
                                        <p:tgtEl>
                                          <p:spTgt spid="87"/>
                                        </p:tgtEl>
                                        <p:attrNameLst>
                                          <p:attrName>style.visibility</p:attrName>
                                        </p:attrNameLst>
                                      </p:cBhvr>
                                      <p:to>
                                        <p:strVal val="visible"/>
                                      </p:to>
                                    </p:set>
                                    <p:animEffect transition="in" filter="wipe(down)">
                                      <p:cBhvr>
                                        <p:cTn id="29" dur="500"/>
                                        <p:tgtEl>
                                          <p:spTgt spid="87"/>
                                        </p:tgtEl>
                                      </p:cBhvr>
                                    </p:animEffect>
                                  </p:childTnLst>
                                </p:cTn>
                              </p:par>
                            </p:childTnLst>
                          </p:cTn>
                        </p:par>
                        <p:par>
                          <p:cTn id="30" fill="hold">
                            <p:stCondLst>
                              <p:cond delay="5500"/>
                            </p:stCondLst>
                            <p:childTnLst>
                              <p:par>
                                <p:cTn id="31" presetID="22" presetClass="entr" presetSubtype="4" fill="hold" nodeType="afterEffect">
                                  <p:stCondLst>
                                    <p:cond delay="0"/>
                                  </p:stCondLst>
                                  <p:childTnLst>
                                    <p:set>
                                      <p:cBhvr>
                                        <p:cTn id="32" dur="1" fill="hold">
                                          <p:stCondLst>
                                            <p:cond delay="0"/>
                                          </p:stCondLst>
                                        </p:cTn>
                                        <p:tgtEl>
                                          <p:spTgt spid="88"/>
                                        </p:tgtEl>
                                        <p:attrNameLst>
                                          <p:attrName>style.visibility</p:attrName>
                                        </p:attrNameLst>
                                      </p:cBhvr>
                                      <p:to>
                                        <p:strVal val="visible"/>
                                      </p:to>
                                    </p:set>
                                    <p:animEffect transition="in" filter="wipe(down)">
                                      <p:cBhvr>
                                        <p:cTn id="33" dur="500"/>
                                        <p:tgtEl>
                                          <p:spTgt spid="88"/>
                                        </p:tgtEl>
                                      </p:cBhvr>
                                    </p:animEffect>
                                  </p:childTnLst>
                                </p:cTn>
                              </p:par>
                            </p:childTnLst>
                          </p:cTn>
                        </p:par>
                        <p:par>
                          <p:cTn id="34" fill="hold">
                            <p:stCondLst>
                              <p:cond delay="6000"/>
                            </p:stCondLst>
                            <p:childTnLst>
                              <p:par>
                                <p:cTn id="35" presetID="22" presetClass="entr" presetSubtype="8" fill="hold" nodeType="afterEffect">
                                  <p:stCondLst>
                                    <p:cond delay="0"/>
                                  </p:stCondLst>
                                  <p:childTnLst>
                                    <p:set>
                                      <p:cBhvr>
                                        <p:cTn id="36" dur="1" fill="hold">
                                          <p:stCondLst>
                                            <p:cond delay="0"/>
                                          </p:stCondLst>
                                        </p:cTn>
                                        <p:tgtEl>
                                          <p:spTgt spid="63">
                                            <p:txEl>
                                              <p:pRg st="1" end="1"/>
                                            </p:txEl>
                                          </p:spTgt>
                                        </p:tgtEl>
                                        <p:attrNameLst>
                                          <p:attrName>style.visibility</p:attrName>
                                        </p:attrNameLst>
                                      </p:cBhvr>
                                      <p:to>
                                        <p:strVal val="visible"/>
                                      </p:to>
                                    </p:set>
                                    <p:animEffect transition="in" filter="wipe(left)">
                                      <p:cBhvr>
                                        <p:cTn id="37" dur="750"/>
                                        <p:tgtEl>
                                          <p:spTgt spid="63">
                                            <p:txEl>
                                              <p:pRg st="1" end="1"/>
                                            </p:txEl>
                                          </p:spTgt>
                                        </p:tgtEl>
                                      </p:cBhvr>
                                    </p:animEffect>
                                  </p:childTnLst>
                                </p:cTn>
                              </p:par>
                            </p:childTnLst>
                          </p:cTn>
                        </p:par>
                        <p:par>
                          <p:cTn id="38" fill="hold">
                            <p:stCondLst>
                              <p:cond delay="6750"/>
                            </p:stCondLst>
                            <p:childTnLst>
                              <p:par>
                                <p:cTn id="39" presetID="22" presetClass="entr" presetSubtype="8" fill="hold" nodeType="afterEffect">
                                  <p:stCondLst>
                                    <p:cond delay="0"/>
                                  </p:stCondLst>
                                  <p:childTnLst>
                                    <p:set>
                                      <p:cBhvr>
                                        <p:cTn id="40" dur="1" fill="hold">
                                          <p:stCondLst>
                                            <p:cond delay="0"/>
                                          </p:stCondLst>
                                        </p:cTn>
                                        <p:tgtEl>
                                          <p:spTgt spid="63">
                                            <p:txEl>
                                              <p:pRg st="2" end="2"/>
                                            </p:txEl>
                                          </p:spTgt>
                                        </p:tgtEl>
                                        <p:attrNameLst>
                                          <p:attrName>style.visibility</p:attrName>
                                        </p:attrNameLst>
                                      </p:cBhvr>
                                      <p:to>
                                        <p:strVal val="visible"/>
                                      </p:to>
                                    </p:set>
                                    <p:animEffect transition="in" filter="wipe(left)">
                                      <p:cBhvr>
                                        <p:cTn id="41" dur="750"/>
                                        <p:tgtEl>
                                          <p:spTgt spid="63">
                                            <p:txEl>
                                              <p:pRg st="2" end="2"/>
                                            </p:txEl>
                                          </p:spTgt>
                                        </p:tgtEl>
                                      </p:cBhvr>
                                    </p:animEffect>
                                  </p:childTnLst>
                                </p:cTn>
                              </p:par>
                            </p:childTnLst>
                          </p:cTn>
                        </p:par>
                        <p:par>
                          <p:cTn id="42" fill="hold">
                            <p:stCondLst>
                              <p:cond delay="7500"/>
                            </p:stCondLst>
                            <p:childTnLst>
                              <p:par>
                                <p:cTn id="43" presetID="22" presetClass="entr" presetSubtype="8" fill="hold" nodeType="afterEffect">
                                  <p:stCondLst>
                                    <p:cond delay="0"/>
                                  </p:stCondLst>
                                  <p:childTnLst>
                                    <p:set>
                                      <p:cBhvr>
                                        <p:cTn id="44" dur="1" fill="hold">
                                          <p:stCondLst>
                                            <p:cond delay="0"/>
                                          </p:stCondLst>
                                        </p:cTn>
                                        <p:tgtEl>
                                          <p:spTgt spid="63">
                                            <p:txEl>
                                              <p:pRg st="3" end="3"/>
                                            </p:txEl>
                                          </p:spTgt>
                                        </p:tgtEl>
                                        <p:attrNameLst>
                                          <p:attrName>style.visibility</p:attrName>
                                        </p:attrNameLst>
                                      </p:cBhvr>
                                      <p:to>
                                        <p:strVal val="visible"/>
                                      </p:to>
                                    </p:set>
                                    <p:animEffect transition="in" filter="wipe(left)">
                                      <p:cBhvr>
                                        <p:cTn id="45" dur="750"/>
                                        <p:tgtEl>
                                          <p:spTgt spid="63">
                                            <p:txEl>
                                              <p:pRg st="3" end="3"/>
                                            </p:txEl>
                                          </p:spTgt>
                                        </p:tgtEl>
                                      </p:cBhvr>
                                    </p:animEffect>
                                  </p:childTnLst>
                                </p:cTn>
                              </p:par>
                            </p:childTnLst>
                          </p:cTn>
                        </p:par>
                        <p:par>
                          <p:cTn id="46" fill="hold">
                            <p:stCondLst>
                              <p:cond delay="8250"/>
                            </p:stCondLst>
                            <p:childTnLst>
                              <p:par>
                                <p:cTn id="47" presetID="22" presetClass="entr" presetSubtype="8" fill="hold" nodeType="afterEffect">
                                  <p:stCondLst>
                                    <p:cond delay="0"/>
                                  </p:stCondLst>
                                  <p:childTnLst>
                                    <p:set>
                                      <p:cBhvr>
                                        <p:cTn id="48" dur="1" fill="hold">
                                          <p:stCondLst>
                                            <p:cond delay="0"/>
                                          </p:stCondLst>
                                        </p:cTn>
                                        <p:tgtEl>
                                          <p:spTgt spid="63">
                                            <p:txEl>
                                              <p:pRg st="4" end="4"/>
                                            </p:txEl>
                                          </p:spTgt>
                                        </p:tgtEl>
                                        <p:attrNameLst>
                                          <p:attrName>style.visibility</p:attrName>
                                        </p:attrNameLst>
                                      </p:cBhvr>
                                      <p:to>
                                        <p:strVal val="visible"/>
                                      </p:to>
                                    </p:set>
                                    <p:animEffect transition="in" filter="wipe(left)">
                                      <p:cBhvr>
                                        <p:cTn id="49" dur="750"/>
                                        <p:tgtEl>
                                          <p:spTgt spid="63">
                                            <p:txEl>
                                              <p:pRg st="4" end="4"/>
                                            </p:txEl>
                                          </p:spTgt>
                                        </p:tgtEl>
                                      </p:cBhvr>
                                    </p:animEffect>
                                  </p:childTnLst>
                                </p:cTn>
                              </p:par>
                            </p:childTnLst>
                          </p:cTn>
                        </p:par>
                        <p:par>
                          <p:cTn id="50" fill="hold">
                            <p:stCondLst>
                              <p:cond delay="9000"/>
                            </p:stCondLst>
                            <p:childTnLst>
                              <p:par>
                                <p:cTn id="51" presetID="22" presetClass="entr" presetSubtype="8" fill="hold" nodeType="afterEffect">
                                  <p:stCondLst>
                                    <p:cond delay="0"/>
                                  </p:stCondLst>
                                  <p:childTnLst>
                                    <p:set>
                                      <p:cBhvr>
                                        <p:cTn id="52" dur="1" fill="hold">
                                          <p:stCondLst>
                                            <p:cond delay="0"/>
                                          </p:stCondLst>
                                        </p:cTn>
                                        <p:tgtEl>
                                          <p:spTgt spid="63">
                                            <p:txEl>
                                              <p:pRg st="5" end="5"/>
                                            </p:txEl>
                                          </p:spTgt>
                                        </p:tgtEl>
                                        <p:attrNameLst>
                                          <p:attrName>style.visibility</p:attrName>
                                        </p:attrNameLst>
                                      </p:cBhvr>
                                      <p:to>
                                        <p:strVal val="visible"/>
                                      </p:to>
                                    </p:set>
                                    <p:animEffect transition="in" filter="wipe(left)">
                                      <p:cBhvr>
                                        <p:cTn id="53" dur="750"/>
                                        <p:tgtEl>
                                          <p:spTgt spid="6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Group 26"/>
          <p:cNvGrpSpPr/>
          <p:nvPr/>
        </p:nvGrpSpPr>
        <p:grpSpPr>
          <a:xfrm>
            <a:off x="2177335" y="1786096"/>
            <a:ext cx="1877746" cy="1874520"/>
            <a:chOff x="976311" y="1908928"/>
            <a:chExt cx="1877746" cy="1874520"/>
          </a:xfrm>
          <a:solidFill>
            <a:schemeClr val="accent3"/>
          </a:solidFill>
        </p:grpSpPr>
        <p:sp>
          <p:nvSpPr>
            <p:cNvPr id="18" name="Rectangle 17"/>
            <p:cNvSpPr/>
            <p:nvPr/>
          </p:nvSpPr>
          <p:spPr bwMode="auto">
            <a:xfrm>
              <a:off x="976311" y="1908928"/>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4" name="TextBox 3"/>
            <p:cNvSpPr txBox="1"/>
            <p:nvPr/>
          </p:nvSpPr>
          <p:spPr>
            <a:xfrm>
              <a:off x="1141154" y="2579797"/>
              <a:ext cx="1551285" cy="553998"/>
            </a:xfrm>
            <a:prstGeom prst="rect">
              <a:avLst/>
            </a:prstGeom>
            <a:grpFill/>
          </p:spPr>
          <p:txBody>
            <a:bodyPr wrap="square" lIns="0" tIns="0" rIns="0" bIns="0" rtlCol="0">
              <a:spAutoFit/>
            </a:bodyPr>
            <a:lstStyle/>
            <a:p>
              <a:r>
                <a:rPr lang="en-US" dirty="0" smtClean="0">
                  <a:solidFill>
                    <a:schemeClr val="bg1"/>
                  </a:solidFill>
                </a:rPr>
                <a:t>Share a folder for redirection</a:t>
              </a:r>
            </a:p>
          </p:txBody>
        </p:sp>
      </p:grpSp>
      <p:grpSp>
        <p:nvGrpSpPr>
          <p:cNvPr id="30" name="Group 29"/>
          <p:cNvGrpSpPr/>
          <p:nvPr/>
        </p:nvGrpSpPr>
        <p:grpSpPr>
          <a:xfrm>
            <a:off x="4158389" y="3791151"/>
            <a:ext cx="1877746" cy="1874520"/>
            <a:chOff x="2957365" y="3913983"/>
            <a:chExt cx="1877746" cy="1874520"/>
          </a:xfrm>
          <a:solidFill>
            <a:schemeClr val="accent3"/>
          </a:solidFill>
        </p:grpSpPr>
        <p:sp>
          <p:nvSpPr>
            <p:cNvPr id="20" name="Rectangle 19"/>
            <p:cNvSpPr/>
            <p:nvPr/>
          </p:nvSpPr>
          <p:spPr bwMode="auto">
            <a:xfrm>
              <a:off x="2957365" y="3913983"/>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4" name="TextBox 23"/>
            <p:cNvSpPr txBox="1"/>
            <p:nvPr/>
          </p:nvSpPr>
          <p:spPr>
            <a:xfrm>
              <a:off x="3271784" y="4442159"/>
              <a:ext cx="1248908" cy="830997"/>
            </a:xfrm>
            <a:prstGeom prst="rect">
              <a:avLst/>
            </a:prstGeom>
            <a:grpFill/>
          </p:spPr>
          <p:txBody>
            <a:bodyPr wrap="square" lIns="0" tIns="0" rIns="0" bIns="0" rtlCol="0">
              <a:spAutoFit/>
            </a:bodyPr>
            <a:lstStyle/>
            <a:p>
              <a:r>
                <a:rPr lang="en-US" dirty="0" smtClean="0">
                  <a:solidFill>
                    <a:schemeClr val="bg1"/>
                  </a:solidFill>
                </a:rPr>
                <a:t>Optionally limit the GPO’s scope</a:t>
              </a:r>
            </a:p>
          </p:txBody>
        </p:sp>
      </p:grpSp>
      <p:grpSp>
        <p:nvGrpSpPr>
          <p:cNvPr id="28" name="Group 27"/>
          <p:cNvGrpSpPr/>
          <p:nvPr/>
        </p:nvGrpSpPr>
        <p:grpSpPr>
          <a:xfrm>
            <a:off x="6142669" y="1782196"/>
            <a:ext cx="1877746" cy="1874520"/>
            <a:chOff x="4941645" y="1905028"/>
            <a:chExt cx="1877746" cy="1874520"/>
          </a:xfrm>
          <a:solidFill>
            <a:schemeClr val="accent3"/>
          </a:solidFill>
        </p:grpSpPr>
        <p:sp>
          <p:nvSpPr>
            <p:cNvPr id="21" name="Rectangle 20"/>
            <p:cNvSpPr/>
            <p:nvPr/>
          </p:nvSpPr>
          <p:spPr bwMode="auto">
            <a:xfrm>
              <a:off x="4941645" y="1905028"/>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5" name="TextBox 24"/>
            <p:cNvSpPr txBox="1"/>
            <p:nvPr/>
          </p:nvSpPr>
          <p:spPr>
            <a:xfrm>
              <a:off x="5031193" y="2470865"/>
              <a:ext cx="1695424" cy="830997"/>
            </a:xfrm>
            <a:prstGeom prst="rect">
              <a:avLst/>
            </a:prstGeom>
            <a:grpFill/>
          </p:spPr>
          <p:txBody>
            <a:bodyPr wrap="square" lIns="0" tIns="0" rIns="0" bIns="0" rtlCol="0">
              <a:spAutoFit/>
            </a:bodyPr>
            <a:lstStyle/>
            <a:p>
              <a:pPr algn="ctr"/>
              <a:r>
                <a:rPr lang="en-US" dirty="0" smtClean="0">
                  <a:solidFill>
                    <a:schemeClr val="bg1"/>
                  </a:solidFill>
                </a:rPr>
                <a:t>Configure a GPO for Folder Redirection</a:t>
              </a:r>
            </a:p>
          </p:txBody>
        </p:sp>
      </p:grpSp>
      <p:grpSp>
        <p:nvGrpSpPr>
          <p:cNvPr id="36" name="Group 35"/>
          <p:cNvGrpSpPr/>
          <p:nvPr/>
        </p:nvGrpSpPr>
        <p:grpSpPr>
          <a:xfrm>
            <a:off x="2178948" y="1790005"/>
            <a:ext cx="1877746" cy="1874520"/>
            <a:chOff x="977924" y="1917768"/>
            <a:chExt cx="1877746" cy="1874520"/>
          </a:xfrm>
          <a:solidFill>
            <a:schemeClr val="accent3">
              <a:lumMod val="75000"/>
            </a:schemeClr>
          </a:solidFill>
        </p:grpSpPr>
        <p:sp>
          <p:nvSpPr>
            <p:cNvPr id="33" name="Rectangle 32"/>
            <p:cNvSpPr/>
            <p:nvPr/>
          </p:nvSpPr>
          <p:spPr bwMode="auto">
            <a:xfrm>
              <a:off x="977924" y="1917768"/>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35"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grpFill/>
          </p:spPr>
        </p:pic>
      </p:grpSp>
      <p:grpSp>
        <p:nvGrpSpPr>
          <p:cNvPr id="37" name="Group 36"/>
          <p:cNvGrpSpPr/>
          <p:nvPr/>
        </p:nvGrpSpPr>
        <p:grpSpPr>
          <a:xfrm>
            <a:off x="6142669" y="1781037"/>
            <a:ext cx="1877746" cy="1874520"/>
            <a:chOff x="977924" y="1917768"/>
            <a:chExt cx="1877746" cy="1874520"/>
          </a:xfrm>
          <a:solidFill>
            <a:schemeClr val="accent3">
              <a:lumMod val="75000"/>
            </a:schemeClr>
          </a:solidFill>
        </p:grpSpPr>
        <p:sp>
          <p:nvSpPr>
            <p:cNvPr id="38" name="Rectangle 37"/>
            <p:cNvSpPr/>
            <p:nvPr/>
          </p:nvSpPr>
          <p:spPr bwMode="auto">
            <a:xfrm>
              <a:off x="977924" y="1917768"/>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39"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grpFill/>
          </p:spPr>
        </p:pic>
      </p:grpSp>
      <p:grpSp>
        <p:nvGrpSpPr>
          <p:cNvPr id="40" name="Group 39"/>
          <p:cNvGrpSpPr/>
          <p:nvPr/>
        </p:nvGrpSpPr>
        <p:grpSpPr>
          <a:xfrm>
            <a:off x="4161613" y="3797565"/>
            <a:ext cx="1877746" cy="1874520"/>
            <a:chOff x="977924" y="1917768"/>
            <a:chExt cx="1877746" cy="1874520"/>
          </a:xfrm>
          <a:solidFill>
            <a:schemeClr val="accent3">
              <a:lumMod val="75000"/>
            </a:schemeClr>
          </a:solidFill>
        </p:grpSpPr>
        <p:sp>
          <p:nvSpPr>
            <p:cNvPr id="41" name="Rectangle 40"/>
            <p:cNvSpPr/>
            <p:nvPr/>
          </p:nvSpPr>
          <p:spPr bwMode="auto">
            <a:xfrm>
              <a:off x="977924" y="1917768"/>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42" name="Picture 4" descr="\\MAGNUM\Projects\Microsoft\Cloud Power FY12\Design\ICONS_PNG\Check_mark.png"/>
            <p:cNvPicPr>
              <a:picLocks noChangeAspect="1" noChangeArrowheads="1"/>
            </p:cNvPicPr>
            <p:nvPr/>
          </p:nvPicPr>
          <p:blipFill>
            <a:blip r:embed="rId3" cstate="print">
              <a:lum bright="100000"/>
            </a:blip>
            <a:srcRect/>
            <a:stretch>
              <a:fillRect/>
            </a:stretch>
          </p:blipFill>
          <p:spPr bwMode="auto">
            <a:xfrm>
              <a:off x="1251220" y="2189451"/>
              <a:ext cx="1331153" cy="1331153"/>
            </a:xfrm>
            <a:prstGeom prst="rect">
              <a:avLst/>
            </a:prstGeom>
            <a:grpFill/>
          </p:spPr>
        </p:pic>
      </p:grpSp>
      <p:pic>
        <p:nvPicPr>
          <p:cNvPr id="6" name="Picture 9" descr="C:\Users\margeaul\Documents\IMAGES\Picture25.png"/>
          <p:cNvPicPr preferRelativeResize="0">
            <a:picLocks noChangeAspect="1" noChangeArrowheads="1"/>
          </p:cNvPicPr>
          <p:nvPr/>
        </p:nvPicPr>
        <p:blipFill rotWithShape="1">
          <a:blip r:embed="rId4" cstate="print">
            <a:extLst>
              <a:ext uri="{28A0092B-C50C-407E-A947-70E740481C1C}">
                <a14:useLocalDpi xmlns:a14="http://schemas.microsoft.com/office/drawing/2010/main" val="0"/>
              </a:ext>
            </a:extLst>
          </a:blip>
          <a:stretch/>
        </p:blipFill>
        <p:spPr bwMode="auto">
          <a:xfrm>
            <a:off x="2180561" y="3791151"/>
            <a:ext cx="1874520" cy="1874520"/>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7" name="Picture 5" descr="C:\Users\margeaul\Documents\IMAGES\Picture4.png"/>
          <p:cNvPicPr>
            <a:picLocks noChangeAspect="1" noChangeArrowheads="1"/>
          </p:cNvPicPr>
          <p:nvPr/>
        </p:nvPicPr>
        <p:blipFill rotWithShape="1">
          <a:blip r:embed="rId5">
            <a:extLst>
              <a:ext uri="{28A0092B-C50C-407E-A947-70E740481C1C}">
                <a14:useLocalDpi xmlns:a14="http://schemas.microsoft.com/office/drawing/2010/main" val="0"/>
              </a:ext>
            </a:extLst>
          </a:blip>
          <a:srcRect t="-1" r="2061" b="-1"/>
          <a:stretch/>
        </p:blipFill>
        <p:spPr bwMode="auto">
          <a:xfrm>
            <a:off x="8125042" y="1781037"/>
            <a:ext cx="1876426" cy="1874520"/>
          </a:xfrm>
          <a:prstGeom prst="rect">
            <a:avLst/>
          </a:prstGeom>
          <a:noFill/>
          <a:extLst>
            <a:ext uri="{909E8E84-426E-40DD-AFC4-6F175D3DCCD1}">
              <a14:hiddenFill xmlns:a14="http://schemas.microsoft.com/office/drawing/2010/main">
                <a:solidFill>
                  <a:srgbClr val="FFFFFF"/>
                </a:solidFill>
              </a14:hiddenFill>
            </a:ext>
          </a:extLst>
        </p:spPr>
      </p:pic>
      <p:sp>
        <p:nvSpPr>
          <p:cNvPr id="46" name="Title 7"/>
          <p:cNvSpPr>
            <a:spLocks noGrp="1"/>
          </p:cNvSpPr>
          <p:nvPr>
            <p:ph type="title"/>
          </p:nvPr>
        </p:nvSpPr>
        <p:spPr>
          <a:xfrm>
            <a:off x="519112" y="228600"/>
            <a:ext cx="11149013" cy="747897"/>
          </a:xfrm>
        </p:spPr>
        <p:txBody>
          <a:bodyPr/>
          <a:lstStyle/>
          <a:p>
            <a:r>
              <a:rPr lang="en-US" dirty="0" smtClean="0">
                <a:solidFill>
                  <a:schemeClr val="bg1">
                    <a:lumMod val="50000"/>
                  </a:schemeClr>
                </a:solidFill>
              </a:rPr>
              <a:t>Configuring Folder Direction</a:t>
            </a:r>
            <a:endParaRPr lang="en-US" dirty="0">
              <a:solidFill>
                <a:schemeClr val="bg1">
                  <a:lumMod val="50000"/>
                </a:schemeClr>
              </a:solidFill>
            </a:endParaRPr>
          </a:p>
        </p:txBody>
      </p:sp>
      <p:pic>
        <p:nvPicPr>
          <p:cNvPr id="9" name="Picture 8"/>
          <p:cNvPicPr>
            <a:picLocks noChangeAspect="1"/>
          </p:cNvPicPr>
          <p:nvPr/>
        </p:nvPicPr>
        <p:blipFill rotWithShape="1">
          <a:blip r:embed="rId6">
            <a:extLst>
              <a:ext uri="{28A0092B-C50C-407E-A947-70E740481C1C}">
                <a14:useLocalDpi xmlns:a14="http://schemas.microsoft.com/office/drawing/2010/main" val="0"/>
              </a:ext>
            </a:extLst>
          </a:blip>
          <a:srcRect l="16276" t="-619" r="16104" b="-2428"/>
          <a:stretch/>
        </p:blipFill>
        <p:spPr>
          <a:xfrm>
            <a:off x="4145077" y="1781037"/>
            <a:ext cx="1891058" cy="1919753"/>
          </a:xfrm>
          <a:prstGeom prst="rect">
            <a:avLst/>
          </a:prstGeom>
        </p:spPr>
      </p:pic>
      <p:pic>
        <p:nvPicPr>
          <p:cNvPr id="10" name="Picture 9"/>
          <p:cNvPicPr>
            <a:picLocks noChangeAspect="1"/>
          </p:cNvPicPr>
          <p:nvPr/>
        </p:nvPicPr>
        <p:blipFill rotWithShape="1">
          <a:blip r:embed="rId7">
            <a:extLst>
              <a:ext uri="{28A0092B-C50C-407E-A947-70E740481C1C}">
                <a14:useLocalDpi xmlns:a14="http://schemas.microsoft.com/office/drawing/2010/main" val="0"/>
              </a:ext>
            </a:extLst>
          </a:blip>
          <a:srcRect l="7944" r="27873" b="3757"/>
          <a:stretch/>
        </p:blipFill>
        <p:spPr>
          <a:xfrm>
            <a:off x="6142669" y="3793222"/>
            <a:ext cx="1874520" cy="1872449"/>
          </a:xfrm>
          <a:prstGeom prst="rect">
            <a:avLst/>
          </a:prstGeom>
        </p:spPr>
      </p:pic>
      <p:grpSp>
        <p:nvGrpSpPr>
          <p:cNvPr id="2" name="Group 1"/>
          <p:cNvGrpSpPr/>
          <p:nvPr/>
        </p:nvGrpSpPr>
        <p:grpSpPr>
          <a:xfrm>
            <a:off x="8125042" y="3791151"/>
            <a:ext cx="1877746" cy="1880933"/>
            <a:chOff x="8125042" y="3791151"/>
            <a:chExt cx="1877746" cy="1880933"/>
          </a:xfrm>
        </p:grpSpPr>
        <p:sp>
          <p:nvSpPr>
            <p:cNvPr id="51" name="Rectangle 50"/>
            <p:cNvSpPr/>
            <p:nvPr/>
          </p:nvSpPr>
          <p:spPr bwMode="auto">
            <a:xfrm>
              <a:off x="8125042" y="3791151"/>
              <a:ext cx="1877746" cy="1880933"/>
            </a:xfrm>
            <a:prstGeom prst="rect">
              <a:avLst/>
            </a:prstGeom>
            <a:solidFill>
              <a:schemeClr val="accent3">
                <a:lumMod val="7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pic>
          <p:nvPicPr>
            <p:cNvPr id="29" name="Picture 2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22073" y="4293643"/>
              <a:ext cx="882363" cy="882363"/>
            </a:xfrm>
            <a:prstGeom prst="rect">
              <a:avLst/>
            </a:prstGeom>
          </p:spPr>
        </p:pic>
      </p:grpSp>
    </p:spTree>
    <p:extLst>
      <p:ext uri="{BB962C8B-B14F-4D97-AF65-F5344CB8AC3E}">
        <p14:creationId xmlns:p14="http://schemas.microsoft.com/office/powerpoint/2010/main" val="413972867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1+#ppt_w/2"/>
                                          </p:val>
                                        </p:tav>
                                        <p:tav tm="100000">
                                          <p:val>
                                            <p:strVal val="#ppt_x"/>
                                          </p:val>
                                        </p:tav>
                                      </p:tavLst>
                                    </p:anim>
                                    <p:anim calcmode="lin" valueType="num">
                                      <p:cBhvr additive="base">
                                        <p:cTn id="8" dur="750" fill="hold"/>
                                        <p:tgtEl>
                                          <p:spTgt spid="27"/>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25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750" fill="hold"/>
                                        <p:tgtEl>
                                          <p:spTgt spid="9"/>
                                        </p:tgtEl>
                                        <p:attrNameLst>
                                          <p:attrName>ppt_x</p:attrName>
                                        </p:attrNameLst>
                                      </p:cBhvr>
                                      <p:tavLst>
                                        <p:tav tm="0">
                                          <p:val>
                                            <p:strVal val="1+#ppt_w/2"/>
                                          </p:val>
                                        </p:tav>
                                        <p:tav tm="100000">
                                          <p:val>
                                            <p:strVal val="#ppt_x"/>
                                          </p:val>
                                        </p:tav>
                                      </p:tavLst>
                                    </p:anim>
                                    <p:anim calcmode="lin" valueType="num">
                                      <p:cBhvr additive="base">
                                        <p:cTn id="12" dur="75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2" decel="100000" fill="hold" nodeType="withEffect">
                                  <p:stCondLst>
                                    <p:cond delay="75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750" fill="hold"/>
                                        <p:tgtEl>
                                          <p:spTgt spid="7"/>
                                        </p:tgtEl>
                                        <p:attrNameLst>
                                          <p:attrName>ppt_x</p:attrName>
                                        </p:attrNameLst>
                                      </p:cBhvr>
                                      <p:tavLst>
                                        <p:tav tm="0">
                                          <p:val>
                                            <p:strVal val="1+#ppt_w/2"/>
                                          </p:val>
                                        </p:tav>
                                        <p:tav tm="100000">
                                          <p:val>
                                            <p:strVal val="#ppt_x"/>
                                          </p:val>
                                        </p:tav>
                                      </p:tavLst>
                                    </p:anim>
                                    <p:anim calcmode="lin" valueType="num">
                                      <p:cBhvr additive="base">
                                        <p:cTn id="16" dur="750" fill="hold"/>
                                        <p:tgtEl>
                                          <p:spTgt spid="7"/>
                                        </p:tgtEl>
                                        <p:attrNameLst>
                                          <p:attrName>ppt_y</p:attrName>
                                        </p:attrNameLst>
                                      </p:cBhvr>
                                      <p:tavLst>
                                        <p:tav tm="0">
                                          <p:val>
                                            <p:strVal val="#ppt_y"/>
                                          </p:val>
                                        </p:tav>
                                        <p:tav tm="100000">
                                          <p:val>
                                            <p:strVal val="#ppt_y"/>
                                          </p:val>
                                        </p:tav>
                                      </p:tavLst>
                                    </p:anim>
                                  </p:childTnLst>
                                </p:cTn>
                              </p:par>
                              <p:par>
                                <p:cTn id="17" presetID="2" presetClass="entr" presetSubtype="2" decel="100000" fill="hold" nodeType="withEffect">
                                  <p:stCondLst>
                                    <p:cond delay="2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750" fill="hold"/>
                                        <p:tgtEl>
                                          <p:spTgt spid="6"/>
                                        </p:tgtEl>
                                        <p:attrNameLst>
                                          <p:attrName>ppt_x</p:attrName>
                                        </p:attrNameLst>
                                      </p:cBhvr>
                                      <p:tavLst>
                                        <p:tav tm="0">
                                          <p:val>
                                            <p:strVal val="1+#ppt_w/2"/>
                                          </p:val>
                                        </p:tav>
                                        <p:tav tm="100000">
                                          <p:val>
                                            <p:strVal val="#ppt_x"/>
                                          </p:val>
                                        </p:tav>
                                      </p:tavLst>
                                    </p:anim>
                                    <p:anim calcmode="lin" valueType="num">
                                      <p:cBhvr additive="base">
                                        <p:cTn id="20" dur="75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75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750" fill="hold"/>
                                        <p:tgtEl>
                                          <p:spTgt spid="10"/>
                                        </p:tgtEl>
                                        <p:attrNameLst>
                                          <p:attrName>ppt_x</p:attrName>
                                        </p:attrNameLst>
                                      </p:cBhvr>
                                      <p:tavLst>
                                        <p:tav tm="0">
                                          <p:val>
                                            <p:strVal val="1+#ppt_w/2"/>
                                          </p:val>
                                        </p:tav>
                                        <p:tav tm="100000">
                                          <p:val>
                                            <p:strVal val="#ppt_x"/>
                                          </p:val>
                                        </p:tav>
                                      </p:tavLst>
                                    </p:anim>
                                    <p:anim calcmode="lin" valueType="num">
                                      <p:cBhvr additive="base">
                                        <p:cTn id="24" dur="750" fill="hold"/>
                                        <p:tgtEl>
                                          <p:spTgt spid="10"/>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00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750" fill="hold"/>
                                        <p:tgtEl>
                                          <p:spTgt spid="2"/>
                                        </p:tgtEl>
                                        <p:attrNameLst>
                                          <p:attrName>ppt_x</p:attrName>
                                        </p:attrNameLst>
                                      </p:cBhvr>
                                      <p:tavLst>
                                        <p:tav tm="0">
                                          <p:val>
                                            <p:strVal val="1+#ppt_w/2"/>
                                          </p:val>
                                        </p:tav>
                                        <p:tav tm="100000">
                                          <p:val>
                                            <p:strVal val="#ppt_x"/>
                                          </p:val>
                                        </p:tav>
                                      </p:tavLst>
                                    </p:anim>
                                    <p:anim calcmode="lin" valueType="num">
                                      <p:cBhvr additive="base">
                                        <p:cTn id="28" dur="750" fill="hold"/>
                                        <p:tgtEl>
                                          <p:spTgt spid="2"/>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50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750" fill="hold"/>
                                        <p:tgtEl>
                                          <p:spTgt spid="30"/>
                                        </p:tgtEl>
                                        <p:attrNameLst>
                                          <p:attrName>ppt_x</p:attrName>
                                        </p:attrNameLst>
                                      </p:cBhvr>
                                      <p:tavLst>
                                        <p:tav tm="0">
                                          <p:val>
                                            <p:strVal val="1+#ppt_w/2"/>
                                          </p:val>
                                        </p:tav>
                                        <p:tav tm="100000">
                                          <p:val>
                                            <p:strVal val="#ppt_x"/>
                                          </p:val>
                                        </p:tav>
                                      </p:tavLst>
                                    </p:anim>
                                    <p:anim calcmode="lin" valueType="num">
                                      <p:cBhvr additive="base">
                                        <p:cTn id="32" dur="750" fill="hold"/>
                                        <p:tgtEl>
                                          <p:spTgt spid="30"/>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500"/>
                                  </p:stCondLst>
                                  <p:childTnLst>
                                    <p:set>
                                      <p:cBhvr>
                                        <p:cTn id="34" dur="1" fill="hold">
                                          <p:stCondLst>
                                            <p:cond delay="0"/>
                                          </p:stCondLst>
                                        </p:cTn>
                                        <p:tgtEl>
                                          <p:spTgt spid="28"/>
                                        </p:tgtEl>
                                        <p:attrNameLst>
                                          <p:attrName>style.visibility</p:attrName>
                                        </p:attrNameLst>
                                      </p:cBhvr>
                                      <p:to>
                                        <p:strVal val="visible"/>
                                      </p:to>
                                    </p:set>
                                    <p:anim calcmode="lin" valueType="num">
                                      <p:cBhvr additive="base">
                                        <p:cTn id="35" dur="750" fill="hold"/>
                                        <p:tgtEl>
                                          <p:spTgt spid="28"/>
                                        </p:tgtEl>
                                        <p:attrNameLst>
                                          <p:attrName>ppt_x</p:attrName>
                                        </p:attrNameLst>
                                      </p:cBhvr>
                                      <p:tavLst>
                                        <p:tav tm="0">
                                          <p:val>
                                            <p:strVal val="1+#ppt_w/2"/>
                                          </p:val>
                                        </p:tav>
                                        <p:tav tm="100000">
                                          <p:val>
                                            <p:strVal val="#ppt_x"/>
                                          </p:val>
                                        </p:tav>
                                      </p:tavLst>
                                    </p:anim>
                                    <p:anim calcmode="lin" valueType="num">
                                      <p:cBhvr additive="base">
                                        <p:cTn id="36" dur="750" fill="hold"/>
                                        <p:tgtEl>
                                          <p:spTgt spid="28"/>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fade">
                                      <p:cBhvr>
                                        <p:cTn id="41" dur="750"/>
                                        <p:tgtEl>
                                          <p:spTgt spid="36"/>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37"/>
                                        </p:tgtEl>
                                        <p:attrNameLst>
                                          <p:attrName>style.visibility</p:attrName>
                                        </p:attrNameLst>
                                      </p:cBhvr>
                                      <p:to>
                                        <p:strVal val="visible"/>
                                      </p:to>
                                    </p:set>
                                    <p:animEffect transition="in" filter="fade">
                                      <p:cBhvr>
                                        <p:cTn id="46" dur="750"/>
                                        <p:tgtEl>
                                          <p:spTgt spid="37"/>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7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4797"/>
          </a:xfrm>
        </p:spPr>
        <p:txBody>
          <a:bodyPr/>
          <a:lstStyle/>
          <a:p>
            <a:r>
              <a:rPr lang="en-US" sz="4800" dirty="0">
                <a:solidFill>
                  <a:schemeClr val="bg1">
                    <a:lumMod val="50000"/>
                  </a:schemeClr>
                </a:solidFill>
              </a:rPr>
              <a:t>Microsoft User Experience Virtualization</a:t>
            </a:r>
          </a:p>
        </p:txBody>
      </p:sp>
      <p:sp>
        <p:nvSpPr>
          <p:cNvPr id="3" name="Rectangle 2"/>
          <p:cNvSpPr/>
          <p:nvPr/>
        </p:nvSpPr>
        <p:spPr bwMode="auto">
          <a:xfrm>
            <a:off x="517347" y="1657690"/>
            <a:ext cx="3749040" cy="82296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r>
              <a:rPr lang="en-US" sz="2800" dirty="0">
                <a:solidFill>
                  <a:schemeClr val="bg1"/>
                </a:solidFill>
                <a:latin typeface="+mj-lt"/>
                <a:ea typeface="Segoe UI" pitchFamily="34" charset="0"/>
                <a:cs typeface="Segoe UI" pitchFamily="34" charset="0"/>
              </a:rPr>
              <a:t>Personal and Flexible</a:t>
            </a:r>
          </a:p>
        </p:txBody>
      </p:sp>
      <p:sp>
        <p:nvSpPr>
          <p:cNvPr id="4" name="Rectangle 3"/>
          <p:cNvSpPr/>
          <p:nvPr/>
        </p:nvSpPr>
        <p:spPr bwMode="auto">
          <a:xfrm>
            <a:off x="4366309" y="1657690"/>
            <a:ext cx="3749040" cy="82296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r>
              <a:rPr lang="en-US" sz="2800" dirty="0">
                <a:solidFill>
                  <a:schemeClr val="bg1"/>
                </a:solidFill>
                <a:latin typeface="+mj-lt"/>
                <a:ea typeface="Segoe UI" pitchFamily="34" charset="0"/>
                <a:cs typeface="Segoe UI" pitchFamily="34" charset="0"/>
              </a:rPr>
              <a:t>Simple and Versatile</a:t>
            </a:r>
          </a:p>
        </p:txBody>
      </p:sp>
      <p:sp>
        <p:nvSpPr>
          <p:cNvPr id="7" name="Text Placeholder 2"/>
          <p:cNvSpPr txBox="1">
            <a:spLocks/>
          </p:cNvSpPr>
          <p:nvPr/>
        </p:nvSpPr>
        <p:spPr>
          <a:xfrm>
            <a:off x="4366308" y="2571385"/>
            <a:ext cx="3749041" cy="1932376"/>
          </a:xfrm>
          <a:prstGeom prst="rect">
            <a:avLst/>
          </a:prstGeom>
          <a:noFill/>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a:solidFill>
                  <a:schemeClr val="bg2">
                    <a:lumMod val="25000"/>
                  </a:schemeClr>
                </a:solidFill>
                <a:ea typeface="Segoe UI" pitchFamily="34" charset="0"/>
                <a:cs typeface="Segoe UI" pitchFamily="34" charset="0"/>
              </a:rPr>
              <a:t>Easy for IT to deliver personal, </a:t>
            </a:r>
            <a:r>
              <a:rPr lang="en-US" sz="2000" dirty="0" smtClean="0">
                <a:solidFill>
                  <a:schemeClr val="bg2">
                    <a:lumMod val="25000"/>
                  </a:schemeClr>
                </a:solidFill>
                <a:ea typeface="Segoe UI" pitchFamily="34" charset="0"/>
                <a:cs typeface="Segoe UI" pitchFamily="34" charset="0"/>
              </a:rPr>
              <a:t>user-defined </a:t>
            </a:r>
            <a:r>
              <a:rPr lang="en-US" sz="2000" dirty="0">
                <a:solidFill>
                  <a:schemeClr val="bg2">
                    <a:lumMod val="25000"/>
                  </a:schemeClr>
                </a:solidFill>
                <a:ea typeface="Segoe UI" pitchFamily="34" charset="0"/>
                <a:cs typeface="Segoe UI" pitchFamily="34" charset="0"/>
              </a:rPr>
              <a:t>experiences, across many devices</a:t>
            </a:r>
          </a:p>
          <a:p>
            <a:pPr marL="171450" lvl="0" indent="-171450">
              <a:buClr>
                <a:srgbClr val="000000"/>
              </a:buClr>
            </a:pPr>
            <a:r>
              <a:rPr lang="en-US" sz="2000" dirty="0">
                <a:solidFill>
                  <a:schemeClr val="bg2">
                    <a:lumMod val="25000"/>
                  </a:schemeClr>
                </a:solidFill>
                <a:ea typeface="Segoe UI" pitchFamily="34" charset="0"/>
                <a:cs typeface="Segoe UI" pitchFamily="34" charset="0"/>
              </a:rPr>
              <a:t>Setting location templates</a:t>
            </a:r>
          </a:p>
          <a:p>
            <a:pPr marL="171450" lvl="0" indent="-171450">
              <a:buClr>
                <a:srgbClr val="000000"/>
              </a:buClr>
            </a:pPr>
            <a:r>
              <a:rPr lang="en-US" sz="2000" dirty="0">
                <a:solidFill>
                  <a:schemeClr val="bg2">
                    <a:lumMod val="25000"/>
                  </a:schemeClr>
                </a:solidFill>
                <a:ea typeface="Segoe UI" pitchFamily="34" charset="0"/>
                <a:cs typeface="Segoe UI" pitchFamily="34" charset="0"/>
              </a:rPr>
              <a:t>Can create custom templates</a:t>
            </a:r>
          </a:p>
          <a:p>
            <a:pPr marL="171450" lvl="0" indent="-171450">
              <a:buClr>
                <a:srgbClr val="000000"/>
              </a:buClr>
            </a:pPr>
            <a:r>
              <a:rPr lang="en-US" sz="2000" dirty="0">
                <a:solidFill>
                  <a:schemeClr val="bg2">
                    <a:lumMod val="25000"/>
                  </a:schemeClr>
                </a:solidFill>
                <a:ea typeface="Segoe UI" pitchFamily="34" charset="0"/>
                <a:cs typeface="Segoe UI" pitchFamily="34" charset="0"/>
              </a:rPr>
              <a:t>IT can roll back settings</a:t>
            </a:r>
          </a:p>
        </p:txBody>
      </p:sp>
      <p:sp>
        <p:nvSpPr>
          <p:cNvPr id="5" name="Rectangle 4"/>
          <p:cNvSpPr/>
          <p:nvPr/>
        </p:nvSpPr>
        <p:spPr bwMode="auto">
          <a:xfrm>
            <a:off x="8215272" y="1657690"/>
            <a:ext cx="3749040" cy="82296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r>
              <a:rPr lang="en-US" sz="2800" dirty="0">
                <a:solidFill>
                  <a:schemeClr val="bg1"/>
                </a:solidFill>
                <a:latin typeface="+mj-lt"/>
                <a:ea typeface="Segoe UI" pitchFamily="34" charset="0"/>
                <a:cs typeface="Segoe UI" pitchFamily="34" charset="0"/>
              </a:rPr>
              <a:t>Integrated and Scalable</a:t>
            </a:r>
          </a:p>
        </p:txBody>
      </p:sp>
      <p:sp>
        <p:nvSpPr>
          <p:cNvPr id="8" name="Text Placeholder 2"/>
          <p:cNvSpPr txBox="1">
            <a:spLocks/>
          </p:cNvSpPr>
          <p:nvPr/>
        </p:nvSpPr>
        <p:spPr>
          <a:xfrm>
            <a:off x="8215272" y="2571384"/>
            <a:ext cx="3767178" cy="2792185"/>
          </a:xfrm>
          <a:prstGeom prst="rect">
            <a:avLst/>
          </a:prstGeom>
          <a:noFill/>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a:solidFill>
                  <a:schemeClr val="bg2">
                    <a:lumMod val="25000"/>
                  </a:schemeClr>
                </a:solidFill>
                <a:ea typeface="Segoe UI" pitchFamily="34" charset="0"/>
                <a:cs typeface="Segoe UI" pitchFamily="34" charset="0"/>
              </a:rPr>
              <a:t>Integrates and scales through existing management tools</a:t>
            </a:r>
          </a:p>
          <a:p>
            <a:pPr marL="171450" lvl="0" indent="-171450">
              <a:buClr>
                <a:srgbClr val="000000"/>
              </a:buClr>
            </a:pPr>
            <a:r>
              <a:rPr lang="en-US" sz="2000" dirty="0">
                <a:solidFill>
                  <a:schemeClr val="bg2">
                    <a:lumMod val="25000"/>
                  </a:schemeClr>
                </a:solidFill>
                <a:ea typeface="Segoe UI" pitchFamily="34" charset="0"/>
                <a:cs typeface="Segoe UI" pitchFamily="34" charset="0"/>
              </a:rPr>
              <a:t>Configuration Manager</a:t>
            </a:r>
          </a:p>
          <a:p>
            <a:pPr marL="171450" lvl="0" indent="-171450">
              <a:buClr>
                <a:srgbClr val="000000"/>
              </a:buClr>
            </a:pPr>
            <a:r>
              <a:rPr lang="en-US" sz="2000" dirty="0">
                <a:solidFill>
                  <a:schemeClr val="bg2">
                    <a:lumMod val="25000"/>
                  </a:schemeClr>
                </a:solidFill>
                <a:ea typeface="Segoe UI" pitchFamily="34" charset="0"/>
                <a:cs typeface="Segoe UI" pitchFamily="34" charset="0"/>
              </a:rPr>
              <a:t>Microsoft Desktop Virtualization</a:t>
            </a:r>
          </a:p>
          <a:p>
            <a:pPr marL="171450" indent="-171450">
              <a:buClr>
                <a:srgbClr val="000000"/>
              </a:buClr>
            </a:pPr>
            <a:r>
              <a:rPr lang="en-US" sz="2000" dirty="0">
                <a:solidFill>
                  <a:schemeClr val="bg2">
                    <a:lumMod val="25000"/>
                  </a:schemeClr>
                </a:solidFill>
                <a:ea typeface="Segoe UI" pitchFamily="34" charset="0"/>
                <a:cs typeface="Segoe UI" pitchFamily="34" charset="0"/>
              </a:rPr>
              <a:t>Manage and deploy with Windows PowerShell, Configuration Manager, or third-party management tools</a:t>
            </a:r>
          </a:p>
        </p:txBody>
      </p:sp>
      <p:sp>
        <p:nvSpPr>
          <p:cNvPr id="15" name="TextBox 14"/>
          <p:cNvSpPr txBox="1"/>
          <p:nvPr/>
        </p:nvSpPr>
        <p:spPr>
          <a:xfrm>
            <a:off x="517347" y="2571385"/>
            <a:ext cx="3749040" cy="2154436"/>
          </a:xfrm>
          <a:prstGeom prst="rect">
            <a:avLst/>
          </a:prstGeom>
          <a:noFill/>
        </p:spPr>
        <p:txBody>
          <a:bodyPr wrap="square" lIns="0" tIns="0" rIns="0" bIns="0" rtlCol="0">
            <a:spAutoFit/>
          </a:bodyPr>
          <a:lstStyle/>
          <a:p>
            <a:r>
              <a:rPr lang="en-US" sz="2000" dirty="0">
                <a:solidFill>
                  <a:schemeClr val="bg2">
                    <a:lumMod val="25000"/>
                  </a:schemeClr>
                </a:solidFill>
                <a:ea typeface="Segoe UI" pitchFamily="34" charset="0"/>
                <a:cs typeface="Segoe UI" pitchFamily="34" charset="0"/>
              </a:rPr>
              <a:t>A consistent, personal Windows experience for all workstyles</a:t>
            </a:r>
          </a:p>
          <a:p>
            <a:pPr marL="171450" lvl="0" indent="-171450">
              <a:buFont typeface="Arial" pitchFamily="34" charset="0"/>
              <a:buChar char="•"/>
            </a:pPr>
            <a:r>
              <a:rPr lang="en-US" sz="2000" dirty="0">
                <a:solidFill>
                  <a:schemeClr val="bg2">
                    <a:lumMod val="25000"/>
                  </a:schemeClr>
                </a:solidFill>
                <a:ea typeface="Segoe UI" pitchFamily="34" charset="0"/>
                <a:cs typeface="Segoe UI" pitchFamily="34" charset="0"/>
              </a:rPr>
              <a:t>App and Windows personalization</a:t>
            </a:r>
          </a:p>
          <a:p>
            <a:pPr marL="171450" lvl="0" indent="-171450">
              <a:buFont typeface="Arial" pitchFamily="34" charset="0"/>
              <a:buChar char="•"/>
            </a:pPr>
            <a:r>
              <a:rPr lang="en-US" sz="2000" dirty="0">
                <a:solidFill>
                  <a:schemeClr val="bg2">
                    <a:lumMod val="25000"/>
                  </a:schemeClr>
                </a:solidFill>
                <a:ea typeface="Segoe UI" pitchFamily="34" charset="0"/>
                <a:cs typeface="Segoe UI" pitchFamily="34" charset="0"/>
              </a:rPr>
              <a:t>App reconfiguration not required</a:t>
            </a:r>
          </a:p>
          <a:p>
            <a:pPr marL="171450" lvl="0" indent="-171450">
              <a:buFont typeface="Arial" pitchFamily="34" charset="0"/>
              <a:buChar char="•"/>
            </a:pPr>
            <a:r>
              <a:rPr lang="en-US" sz="2000" dirty="0">
                <a:solidFill>
                  <a:schemeClr val="bg2">
                    <a:lumMod val="25000"/>
                  </a:schemeClr>
                </a:solidFill>
                <a:ea typeface="Segoe UI" pitchFamily="34" charset="0"/>
                <a:cs typeface="Segoe UI" pitchFamily="34" charset="0"/>
              </a:rPr>
              <a:t>Sync is smart—logins are faster</a:t>
            </a:r>
          </a:p>
        </p:txBody>
      </p:sp>
    </p:spTree>
    <p:extLst>
      <p:ext uri="{BB962C8B-B14F-4D97-AF65-F5344CB8AC3E}">
        <p14:creationId xmlns:p14="http://schemas.microsoft.com/office/powerpoint/2010/main" val="1849637986"/>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1+#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1+#ppt_w/2"/>
                                          </p:val>
                                        </p:tav>
                                        <p:tav tm="100000">
                                          <p:val>
                                            <p:strVal val="#ppt_x"/>
                                          </p:val>
                                        </p:tav>
                                      </p:tavLst>
                                    </p:anim>
                                    <p:anim calcmode="lin" valueType="num">
                                      <p:cBhvr additive="base">
                                        <p:cTn id="16" dur="75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15">
                                            <p:txEl>
                                              <p:pRg st="0" end="0"/>
                                            </p:txEl>
                                          </p:spTgt>
                                        </p:tgtEl>
                                        <p:attrNameLst>
                                          <p:attrName>style.visibility</p:attrName>
                                        </p:attrNameLst>
                                      </p:cBhvr>
                                      <p:to>
                                        <p:strVal val="visible"/>
                                      </p:to>
                                    </p:set>
                                    <p:anim calcmode="lin" valueType="num">
                                      <p:cBhvr additive="base">
                                        <p:cTn id="21" dur="750" fill="hold"/>
                                        <p:tgtEl>
                                          <p:spTgt spid="15">
                                            <p:txEl>
                                              <p:pRg st="0" end="0"/>
                                            </p:txEl>
                                          </p:spTgt>
                                        </p:tgtEl>
                                        <p:attrNameLst>
                                          <p:attrName>ppt_x</p:attrName>
                                        </p:attrNameLst>
                                      </p:cBhvr>
                                      <p:tavLst>
                                        <p:tav tm="0">
                                          <p:val>
                                            <p:strVal val="#ppt_x"/>
                                          </p:val>
                                        </p:tav>
                                        <p:tav tm="100000">
                                          <p:val>
                                            <p:strVal val="#ppt_x"/>
                                          </p:val>
                                        </p:tav>
                                      </p:tavLst>
                                    </p:anim>
                                    <p:anim calcmode="lin" valueType="num">
                                      <p:cBhvr additive="base">
                                        <p:cTn id="22" dur="750" fill="hold"/>
                                        <p:tgtEl>
                                          <p:spTgt spid="15">
                                            <p:txEl>
                                              <p:pRg st="0" end="0"/>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250"/>
                                  </p:stCondLst>
                                  <p:childTnLst>
                                    <p:set>
                                      <p:cBhvr>
                                        <p:cTn id="24" dur="1" fill="hold">
                                          <p:stCondLst>
                                            <p:cond delay="0"/>
                                          </p:stCondLst>
                                        </p:cTn>
                                        <p:tgtEl>
                                          <p:spTgt spid="15">
                                            <p:txEl>
                                              <p:pRg st="1" end="1"/>
                                            </p:txEl>
                                          </p:spTgt>
                                        </p:tgtEl>
                                        <p:attrNameLst>
                                          <p:attrName>style.visibility</p:attrName>
                                        </p:attrNameLst>
                                      </p:cBhvr>
                                      <p:to>
                                        <p:strVal val="visible"/>
                                      </p:to>
                                    </p:set>
                                    <p:anim calcmode="lin" valueType="num">
                                      <p:cBhvr additive="base">
                                        <p:cTn id="25" dur="750" fill="hold"/>
                                        <p:tgtEl>
                                          <p:spTgt spid="15">
                                            <p:txEl>
                                              <p:pRg st="1" end="1"/>
                                            </p:txEl>
                                          </p:spTgt>
                                        </p:tgtEl>
                                        <p:attrNameLst>
                                          <p:attrName>ppt_x</p:attrName>
                                        </p:attrNameLst>
                                      </p:cBhvr>
                                      <p:tavLst>
                                        <p:tav tm="0">
                                          <p:val>
                                            <p:strVal val="#ppt_x"/>
                                          </p:val>
                                        </p:tav>
                                        <p:tav tm="100000">
                                          <p:val>
                                            <p:strVal val="#ppt_x"/>
                                          </p:val>
                                        </p:tav>
                                      </p:tavLst>
                                    </p:anim>
                                    <p:anim calcmode="lin" valueType="num">
                                      <p:cBhvr additive="base">
                                        <p:cTn id="26" dur="750" fill="hold"/>
                                        <p:tgtEl>
                                          <p:spTgt spid="15">
                                            <p:txEl>
                                              <p:pRg st="1" end="1"/>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500"/>
                                  </p:stCondLst>
                                  <p:childTnLst>
                                    <p:set>
                                      <p:cBhvr>
                                        <p:cTn id="28" dur="1" fill="hold">
                                          <p:stCondLst>
                                            <p:cond delay="0"/>
                                          </p:stCondLst>
                                        </p:cTn>
                                        <p:tgtEl>
                                          <p:spTgt spid="15">
                                            <p:txEl>
                                              <p:pRg st="2" end="2"/>
                                            </p:txEl>
                                          </p:spTgt>
                                        </p:tgtEl>
                                        <p:attrNameLst>
                                          <p:attrName>style.visibility</p:attrName>
                                        </p:attrNameLst>
                                      </p:cBhvr>
                                      <p:to>
                                        <p:strVal val="visible"/>
                                      </p:to>
                                    </p:set>
                                    <p:anim calcmode="lin" valueType="num">
                                      <p:cBhvr additive="base">
                                        <p:cTn id="29" dur="750" fill="hold"/>
                                        <p:tgtEl>
                                          <p:spTgt spid="15">
                                            <p:txEl>
                                              <p:pRg st="2" end="2"/>
                                            </p:txEl>
                                          </p:spTgt>
                                        </p:tgtEl>
                                        <p:attrNameLst>
                                          <p:attrName>ppt_x</p:attrName>
                                        </p:attrNameLst>
                                      </p:cBhvr>
                                      <p:tavLst>
                                        <p:tav tm="0">
                                          <p:val>
                                            <p:strVal val="#ppt_x"/>
                                          </p:val>
                                        </p:tav>
                                        <p:tav tm="100000">
                                          <p:val>
                                            <p:strVal val="#ppt_x"/>
                                          </p:val>
                                        </p:tav>
                                      </p:tavLst>
                                    </p:anim>
                                    <p:anim calcmode="lin" valueType="num">
                                      <p:cBhvr additive="base">
                                        <p:cTn id="30" dur="750" fill="hold"/>
                                        <p:tgtEl>
                                          <p:spTgt spid="15">
                                            <p:txEl>
                                              <p:pRg st="2" end="2"/>
                                            </p:txEl>
                                          </p:spTgt>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750"/>
                                  </p:stCondLst>
                                  <p:childTnLst>
                                    <p:set>
                                      <p:cBhvr>
                                        <p:cTn id="32" dur="1" fill="hold">
                                          <p:stCondLst>
                                            <p:cond delay="0"/>
                                          </p:stCondLst>
                                        </p:cTn>
                                        <p:tgtEl>
                                          <p:spTgt spid="15">
                                            <p:txEl>
                                              <p:pRg st="3" end="3"/>
                                            </p:txEl>
                                          </p:spTgt>
                                        </p:tgtEl>
                                        <p:attrNameLst>
                                          <p:attrName>style.visibility</p:attrName>
                                        </p:attrNameLst>
                                      </p:cBhvr>
                                      <p:to>
                                        <p:strVal val="visible"/>
                                      </p:to>
                                    </p:set>
                                    <p:anim calcmode="lin" valueType="num">
                                      <p:cBhvr additive="base">
                                        <p:cTn id="33" dur="750" fill="hold"/>
                                        <p:tgtEl>
                                          <p:spTgt spid="15">
                                            <p:txEl>
                                              <p:pRg st="3" end="3"/>
                                            </p:txEl>
                                          </p:spTgt>
                                        </p:tgtEl>
                                        <p:attrNameLst>
                                          <p:attrName>ppt_x</p:attrName>
                                        </p:attrNameLst>
                                      </p:cBhvr>
                                      <p:tavLst>
                                        <p:tav tm="0">
                                          <p:val>
                                            <p:strVal val="#ppt_x"/>
                                          </p:val>
                                        </p:tav>
                                        <p:tav tm="100000">
                                          <p:val>
                                            <p:strVal val="#ppt_x"/>
                                          </p:val>
                                        </p:tav>
                                      </p:tavLst>
                                    </p:anim>
                                    <p:anim calcmode="lin" valueType="num">
                                      <p:cBhvr additive="base">
                                        <p:cTn id="34" dur="750" fill="hold"/>
                                        <p:tgtEl>
                                          <p:spTgt spid="1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7">
                                            <p:txEl>
                                              <p:pRg st="0" end="0"/>
                                            </p:txEl>
                                          </p:spTgt>
                                        </p:tgtEl>
                                        <p:attrNameLst>
                                          <p:attrName>style.visibility</p:attrName>
                                        </p:attrNameLst>
                                      </p:cBhvr>
                                      <p:to>
                                        <p:strVal val="visible"/>
                                      </p:to>
                                    </p:set>
                                    <p:anim calcmode="lin" valueType="num">
                                      <p:cBhvr additive="base">
                                        <p:cTn id="39" dur="75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40" dur="750" fill="hold"/>
                                        <p:tgtEl>
                                          <p:spTgt spid="7">
                                            <p:txEl>
                                              <p:pRg st="0" end="0"/>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250"/>
                                  </p:stCondLst>
                                  <p:childTnLst>
                                    <p:set>
                                      <p:cBhvr>
                                        <p:cTn id="42" dur="1" fill="hold">
                                          <p:stCondLst>
                                            <p:cond delay="0"/>
                                          </p:stCondLst>
                                        </p:cTn>
                                        <p:tgtEl>
                                          <p:spTgt spid="7">
                                            <p:txEl>
                                              <p:pRg st="1" end="1"/>
                                            </p:txEl>
                                          </p:spTgt>
                                        </p:tgtEl>
                                        <p:attrNameLst>
                                          <p:attrName>style.visibility</p:attrName>
                                        </p:attrNameLst>
                                      </p:cBhvr>
                                      <p:to>
                                        <p:strVal val="visible"/>
                                      </p:to>
                                    </p:set>
                                    <p:anim calcmode="lin" valueType="num">
                                      <p:cBhvr additive="base">
                                        <p:cTn id="43" dur="75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44" dur="750" fill="hold"/>
                                        <p:tgtEl>
                                          <p:spTgt spid="7">
                                            <p:txEl>
                                              <p:pRg st="1" end="1"/>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500"/>
                                  </p:stCondLst>
                                  <p:childTnLst>
                                    <p:set>
                                      <p:cBhvr>
                                        <p:cTn id="46" dur="1" fill="hold">
                                          <p:stCondLst>
                                            <p:cond delay="0"/>
                                          </p:stCondLst>
                                        </p:cTn>
                                        <p:tgtEl>
                                          <p:spTgt spid="7">
                                            <p:txEl>
                                              <p:pRg st="2" end="2"/>
                                            </p:txEl>
                                          </p:spTgt>
                                        </p:tgtEl>
                                        <p:attrNameLst>
                                          <p:attrName>style.visibility</p:attrName>
                                        </p:attrNameLst>
                                      </p:cBhvr>
                                      <p:to>
                                        <p:strVal val="visible"/>
                                      </p:to>
                                    </p:set>
                                    <p:anim calcmode="lin" valueType="num">
                                      <p:cBhvr additive="base">
                                        <p:cTn id="47" dur="75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48" dur="750" fill="hold"/>
                                        <p:tgtEl>
                                          <p:spTgt spid="7">
                                            <p:txEl>
                                              <p:pRg st="2" end="2"/>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750"/>
                                  </p:stCondLst>
                                  <p:childTnLst>
                                    <p:set>
                                      <p:cBhvr>
                                        <p:cTn id="50" dur="1" fill="hold">
                                          <p:stCondLst>
                                            <p:cond delay="0"/>
                                          </p:stCondLst>
                                        </p:cTn>
                                        <p:tgtEl>
                                          <p:spTgt spid="7">
                                            <p:txEl>
                                              <p:pRg st="3" end="3"/>
                                            </p:txEl>
                                          </p:spTgt>
                                        </p:tgtEl>
                                        <p:attrNameLst>
                                          <p:attrName>style.visibility</p:attrName>
                                        </p:attrNameLst>
                                      </p:cBhvr>
                                      <p:to>
                                        <p:strVal val="visible"/>
                                      </p:to>
                                    </p:set>
                                    <p:anim calcmode="lin" valueType="num">
                                      <p:cBhvr additive="base">
                                        <p:cTn id="51" dur="75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52" dur="75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8">
                                            <p:txEl>
                                              <p:pRg st="0" end="0"/>
                                            </p:txEl>
                                          </p:spTgt>
                                        </p:tgtEl>
                                        <p:attrNameLst>
                                          <p:attrName>style.visibility</p:attrName>
                                        </p:attrNameLst>
                                      </p:cBhvr>
                                      <p:to>
                                        <p:strVal val="visible"/>
                                      </p:to>
                                    </p:set>
                                    <p:anim calcmode="lin" valueType="num">
                                      <p:cBhvr additive="base">
                                        <p:cTn id="57" dur="750" fill="hold"/>
                                        <p:tgtEl>
                                          <p:spTgt spid="8">
                                            <p:txEl>
                                              <p:pRg st="0" end="0"/>
                                            </p:txEl>
                                          </p:spTgt>
                                        </p:tgtEl>
                                        <p:attrNameLst>
                                          <p:attrName>ppt_x</p:attrName>
                                        </p:attrNameLst>
                                      </p:cBhvr>
                                      <p:tavLst>
                                        <p:tav tm="0">
                                          <p:val>
                                            <p:strVal val="#ppt_x"/>
                                          </p:val>
                                        </p:tav>
                                        <p:tav tm="100000">
                                          <p:val>
                                            <p:strVal val="#ppt_x"/>
                                          </p:val>
                                        </p:tav>
                                      </p:tavLst>
                                    </p:anim>
                                    <p:anim calcmode="lin" valueType="num">
                                      <p:cBhvr additive="base">
                                        <p:cTn id="58" dur="750" fill="hold"/>
                                        <p:tgtEl>
                                          <p:spTgt spid="8">
                                            <p:txEl>
                                              <p:pRg st="0" end="0"/>
                                            </p:txEl>
                                          </p:spTgt>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250"/>
                                  </p:stCondLst>
                                  <p:childTnLst>
                                    <p:set>
                                      <p:cBhvr>
                                        <p:cTn id="60" dur="1" fill="hold">
                                          <p:stCondLst>
                                            <p:cond delay="0"/>
                                          </p:stCondLst>
                                        </p:cTn>
                                        <p:tgtEl>
                                          <p:spTgt spid="8">
                                            <p:txEl>
                                              <p:pRg st="1" end="1"/>
                                            </p:txEl>
                                          </p:spTgt>
                                        </p:tgtEl>
                                        <p:attrNameLst>
                                          <p:attrName>style.visibility</p:attrName>
                                        </p:attrNameLst>
                                      </p:cBhvr>
                                      <p:to>
                                        <p:strVal val="visible"/>
                                      </p:to>
                                    </p:set>
                                    <p:anim calcmode="lin" valueType="num">
                                      <p:cBhvr additive="base">
                                        <p:cTn id="61" dur="75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62" dur="750" fill="hold"/>
                                        <p:tgtEl>
                                          <p:spTgt spid="8">
                                            <p:txEl>
                                              <p:pRg st="1" end="1"/>
                                            </p:txEl>
                                          </p:spTgt>
                                        </p:tgtEl>
                                        <p:attrNameLst>
                                          <p:attrName>ppt_y</p:attrName>
                                        </p:attrNameLst>
                                      </p:cBhvr>
                                      <p:tavLst>
                                        <p:tav tm="0">
                                          <p:val>
                                            <p:strVal val="1+#ppt_h/2"/>
                                          </p:val>
                                        </p:tav>
                                        <p:tav tm="100000">
                                          <p:val>
                                            <p:strVal val="#ppt_y"/>
                                          </p:val>
                                        </p:tav>
                                      </p:tavLst>
                                    </p:anim>
                                  </p:childTnLst>
                                </p:cTn>
                              </p:par>
                              <p:par>
                                <p:cTn id="63" presetID="2" presetClass="entr" presetSubtype="4" fill="hold" nodeType="withEffect">
                                  <p:stCondLst>
                                    <p:cond delay="500"/>
                                  </p:stCondLst>
                                  <p:childTnLst>
                                    <p:set>
                                      <p:cBhvr>
                                        <p:cTn id="64" dur="1" fill="hold">
                                          <p:stCondLst>
                                            <p:cond delay="0"/>
                                          </p:stCondLst>
                                        </p:cTn>
                                        <p:tgtEl>
                                          <p:spTgt spid="8">
                                            <p:txEl>
                                              <p:pRg st="2" end="2"/>
                                            </p:txEl>
                                          </p:spTgt>
                                        </p:tgtEl>
                                        <p:attrNameLst>
                                          <p:attrName>style.visibility</p:attrName>
                                        </p:attrNameLst>
                                      </p:cBhvr>
                                      <p:to>
                                        <p:strVal val="visible"/>
                                      </p:to>
                                    </p:set>
                                    <p:anim calcmode="lin" valueType="num">
                                      <p:cBhvr additive="base">
                                        <p:cTn id="65" dur="75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66" dur="750" fill="hold"/>
                                        <p:tgtEl>
                                          <p:spTgt spid="8">
                                            <p:txEl>
                                              <p:pRg st="2" end="2"/>
                                            </p:txEl>
                                          </p:spTgt>
                                        </p:tgtEl>
                                        <p:attrNameLst>
                                          <p:attrName>ppt_y</p:attrName>
                                        </p:attrNameLst>
                                      </p:cBhvr>
                                      <p:tavLst>
                                        <p:tav tm="0">
                                          <p:val>
                                            <p:strVal val="1+#ppt_h/2"/>
                                          </p:val>
                                        </p:tav>
                                        <p:tav tm="100000">
                                          <p:val>
                                            <p:strVal val="#ppt_y"/>
                                          </p:val>
                                        </p:tav>
                                      </p:tavLst>
                                    </p:anim>
                                  </p:childTnLst>
                                </p:cTn>
                              </p:par>
                              <p:par>
                                <p:cTn id="67" presetID="2" presetClass="entr" presetSubtype="4" fill="hold" nodeType="withEffect">
                                  <p:stCondLst>
                                    <p:cond delay="750"/>
                                  </p:stCondLst>
                                  <p:childTnLst>
                                    <p:set>
                                      <p:cBhvr>
                                        <p:cTn id="68" dur="1" fill="hold">
                                          <p:stCondLst>
                                            <p:cond delay="0"/>
                                          </p:stCondLst>
                                        </p:cTn>
                                        <p:tgtEl>
                                          <p:spTgt spid="8">
                                            <p:txEl>
                                              <p:pRg st="3" end="3"/>
                                            </p:txEl>
                                          </p:spTgt>
                                        </p:tgtEl>
                                        <p:attrNameLst>
                                          <p:attrName>style.visibility</p:attrName>
                                        </p:attrNameLst>
                                      </p:cBhvr>
                                      <p:to>
                                        <p:strVal val="visible"/>
                                      </p:to>
                                    </p:set>
                                    <p:anim calcmode="lin" valueType="num">
                                      <p:cBhvr additive="base">
                                        <p:cTn id="69" dur="750" fill="hold"/>
                                        <p:tgtEl>
                                          <p:spTgt spid="8">
                                            <p:txEl>
                                              <p:pRg st="3" end="3"/>
                                            </p:txEl>
                                          </p:spTgt>
                                        </p:tgtEl>
                                        <p:attrNameLst>
                                          <p:attrName>ppt_x</p:attrName>
                                        </p:attrNameLst>
                                      </p:cBhvr>
                                      <p:tavLst>
                                        <p:tav tm="0">
                                          <p:val>
                                            <p:strVal val="#ppt_x"/>
                                          </p:val>
                                        </p:tav>
                                        <p:tav tm="100000">
                                          <p:val>
                                            <p:strVal val="#ppt_x"/>
                                          </p:val>
                                        </p:tav>
                                      </p:tavLst>
                                    </p:anim>
                                    <p:anim calcmode="lin" valueType="num">
                                      <p:cBhvr additive="base">
                                        <p:cTn id="70" dur="750" fill="hold"/>
                                        <p:tgtEl>
                                          <p:spTgt spid="8">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4" name="TextBox 3"/>
          <p:cNvSpPr txBox="1"/>
          <p:nvPr/>
        </p:nvSpPr>
        <p:spPr>
          <a:xfrm>
            <a:off x="520700" y="14975"/>
            <a:ext cx="11461750" cy="908839"/>
          </a:xfrm>
          <a:prstGeom prst="rect">
            <a:avLst/>
          </a:prstGeom>
        </p:spPr>
        <p:txBody>
          <a:bodyPr vert="horz" wrap="square" lIns="0" tIns="0" rIns="0" bIns="0" rtlCol="0">
            <a:spAutoFit/>
          </a:bodyPr>
          <a:lstStyle/>
          <a:p>
            <a:pPr>
              <a:lnSpc>
                <a:spcPts val="8000"/>
              </a:lnSpc>
            </a:pPr>
            <a:r>
              <a:rPr lang="en-US" sz="4000" spc="-100" dirty="0">
                <a:ln w="3175">
                  <a:noFill/>
                </a:ln>
                <a:solidFill>
                  <a:schemeClr val="accent1">
                    <a:lumMod val="50000"/>
                  </a:schemeClr>
                </a:solidFill>
                <a:latin typeface="+mj-lt"/>
                <a:cs typeface="Segoe Light"/>
              </a:rPr>
              <a:t>Demo: </a:t>
            </a:r>
            <a:r>
              <a:rPr lang="en-US" sz="4000" dirty="0">
                <a:solidFill>
                  <a:schemeClr val="accent1">
                    <a:lumMod val="50000"/>
                  </a:schemeClr>
                </a:solidFill>
                <a:latin typeface="+mj-lt"/>
              </a:rPr>
              <a:t>User </a:t>
            </a:r>
            <a:r>
              <a:rPr lang="en-US" sz="4000" dirty="0" smtClean="0">
                <a:solidFill>
                  <a:schemeClr val="accent1">
                    <a:lumMod val="50000"/>
                  </a:schemeClr>
                </a:solidFill>
                <a:latin typeface="+mj-lt"/>
              </a:rPr>
              <a:t>Experience Virtualization</a:t>
            </a:r>
            <a:endParaRPr lang="en-US" sz="4000" spc="-100" dirty="0">
              <a:ln w="3175">
                <a:noFill/>
              </a:ln>
              <a:solidFill>
                <a:schemeClr val="accent1">
                  <a:lumMod val="50000"/>
                </a:schemeClr>
              </a:solidFill>
              <a:latin typeface="+mj-lt"/>
              <a:cs typeface="Segoe Light"/>
            </a:endParaRPr>
          </a:p>
        </p:txBody>
      </p:sp>
    </p:spTree>
    <p:extLst>
      <p:ext uri="{BB962C8B-B14F-4D97-AF65-F5344CB8AC3E}">
        <p14:creationId xmlns:p14="http://schemas.microsoft.com/office/powerpoint/2010/main" val="1028276328"/>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228600"/>
            <a:ext cx="11149013" cy="664797"/>
          </a:xfrm>
        </p:spPr>
        <p:txBody>
          <a:bodyPr/>
          <a:lstStyle/>
          <a:p>
            <a:r>
              <a:rPr lang="en-US" sz="4800" dirty="0" smtClean="0">
                <a:solidFill>
                  <a:schemeClr val="bg1">
                    <a:lumMod val="50000"/>
                  </a:schemeClr>
                </a:solidFill>
              </a:rPr>
              <a:t>Microsoft </a:t>
            </a:r>
            <a:r>
              <a:rPr lang="en-US" sz="4800" dirty="0">
                <a:solidFill>
                  <a:schemeClr val="bg1">
                    <a:lumMod val="50000"/>
                  </a:schemeClr>
                </a:solidFill>
              </a:rPr>
              <a:t>Application Virtualization</a:t>
            </a:r>
          </a:p>
        </p:txBody>
      </p:sp>
      <p:sp>
        <p:nvSpPr>
          <p:cNvPr id="3" name="Rectangle 2"/>
          <p:cNvSpPr/>
          <p:nvPr/>
        </p:nvSpPr>
        <p:spPr bwMode="auto">
          <a:xfrm>
            <a:off x="517347" y="1657690"/>
            <a:ext cx="3749040" cy="82296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defTabSz="914099" fontAlgn="base">
              <a:spcBef>
                <a:spcPct val="0"/>
              </a:spcBef>
              <a:spcAft>
                <a:spcPct val="0"/>
              </a:spcAft>
            </a:pPr>
            <a:r>
              <a:rPr lang="en-US" sz="2800" spc="-50" dirty="0" smtClean="0">
                <a:gradFill>
                  <a:gsLst>
                    <a:gs pos="0">
                      <a:srgbClr val="FFFFFF"/>
                    </a:gs>
                    <a:gs pos="100000">
                      <a:srgbClr val="FFFFFF"/>
                    </a:gs>
                  </a:gsLst>
                  <a:lin ang="5400000" scaled="0"/>
                </a:gradFill>
                <a:latin typeface="Segoe UI Light"/>
                <a:ea typeface="Segoe UI" pitchFamily="34" charset="0"/>
                <a:cs typeface="Segoe UI" pitchFamily="34" charset="0"/>
              </a:rPr>
              <a:t>Integrated Platform</a:t>
            </a:r>
            <a:endParaRPr lang="en-US" sz="2800" spc="-5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4" name="Rectangle 3"/>
          <p:cNvSpPr/>
          <p:nvPr/>
        </p:nvSpPr>
        <p:spPr bwMode="auto">
          <a:xfrm>
            <a:off x="4366309" y="1657690"/>
            <a:ext cx="3749040" cy="82296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defTabSz="914099" fontAlgn="base">
              <a:spcBef>
                <a:spcPct val="0"/>
              </a:spcBef>
              <a:spcAft>
                <a:spcPct val="0"/>
              </a:spcAft>
            </a:pPr>
            <a:r>
              <a:rPr lang="en-US" sz="2800" spc="-50" dirty="0" smtClean="0">
                <a:gradFill>
                  <a:gsLst>
                    <a:gs pos="0">
                      <a:srgbClr val="FFFFFF"/>
                    </a:gs>
                    <a:gs pos="100000">
                      <a:srgbClr val="FFFFFF"/>
                    </a:gs>
                  </a:gsLst>
                  <a:lin ang="5400000" scaled="0"/>
                </a:gradFill>
                <a:latin typeface="Segoe UI Light"/>
                <a:ea typeface="Segoe UI" pitchFamily="34" charset="0"/>
                <a:cs typeface="Segoe UI" pitchFamily="34" charset="0"/>
              </a:rPr>
              <a:t>Flexible Virtualization</a:t>
            </a:r>
            <a:endParaRPr lang="en-US" sz="2800" spc="-5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7" name="Text Placeholder 2"/>
          <p:cNvSpPr txBox="1">
            <a:spLocks/>
          </p:cNvSpPr>
          <p:nvPr/>
        </p:nvSpPr>
        <p:spPr>
          <a:xfrm>
            <a:off x="4366308" y="2571385"/>
            <a:ext cx="3749041" cy="1932376"/>
          </a:xfrm>
          <a:prstGeom prst="rect">
            <a:avLst/>
          </a:prstGeom>
          <a:noFill/>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a:solidFill>
                  <a:schemeClr val="bg2">
                    <a:lumMod val="25000"/>
                  </a:schemeClr>
                </a:solidFill>
              </a:rPr>
              <a:t>Virtualizing a broader range of applications</a:t>
            </a:r>
          </a:p>
          <a:p>
            <a:pPr marL="171450" lvl="0" indent="-171450">
              <a:buClr>
                <a:srgbClr val="000000"/>
              </a:buClr>
            </a:pPr>
            <a:r>
              <a:rPr lang="en-US" sz="2000" dirty="0">
                <a:solidFill>
                  <a:schemeClr val="bg2">
                    <a:lumMod val="25000"/>
                  </a:schemeClr>
                </a:solidFill>
              </a:rPr>
              <a:t>Virtual Application Connection</a:t>
            </a:r>
          </a:p>
          <a:p>
            <a:pPr marL="171450" lvl="0" indent="-171450">
              <a:buClr>
                <a:srgbClr val="000000"/>
              </a:buClr>
            </a:pPr>
            <a:r>
              <a:rPr lang="en-US" sz="2000" dirty="0">
                <a:solidFill>
                  <a:schemeClr val="bg2">
                    <a:lumMod val="25000"/>
                  </a:schemeClr>
                </a:solidFill>
              </a:rPr>
              <a:t>Support for Office 2013</a:t>
            </a:r>
          </a:p>
        </p:txBody>
      </p:sp>
      <p:sp>
        <p:nvSpPr>
          <p:cNvPr id="5" name="Rectangle 4"/>
          <p:cNvSpPr/>
          <p:nvPr/>
        </p:nvSpPr>
        <p:spPr bwMode="auto">
          <a:xfrm>
            <a:off x="8215272" y="1657690"/>
            <a:ext cx="3749040" cy="82296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ctr" anchorCtr="0" forceAA="0" compatLnSpc="1">
            <a:prstTxWarp prst="textNoShape">
              <a:avLst/>
            </a:prstTxWarp>
            <a:noAutofit/>
          </a:bodyPr>
          <a:lstStyle/>
          <a:p>
            <a:pPr defTabSz="914099" fontAlgn="base">
              <a:spcBef>
                <a:spcPct val="0"/>
              </a:spcBef>
              <a:spcAft>
                <a:spcPct val="0"/>
              </a:spcAft>
            </a:pPr>
            <a:r>
              <a:rPr lang="en-US" sz="2800" spc="-50" dirty="0" smtClean="0">
                <a:gradFill>
                  <a:gsLst>
                    <a:gs pos="0">
                      <a:srgbClr val="FFFFFF"/>
                    </a:gs>
                    <a:gs pos="100000">
                      <a:srgbClr val="FFFFFF"/>
                    </a:gs>
                  </a:gsLst>
                  <a:lin ang="5400000" scaled="0"/>
                </a:gradFill>
                <a:latin typeface="Segoe UI Light"/>
                <a:ea typeface="Segoe UI" pitchFamily="34" charset="0"/>
                <a:cs typeface="Segoe UI" pitchFamily="34" charset="0"/>
              </a:rPr>
              <a:t>Powerful Management</a:t>
            </a:r>
            <a:endParaRPr lang="en-US" sz="2800" spc="-50" dirty="0">
              <a:gradFill>
                <a:gsLst>
                  <a:gs pos="0">
                    <a:srgbClr val="FFFFFF"/>
                  </a:gs>
                  <a:gs pos="100000">
                    <a:srgbClr val="FFFFFF"/>
                  </a:gs>
                </a:gsLst>
                <a:lin ang="5400000" scaled="0"/>
              </a:gradFill>
              <a:latin typeface="Segoe UI Light"/>
              <a:ea typeface="Segoe UI" pitchFamily="34" charset="0"/>
              <a:cs typeface="Segoe UI" pitchFamily="34" charset="0"/>
            </a:endParaRPr>
          </a:p>
        </p:txBody>
      </p:sp>
      <p:sp>
        <p:nvSpPr>
          <p:cNvPr id="8" name="Text Placeholder 2"/>
          <p:cNvSpPr txBox="1">
            <a:spLocks/>
          </p:cNvSpPr>
          <p:nvPr/>
        </p:nvSpPr>
        <p:spPr>
          <a:xfrm>
            <a:off x="8215272" y="2571385"/>
            <a:ext cx="3767178" cy="1932376"/>
          </a:xfrm>
          <a:prstGeom prst="rect">
            <a:avLst/>
          </a:prstGeom>
          <a:noFill/>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sz="2000" dirty="0">
                <a:solidFill>
                  <a:schemeClr val="bg2">
                    <a:lumMod val="25000"/>
                  </a:schemeClr>
                </a:solidFill>
              </a:rPr>
              <a:t>Manage across physical and virtual environments</a:t>
            </a:r>
          </a:p>
          <a:p>
            <a:pPr marL="171450" lvl="0" indent="-171450">
              <a:buClr>
                <a:srgbClr val="000000"/>
              </a:buClr>
            </a:pPr>
            <a:r>
              <a:rPr lang="en-US" sz="2000" dirty="0">
                <a:solidFill>
                  <a:schemeClr val="bg2">
                    <a:lumMod val="25000"/>
                  </a:schemeClr>
                </a:solidFill>
              </a:rPr>
              <a:t>New web-based management interface</a:t>
            </a:r>
          </a:p>
          <a:p>
            <a:pPr marL="171450" lvl="0" indent="-171450">
              <a:buClr>
                <a:srgbClr val="000000"/>
              </a:buClr>
            </a:pPr>
            <a:r>
              <a:rPr lang="en-US" sz="2000" dirty="0">
                <a:solidFill>
                  <a:schemeClr val="bg2">
                    <a:lumMod val="25000"/>
                  </a:schemeClr>
                </a:solidFill>
              </a:rPr>
              <a:t>Virtual Application Connection Groups</a:t>
            </a:r>
          </a:p>
          <a:p>
            <a:pPr marL="171450" lvl="0" indent="-171450">
              <a:buClr>
                <a:srgbClr val="000000"/>
              </a:buClr>
            </a:pPr>
            <a:r>
              <a:rPr lang="en-US" sz="2000" dirty="0">
                <a:solidFill>
                  <a:schemeClr val="bg2">
                    <a:lumMod val="25000"/>
                  </a:schemeClr>
                </a:solidFill>
              </a:rPr>
              <a:t>Automation with Windows PowerShell</a:t>
            </a:r>
          </a:p>
        </p:txBody>
      </p:sp>
      <p:sp>
        <p:nvSpPr>
          <p:cNvPr id="15" name="TextBox 14"/>
          <p:cNvSpPr txBox="1"/>
          <p:nvPr/>
        </p:nvSpPr>
        <p:spPr>
          <a:xfrm>
            <a:off x="517347" y="2571385"/>
            <a:ext cx="3541891" cy="1846659"/>
          </a:xfrm>
          <a:prstGeom prst="rect">
            <a:avLst/>
          </a:prstGeom>
          <a:noFill/>
        </p:spPr>
        <p:txBody>
          <a:bodyPr wrap="square" lIns="0" tIns="0" rIns="0" bIns="0" rtlCol="0">
            <a:spAutoFit/>
          </a:bodyPr>
          <a:lstStyle/>
          <a:p>
            <a:r>
              <a:rPr lang="en-US" sz="2000" dirty="0">
                <a:solidFill>
                  <a:schemeClr val="bg2">
                    <a:lumMod val="25000"/>
                  </a:schemeClr>
                </a:solidFill>
              </a:rPr>
              <a:t>Work in familiar ways</a:t>
            </a:r>
          </a:p>
          <a:p>
            <a:pPr marL="171450" lvl="0" indent="-171450">
              <a:buFont typeface="Arial" pitchFamily="34" charset="0"/>
              <a:buChar char="•"/>
            </a:pPr>
            <a:r>
              <a:rPr lang="en-US" sz="2000" dirty="0">
                <a:solidFill>
                  <a:schemeClr val="bg2">
                    <a:lumMod val="25000"/>
                  </a:schemeClr>
                </a:solidFill>
              </a:rPr>
              <a:t>Virtual Application Extension</a:t>
            </a:r>
          </a:p>
          <a:p>
            <a:pPr marL="171450" lvl="0" indent="-171450">
              <a:buFont typeface="Arial" pitchFamily="34" charset="0"/>
              <a:buChar char="•"/>
            </a:pPr>
            <a:r>
              <a:rPr lang="en-US" sz="2000" dirty="0">
                <a:solidFill>
                  <a:schemeClr val="bg2">
                    <a:lumMod val="25000"/>
                  </a:schemeClr>
                </a:solidFill>
              </a:rPr>
              <a:t>Use the native file system and registry</a:t>
            </a:r>
          </a:p>
          <a:p>
            <a:pPr marL="171450" lvl="0" indent="-171450">
              <a:buFont typeface="Arial" pitchFamily="34" charset="0"/>
              <a:buChar char="•"/>
            </a:pPr>
            <a:r>
              <a:rPr lang="en-US" sz="2000" dirty="0">
                <a:solidFill>
                  <a:schemeClr val="bg2">
                    <a:lumMod val="25000"/>
                  </a:schemeClr>
                </a:solidFill>
              </a:rPr>
              <a:t>No dedicated drive letter required</a:t>
            </a:r>
          </a:p>
        </p:txBody>
      </p:sp>
    </p:spTree>
    <p:extLst>
      <p:ext uri="{BB962C8B-B14F-4D97-AF65-F5344CB8AC3E}">
        <p14:creationId xmlns:p14="http://schemas.microsoft.com/office/powerpoint/2010/main" val="2701943122"/>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1+#ppt_w/2"/>
                                          </p:val>
                                        </p:tav>
                                        <p:tav tm="100000">
                                          <p:val>
                                            <p:strVal val="#ppt_x"/>
                                          </p:val>
                                        </p:tav>
                                      </p:tavLst>
                                    </p:anim>
                                    <p:anim calcmode="lin" valueType="num">
                                      <p:cBhvr additive="base">
                                        <p:cTn id="8" dur="75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2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1+#ppt_w/2"/>
                                          </p:val>
                                        </p:tav>
                                        <p:tav tm="100000">
                                          <p:val>
                                            <p:strVal val="#ppt_x"/>
                                          </p:val>
                                        </p:tav>
                                      </p:tavLst>
                                    </p:anim>
                                    <p:anim calcmode="lin" valueType="num">
                                      <p:cBhvr additive="base">
                                        <p:cTn id="12" dur="75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750" fill="hold"/>
                                        <p:tgtEl>
                                          <p:spTgt spid="5"/>
                                        </p:tgtEl>
                                        <p:attrNameLst>
                                          <p:attrName>ppt_x</p:attrName>
                                        </p:attrNameLst>
                                      </p:cBhvr>
                                      <p:tavLst>
                                        <p:tav tm="0">
                                          <p:val>
                                            <p:strVal val="1+#ppt_w/2"/>
                                          </p:val>
                                        </p:tav>
                                        <p:tav tm="100000">
                                          <p:val>
                                            <p:strVal val="#ppt_x"/>
                                          </p:val>
                                        </p:tav>
                                      </p:tavLst>
                                    </p:anim>
                                    <p:anim calcmode="lin" valueType="num">
                                      <p:cBhvr additive="base">
                                        <p:cTn id="16" dur="75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750" fill="hold"/>
                                        <p:tgtEl>
                                          <p:spTgt spid="15"/>
                                        </p:tgtEl>
                                        <p:attrNameLst>
                                          <p:attrName>ppt_x</p:attrName>
                                        </p:attrNameLst>
                                      </p:cBhvr>
                                      <p:tavLst>
                                        <p:tav tm="0">
                                          <p:val>
                                            <p:strVal val="#ppt_x"/>
                                          </p:val>
                                        </p:tav>
                                        <p:tav tm="100000">
                                          <p:val>
                                            <p:strVal val="#ppt_x"/>
                                          </p:val>
                                        </p:tav>
                                      </p:tavLst>
                                    </p:anim>
                                    <p:anim calcmode="lin" valueType="num">
                                      <p:cBhvr additive="base">
                                        <p:cTn id="22"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750" fill="hold"/>
                                        <p:tgtEl>
                                          <p:spTgt spid="7"/>
                                        </p:tgtEl>
                                        <p:attrNameLst>
                                          <p:attrName>ppt_x</p:attrName>
                                        </p:attrNameLst>
                                      </p:cBhvr>
                                      <p:tavLst>
                                        <p:tav tm="0">
                                          <p:val>
                                            <p:strVal val="#ppt_x"/>
                                          </p:val>
                                        </p:tav>
                                        <p:tav tm="100000">
                                          <p:val>
                                            <p:strVal val="#ppt_x"/>
                                          </p:val>
                                        </p:tav>
                                      </p:tavLst>
                                    </p:anim>
                                    <p:anim calcmode="lin" valueType="num">
                                      <p:cBhvr additive="base">
                                        <p:cTn id="28" dur="75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grpId="0" nodeType="click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750" fill="hold"/>
                                        <p:tgtEl>
                                          <p:spTgt spid="8"/>
                                        </p:tgtEl>
                                        <p:attrNameLst>
                                          <p:attrName>ppt_x</p:attrName>
                                        </p:attrNameLst>
                                      </p:cBhvr>
                                      <p:tavLst>
                                        <p:tav tm="0">
                                          <p:val>
                                            <p:strVal val="#ppt_x"/>
                                          </p:val>
                                        </p:tav>
                                        <p:tav tm="100000">
                                          <p:val>
                                            <p:strVal val="#ppt_x"/>
                                          </p:val>
                                        </p:tav>
                                      </p:tavLst>
                                    </p:anim>
                                    <p:anim calcmode="lin" valueType="num">
                                      <p:cBhvr additive="base">
                                        <p:cTn id="34" dur="75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7" grpId="0"/>
      <p:bldP spid="5" grpId="0" animBg="1"/>
      <p:bldP spid="8"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15538"/>
          <a:stretch/>
        </p:blipFill>
        <p:spPr>
          <a:xfrm>
            <a:off x="0" y="0"/>
            <a:ext cx="12188825" cy="6858000"/>
          </a:xfrm>
          <a:prstGeom prst="rect">
            <a:avLst/>
          </a:prstGeom>
        </p:spPr>
      </p:pic>
      <p:sp>
        <p:nvSpPr>
          <p:cNvPr id="2" name="Title 1"/>
          <p:cNvSpPr>
            <a:spLocks noGrp="1"/>
          </p:cNvSpPr>
          <p:nvPr>
            <p:ph type="ctrTitle"/>
          </p:nvPr>
        </p:nvSpPr>
        <p:spPr>
          <a:xfrm>
            <a:off x="491862" y="119416"/>
            <a:ext cx="11535827" cy="952784"/>
          </a:xfrm>
        </p:spPr>
        <p:txBody>
          <a:bodyPr/>
          <a:lstStyle/>
          <a:p>
            <a:pPr>
              <a:defRPr/>
            </a:pPr>
            <a:r>
              <a:rPr lang="en-US" dirty="0" smtClean="0">
                <a:solidFill>
                  <a:schemeClr val="accent6">
                    <a:lumMod val="50000"/>
                    <a:alpha val="99000"/>
                  </a:schemeClr>
                </a:solidFill>
                <a:latin typeface="Segoe UI Light" pitchFamily="34" charset="0"/>
              </a:rPr>
              <a:t>Demo</a:t>
            </a:r>
            <a:r>
              <a:rPr lang="en-US" dirty="0">
                <a:solidFill>
                  <a:schemeClr val="accent6">
                    <a:lumMod val="50000"/>
                    <a:alpha val="99000"/>
                  </a:schemeClr>
                </a:solidFill>
                <a:latin typeface="Segoe UI Light" pitchFamily="34" charset="0"/>
              </a:rPr>
              <a:t>: </a:t>
            </a:r>
            <a:r>
              <a:rPr lang="en-US" dirty="0" smtClean="0">
                <a:solidFill>
                  <a:schemeClr val="accent6">
                    <a:lumMod val="50000"/>
                    <a:alpha val="99000"/>
                  </a:schemeClr>
                </a:solidFill>
                <a:latin typeface="Segoe UI Light" pitchFamily="34" charset="0"/>
              </a:rPr>
              <a:t>Application Virtualization 5.0</a:t>
            </a:r>
            <a:endParaRPr lang="en-US" dirty="0">
              <a:solidFill>
                <a:schemeClr val="accent6">
                  <a:lumMod val="50000"/>
                  <a:alpha val="99000"/>
                </a:schemeClr>
              </a:solidFill>
              <a:latin typeface="Segoe UI Light" pitchFamily="34" charset="0"/>
            </a:endParaRPr>
          </a:p>
        </p:txBody>
      </p:sp>
    </p:spTree>
    <p:extLst>
      <p:ext uri="{BB962C8B-B14F-4D97-AF65-F5344CB8AC3E}">
        <p14:creationId xmlns:p14="http://schemas.microsoft.com/office/powerpoint/2010/main" val="2160325437"/>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2" y="145906"/>
            <a:ext cx="11149013" cy="747897"/>
          </a:xfrm>
        </p:spPr>
        <p:txBody>
          <a:bodyPr/>
          <a:lstStyle/>
          <a:p>
            <a:r>
              <a:rPr lang="en-US" dirty="0" smtClean="0">
                <a:solidFill>
                  <a:schemeClr val="bg1">
                    <a:lumMod val="50000"/>
                  </a:schemeClr>
                </a:solidFill>
              </a:rPr>
              <a:t>Unified Management Across Devices</a:t>
            </a:r>
            <a:endParaRPr lang="en-US" sz="3200" dirty="0">
              <a:solidFill>
                <a:schemeClr val="bg1">
                  <a:lumMod val="50000"/>
                </a:schemeClr>
              </a:solidFill>
            </a:endParaRPr>
          </a:p>
        </p:txBody>
      </p:sp>
      <p:grpSp>
        <p:nvGrpSpPr>
          <p:cNvPr id="7" name="Group 6"/>
          <p:cNvGrpSpPr/>
          <p:nvPr/>
        </p:nvGrpSpPr>
        <p:grpSpPr>
          <a:xfrm>
            <a:off x="520700" y="2762037"/>
            <a:ext cx="2773256" cy="2194560"/>
            <a:chOff x="863796" y="3055571"/>
            <a:chExt cx="2773256" cy="2242865"/>
          </a:xfrm>
        </p:grpSpPr>
        <p:grpSp>
          <p:nvGrpSpPr>
            <p:cNvPr id="5" name="Group 4"/>
            <p:cNvGrpSpPr/>
            <p:nvPr/>
          </p:nvGrpSpPr>
          <p:grpSpPr>
            <a:xfrm>
              <a:off x="863796" y="3055571"/>
              <a:ext cx="2773256" cy="2242865"/>
              <a:chOff x="863796" y="3520520"/>
              <a:chExt cx="2773256" cy="2242865"/>
            </a:xfrm>
          </p:grpSpPr>
          <p:sp>
            <p:nvSpPr>
              <p:cNvPr id="4" name="Rounded Rectangle 3"/>
              <p:cNvSpPr/>
              <p:nvPr/>
            </p:nvSpPr>
            <p:spPr bwMode="auto">
              <a:xfrm>
                <a:off x="863796" y="3931018"/>
                <a:ext cx="2773256" cy="1832367"/>
              </a:xfrm>
              <a:prstGeom prst="roundRect">
                <a:avLst>
                  <a:gd name="adj" fmla="val 10186"/>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sp>
            <p:nvSpPr>
              <p:cNvPr id="20" name="Rounded Rectangle 19"/>
              <p:cNvSpPr/>
              <p:nvPr/>
            </p:nvSpPr>
            <p:spPr bwMode="auto">
              <a:xfrm>
                <a:off x="1781600" y="3520520"/>
                <a:ext cx="937648" cy="742729"/>
              </a:xfrm>
              <a:prstGeom prst="roundRect">
                <a:avLst>
                  <a:gd name="adj" fmla="val 16878"/>
                </a:avLst>
              </a:prstGeom>
              <a:noFill/>
              <a:ln w="127000">
                <a:solidFill>
                  <a:schemeClr val="accent3"/>
                </a:solid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sp>
          <p:nvSpPr>
            <p:cNvPr id="6" name="Rectangle 5"/>
            <p:cNvSpPr/>
            <p:nvPr/>
          </p:nvSpPr>
          <p:spPr>
            <a:xfrm>
              <a:off x="987097" y="4085532"/>
              <a:ext cx="2526654" cy="707886"/>
            </a:xfrm>
            <a:prstGeom prst="rect">
              <a:avLst/>
            </a:prstGeom>
          </p:spPr>
          <p:txBody>
            <a:bodyPr wrap="none">
              <a:spAutoFit/>
            </a:bodyPr>
            <a:lstStyle/>
            <a:p>
              <a:pPr lvl="0" algn="ctr" defTabSz="914099" fontAlgn="base">
                <a:spcBef>
                  <a:spcPct val="0"/>
                </a:spcBef>
                <a:spcAft>
                  <a:spcPct val="0"/>
                </a:spcAft>
              </a:pPr>
              <a:r>
                <a:rPr lang="en-US" sz="2000" spc="-50" dirty="0">
                  <a:gradFill>
                    <a:gsLst>
                      <a:gs pos="0">
                        <a:srgbClr val="FFFFFF"/>
                      </a:gs>
                      <a:gs pos="100000">
                        <a:srgbClr val="FFFFFF"/>
                      </a:gs>
                    </a:gsLst>
                    <a:lin ang="5400000" scaled="0"/>
                  </a:gradFill>
                  <a:latin typeface="Segoe UI" pitchFamily="34" charset="0"/>
                  <a:ea typeface="Segoe UI" pitchFamily="34" charset="0"/>
                  <a:cs typeface="Segoe UI" pitchFamily="34" charset="0"/>
                </a:rPr>
                <a:t>Unified Management </a:t>
              </a:r>
              <a:r>
                <a:rPr lang="en-US" sz="2000"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
              </a:r>
              <a:br>
                <a:rPr lang="en-US" sz="2000"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br>
              <a:r>
                <a:rPr lang="en-US" sz="2000" spc="-50" dirty="0" smtClean="0">
                  <a:gradFill>
                    <a:gsLst>
                      <a:gs pos="0">
                        <a:srgbClr val="FFFFFF"/>
                      </a:gs>
                      <a:gs pos="100000">
                        <a:srgbClr val="FFFFFF"/>
                      </a:gs>
                    </a:gsLst>
                    <a:lin ang="5400000" scaled="0"/>
                  </a:gradFill>
                  <a:latin typeface="Segoe UI" pitchFamily="34" charset="0"/>
                  <a:ea typeface="Segoe UI" pitchFamily="34" charset="0"/>
                  <a:cs typeface="Segoe UI" pitchFamily="34" charset="0"/>
                </a:rPr>
                <a:t>of </a:t>
              </a:r>
              <a:r>
                <a:rPr lang="en-US" sz="2000" spc="-50" dirty="0">
                  <a:gradFill>
                    <a:gsLst>
                      <a:gs pos="0">
                        <a:srgbClr val="FFFFFF"/>
                      </a:gs>
                      <a:gs pos="100000">
                        <a:srgbClr val="FFFFFF"/>
                      </a:gs>
                    </a:gsLst>
                    <a:lin ang="5400000" scaled="0"/>
                  </a:gradFill>
                  <a:latin typeface="Segoe UI" pitchFamily="34" charset="0"/>
                  <a:ea typeface="Segoe UI" pitchFamily="34" charset="0"/>
                  <a:cs typeface="Segoe UI" pitchFamily="34" charset="0"/>
                </a:rPr>
                <a:t>Devices</a:t>
              </a:r>
            </a:p>
          </p:txBody>
        </p:sp>
      </p:grpSp>
      <p:cxnSp>
        <p:nvCxnSpPr>
          <p:cNvPr id="9" name="Straight Connector 8"/>
          <p:cNvCxnSpPr/>
          <p:nvPr/>
        </p:nvCxnSpPr>
        <p:spPr>
          <a:xfrm flipV="1">
            <a:off x="3412713" y="2398832"/>
            <a:ext cx="2311346" cy="1429827"/>
          </a:xfrm>
          <a:prstGeom prst="line">
            <a:avLst/>
          </a:prstGeom>
          <a:ln w="73025"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p:nvCxnSpPr>
        <p:spPr>
          <a:xfrm flipV="1">
            <a:off x="3412713" y="4037906"/>
            <a:ext cx="2286000" cy="7260"/>
          </a:xfrm>
          <a:prstGeom prst="line">
            <a:avLst/>
          </a:prstGeom>
          <a:ln w="73025"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412713" y="4243747"/>
            <a:ext cx="2311346" cy="1602338"/>
          </a:xfrm>
          <a:prstGeom prst="line">
            <a:avLst/>
          </a:prstGeom>
          <a:ln w="73025" cap="rnd">
            <a:solidFill>
              <a:schemeClr val="accent1"/>
            </a:solidFill>
            <a:prstDash val="sysDot"/>
          </a:ln>
        </p:spPr>
        <p:style>
          <a:lnRef idx="1">
            <a:schemeClr val="accent1"/>
          </a:lnRef>
          <a:fillRef idx="0">
            <a:schemeClr val="accent1"/>
          </a:fillRef>
          <a:effectRef idx="0">
            <a:schemeClr val="accent1"/>
          </a:effectRef>
          <a:fontRef idx="minor">
            <a:schemeClr val="tx1"/>
          </a:fontRef>
        </p:style>
      </p:cxnSp>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42541" t="30232" r="14814" b="5737"/>
          <a:stretch/>
        </p:blipFill>
        <p:spPr bwMode="auto">
          <a:xfrm>
            <a:off x="5872744" y="1447801"/>
            <a:ext cx="3291840" cy="1668136"/>
          </a:xfrm>
          <a:prstGeom prst="rect">
            <a:avLst/>
          </a:prstGeom>
          <a:solidFill>
            <a:schemeClr val="accent1">
              <a:lumMod val="75000"/>
            </a:schemeClr>
          </a:solidFill>
          <a:ln>
            <a:noFill/>
          </a:ln>
          <a:effectLst/>
          <a:extLst/>
        </p:spPr>
      </p:pic>
      <p:pic>
        <p:nvPicPr>
          <p:cNvPr id="2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2631" t="30338" r="14843" b="5600"/>
          <a:stretch/>
        </p:blipFill>
        <p:spPr bwMode="auto">
          <a:xfrm>
            <a:off x="5872744" y="3173925"/>
            <a:ext cx="3291840" cy="1673623"/>
          </a:xfrm>
          <a:prstGeom prst="rect">
            <a:avLst/>
          </a:prstGeom>
          <a:solidFill>
            <a:schemeClr val="accent1">
              <a:lumMod val="75000"/>
            </a:schemeClr>
          </a:solidFill>
          <a:ln>
            <a:noFill/>
          </a:ln>
          <a:effectLst/>
          <a:extLst/>
        </p:spPr>
      </p:pic>
      <p:sp>
        <p:nvSpPr>
          <p:cNvPr id="12" name="Rectangle 11"/>
          <p:cNvSpPr>
            <a:spLocks noChangeAspect="1"/>
          </p:cNvSpPr>
          <p:nvPr/>
        </p:nvSpPr>
        <p:spPr bwMode="auto">
          <a:xfrm>
            <a:off x="5872744" y="4905687"/>
            <a:ext cx="3291840" cy="1668136"/>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a:solidFill>
                <a:srgbClr val="FF0000"/>
              </a:solidFill>
              <a:latin typeface="Segoe UI" pitchFamily="34" charset="0"/>
              <a:ea typeface="Segoe UI" pitchFamily="34" charset="0"/>
              <a:cs typeface="Segoe UI" pitchFamily="34" charset="0"/>
            </a:endParaRPr>
          </a:p>
        </p:txBody>
      </p:sp>
      <p:pic>
        <p:nvPicPr>
          <p:cNvPr id="3" name="Picture 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2183" y="5004902"/>
            <a:ext cx="1492595" cy="1500077"/>
          </a:xfrm>
          <a:prstGeom prst="rect">
            <a:avLst/>
          </a:prstGeom>
          <a:solidFill>
            <a:schemeClr val="accent3"/>
          </a:solidFill>
        </p:spPr>
      </p:pic>
      <p:sp>
        <p:nvSpPr>
          <p:cNvPr id="16" name="TextBox 15"/>
          <p:cNvSpPr txBox="1"/>
          <p:nvPr/>
        </p:nvSpPr>
        <p:spPr>
          <a:xfrm>
            <a:off x="9415911" y="5528987"/>
            <a:ext cx="2252214" cy="357985"/>
          </a:xfrm>
          <a:prstGeom prst="rect">
            <a:avLst/>
          </a:prstGeom>
        </p:spPr>
        <p:txBody>
          <a:bodyPr vert="horz" wrap="square" lIns="0" tIns="0" rIns="0" bIns="0" rtlCol="0" anchor="ctr" anchorCtr="0">
            <a:noAutofit/>
          </a:bodyPr>
          <a:lstStyle>
            <a:lvl1pPr lvl="0">
              <a:lnSpc>
                <a:spcPct val="90000"/>
              </a:lnSpc>
              <a:spcBef>
                <a:spcPct val="0"/>
              </a:spcBef>
              <a:buNone/>
              <a:defRPr lang="en-US" sz="4000" b="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cs typeface="Arial" charset="0"/>
              </a:defRPr>
            </a:lvl1pPr>
          </a:lstStyle>
          <a:p>
            <a:r>
              <a:rPr lang="en-US" sz="1800" dirty="0" smtClean="0">
                <a:solidFill>
                  <a:schemeClr val="bg1">
                    <a:lumMod val="50000"/>
                  </a:schemeClr>
                </a:solidFill>
              </a:rPr>
              <a:t>Advanced Client Management With Windows 8 and MDOP</a:t>
            </a:r>
            <a:endParaRPr lang="en-US" sz="1800" dirty="0">
              <a:solidFill>
                <a:schemeClr val="bg1">
                  <a:lumMod val="50000"/>
                </a:schemeClr>
              </a:solidFill>
            </a:endParaRPr>
          </a:p>
        </p:txBody>
      </p:sp>
      <p:sp>
        <p:nvSpPr>
          <p:cNvPr id="17" name="TextBox 16"/>
          <p:cNvSpPr txBox="1"/>
          <p:nvPr/>
        </p:nvSpPr>
        <p:spPr>
          <a:xfrm>
            <a:off x="9415911" y="2012041"/>
            <a:ext cx="2252214" cy="380020"/>
          </a:xfrm>
          <a:prstGeom prst="rect">
            <a:avLst/>
          </a:prstGeom>
        </p:spPr>
        <p:txBody>
          <a:bodyPr vert="horz" wrap="square" lIns="0" tIns="0" rIns="0" bIns="0" rtlCol="0" anchor="ctr" anchorCtr="0">
            <a:noAutofit/>
          </a:bodyPr>
          <a:lstStyle>
            <a:lvl1pPr lvl="0">
              <a:lnSpc>
                <a:spcPct val="90000"/>
              </a:lnSpc>
              <a:spcBef>
                <a:spcPct val="0"/>
              </a:spcBef>
              <a:buNone/>
              <a:defRPr lang="en-US" sz="4000" b="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cs typeface="Arial" charset="0"/>
              </a:defRPr>
            </a:lvl1pPr>
          </a:lstStyle>
          <a:p>
            <a:r>
              <a:rPr lang="en-US" sz="1800" dirty="0" smtClean="0">
                <a:solidFill>
                  <a:schemeClr val="bg1">
                    <a:lumMod val="50000"/>
                  </a:schemeClr>
                </a:solidFill>
              </a:rPr>
              <a:t>Enabling user to access their apps from many devices </a:t>
            </a:r>
            <a:endParaRPr lang="en-US" sz="1800" dirty="0">
              <a:solidFill>
                <a:schemeClr val="bg1">
                  <a:lumMod val="50000"/>
                </a:schemeClr>
              </a:solidFill>
            </a:endParaRPr>
          </a:p>
        </p:txBody>
      </p:sp>
      <p:sp>
        <p:nvSpPr>
          <p:cNvPr id="18" name="TextBox 17"/>
          <p:cNvSpPr txBox="1"/>
          <p:nvPr/>
        </p:nvSpPr>
        <p:spPr>
          <a:xfrm>
            <a:off x="9415911" y="3653893"/>
            <a:ext cx="2252214" cy="357985"/>
          </a:xfrm>
          <a:prstGeom prst="rect">
            <a:avLst/>
          </a:prstGeom>
        </p:spPr>
        <p:txBody>
          <a:bodyPr vert="horz" wrap="square" lIns="0" tIns="0" rIns="0" bIns="0" rtlCol="0" anchor="ctr" anchorCtr="0">
            <a:noAutofit/>
          </a:bodyPr>
          <a:lstStyle>
            <a:lvl1pPr lvl="0">
              <a:lnSpc>
                <a:spcPct val="90000"/>
              </a:lnSpc>
              <a:spcBef>
                <a:spcPct val="0"/>
              </a:spcBef>
              <a:buNone/>
              <a:defRPr lang="en-US" sz="4000" b="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cs typeface="Arial" charset="0"/>
              </a:defRPr>
            </a:lvl1pPr>
          </a:lstStyle>
          <a:p>
            <a:r>
              <a:rPr lang="en-US" sz="1800" dirty="0" smtClean="0">
                <a:solidFill>
                  <a:schemeClr val="bg1">
                    <a:lumMod val="50000"/>
                  </a:schemeClr>
                </a:solidFill>
              </a:rPr>
              <a:t>Cloud management for Windows-based PC and tablets</a:t>
            </a:r>
            <a:endParaRPr lang="en-US" sz="1800" dirty="0">
              <a:solidFill>
                <a:schemeClr val="bg1">
                  <a:lumMod val="50000"/>
                </a:schemeClr>
              </a:solidFill>
            </a:endParaRPr>
          </a:p>
        </p:txBody>
      </p:sp>
    </p:spTree>
    <p:extLst>
      <p:ext uri="{BB962C8B-B14F-4D97-AF65-F5344CB8AC3E}">
        <p14:creationId xmlns:p14="http://schemas.microsoft.com/office/powerpoint/2010/main" val="2643069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wipe(left)">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38857" r="2385"/>
          <a:stretch/>
        </p:blipFill>
        <p:spPr>
          <a:xfrm>
            <a:off x="9264651" y="1698452"/>
            <a:ext cx="2706205" cy="2544595"/>
          </a:xfrm>
          <a:prstGeom prst="rect">
            <a:avLst/>
          </a:prstGeom>
        </p:spPr>
      </p:pic>
      <p:sp>
        <p:nvSpPr>
          <p:cNvPr id="70" name="Rectangle 69"/>
          <p:cNvSpPr/>
          <p:nvPr/>
        </p:nvSpPr>
        <p:spPr bwMode="auto">
          <a:xfrm>
            <a:off x="520700" y="1698452"/>
            <a:ext cx="8641080" cy="4379380"/>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sp>
        <p:nvSpPr>
          <p:cNvPr id="15" name="Title 4"/>
          <p:cNvSpPr>
            <a:spLocks noGrp="1"/>
          </p:cNvSpPr>
          <p:nvPr>
            <p:ph type="title"/>
          </p:nvPr>
        </p:nvSpPr>
        <p:spPr>
          <a:xfrm>
            <a:off x="519113" y="228600"/>
            <a:ext cx="10501312" cy="664797"/>
          </a:xfrm>
        </p:spPr>
        <p:txBody>
          <a:bodyPr/>
          <a:lstStyle/>
          <a:p>
            <a:pPr lvl="0"/>
            <a:r>
              <a:rPr lang="en-US" sz="4800" dirty="0" smtClean="0">
                <a:solidFill>
                  <a:schemeClr val="bg1">
                    <a:lumMod val="50000"/>
                  </a:schemeClr>
                </a:solidFill>
              </a:rPr>
              <a:t>Enabling App Access from Many Devices</a:t>
            </a:r>
            <a:endParaRPr lang="en-US" sz="4800" dirty="0">
              <a:solidFill>
                <a:schemeClr val="bg1">
                  <a:lumMod val="50000"/>
                </a:schemeClr>
              </a:solidFill>
            </a:endParaRPr>
          </a:p>
        </p:txBody>
      </p:sp>
      <p:sp>
        <p:nvSpPr>
          <p:cNvPr id="74" name="TextBox 73"/>
          <p:cNvSpPr txBox="1"/>
          <p:nvPr/>
        </p:nvSpPr>
        <p:spPr>
          <a:xfrm>
            <a:off x="2320368" y="2707694"/>
            <a:ext cx="3447382"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System Center Configuration Manager, </a:t>
            </a:r>
            <a:endParaRPr lang="en-US" sz="1400" dirty="0">
              <a:solidFill>
                <a:prstClr val="white"/>
              </a:solidFill>
              <a:latin typeface="Segoe UI" pitchFamily="34" charset="0"/>
              <a:ea typeface="Segoe UI" pitchFamily="34" charset="0"/>
              <a:cs typeface="Segoe UI" pitchFamily="34" charset="0"/>
            </a:endParaRPr>
          </a:p>
        </p:txBody>
      </p:sp>
      <p:pic>
        <p:nvPicPr>
          <p:cNvPr id="76" name="Picture 75"/>
          <p:cNvPicPr>
            <a:picLocks noChangeAspect="1"/>
          </p:cNvPicPr>
          <p:nvPr/>
        </p:nvPicPr>
        <p:blipFill rotWithShape="1">
          <a:blip r:embed="rId4" cstate="email">
            <a:extLst>
              <a:ext uri="{28A0092B-C50C-407E-A947-70E740481C1C}">
                <a14:useLocalDpi xmlns:a14="http://schemas.microsoft.com/office/drawing/2010/main"/>
              </a:ext>
            </a:extLst>
          </a:blip>
          <a:srcRect l="67536"/>
          <a:stretch/>
        </p:blipFill>
        <p:spPr>
          <a:xfrm>
            <a:off x="4862562" y="1912242"/>
            <a:ext cx="500562" cy="767578"/>
          </a:xfrm>
          <a:prstGeom prst="rect">
            <a:avLst/>
          </a:prstGeom>
        </p:spPr>
      </p:pic>
      <p:pic>
        <p:nvPicPr>
          <p:cNvPr id="63" name="Picture 62"/>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514749" y="4039186"/>
            <a:ext cx="1611236" cy="1011701"/>
          </a:xfrm>
          <a:prstGeom prst="rect">
            <a:avLst/>
          </a:prstGeom>
        </p:spPr>
      </p:pic>
      <p:sp>
        <p:nvSpPr>
          <p:cNvPr id="78" name="Phone icon 2"/>
          <p:cNvSpPr>
            <a:spLocks noEditPoints="1"/>
          </p:cNvSpPr>
          <p:nvPr/>
        </p:nvSpPr>
        <p:spPr bwMode="auto">
          <a:xfrm>
            <a:off x="6833308" y="4384992"/>
            <a:ext cx="333039" cy="557294"/>
          </a:xfrm>
          <a:custGeom>
            <a:avLst/>
            <a:gdLst/>
            <a:ahLst/>
            <a:cxnLst>
              <a:cxn ang="0">
                <a:pos x="170" y="191"/>
              </a:cxn>
              <a:cxn ang="0">
                <a:pos x="167" y="101"/>
              </a:cxn>
              <a:cxn ang="0">
                <a:pos x="142" y="4"/>
              </a:cxn>
              <a:cxn ang="0">
                <a:pos x="13" y="22"/>
              </a:cxn>
              <a:cxn ang="0">
                <a:pos x="12" y="300"/>
              </a:cxn>
              <a:cxn ang="0">
                <a:pos x="146" y="316"/>
              </a:cxn>
              <a:cxn ang="0">
                <a:pos x="153" y="224"/>
              </a:cxn>
              <a:cxn ang="0">
                <a:pos x="148" y="244"/>
              </a:cxn>
              <a:cxn ang="0">
                <a:pos x="129" y="239"/>
              </a:cxn>
              <a:cxn ang="0">
                <a:pos x="134" y="219"/>
              </a:cxn>
              <a:cxn ang="0">
                <a:pos x="153" y="224"/>
              </a:cxn>
              <a:cxn ang="0">
                <a:pos x="99" y="219"/>
              </a:cxn>
              <a:cxn ang="0">
                <a:pos x="119" y="224"/>
              </a:cxn>
              <a:cxn ang="0">
                <a:pos x="114" y="243"/>
              </a:cxn>
              <a:cxn ang="0">
                <a:pos x="94" y="238"/>
              </a:cxn>
              <a:cxn ang="0">
                <a:pos x="78" y="243"/>
              </a:cxn>
              <a:cxn ang="0">
                <a:pos x="59" y="238"/>
              </a:cxn>
              <a:cxn ang="0">
                <a:pos x="64" y="219"/>
              </a:cxn>
              <a:cxn ang="0">
                <a:pos x="83" y="224"/>
              </a:cxn>
              <a:cxn ang="0">
                <a:pos x="78" y="243"/>
              </a:cxn>
              <a:cxn ang="0">
                <a:pos x="24" y="34"/>
              </a:cxn>
              <a:cxn ang="0">
                <a:pos x="135" y="20"/>
              </a:cxn>
              <a:cxn ang="0">
                <a:pos x="155" y="106"/>
              </a:cxn>
              <a:cxn ang="0">
                <a:pos x="150" y="180"/>
              </a:cxn>
              <a:cxn ang="0">
                <a:pos x="38" y="187"/>
              </a:cxn>
              <a:cxn ang="0">
                <a:pos x="43" y="283"/>
              </a:cxn>
              <a:cxn ang="0">
                <a:pos x="24" y="277"/>
              </a:cxn>
              <a:cxn ang="0">
                <a:pos x="29" y="258"/>
              </a:cxn>
              <a:cxn ang="0">
                <a:pos x="48" y="264"/>
              </a:cxn>
              <a:cxn ang="0">
                <a:pos x="43" y="283"/>
              </a:cxn>
              <a:cxn ang="0">
                <a:pos x="24" y="238"/>
              </a:cxn>
              <a:cxn ang="0">
                <a:pos x="29" y="218"/>
              </a:cxn>
              <a:cxn ang="0">
                <a:pos x="48" y="223"/>
              </a:cxn>
              <a:cxn ang="0">
                <a:pos x="43" y="243"/>
              </a:cxn>
              <a:cxn ang="0">
                <a:pos x="78" y="283"/>
              </a:cxn>
              <a:cxn ang="0">
                <a:pos x="59" y="278"/>
              </a:cxn>
              <a:cxn ang="0">
                <a:pos x="63" y="259"/>
              </a:cxn>
              <a:cxn ang="0">
                <a:pos x="83" y="264"/>
              </a:cxn>
              <a:cxn ang="0">
                <a:pos x="78" y="283"/>
              </a:cxn>
              <a:cxn ang="0">
                <a:pos x="99" y="283"/>
              </a:cxn>
              <a:cxn ang="0">
                <a:pos x="94" y="264"/>
              </a:cxn>
              <a:cxn ang="0">
                <a:pos x="113" y="259"/>
              </a:cxn>
              <a:cxn ang="0">
                <a:pos x="118" y="278"/>
              </a:cxn>
              <a:cxn ang="0">
                <a:pos x="147" y="283"/>
              </a:cxn>
              <a:cxn ang="0">
                <a:pos x="129" y="279"/>
              </a:cxn>
              <a:cxn ang="0">
                <a:pos x="134" y="260"/>
              </a:cxn>
              <a:cxn ang="0">
                <a:pos x="152" y="264"/>
              </a:cxn>
              <a:cxn ang="0">
                <a:pos x="147" y="283"/>
              </a:cxn>
            </a:cxnLst>
            <a:rect l="0" t="0" r="r" b="b"/>
            <a:pathLst>
              <a:path w="170" h="320">
                <a:moveTo>
                  <a:pt x="163" y="301"/>
                </a:moveTo>
                <a:cubicBezTo>
                  <a:pt x="167" y="269"/>
                  <a:pt x="170" y="231"/>
                  <a:pt x="170" y="191"/>
                </a:cubicBezTo>
                <a:cubicBezTo>
                  <a:pt x="169" y="191"/>
                  <a:pt x="169" y="191"/>
                  <a:pt x="169" y="191"/>
                </a:cubicBezTo>
                <a:cubicBezTo>
                  <a:pt x="169" y="165"/>
                  <a:pt x="167" y="101"/>
                  <a:pt x="167" y="101"/>
                </a:cubicBezTo>
                <a:cubicBezTo>
                  <a:pt x="165" y="68"/>
                  <a:pt x="163" y="36"/>
                  <a:pt x="159" y="17"/>
                </a:cubicBezTo>
                <a:cubicBezTo>
                  <a:pt x="158" y="10"/>
                  <a:pt x="150" y="5"/>
                  <a:pt x="142" y="4"/>
                </a:cubicBezTo>
                <a:cubicBezTo>
                  <a:pt x="104" y="0"/>
                  <a:pt x="66" y="2"/>
                  <a:pt x="30" y="8"/>
                </a:cubicBezTo>
                <a:cubicBezTo>
                  <a:pt x="22" y="9"/>
                  <a:pt x="15" y="16"/>
                  <a:pt x="13" y="22"/>
                </a:cubicBezTo>
                <a:cubicBezTo>
                  <a:pt x="6" y="56"/>
                  <a:pt x="0" y="126"/>
                  <a:pt x="0" y="172"/>
                </a:cubicBezTo>
                <a:cubicBezTo>
                  <a:pt x="0" y="219"/>
                  <a:pt x="4" y="263"/>
                  <a:pt x="12" y="300"/>
                </a:cubicBezTo>
                <a:cubicBezTo>
                  <a:pt x="13" y="307"/>
                  <a:pt x="21" y="313"/>
                  <a:pt x="29" y="314"/>
                </a:cubicBezTo>
                <a:cubicBezTo>
                  <a:pt x="66" y="319"/>
                  <a:pt x="107" y="320"/>
                  <a:pt x="146" y="316"/>
                </a:cubicBezTo>
                <a:cubicBezTo>
                  <a:pt x="154" y="315"/>
                  <a:pt x="162" y="309"/>
                  <a:pt x="163" y="301"/>
                </a:cubicBezTo>
                <a:close/>
                <a:moveTo>
                  <a:pt x="153" y="224"/>
                </a:moveTo>
                <a:cubicBezTo>
                  <a:pt x="153" y="229"/>
                  <a:pt x="153" y="234"/>
                  <a:pt x="153" y="239"/>
                </a:cubicBezTo>
                <a:cubicBezTo>
                  <a:pt x="153" y="241"/>
                  <a:pt x="151" y="244"/>
                  <a:pt x="148" y="244"/>
                </a:cubicBezTo>
                <a:cubicBezTo>
                  <a:pt x="144" y="244"/>
                  <a:pt x="139" y="244"/>
                  <a:pt x="134" y="244"/>
                </a:cubicBezTo>
                <a:cubicBezTo>
                  <a:pt x="132" y="244"/>
                  <a:pt x="129" y="241"/>
                  <a:pt x="129" y="239"/>
                </a:cubicBezTo>
                <a:cubicBezTo>
                  <a:pt x="129" y="234"/>
                  <a:pt x="130" y="229"/>
                  <a:pt x="129" y="224"/>
                </a:cubicBezTo>
                <a:cubicBezTo>
                  <a:pt x="129" y="222"/>
                  <a:pt x="132" y="219"/>
                  <a:pt x="134" y="219"/>
                </a:cubicBezTo>
                <a:cubicBezTo>
                  <a:pt x="139" y="219"/>
                  <a:pt x="144" y="219"/>
                  <a:pt x="148" y="219"/>
                </a:cubicBezTo>
                <a:cubicBezTo>
                  <a:pt x="151" y="219"/>
                  <a:pt x="153" y="222"/>
                  <a:pt x="153" y="224"/>
                </a:cubicBezTo>
                <a:close/>
                <a:moveTo>
                  <a:pt x="94" y="224"/>
                </a:moveTo>
                <a:cubicBezTo>
                  <a:pt x="94" y="221"/>
                  <a:pt x="97" y="219"/>
                  <a:pt x="99" y="219"/>
                </a:cubicBezTo>
                <a:cubicBezTo>
                  <a:pt x="104" y="219"/>
                  <a:pt x="109" y="219"/>
                  <a:pt x="114" y="219"/>
                </a:cubicBezTo>
                <a:cubicBezTo>
                  <a:pt x="116" y="219"/>
                  <a:pt x="119" y="221"/>
                  <a:pt x="119" y="224"/>
                </a:cubicBezTo>
                <a:cubicBezTo>
                  <a:pt x="119" y="229"/>
                  <a:pt x="119" y="234"/>
                  <a:pt x="119" y="238"/>
                </a:cubicBezTo>
                <a:cubicBezTo>
                  <a:pt x="119" y="241"/>
                  <a:pt x="116" y="243"/>
                  <a:pt x="114" y="243"/>
                </a:cubicBezTo>
                <a:cubicBezTo>
                  <a:pt x="109" y="243"/>
                  <a:pt x="104" y="243"/>
                  <a:pt x="99" y="243"/>
                </a:cubicBezTo>
                <a:cubicBezTo>
                  <a:pt x="97" y="243"/>
                  <a:pt x="94" y="241"/>
                  <a:pt x="94" y="238"/>
                </a:cubicBezTo>
                <a:cubicBezTo>
                  <a:pt x="94" y="234"/>
                  <a:pt x="94" y="229"/>
                  <a:pt x="94" y="224"/>
                </a:cubicBezTo>
                <a:close/>
                <a:moveTo>
                  <a:pt x="78" y="243"/>
                </a:moveTo>
                <a:cubicBezTo>
                  <a:pt x="74" y="243"/>
                  <a:pt x="69" y="243"/>
                  <a:pt x="64" y="243"/>
                </a:cubicBezTo>
                <a:cubicBezTo>
                  <a:pt x="61" y="243"/>
                  <a:pt x="59" y="241"/>
                  <a:pt x="59" y="238"/>
                </a:cubicBezTo>
                <a:cubicBezTo>
                  <a:pt x="59" y="233"/>
                  <a:pt x="59" y="228"/>
                  <a:pt x="59" y="224"/>
                </a:cubicBezTo>
                <a:cubicBezTo>
                  <a:pt x="59" y="221"/>
                  <a:pt x="61" y="219"/>
                  <a:pt x="64" y="219"/>
                </a:cubicBezTo>
                <a:cubicBezTo>
                  <a:pt x="69" y="219"/>
                  <a:pt x="74" y="219"/>
                  <a:pt x="78" y="219"/>
                </a:cubicBezTo>
                <a:cubicBezTo>
                  <a:pt x="81" y="218"/>
                  <a:pt x="83" y="221"/>
                  <a:pt x="83" y="224"/>
                </a:cubicBezTo>
                <a:cubicBezTo>
                  <a:pt x="83" y="228"/>
                  <a:pt x="83" y="233"/>
                  <a:pt x="83" y="238"/>
                </a:cubicBezTo>
                <a:cubicBezTo>
                  <a:pt x="83" y="241"/>
                  <a:pt x="81" y="243"/>
                  <a:pt x="78" y="243"/>
                </a:cubicBezTo>
                <a:close/>
                <a:moveTo>
                  <a:pt x="24" y="174"/>
                </a:moveTo>
                <a:cubicBezTo>
                  <a:pt x="17" y="144"/>
                  <a:pt x="17" y="63"/>
                  <a:pt x="24" y="34"/>
                </a:cubicBezTo>
                <a:cubicBezTo>
                  <a:pt x="25" y="28"/>
                  <a:pt x="31" y="23"/>
                  <a:pt x="38" y="22"/>
                </a:cubicBezTo>
                <a:cubicBezTo>
                  <a:pt x="69" y="17"/>
                  <a:pt x="103" y="16"/>
                  <a:pt x="135" y="20"/>
                </a:cubicBezTo>
                <a:cubicBezTo>
                  <a:pt x="142" y="20"/>
                  <a:pt x="149" y="26"/>
                  <a:pt x="150" y="31"/>
                </a:cubicBezTo>
                <a:cubicBezTo>
                  <a:pt x="152" y="46"/>
                  <a:pt x="155" y="76"/>
                  <a:pt x="155" y="106"/>
                </a:cubicBezTo>
                <a:cubicBezTo>
                  <a:pt x="155" y="131"/>
                  <a:pt x="154" y="170"/>
                  <a:pt x="150" y="180"/>
                </a:cubicBezTo>
                <a:cubicBezTo>
                  <a:pt x="146" y="189"/>
                  <a:pt x="150" y="180"/>
                  <a:pt x="150" y="180"/>
                </a:cubicBezTo>
                <a:cubicBezTo>
                  <a:pt x="148" y="185"/>
                  <a:pt x="142" y="189"/>
                  <a:pt x="136" y="190"/>
                </a:cubicBezTo>
                <a:cubicBezTo>
                  <a:pt x="103" y="194"/>
                  <a:pt x="69" y="192"/>
                  <a:pt x="38" y="187"/>
                </a:cubicBezTo>
                <a:cubicBezTo>
                  <a:pt x="31" y="186"/>
                  <a:pt x="25" y="180"/>
                  <a:pt x="24" y="174"/>
                </a:cubicBezTo>
                <a:close/>
                <a:moveTo>
                  <a:pt x="43" y="283"/>
                </a:moveTo>
                <a:cubicBezTo>
                  <a:pt x="38" y="282"/>
                  <a:pt x="34" y="282"/>
                  <a:pt x="29" y="282"/>
                </a:cubicBezTo>
                <a:cubicBezTo>
                  <a:pt x="26" y="282"/>
                  <a:pt x="24" y="280"/>
                  <a:pt x="24" y="277"/>
                </a:cubicBezTo>
                <a:cubicBezTo>
                  <a:pt x="24" y="273"/>
                  <a:pt x="24" y="268"/>
                  <a:pt x="24" y="263"/>
                </a:cubicBezTo>
                <a:cubicBezTo>
                  <a:pt x="24" y="261"/>
                  <a:pt x="26" y="258"/>
                  <a:pt x="29" y="258"/>
                </a:cubicBezTo>
                <a:cubicBezTo>
                  <a:pt x="33" y="258"/>
                  <a:pt x="38" y="259"/>
                  <a:pt x="43" y="259"/>
                </a:cubicBezTo>
                <a:cubicBezTo>
                  <a:pt x="45" y="259"/>
                  <a:pt x="48" y="261"/>
                  <a:pt x="48" y="264"/>
                </a:cubicBezTo>
                <a:cubicBezTo>
                  <a:pt x="48" y="268"/>
                  <a:pt x="48" y="273"/>
                  <a:pt x="48" y="278"/>
                </a:cubicBezTo>
                <a:cubicBezTo>
                  <a:pt x="48" y="280"/>
                  <a:pt x="46" y="282"/>
                  <a:pt x="43" y="283"/>
                </a:cubicBezTo>
                <a:close/>
                <a:moveTo>
                  <a:pt x="29" y="243"/>
                </a:moveTo>
                <a:cubicBezTo>
                  <a:pt x="27" y="243"/>
                  <a:pt x="24" y="240"/>
                  <a:pt x="24" y="238"/>
                </a:cubicBezTo>
                <a:cubicBezTo>
                  <a:pt x="24" y="233"/>
                  <a:pt x="24" y="228"/>
                  <a:pt x="24" y="223"/>
                </a:cubicBezTo>
                <a:cubicBezTo>
                  <a:pt x="24" y="221"/>
                  <a:pt x="27" y="218"/>
                  <a:pt x="29" y="218"/>
                </a:cubicBezTo>
                <a:cubicBezTo>
                  <a:pt x="34" y="218"/>
                  <a:pt x="39" y="218"/>
                  <a:pt x="43" y="218"/>
                </a:cubicBezTo>
                <a:cubicBezTo>
                  <a:pt x="46" y="218"/>
                  <a:pt x="48" y="220"/>
                  <a:pt x="48" y="223"/>
                </a:cubicBezTo>
                <a:cubicBezTo>
                  <a:pt x="48" y="228"/>
                  <a:pt x="48" y="233"/>
                  <a:pt x="48" y="238"/>
                </a:cubicBezTo>
                <a:cubicBezTo>
                  <a:pt x="48" y="240"/>
                  <a:pt x="46" y="243"/>
                  <a:pt x="43" y="243"/>
                </a:cubicBezTo>
                <a:cubicBezTo>
                  <a:pt x="39" y="243"/>
                  <a:pt x="34" y="243"/>
                  <a:pt x="29" y="243"/>
                </a:cubicBezTo>
                <a:close/>
                <a:moveTo>
                  <a:pt x="78" y="283"/>
                </a:moveTo>
                <a:cubicBezTo>
                  <a:pt x="73" y="283"/>
                  <a:pt x="68" y="283"/>
                  <a:pt x="64" y="283"/>
                </a:cubicBezTo>
                <a:cubicBezTo>
                  <a:pt x="61" y="283"/>
                  <a:pt x="59" y="281"/>
                  <a:pt x="59" y="278"/>
                </a:cubicBezTo>
                <a:cubicBezTo>
                  <a:pt x="59" y="273"/>
                  <a:pt x="59" y="269"/>
                  <a:pt x="58" y="264"/>
                </a:cubicBezTo>
                <a:cubicBezTo>
                  <a:pt x="58" y="261"/>
                  <a:pt x="61" y="259"/>
                  <a:pt x="63" y="259"/>
                </a:cubicBezTo>
                <a:cubicBezTo>
                  <a:pt x="68" y="259"/>
                  <a:pt x="73" y="259"/>
                  <a:pt x="78" y="259"/>
                </a:cubicBezTo>
                <a:cubicBezTo>
                  <a:pt x="81" y="259"/>
                  <a:pt x="83" y="261"/>
                  <a:pt x="83" y="264"/>
                </a:cubicBezTo>
                <a:cubicBezTo>
                  <a:pt x="83" y="269"/>
                  <a:pt x="83" y="274"/>
                  <a:pt x="83" y="278"/>
                </a:cubicBezTo>
                <a:cubicBezTo>
                  <a:pt x="83" y="281"/>
                  <a:pt x="81" y="283"/>
                  <a:pt x="78" y="283"/>
                </a:cubicBezTo>
                <a:close/>
                <a:moveTo>
                  <a:pt x="113" y="283"/>
                </a:moveTo>
                <a:cubicBezTo>
                  <a:pt x="108" y="283"/>
                  <a:pt x="103" y="283"/>
                  <a:pt x="99" y="283"/>
                </a:cubicBezTo>
                <a:cubicBezTo>
                  <a:pt x="96" y="283"/>
                  <a:pt x="94" y="281"/>
                  <a:pt x="94" y="279"/>
                </a:cubicBezTo>
                <a:cubicBezTo>
                  <a:pt x="94" y="274"/>
                  <a:pt x="94" y="269"/>
                  <a:pt x="94" y="264"/>
                </a:cubicBezTo>
                <a:cubicBezTo>
                  <a:pt x="94" y="262"/>
                  <a:pt x="96" y="259"/>
                  <a:pt x="99" y="259"/>
                </a:cubicBezTo>
                <a:cubicBezTo>
                  <a:pt x="103" y="259"/>
                  <a:pt x="108" y="259"/>
                  <a:pt x="113" y="259"/>
                </a:cubicBezTo>
                <a:cubicBezTo>
                  <a:pt x="116" y="259"/>
                  <a:pt x="118" y="262"/>
                  <a:pt x="118" y="264"/>
                </a:cubicBezTo>
                <a:cubicBezTo>
                  <a:pt x="118" y="269"/>
                  <a:pt x="118" y="274"/>
                  <a:pt x="118" y="278"/>
                </a:cubicBezTo>
                <a:cubicBezTo>
                  <a:pt x="118" y="281"/>
                  <a:pt x="116" y="283"/>
                  <a:pt x="113" y="283"/>
                </a:cubicBezTo>
                <a:close/>
                <a:moveTo>
                  <a:pt x="147" y="283"/>
                </a:moveTo>
                <a:cubicBezTo>
                  <a:pt x="143" y="283"/>
                  <a:pt x="138" y="283"/>
                  <a:pt x="133" y="283"/>
                </a:cubicBezTo>
                <a:cubicBezTo>
                  <a:pt x="131" y="284"/>
                  <a:pt x="129" y="281"/>
                  <a:pt x="129" y="279"/>
                </a:cubicBezTo>
                <a:cubicBezTo>
                  <a:pt x="129" y="274"/>
                  <a:pt x="129" y="269"/>
                  <a:pt x="129" y="265"/>
                </a:cubicBezTo>
                <a:cubicBezTo>
                  <a:pt x="129" y="262"/>
                  <a:pt x="131" y="260"/>
                  <a:pt x="134" y="260"/>
                </a:cubicBezTo>
                <a:cubicBezTo>
                  <a:pt x="138" y="260"/>
                  <a:pt x="143" y="259"/>
                  <a:pt x="148" y="259"/>
                </a:cubicBezTo>
                <a:cubicBezTo>
                  <a:pt x="150" y="259"/>
                  <a:pt x="152" y="262"/>
                  <a:pt x="152" y="264"/>
                </a:cubicBezTo>
                <a:cubicBezTo>
                  <a:pt x="152" y="269"/>
                  <a:pt x="152" y="274"/>
                  <a:pt x="152" y="278"/>
                </a:cubicBezTo>
                <a:cubicBezTo>
                  <a:pt x="152" y="281"/>
                  <a:pt x="150" y="283"/>
                  <a:pt x="147" y="283"/>
                </a:cubicBezTo>
                <a:close/>
              </a:path>
            </a:pathLst>
          </a:custGeom>
          <a:solidFill>
            <a:schemeClr val="bg1"/>
          </a:solidFill>
          <a:extLst/>
        </p:spPr>
        <p:txBody>
          <a:bodyPr vert="horz" wrap="square" lIns="91440" tIns="45720" rIns="91440" bIns="45720" numCol="1" anchor="t" anchorCtr="0" compatLnSpc="1">
            <a:prstTxWarp prst="textNoShape">
              <a:avLst/>
            </a:prstTxWarp>
          </a:bodyPr>
          <a:lstStyle/>
          <a:p>
            <a:endParaRPr lang="en-US" dirty="0">
              <a:solidFill>
                <a:prstClr val="black"/>
              </a:solidFill>
            </a:endParaRPr>
          </a:p>
        </p:txBody>
      </p:sp>
      <p:sp>
        <p:nvSpPr>
          <p:cNvPr id="110" name="Round Same Side Corner Rectangle 13335"/>
          <p:cNvSpPr/>
          <p:nvPr/>
        </p:nvSpPr>
        <p:spPr>
          <a:xfrm>
            <a:off x="4848301" y="5278047"/>
            <a:ext cx="478405" cy="789152"/>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17" name="Straight Arrow Connector 16"/>
          <p:cNvCxnSpPr/>
          <p:nvPr/>
        </p:nvCxnSpPr>
        <p:spPr>
          <a:xfrm flipH="1" flipV="1">
            <a:off x="4356436" y="5193156"/>
            <a:ext cx="266806" cy="25998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4" name="Straight Arrow Connector 113"/>
          <p:cNvCxnSpPr/>
          <p:nvPr/>
        </p:nvCxnSpPr>
        <p:spPr>
          <a:xfrm flipV="1">
            <a:off x="5689510" y="5193156"/>
            <a:ext cx="1209194" cy="519960"/>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5" name="Straight Arrow Connector 114"/>
          <p:cNvCxnSpPr/>
          <p:nvPr/>
        </p:nvCxnSpPr>
        <p:spPr>
          <a:xfrm flipV="1">
            <a:off x="5544390" y="5193163"/>
            <a:ext cx="262426" cy="259981"/>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cxnSp>
        <p:nvCxnSpPr>
          <p:cNvPr id="116" name="Straight Arrow Connector 115"/>
          <p:cNvCxnSpPr/>
          <p:nvPr/>
        </p:nvCxnSpPr>
        <p:spPr>
          <a:xfrm flipH="1" flipV="1">
            <a:off x="3317394" y="5318540"/>
            <a:ext cx="1007824" cy="394576"/>
          </a:xfrm>
          <a:prstGeom prst="straightConnector1">
            <a:avLst/>
          </a:prstGeom>
          <a:ln>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117" name="Picture 116"/>
          <p:cNvPicPr>
            <a:picLocks noChangeAspect="1"/>
          </p:cNvPicPr>
          <p:nvPr/>
        </p:nvPicPr>
        <p:blipFill rotWithShape="1">
          <a:blip r:embed="rId4" cstate="email">
            <a:extLst>
              <a:ext uri="{28A0092B-C50C-407E-A947-70E740481C1C}">
                <a14:useLocalDpi xmlns:a14="http://schemas.microsoft.com/office/drawing/2010/main"/>
              </a:ext>
            </a:extLst>
          </a:blip>
          <a:srcRect l="67536"/>
          <a:stretch/>
        </p:blipFill>
        <p:spPr>
          <a:xfrm>
            <a:off x="5380289" y="2255023"/>
            <a:ext cx="277027" cy="424803"/>
          </a:xfrm>
          <a:prstGeom prst="rect">
            <a:avLst/>
          </a:prstGeom>
        </p:spPr>
      </p:pic>
      <p:pic>
        <p:nvPicPr>
          <p:cNvPr id="118" name="Picture 117"/>
          <p:cNvPicPr>
            <a:picLocks noChangeAspect="1"/>
          </p:cNvPicPr>
          <p:nvPr/>
        </p:nvPicPr>
        <p:blipFill rotWithShape="1">
          <a:blip r:embed="rId4" cstate="email">
            <a:extLst>
              <a:ext uri="{28A0092B-C50C-407E-A947-70E740481C1C}">
                <a14:useLocalDpi xmlns:a14="http://schemas.microsoft.com/office/drawing/2010/main"/>
              </a:ext>
            </a:extLst>
          </a:blip>
          <a:srcRect l="67536"/>
          <a:stretch/>
        </p:blipFill>
        <p:spPr>
          <a:xfrm>
            <a:off x="4360856" y="1912242"/>
            <a:ext cx="500562" cy="767578"/>
          </a:xfrm>
          <a:prstGeom prst="rect">
            <a:avLst/>
          </a:prstGeom>
        </p:spPr>
      </p:pic>
      <p:pic>
        <p:nvPicPr>
          <p:cNvPr id="120" name="Picture 2"/>
          <p:cNvPicPr>
            <a:picLocks noChangeAspect="1" noChangeArrowheads="1"/>
          </p:cNvPicPr>
          <p:nvPr/>
        </p:nvPicPr>
        <p:blipFill>
          <a:blip r:embed="rId5">
            <a:biLevel thresh="25000"/>
            <a:extLst>
              <a:ext uri="{28A0092B-C50C-407E-A947-70E740481C1C}">
                <a14:useLocalDpi xmlns:a14="http://schemas.microsoft.com/office/drawing/2010/main" val="0"/>
              </a:ext>
            </a:extLst>
          </a:blip>
          <a:stretch>
            <a:fillRect/>
          </a:stretch>
        </p:blipFill>
        <p:spPr bwMode="auto">
          <a:xfrm>
            <a:off x="4967308" y="5005786"/>
            <a:ext cx="277740" cy="277740"/>
          </a:xfrm>
          <a:prstGeom prst="rect">
            <a:avLst/>
          </a:prstGeom>
          <a:noFill/>
          <a:extLst>
            <a:ext uri="{909E8E84-426E-40DD-AFC4-6F175D3DCCD1}">
              <a14:hiddenFill xmlns:a14="http://schemas.microsoft.com/office/drawing/2010/main">
                <a:solidFill>
                  <a:srgbClr val="FFFFFF"/>
                </a:solidFill>
              </a14:hiddenFill>
            </a:ext>
          </a:extLst>
        </p:spPr>
      </p:pic>
      <p:cxnSp>
        <p:nvCxnSpPr>
          <p:cNvPr id="28" name="Straight Connector 27"/>
          <p:cNvCxnSpPr/>
          <p:nvPr/>
        </p:nvCxnSpPr>
        <p:spPr>
          <a:xfrm>
            <a:off x="5093837" y="3235787"/>
            <a:ext cx="0" cy="1763046"/>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pic>
        <p:nvPicPr>
          <p:cNvPr id="121" name="Picture 1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196624" y="2246691"/>
            <a:ext cx="440601" cy="266479"/>
          </a:xfrm>
          <a:prstGeom prst="rect">
            <a:avLst/>
          </a:prstGeom>
          <a:solidFill>
            <a:schemeClr val="accent1">
              <a:lumMod val="75000"/>
            </a:schemeClr>
          </a:solidFill>
        </p:spPr>
      </p:pic>
      <p:pic>
        <p:nvPicPr>
          <p:cNvPr id="122" name="Picture 12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59510" y="2246691"/>
            <a:ext cx="440601" cy="266479"/>
          </a:xfrm>
          <a:prstGeom prst="rect">
            <a:avLst/>
          </a:prstGeom>
          <a:solidFill>
            <a:schemeClr val="accent3"/>
          </a:solidFill>
        </p:spPr>
      </p:pic>
      <p:pic>
        <p:nvPicPr>
          <p:cNvPr id="123" name="Picture 12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95780" y="2246691"/>
            <a:ext cx="440601" cy="266479"/>
          </a:xfrm>
          <a:prstGeom prst="rect">
            <a:avLst/>
          </a:prstGeom>
          <a:solidFill>
            <a:schemeClr val="accent6">
              <a:lumMod val="75000"/>
            </a:schemeClr>
          </a:solidFill>
        </p:spPr>
      </p:pic>
      <p:pic>
        <p:nvPicPr>
          <p:cNvPr id="126" name="Picture 12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90543" y="2246691"/>
            <a:ext cx="440601" cy="266479"/>
          </a:xfrm>
          <a:prstGeom prst="rect">
            <a:avLst/>
          </a:prstGeom>
        </p:spPr>
      </p:pic>
      <p:pic>
        <p:nvPicPr>
          <p:cNvPr id="127" name="Picture 12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63785" y="2246691"/>
            <a:ext cx="440601" cy="266479"/>
          </a:xfrm>
          <a:prstGeom prst="rect">
            <a:avLst/>
          </a:prstGeom>
          <a:solidFill>
            <a:schemeClr val="accent3"/>
          </a:solidFill>
        </p:spPr>
      </p:pic>
      <p:pic>
        <p:nvPicPr>
          <p:cNvPr id="128" name="Picture 1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122897" y="2246691"/>
            <a:ext cx="440601" cy="266479"/>
          </a:xfrm>
          <a:prstGeom prst="rect">
            <a:avLst/>
          </a:prstGeom>
          <a:solidFill>
            <a:schemeClr val="accent6">
              <a:lumMod val="75000"/>
            </a:schemeClr>
          </a:solidFill>
        </p:spPr>
      </p:pic>
      <p:pic>
        <p:nvPicPr>
          <p:cNvPr id="129" name="Picture 1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90543" y="2246691"/>
            <a:ext cx="440601" cy="266479"/>
          </a:xfrm>
          <a:prstGeom prst="rect">
            <a:avLst/>
          </a:prstGeom>
          <a:solidFill>
            <a:schemeClr val="accent3"/>
          </a:solidFill>
        </p:spPr>
      </p:pic>
      <p:pic>
        <p:nvPicPr>
          <p:cNvPr id="130" name="Picture 12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91145" y="4481178"/>
            <a:ext cx="220301" cy="133239"/>
          </a:xfrm>
          <a:prstGeom prst="rect">
            <a:avLst/>
          </a:prstGeom>
        </p:spPr>
      </p:pic>
      <p:pic>
        <p:nvPicPr>
          <p:cNvPr id="131" name="Picture 7" descr="C:\Users\v-junyo.REDMOND\Downloads\picasion.com_47562b368667ae2cdfc03232e83d1978.gif"/>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rot="18893819">
            <a:off x="2966731" y="3406398"/>
            <a:ext cx="1468920" cy="3765"/>
          </a:xfrm>
          <a:prstGeom prst="rect">
            <a:avLst/>
          </a:prstGeom>
          <a:noFill/>
          <a:extLst>
            <a:ext uri="{909E8E84-426E-40DD-AFC4-6F175D3DCCD1}">
              <a14:hiddenFill xmlns:a14="http://schemas.microsoft.com/office/drawing/2010/main">
                <a:solidFill>
                  <a:srgbClr val="FFFFFF"/>
                </a:solidFill>
              </a14:hiddenFill>
            </a:ext>
          </a:extLst>
        </p:spPr>
      </p:pic>
      <p:sp>
        <p:nvSpPr>
          <p:cNvPr id="132" name="TextBox 131"/>
          <p:cNvSpPr txBox="1"/>
          <p:nvPr/>
        </p:nvSpPr>
        <p:spPr>
          <a:xfrm>
            <a:off x="3082995" y="3285868"/>
            <a:ext cx="1050625" cy="249285"/>
          </a:xfrm>
          <a:prstGeom prst="rect">
            <a:avLst/>
          </a:prstGeom>
          <a:noFill/>
        </p:spPr>
        <p:txBody>
          <a:bodyPr wrap="square" lIns="76188" tIns="38093" rIns="76188" bIns="38093" rtlCol="0">
            <a:spAutoFit/>
          </a:bodyPr>
          <a:lstStyle/>
          <a:p>
            <a:pPr algn="ctr" defTabSz="912663" eaLnBrk="0" hangingPunct="0">
              <a:lnSpc>
                <a:spcPct val="8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MSI</a:t>
            </a:r>
            <a:endParaRPr lang="en-US" sz="1400" dirty="0">
              <a:solidFill>
                <a:prstClr val="white"/>
              </a:solidFill>
              <a:latin typeface="Segoe UI" pitchFamily="34" charset="0"/>
              <a:ea typeface="Segoe UI" pitchFamily="34" charset="0"/>
              <a:cs typeface="Segoe UI" pitchFamily="34" charset="0"/>
            </a:endParaRPr>
          </a:p>
        </p:txBody>
      </p:sp>
      <p:pic>
        <p:nvPicPr>
          <p:cNvPr id="133" name="Picture 7" descr="C:\Users\v-junyo.REDMOND\Downloads\picasion.com_47562b368667ae2cdfc03232e83d1978.gif"/>
          <p:cNvPicPr preferRelativeResize="0">
            <a:picLocks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rot="17510742">
            <a:off x="3859367" y="3527728"/>
            <a:ext cx="912085" cy="3766"/>
          </a:xfrm>
          <a:prstGeom prst="rect">
            <a:avLst/>
          </a:prstGeom>
          <a:noFill/>
          <a:extLst>
            <a:ext uri="{909E8E84-426E-40DD-AFC4-6F175D3DCCD1}">
              <a14:hiddenFill xmlns:a14="http://schemas.microsoft.com/office/drawing/2010/main">
                <a:solidFill>
                  <a:srgbClr val="FFFFFF"/>
                </a:solidFill>
              </a14:hiddenFill>
            </a:ext>
          </a:extLst>
        </p:spPr>
      </p:pic>
      <p:pic>
        <p:nvPicPr>
          <p:cNvPr id="135" name="Picture 7" descr="C:\Users\v-junyo.REDMOND\Downloads\picasion.com_47562b368667ae2cdfc03232e83d1978.gif"/>
          <p:cNvPicPr preferRelativeResize="0">
            <a:picLocks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rot="15205286">
            <a:off x="5064818" y="3629131"/>
            <a:ext cx="1103622" cy="4557"/>
          </a:xfrm>
          <a:prstGeom prst="rect">
            <a:avLst/>
          </a:prstGeom>
          <a:noFill/>
          <a:extLst>
            <a:ext uri="{909E8E84-426E-40DD-AFC4-6F175D3DCCD1}">
              <a14:hiddenFill xmlns:a14="http://schemas.microsoft.com/office/drawing/2010/main">
                <a:solidFill>
                  <a:srgbClr val="FFFFFF"/>
                </a:solidFill>
              </a14:hiddenFill>
            </a:ext>
          </a:extLst>
        </p:spPr>
      </p:pic>
      <p:pic>
        <p:nvPicPr>
          <p:cNvPr id="136" name="Picture 7" descr="C:\Users\v-junyo.REDMOND\Downloads\picasion.com_47562b368667ae2cdfc03232e83d1978.gif"/>
          <p:cNvPicPr>
            <a:picLocks noChangeAspect="1" noChangeArrowheads="1" noCrop="1"/>
          </p:cNvPicPr>
          <p:nvPr/>
        </p:nvPicPr>
        <p:blipFill>
          <a:blip r:embed="rId8">
            <a:extLst>
              <a:ext uri="{28A0092B-C50C-407E-A947-70E740481C1C}">
                <a14:useLocalDpi xmlns:a14="http://schemas.microsoft.com/office/drawing/2010/main" val="0"/>
              </a:ext>
            </a:extLst>
          </a:blip>
          <a:srcRect/>
          <a:stretch>
            <a:fillRect/>
          </a:stretch>
        </p:blipFill>
        <p:spPr bwMode="auto">
          <a:xfrm rot="13891105">
            <a:off x="5689164" y="3556525"/>
            <a:ext cx="1615812" cy="4143"/>
          </a:xfrm>
          <a:prstGeom prst="rect">
            <a:avLst/>
          </a:prstGeom>
          <a:noFill/>
          <a:extLst>
            <a:ext uri="{909E8E84-426E-40DD-AFC4-6F175D3DCCD1}">
              <a14:hiddenFill xmlns:a14="http://schemas.microsoft.com/office/drawing/2010/main">
                <a:solidFill>
                  <a:srgbClr val="FFFFFF"/>
                </a:solidFill>
              </a14:hiddenFill>
            </a:ext>
          </a:extLst>
        </p:spPr>
      </p:pic>
      <p:sp>
        <p:nvSpPr>
          <p:cNvPr id="137" name="TextBox 136"/>
          <p:cNvSpPr txBox="1"/>
          <p:nvPr/>
        </p:nvSpPr>
        <p:spPr>
          <a:xfrm>
            <a:off x="6054911" y="3285868"/>
            <a:ext cx="1050625" cy="249285"/>
          </a:xfrm>
          <a:prstGeom prst="rect">
            <a:avLst/>
          </a:prstGeom>
          <a:noFill/>
        </p:spPr>
        <p:txBody>
          <a:bodyPr wrap="square" lIns="76188" tIns="38093" rIns="76188" bIns="38093" rtlCol="0">
            <a:spAutoFit/>
          </a:bodyPr>
          <a:lstStyle/>
          <a:p>
            <a:pPr algn="ctr" defTabSz="912663" eaLnBrk="0" hangingPunct="0">
              <a:lnSpc>
                <a:spcPct val="8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RDS</a:t>
            </a:r>
            <a:endParaRPr lang="en-US" sz="1400" dirty="0">
              <a:solidFill>
                <a:prstClr val="white"/>
              </a:solidFill>
              <a:latin typeface="Segoe UI" pitchFamily="34" charset="0"/>
              <a:ea typeface="Segoe UI" pitchFamily="34" charset="0"/>
              <a:cs typeface="Segoe UI" pitchFamily="34" charset="0"/>
            </a:endParaRPr>
          </a:p>
        </p:txBody>
      </p:sp>
      <p:sp>
        <p:nvSpPr>
          <p:cNvPr id="138" name="TextBox 137"/>
          <p:cNvSpPr txBox="1"/>
          <p:nvPr/>
        </p:nvSpPr>
        <p:spPr>
          <a:xfrm>
            <a:off x="3747062" y="3285868"/>
            <a:ext cx="1176937" cy="486273"/>
          </a:xfrm>
          <a:prstGeom prst="rect">
            <a:avLst/>
          </a:prstGeom>
          <a:noFill/>
        </p:spPr>
        <p:txBody>
          <a:bodyPr wrap="square" lIns="76188" tIns="38093" rIns="76188" bIns="38093" rtlCol="0">
            <a:spAutoFit/>
          </a:bodyPr>
          <a:lstStyle/>
          <a:p>
            <a:pPr algn="ctr" defTabSz="912663" eaLnBrk="0" hangingPunct="0">
              <a:lnSpc>
                <a:spcPct val="8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App-V</a:t>
            </a:r>
          </a:p>
          <a:p>
            <a:pPr algn="ctr" defTabSz="912663" eaLnBrk="0" hangingPunct="0">
              <a:lnSpc>
                <a:spcPct val="80000"/>
              </a:lnSpc>
              <a:spcBef>
                <a:spcPct val="30000"/>
              </a:spcBef>
              <a:buClr>
                <a:srgbClr val="1F497D"/>
              </a:buClr>
              <a:buSzPct val="95000"/>
              <a:defRPr/>
            </a:pPr>
            <a:r>
              <a:rPr lang="en-US" sz="1400" dirty="0">
                <a:solidFill>
                  <a:prstClr val="white"/>
                </a:solidFill>
                <a:latin typeface="Segoe UI" pitchFamily="34" charset="0"/>
                <a:ea typeface="Segoe UI" pitchFamily="34" charset="0"/>
                <a:cs typeface="Segoe UI" pitchFamily="34" charset="0"/>
              </a:rPr>
              <a:t>(</a:t>
            </a:r>
            <a:r>
              <a:rPr lang="en-US" sz="1400" dirty="0" smtClean="0">
                <a:solidFill>
                  <a:prstClr val="white"/>
                </a:solidFill>
                <a:latin typeface="Segoe UI" pitchFamily="34" charset="0"/>
                <a:ea typeface="Segoe UI" pitchFamily="34" charset="0"/>
                <a:cs typeface="Segoe UI" pitchFamily="34" charset="0"/>
              </a:rPr>
              <a:t>MDOP)</a:t>
            </a:r>
            <a:endParaRPr lang="en-US" sz="1400" dirty="0">
              <a:solidFill>
                <a:prstClr val="white"/>
              </a:solidFill>
              <a:latin typeface="Segoe UI" pitchFamily="34" charset="0"/>
              <a:ea typeface="Segoe UI" pitchFamily="34" charset="0"/>
              <a:cs typeface="Segoe UI" pitchFamily="34" charset="0"/>
            </a:endParaRPr>
          </a:p>
        </p:txBody>
      </p:sp>
      <p:sp>
        <p:nvSpPr>
          <p:cNvPr id="139" name="TextBox 138"/>
          <p:cNvSpPr txBox="1"/>
          <p:nvPr/>
        </p:nvSpPr>
        <p:spPr>
          <a:xfrm>
            <a:off x="5045125" y="3285868"/>
            <a:ext cx="1050625" cy="486273"/>
          </a:xfrm>
          <a:prstGeom prst="rect">
            <a:avLst/>
          </a:prstGeom>
          <a:noFill/>
        </p:spPr>
        <p:txBody>
          <a:bodyPr wrap="square" lIns="76188" tIns="38093" rIns="76188" bIns="38093" rtlCol="0">
            <a:spAutoFit/>
          </a:bodyPr>
          <a:lstStyle/>
          <a:p>
            <a:pPr algn="ctr" defTabSz="912663" eaLnBrk="0" hangingPunct="0">
              <a:lnSpc>
                <a:spcPct val="8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App-V</a:t>
            </a:r>
          </a:p>
          <a:p>
            <a:pPr algn="ctr" defTabSz="912663" eaLnBrk="0" hangingPunct="0">
              <a:lnSpc>
                <a:spcPct val="8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(MDOP)</a:t>
            </a:r>
            <a:endParaRPr lang="en-US" sz="1400" dirty="0">
              <a:solidFill>
                <a:prstClr val="white"/>
              </a:solidFill>
              <a:latin typeface="Segoe UI" pitchFamily="34" charset="0"/>
              <a:ea typeface="Segoe UI" pitchFamily="34" charset="0"/>
              <a:cs typeface="Segoe UI" pitchFamily="34" charset="0"/>
            </a:endParaRPr>
          </a:p>
        </p:txBody>
      </p:sp>
      <p:sp>
        <p:nvSpPr>
          <p:cNvPr id="142" name="TextBox 141"/>
          <p:cNvSpPr txBox="1"/>
          <p:nvPr/>
        </p:nvSpPr>
        <p:spPr>
          <a:xfrm>
            <a:off x="2320368" y="2946374"/>
            <a:ext cx="4054939" cy="270829"/>
          </a:xfrm>
          <a:prstGeom prst="rect">
            <a:avLst/>
          </a:prstGeom>
          <a:noFill/>
        </p:spPr>
        <p:txBody>
          <a:bodyPr wrap="square" lIns="76188" tIns="38093" rIns="76188" bIns="38093" rtlCol="0">
            <a:spAutoFit/>
          </a:bodyPr>
          <a:lstStyle/>
          <a:p>
            <a:pPr algn="ctr" defTabSz="912663" eaLnBrk="0" hangingPunct="0">
              <a:lnSpc>
                <a:spcPct val="90000"/>
              </a:lnSpc>
              <a:spcBef>
                <a:spcPct val="30000"/>
              </a:spcBef>
              <a:buClr>
                <a:srgbClr val="1F497D"/>
              </a:buClr>
              <a:buSzPct val="95000"/>
              <a:defRPr/>
            </a:pPr>
            <a:r>
              <a:rPr lang="en-US" sz="1400" dirty="0">
                <a:solidFill>
                  <a:prstClr val="white"/>
                </a:solidFill>
                <a:latin typeface="Segoe UI" pitchFamily="34" charset="0"/>
                <a:ea typeface="Segoe UI" pitchFamily="34" charset="0"/>
                <a:cs typeface="Segoe UI" pitchFamily="34" charset="0"/>
              </a:rPr>
              <a:t>System Center Endpoint Protection, </a:t>
            </a:r>
            <a:r>
              <a:rPr lang="en-US" sz="1400" dirty="0" smtClean="0">
                <a:solidFill>
                  <a:prstClr val="white"/>
                </a:solidFill>
                <a:latin typeface="Segoe UI" pitchFamily="34" charset="0"/>
                <a:ea typeface="Segoe UI" pitchFamily="34" charset="0"/>
                <a:cs typeface="Segoe UI" pitchFamily="34" charset="0"/>
              </a:rPr>
              <a:t>Group Policy</a:t>
            </a:r>
            <a:endParaRPr lang="en-US" sz="1400" dirty="0">
              <a:solidFill>
                <a:prstClr val="white"/>
              </a:solidFill>
              <a:latin typeface="Segoe UI" pitchFamily="34" charset="0"/>
              <a:ea typeface="Segoe UI" pitchFamily="34" charset="0"/>
              <a:cs typeface="Segoe UI" pitchFamily="34" charset="0"/>
            </a:endParaRPr>
          </a:p>
        </p:txBody>
      </p:sp>
      <p:sp>
        <p:nvSpPr>
          <p:cNvPr id="52" name="Rounded Rectangle 2"/>
          <p:cNvSpPr/>
          <p:nvPr/>
        </p:nvSpPr>
        <p:spPr>
          <a:xfrm>
            <a:off x="7246429" y="4352686"/>
            <a:ext cx="529586" cy="698201"/>
          </a:xfrm>
          <a:custGeom>
            <a:avLst/>
            <a:gdLst/>
            <a:ahLst/>
            <a:cxnLst/>
            <a:rect l="l" t="t" r="r" b="b"/>
            <a:pathLst>
              <a:path w="972859" h="1315152">
                <a:moveTo>
                  <a:pt x="481193" y="1210796"/>
                </a:moveTo>
                <a:cubicBezTo>
                  <a:pt x="460084" y="1210796"/>
                  <a:pt x="442971" y="1227887"/>
                  <a:pt x="442971" y="1248969"/>
                </a:cubicBezTo>
                <a:cubicBezTo>
                  <a:pt x="442971" y="1270051"/>
                  <a:pt x="460084" y="1287142"/>
                  <a:pt x="481193" y="1287142"/>
                </a:cubicBezTo>
                <a:cubicBezTo>
                  <a:pt x="502302" y="1287142"/>
                  <a:pt x="519415" y="1270051"/>
                  <a:pt x="519415" y="1248969"/>
                </a:cubicBezTo>
                <a:cubicBezTo>
                  <a:pt x="519415" y="1227887"/>
                  <a:pt x="502302" y="1210796"/>
                  <a:pt x="481193" y="1210796"/>
                </a:cubicBezTo>
                <a:close/>
                <a:moveTo>
                  <a:pt x="124209" y="103179"/>
                </a:moveTo>
                <a:lnTo>
                  <a:pt x="124209" y="1173063"/>
                </a:lnTo>
                <a:lnTo>
                  <a:pt x="855062" y="1173063"/>
                </a:lnTo>
                <a:lnTo>
                  <a:pt x="855062" y="103179"/>
                </a:lnTo>
                <a:close/>
                <a:moveTo>
                  <a:pt x="50054" y="0"/>
                </a:moveTo>
                <a:lnTo>
                  <a:pt x="922805" y="0"/>
                </a:lnTo>
                <a:cubicBezTo>
                  <a:pt x="950449" y="0"/>
                  <a:pt x="972859" y="22410"/>
                  <a:pt x="972859" y="50054"/>
                </a:cubicBezTo>
                <a:lnTo>
                  <a:pt x="972859" y="1265098"/>
                </a:lnTo>
                <a:cubicBezTo>
                  <a:pt x="972859" y="1292742"/>
                  <a:pt x="950449" y="1315152"/>
                  <a:pt x="922805" y="1315152"/>
                </a:cubicBezTo>
                <a:lnTo>
                  <a:pt x="50054" y="1315152"/>
                </a:lnTo>
                <a:cubicBezTo>
                  <a:pt x="22410" y="1315152"/>
                  <a:pt x="0" y="1292742"/>
                  <a:pt x="0" y="1265098"/>
                </a:cubicBezTo>
                <a:lnTo>
                  <a:pt x="0" y="50054"/>
                </a:lnTo>
                <a:cubicBezTo>
                  <a:pt x="0" y="22410"/>
                  <a:pt x="22410" y="0"/>
                  <a:pt x="50054" y="0"/>
                </a:cubicBezTo>
                <a:close/>
              </a:path>
            </a:pathLst>
          </a:custGeom>
          <a:solidFill>
            <a:schemeClr val="bg1"/>
          </a:solidFill>
          <a:ln w="1174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3" name="Rounded Rectangle 2"/>
          <p:cNvSpPr/>
          <p:nvPr/>
        </p:nvSpPr>
        <p:spPr>
          <a:xfrm>
            <a:off x="7858588" y="4563672"/>
            <a:ext cx="267296" cy="387640"/>
          </a:xfrm>
          <a:custGeom>
            <a:avLst/>
            <a:gdLst/>
            <a:ahLst/>
            <a:cxnLst/>
            <a:rect l="l" t="t" r="r" b="b"/>
            <a:pathLst>
              <a:path w="972859" h="1315152">
                <a:moveTo>
                  <a:pt x="481193" y="1210796"/>
                </a:moveTo>
                <a:cubicBezTo>
                  <a:pt x="460084" y="1210796"/>
                  <a:pt x="442971" y="1227887"/>
                  <a:pt x="442971" y="1248969"/>
                </a:cubicBezTo>
                <a:cubicBezTo>
                  <a:pt x="442971" y="1270051"/>
                  <a:pt x="460084" y="1287142"/>
                  <a:pt x="481193" y="1287142"/>
                </a:cubicBezTo>
                <a:cubicBezTo>
                  <a:pt x="502302" y="1287142"/>
                  <a:pt x="519415" y="1270051"/>
                  <a:pt x="519415" y="1248969"/>
                </a:cubicBezTo>
                <a:cubicBezTo>
                  <a:pt x="519415" y="1227887"/>
                  <a:pt x="502302" y="1210796"/>
                  <a:pt x="481193" y="1210796"/>
                </a:cubicBezTo>
                <a:close/>
                <a:moveTo>
                  <a:pt x="124209" y="103179"/>
                </a:moveTo>
                <a:lnTo>
                  <a:pt x="124209" y="1173063"/>
                </a:lnTo>
                <a:lnTo>
                  <a:pt x="855062" y="1173063"/>
                </a:lnTo>
                <a:lnTo>
                  <a:pt x="855062" y="103179"/>
                </a:lnTo>
                <a:close/>
                <a:moveTo>
                  <a:pt x="50054" y="0"/>
                </a:moveTo>
                <a:lnTo>
                  <a:pt x="922805" y="0"/>
                </a:lnTo>
                <a:cubicBezTo>
                  <a:pt x="950449" y="0"/>
                  <a:pt x="972859" y="22410"/>
                  <a:pt x="972859" y="50054"/>
                </a:cubicBezTo>
                <a:lnTo>
                  <a:pt x="972859" y="1265098"/>
                </a:lnTo>
                <a:cubicBezTo>
                  <a:pt x="972859" y="1292742"/>
                  <a:pt x="950449" y="1315152"/>
                  <a:pt x="922805" y="1315152"/>
                </a:cubicBezTo>
                <a:lnTo>
                  <a:pt x="50054" y="1315152"/>
                </a:lnTo>
                <a:cubicBezTo>
                  <a:pt x="22410" y="1315152"/>
                  <a:pt x="0" y="1292742"/>
                  <a:pt x="0" y="1265098"/>
                </a:cubicBezTo>
                <a:lnTo>
                  <a:pt x="0" y="50054"/>
                </a:lnTo>
                <a:cubicBezTo>
                  <a:pt x="0" y="22410"/>
                  <a:pt x="22410" y="0"/>
                  <a:pt x="50054" y="0"/>
                </a:cubicBezTo>
                <a:close/>
              </a:path>
            </a:pathLst>
          </a:custGeom>
          <a:solidFill>
            <a:schemeClr val="bg1"/>
          </a:solidFill>
          <a:ln w="1174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54" name="Picture 5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399346" y="4481178"/>
            <a:ext cx="220301" cy="133239"/>
          </a:xfrm>
          <a:prstGeom prst="rect">
            <a:avLst/>
          </a:prstGeom>
        </p:spPr>
      </p:pic>
      <p:pic>
        <p:nvPicPr>
          <p:cNvPr id="56" name="Picture 5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905397" y="4631305"/>
            <a:ext cx="165515" cy="100104"/>
          </a:xfrm>
          <a:prstGeom prst="rect">
            <a:avLst/>
          </a:prstGeom>
        </p:spPr>
      </p:pic>
      <p:pic>
        <p:nvPicPr>
          <p:cNvPr id="64" name="Picture 6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727537" y="2605131"/>
            <a:ext cx="440601" cy="266479"/>
          </a:xfrm>
          <a:prstGeom prst="rect">
            <a:avLst/>
          </a:prstGeom>
        </p:spPr>
      </p:pic>
      <p:grpSp>
        <p:nvGrpSpPr>
          <p:cNvPr id="9" name="Group 8"/>
          <p:cNvGrpSpPr>
            <a:grpSpLocks noChangeAspect="1"/>
          </p:cNvGrpSpPr>
          <p:nvPr/>
        </p:nvGrpSpPr>
        <p:grpSpPr>
          <a:xfrm>
            <a:off x="5644344" y="4447938"/>
            <a:ext cx="822960" cy="602949"/>
            <a:chOff x="4415969" y="5352274"/>
            <a:chExt cx="891224" cy="652963"/>
          </a:xfrm>
        </p:grpSpPr>
        <p:sp>
          <p:nvSpPr>
            <p:cNvPr id="77" name="Rounded Rectangle 48"/>
            <p:cNvSpPr/>
            <p:nvPr/>
          </p:nvSpPr>
          <p:spPr>
            <a:xfrm rot="16200000">
              <a:off x="4535099" y="5233144"/>
              <a:ext cx="652963" cy="891224"/>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79" name="Picture 10"/>
            <p:cNvPicPr>
              <a:picLocks noChangeAspect="1" noChangeArrowheads="1"/>
            </p:cNvPicPr>
            <p:nvPr/>
          </p:nvPicPr>
          <p:blipFill rotWithShape="1">
            <a:blip r:embed="rId10">
              <a:extLst>
                <a:ext uri="{28A0092B-C50C-407E-A947-70E740481C1C}">
                  <a14:useLocalDpi xmlns:a14="http://schemas.microsoft.com/office/drawing/2010/main" val="0"/>
                </a:ext>
              </a:extLst>
            </a:blip>
            <a:srcRect r="12273"/>
            <a:stretch/>
          </p:blipFill>
          <p:spPr bwMode="auto">
            <a:xfrm>
              <a:off x="4506856" y="5447251"/>
              <a:ext cx="725545" cy="4093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0" name="Group 9"/>
          <p:cNvGrpSpPr/>
          <p:nvPr/>
        </p:nvGrpSpPr>
        <p:grpSpPr>
          <a:xfrm>
            <a:off x="3914663" y="4277954"/>
            <a:ext cx="914400" cy="593358"/>
            <a:chOff x="3660204" y="4427576"/>
            <a:chExt cx="914400" cy="593358"/>
          </a:xfrm>
        </p:grpSpPr>
        <p:sp>
          <p:nvSpPr>
            <p:cNvPr id="82" name="Freeform 20"/>
            <p:cNvSpPr>
              <a:spLocks noChangeAspect="1" noEditPoints="1"/>
            </p:cNvSpPr>
            <p:nvPr/>
          </p:nvSpPr>
          <p:spPr bwMode="black">
            <a:xfrm>
              <a:off x="3660204" y="4427576"/>
              <a:ext cx="914400" cy="593358"/>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83" name="Picture 8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283030" y="4713087"/>
              <a:ext cx="137160" cy="123826"/>
            </a:xfrm>
            <a:prstGeom prst="rect">
              <a:avLst/>
            </a:prstGeom>
          </p:spPr>
        </p:pic>
      </p:grpSp>
      <p:pic>
        <p:nvPicPr>
          <p:cNvPr id="84" name="Picture 83"/>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33785" y="4589930"/>
            <a:ext cx="182880" cy="165101"/>
          </a:xfrm>
          <a:prstGeom prst="rect">
            <a:avLst/>
          </a:prstGeom>
        </p:spPr>
      </p:pic>
      <p:grpSp>
        <p:nvGrpSpPr>
          <p:cNvPr id="18" name="Group 17"/>
          <p:cNvGrpSpPr/>
          <p:nvPr/>
        </p:nvGrpSpPr>
        <p:grpSpPr>
          <a:xfrm>
            <a:off x="3493285" y="4421647"/>
            <a:ext cx="1051786" cy="631438"/>
            <a:chOff x="-639856" y="4543076"/>
            <a:chExt cx="1051786" cy="631438"/>
          </a:xfrm>
        </p:grpSpPr>
        <p:sp>
          <p:nvSpPr>
            <p:cNvPr id="12" name="Rounded Rectangle 11"/>
            <p:cNvSpPr/>
            <p:nvPr/>
          </p:nvSpPr>
          <p:spPr bwMode="auto">
            <a:xfrm>
              <a:off x="-639856" y="4543076"/>
              <a:ext cx="1051786" cy="631438"/>
            </a:xfrm>
            <a:custGeom>
              <a:avLst/>
              <a:gdLst/>
              <a:ahLst/>
              <a:cxnLst/>
              <a:rect l="l" t="t" r="r" b="b"/>
              <a:pathLst>
                <a:path w="1051786" h="660684">
                  <a:moveTo>
                    <a:pt x="142702" y="0"/>
                  </a:moveTo>
                  <a:lnTo>
                    <a:pt x="906744" y="0"/>
                  </a:lnTo>
                  <a:cubicBezTo>
                    <a:pt x="935352" y="0"/>
                    <a:pt x="958543" y="23191"/>
                    <a:pt x="958543" y="51799"/>
                  </a:cubicBezTo>
                  <a:lnTo>
                    <a:pt x="958543" y="514799"/>
                  </a:lnTo>
                  <a:lnTo>
                    <a:pt x="1045009" y="612671"/>
                  </a:lnTo>
                  <a:cubicBezTo>
                    <a:pt x="1054899" y="623865"/>
                    <a:pt x="1053841" y="640957"/>
                    <a:pt x="1042647" y="650846"/>
                  </a:cubicBezTo>
                  <a:lnTo>
                    <a:pt x="1031513" y="660683"/>
                  </a:lnTo>
                  <a:lnTo>
                    <a:pt x="712625" y="660683"/>
                  </a:lnTo>
                  <a:lnTo>
                    <a:pt x="642104" y="660683"/>
                  </a:lnTo>
                  <a:lnTo>
                    <a:pt x="409682" y="660683"/>
                  </a:lnTo>
                  <a:lnTo>
                    <a:pt x="409682" y="660684"/>
                  </a:lnTo>
                  <a:lnTo>
                    <a:pt x="20273" y="660684"/>
                  </a:lnTo>
                  <a:lnTo>
                    <a:pt x="9139" y="650847"/>
                  </a:lnTo>
                  <a:cubicBezTo>
                    <a:pt x="-2055" y="640958"/>
                    <a:pt x="-3113" y="623866"/>
                    <a:pt x="6777" y="612672"/>
                  </a:cubicBezTo>
                  <a:lnTo>
                    <a:pt x="90903" y="517449"/>
                  </a:lnTo>
                  <a:lnTo>
                    <a:pt x="90903" y="51799"/>
                  </a:lnTo>
                  <a:cubicBezTo>
                    <a:pt x="90903" y="23191"/>
                    <a:pt x="114094" y="0"/>
                    <a:pt x="142702" y="0"/>
                  </a:cubicBezTo>
                  <a:close/>
                </a:path>
              </a:pathLst>
            </a:cu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algn="ctr" defTabSz="914099" fontAlgn="base">
                <a:spcBef>
                  <a:spcPct val="0"/>
                </a:spcBef>
                <a:spcAft>
                  <a:spcPct val="0"/>
                </a:spcAft>
              </a:pPr>
              <a:endParaRPr lang="en-US"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grpSp>
          <p:nvGrpSpPr>
            <p:cNvPr id="8" name="Group 7"/>
            <p:cNvGrpSpPr>
              <a:grpSpLocks noChangeAspect="1"/>
            </p:cNvGrpSpPr>
            <p:nvPr/>
          </p:nvGrpSpPr>
          <p:grpSpPr>
            <a:xfrm>
              <a:off x="-557651" y="4572265"/>
              <a:ext cx="914400" cy="593358"/>
              <a:chOff x="939004" y="5687446"/>
              <a:chExt cx="1359154" cy="881961"/>
            </a:xfrm>
          </p:grpSpPr>
          <p:pic>
            <p:nvPicPr>
              <p:cNvPr id="71" name="Picture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35723" y="5767343"/>
                <a:ext cx="1005839" cy="4978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 name="Freeform 20"/>
              <p:cNvSpPr>
                <a:spLocks noChangeAspect="1" noEditPoints="1"/>
              </p:cNvSpPr>
              <p:nvPr/>
            </p:nvSpPr>
            <p:spPr bwMode="black">
              <a:xfrm>
                <a:off x="939004" y="5687446"/>
                <a:ext cx="1359154" cy="881961"/>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grpSp>
      </p:grpSp>
      <p:sp>
        <p:nvSpPr>
          <p:cNvPr id="55" name="Rectangle 54"/>
          <p:cNvSpPr/>
          <p:nvPr/>
        </p:nvSpPr>
        <p:spPr>
          <a:xfrm>
            <a:off x="9249292" y="3620909"/>
            <a:ext cx="2721563" cy="2478219"/>
          </a:xfrm>
          <a:prstGeom prst="rect">
            <a:avLst/>
          </a:prstGeom>
          <a:gradFill>
            <a:gsLst>
              <a:gs pos="0">
                <a:schemeClr val="tx1">
                  <a:alpha val="0"/>
                </a:schemeClr>
              </a:gs>
              <a:gs pos="25000">
                <a:schemeClr val="tx1">
                  <a:alpha val="99000"/>
                </a:schemeClr>
              </a:gs>
              <a:gs pos="84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Rectangle 36"/>
          <p:cNvSpPr/>
          <p:nvPr/>
        </p:nvSpPr>
        <p:spPr>
          <a:xfrm>
            <a:off x="9264651" y="3898538"/>
            <a:ext cx="2717800" cy="2200590"/>
          </a:xfrm>
          <a:prstGeom prst="rect">
            <a:avLst/>
          </a:prstGeom>
        </p:spPr>
        <p:txBody>
          <a:bodyPr wrap="square" lIns="91428" tIns="45714" rIns="91428" bIns="45714">
            <a:spAutoFit/>
          </a:bodyPr>
          <a:lstStyle/>
          <a:p>
            <a:pPr marL="0" lvl="1" defTabSz="-11559064" eaLnBrk="0" fontAlgn="base" hangingPunct="0">
              <a:lnSpc>
                <a:spcPct val="90000"/>
              </a:lnSpc>
              <a:spcBef>
                <a:spcPts val="500"/>
              </a:spcBef>
              <a:spcAft>
                <a:spcPts val="400"/>
              </a:spcAft>
              <a:buClr>
                <a:srgbClr val="FFFFFF"/>
              </a:buClr>
              <a:buSzPct val="95000"/>
              <a:tabLst>
                <a:tab pos="630238" algn="l"/>
              </a:tabLst>
              <a:defRPr/>
            </a:pPr>
            <a:r>
              <a:rPr lang="en-US" b="1" dirty="0" smtClean="0">
                <a:ln w="12700">
                  <a:noFill/>
                  <a:prstDash val="solid"/>
                </a:ln>
                <a:solidFill>
                  <a:schemeClr val="bg1"/>
                </a:solidFill>
                <a:latin typeface="+mj-lt"/>
                <a:ea typeface="Segoe UI" pitchFamily="34" charset="0"/>
                <a:cs typeface="Segoe UI" pitchFamily="34" charset="0"/>
              </a:rPr>
              <a:t>BENEFITS</a:t>
            </a:r>
          </a:p>
          <a:p>
            <a:pPr marL="169863" lvl="1" indent="-169863"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solidFill>
                  <a:schemeClr val="bg1"/>
                </a:solidFill>
                <a:latin typeface="Segoe UI" pitchFamily="34" charset="0"/>
                <a:ea typeface="Segoe UI" pitchFamily="34" charset="0"/>
                <a:cs typeface="Segoe UI" pitchFamily="34" charset="0"/>
              </a:rPr>
              <a:t>	</a:t>
            </a: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Centralized tool to manage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
            </a:r>
            <a:b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b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user </a:t>
            </a: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devices </a:t>
            </a:r>
          </a:p>
          <a:p>
            <a:pPr marL="169863" lvl="1" indent="-169863"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	Increased security and compliance for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devices</a:t>
            </a:r>
            <a:endPar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a:p>
            <a:pPr marL="169863" lvl="1" indent="-169863"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User focused and device relevant application delivery</a:t>
            </a:r>
          </a:p>
          <a:p>
            <a:pPr marL="169863" lvl="1" indent="-169863"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	Unified, consistent device management experience</a:t>
            </a:r>
          </a:p>
        </p:txBody>
      </p:sp>
    </p:spTree>
    <p:extLst>
      <p:ext uri="{BB962C8B-B14F-4D97-AF65-F5344CB8AC3E}">
        <p14:creationId xmlns:p14="http://schemas.microsoft.com/office/powerpoint/2010/main" val="3691030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wipe(down)">
                                      <p:cBhvr>
                                        <p:cTn id="7" dur="500"/>
                                        <p:tgtEl>
                                          <p:spTgt spid="116"/>
                                        </p:tgtEl>
                                      </p:cBhvr>
                                    </p:animEffect>
                                  </p:childTnLst>
                                </p:cTn>
                              </p:par>
                              <p:par>
                                <p:cTn id="8" presetID="22" presetClass="entr" presetSubtype="4"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wipe(down)">
                                      <p:cBhvr>
                                        <p:cTn id="10" dur="500"/>
                                        <p:tgtEl>
                                          <p:spTgt spid="17"/>
                                        </p:tgtEl>
                                      </p:cBhvr>
                                    </p:animEffect>
                                  </p:childTnLst>
                                </p:cTn>
                              </p:par>
                              <p:par>
                                <p:cTn id="11" presetID="22" presetClass="entr" presetSubtype="4" fill="hold" nodeType="withEffect">
                                  <p:stCondLst>
                                    <p:cond delay="0"/>
                                  </p:stCondLst>
                                  <p:childTnLst>
                                    <p:set>
                                      <p:cBhvr>
                                        <p:cTn id="12" dur="1" fill="hold">
                                          <p:stCondLst>
                                            <p:cond delay="0"/>
                                          </p:stCondLst>
                                        </p:cTn>
                                        <p:tgtEl>
                                          <p:spTgt spid="115"/>
                                        </p:tgtEl>
                                        <p:attrNameLst>
                                          <p:attrName>style.visibility</p:attrName>
                                        </p:attrNameLst>
                                      </p:cBhvr>
                                      <p:to>
                                        <p:strVal val="visible"/>
                                      </p:to>
                                    </p:set>
                                    <p:animEffect transition="in" filter="wipe(down)">
                                      <p:cBhvr>
                                        <p:cTn id="13" dur="500"/>
                                        <p:tgtEl>
                                          <p:spTgt spid="115"/>
                                        </p:tgtEl>
                                      </p:cBhvr>
                                    </p:animEffect>
                                  </p:childTnLst>
                                </p:cTn>
                              </p:par>
                              <p:par>
                                <p:cTn id="14" presetID="22" presetClass="entr" presetSubtype="4" fill="hold" nodeType="withEffect">
                                  <p:stCondLst>
                                    <p:cond delay="0"/>
                                  </p:stCondLst>
                                  <p:childTnLst>
                                    <p:set>
                                      <p:cBhvr>
                                        <p:cTn id="15" dur="1" fill="hold">
                                          <p:stCondLst>
                                            <p:cond delay="0"/>
                                          </p:stCondLst>
                                        </p:cTn>
                                        <p:tgtEl>
                                          <p:spTgt spid="114"/>
                                        </p:tgtEl>
                                        <p:attrNameLst>
                                          <p:attrName>style.visibility</p:attrName>
                                        </p:attrNameLst>
                                      </p:cBhvr>
                                      <p:to>
                                        <p:strVal val="visible"/>
                                      </p:to>
                                    </p:set>
                                    <p:animEffect transition="in" filter="wipe(down)">
                                      <p:cBhvr>
                                        <p:cTn id="16" dur="500"/>
                                        <p:tgtEl>
                                          <p:spTgt spid="114"/>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28"/>
                                        </p:tgtEl>
                                        <p:attrNameLst>
                                          <p:attrName>style.visibility</p:attrName>
                                        </p:attrNameLst>
                                      </p:cBhvr>
                                      <p:to>
                                        <p:strVal val="visible"/>
                                      </p:to>
                                    </p:set>
                                    <p:animEffect transition="in" filter="wipe(down)">
                                      <p:cBhvr>
                                        <p:cTn id="20" dur="500"/>
                                        <p:tgtEl>
                                          <p:spTgt spid="28"/>
                                        </p:tgtEl>
                                      </p:cBhvr>
                                    </p:animEffect>
                                  </p:childTnLst>
                                </p:cTn>
                              </p:par>
                            </p:childTnLst>
                          </p:cTn>
                        </p:par>
                        <p:par>
                          <p:cTn id="21" fill="hold">
                            <p:stCondLst>
                              <p:cond delay="1000"/>
                            </p:stCondLst>
                            <p:childTnLst>
                              <p:par>
                                <p:cTn id="22" presetID="22" presetClass="entr" presetSubtype="1" fill="hold" nodeType="after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wipe(up)">
                                      <p:cBhvr>
                                        <p:cTn id="24" dur="500"/>
                                        <p:tgtEl>
                                          <p:spTgt spid="28"/>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down)">
                                      <p:cBhvr>
                                        <p:cTn id="28" dur="500"/>
                                        <p:tgtEl>
                                          <p:spTgt spid="28"/>
                                        </p:tgtEl>
                                      </p:cBhvr>
                                    </p:animEffect>
                                  </p:childTnLst>
                                </p:cTn>
                              </p:par>
                            </p:childTnLst>
                          </p:cTn>
                        </p:par>
                        <p:par>
                          <p:cTn id="29" fill="hold">
                            <p:stCondLst>
                              <p:cond delay="2000"/>
                            </p:stCondLst>
                            <p:childTnLst>
                              <p:par>
                                <p:cTn id="30" presetID="10" presetClass="exit" presetSubtype="0" fill="hold" nodeType="afterEffect">
                                  <p:stCondLst>
                                    <p:cond delay="0"/>
                                  </p:stCondLst>
                                  <p:childTnLst>
                                    <p:animEffect transition="out" filter="fade">
                                      <p:cBhvr>
                                        <p:cTn id="31" dur="500"/>
                                        <p:tgtEl>
                                          <p:spTgt spid="28"/>
                                        </p:tgtEl>
                                      </p:cBhvr>
                                    </p:animEffect>
                                    <p:set>
                                      <p:cBhvr>
                                        <p:cTn id="32" dur="1" fill="hold">
                                          <p:stCondLst>
                                            <p:cond delay="499"/>
                                          </p:stCondLst>
                                        </p:cTn>
                                        <p:tgtEl>
                                          <p:spTgt spid="28"/>
                                        </p:tgtEl>
                                        <p:attrNameLst>
                                          <p:attrName>style.visibility</p:attrName>
                                        </p:attrNameLst>
                                      </p:cBhvr>
                                      <p:to>
                                        <p:strVal val="hidden"/>
                                      </p:to>
                                    </p:set>
                                  </p:childTnLst>
                                </p:cTn>
                              </p:par>
                            </p:childTnLst>
                          </p:cTn>
                        </p:par>
                        <p:par>
                          <p:cTn id="33" fill="hold">
                            <p:stCondLst>
                              <p:cond delay="2500"/>
                            </p:stCondLst>
                            <p:childTnLst>
                              <p:par>
                                <p:cTn id="34" presetID="10" presetClass="entr" presetSubtype="0" fill="hold" nodeType="afterEffect">
                                  <p:stCondLst>
                                    <p:cond delay="250"/>
                                  </p:stCondLst>
                                  <p:childTnLst>
                                    <p:set>
                                      <p:cBhvr>
                                        <p:cTn id="35" dur="1" fill="hold">
                                          <p:stCondLst>
                                            <p:cond delay="0"/>
                                          </p:stCondLst>
                                        </p:cTn>
                                        <p:tgtEl>
                                          <p:spTgt spid="120"/>
                                        </p:tgtEl>
                                        <p:attrNameLst>
                                          <p:attrName>style.visibility</p:attrName>
                                        </p:attrNameLst>
                                      </p:cBhvr>
                                      <p:to>
                                        <p:strVal val="visible"/>
                                      </p:to>
                                    </p:set>
                                    <p:animEffect transition="in" filter="fade">
                                      <p:cBhvr>
                                        <p:cTn id="36" dur="500"/>
                                        <p:tgtEl>
                                          <p:spTgt spid="120"/>
                                        </p:tgtEl>
                                      </p:cBhvr>
                                    </p:animEffect>
                                  </p:childTnLst>
                                </p:cTn>
                              </p:par>
                            </p:childTnLst>
                          </p:cTn>
                        </p:par>
                        <p:par>
                          <p:cTn id="37" fill="hold">
                            <p:stCondLst>
                              <p:cond delay="3250"/>
                            </p:stCondLst>
                            <p:childTnLst>
                              <p:par>
                                <p:cTn id="38" presetID="10" presetClass="entr" presetSubtype="0" fill="hold" nodeType="afterEffect">
                                  <p:stCondLst>
                                    <p:cond delay="0"/>
                                  </p:stCondLst>
                                  <p:childTnLst>
                                    <p:set>
                                      <p:cBhvr>
                                        <p:cTn id="39" dur="1" fill="hold">
                                          <p:stCondLst>
                                            <p:cond delay="0"/>
                                          </p:stCondLst>
                                        </p:cTn>
                                        <p:tgtEl>
                                          <p:spTgt spid="131"/>
                                        </p:tgtEl>
                                        <p:attrNameLst>
                                          <p:attrName>style.visibility</p:attrName>
                                        </p:attrNameLst>
                                      </p:cBhvr>
                                      <p:to>
                                        <p:strVal val="visible"/>
                                      </p:to>
                                    </p:set>
                                    <p:animEffect transition="in" filter="fade">
                                      <p:cBhvr>
                                        <p:cTn id="40" dur="250"/>
                                        <p:tgtEl>
                                          <p:spTgt spid="131"/>
                                        </p:tgtEl>
                                      </p:cBhvr>
                                    </p:animEffect>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32"/>
                                        </p:tgtEl>
                                        <p:attrNameLst>
                                          <p:attrName>style.visibility</p:attrName>
                                        </p:attrNameLst>
                                      </p:cBhvr>
                                      <p:to>
                                        <p:strVal val="visible"/>
                                      </p:to>
                                    </p:set>
                                    <p:animEffect transition="in" filter="fade">
                                      <p:cBhvr>
                                        <p:cTn id="44" dur="250"/>
                                        <p:tgtEl>
                                          <p:spTgt spid="132"/>
                                        </p:tgtEl>
                                      </p:cBhvr>
                                    </p:animEffect>
                                  </p:childTnLst>
                                </p:cTn>
                              </p:par>
                            </p:childTnLst>
                          </p:cTn>
                        </p:par>
                        <p:par>
                          <p:cTn id="45" fill="hold">
                            <p:stCondLst>
                              <p:cond delay="3750"/>
                            </p:stCondLst>
                            <p:childTnLst>
                              <p:par>
                                <p:cTn id="46" presetID="10" presetClass="entr" presetSubtype="0" fill="hold" nodeType="afterEffect">
                                  <p:stCondLst>
                                    <p:cond delay="0"/>
                                  </p:stCondLst>
                                  <p:childTnLst>
                                    <p:set>
                                      <p:cBhvr>
                                        <p:cTn id="47" dur="1" fill="hold">
                                          <p:stCondLst>
                                            <p:cond delay="0"/>
                                          </p:stCondLst>
                                        </p:cTn>
                                        <p:tgtEl>
                                          <p:spTgt spid="133"/>
                                        </p:tgtEl>
                                        <p:attrNameLst>
                                          <p:attrName>style.visibility</p:attrName>
                                        </p:attrNameLst>
                                      </p:cBhvr>
                                      <p:to>
                                        <p:strVal val="visible"/>
                                      </p:to>
                                    </p:set>
                                    <p:animEffect transition="in" filter="fade">
                                      <p:cBhvr>
                                        <p:cTn id="48" dur="250"/>
                                        <p:tgtEl>
                                          <p:spTgt spid="133"/>
                                        </p:tgtEl>
                                      </p:cBhvr>
                                    </p:animEffect>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138"/>
                                        </p:tgtEl>
                                        <p:attrNameLst>
                                          <p:attrName>style.visibility</p:attrName>
                                        </p:attrNameLst>
                                      </p:cBhvr>
                                      <p:to>
                                        <p:strVal val="visible"/>
                                      </p:to>
                                    </p:set>
                                    <p:animEffect transition="in" filter="fade">
                                      <p:cBhvr>
                                        <p:cTn id="52" dur="250"/>
                                        <p:tgtEl>
                                          <p:spTgt spid="138"/>
                                        </p:tgtEl>
                                      </p:cBhvr>
                                    </p:animEffect>
                                  </p:childTnLst>
                                </p:cTn>
                              </p:par>
                            </p:childTnLst>
                          </p:cTn>
                        </p:par>
                        <p:par>
                          <p:cTn id="53" fill="hold">
                            <p:stCondLst>
                              <p:cond delay="4250"/>
                            </p:stCondLst>
                            <p:childTnLst>
                              <p:par>
                                <p:cTn id="54" presetID="10" presetClass="entr" presetSubtype="0" fill="hold" nodeType="afterEffect">
                                  <p:stCondLst>
                                    <p:cond delay="0"/>
                                  </p:stCondLst>
                                  <p:childTnLst>
                                    <p:set>
                                      <p:cBhvr>
                                        <p:cTn id="55" dur="1" fill="hold">
                                          <p:stCondLst>
                                            <p:cond delay="0"/>
                                          </p:stCondLst>
                                        </p:cTn>
                                        <p:tgtEl>
                                          <p:spTgt spid="135"/>
                                        </p:tgtEl>
                                        <p:attrNameLst>
                                          <p:attrName>style.visibility</p:attrName>
                                        </p:attrNameLst>
                                      </p:cBhvr>
                                      <p:to>
                                        <p:strVal val="visible"/>
                                      </p:to>
                                    </p:set>
                                    <p:animEffect transition="in" filter="fade">
                                      <p:cBhvr>
                                        <p:cTn id="56" dur="250"/>
                                        <p:tgtEl>
                                          <p:spTgt spid="135"/>
                                        </p:tgtEl>
                                      </p:cBhvr>
                                    </p:animEffect>
                                  </p:childTnLst>
                                </p:cTn>
                              </p:par>
                            </p:childTnLst>
                          </p:cTn>
                        </p:par>
                        <p:par>
                          <p:cTn id="57" fill="hold">
                            <p:stCondLst>
                              <p:cond delay="4500"/>
                            </p:stCondLst>
                            <p:childTnLst>
                              <p:par>
                                <p:cTn id="58" presetID="10" presetClass="entr" presetSubtype="0" fill="hold" grpId="0" nodeType="afterEffect">
                                  <p:stCondLst>
                                    <p:cond delay="0"/>
                                  </p:stCondLst>
                                  <p:childTnLst>
                                    <p:set>
                                      <p:cBhvr>
                                        <p:cTn id="59" dur="1" fill="hold">
                                          <p:stCondLst>
                                            <p:cond delay="0"/>
                                          </p:stCondLst>
                                        </p:cTn>
                                        <p:tgtEl>
                                          <p:spTgt spid="139"/>
                                        </p:tgtEl>
                                        <p:attrNameLst>
                                          <p:attrName>style.visibility</p:attrName>
                                        </p:attrNameLst>
                                      </p:cBhvr>
                                      <p:to>
                                        <p:strVal val="visible"/>
                                      </p:to>
                                    </p:set>
                                    <p:animEffect transition="in" filter="fade">
                                      <p:cBhvr>
                                        <p:cTn id="60" dur="250"/>
                                        <p:tgtEl>
                                          <p:spTgt spid="139"/>
                                        </p:tgtEl>
                                      </p:cBhvr>
                                    </p:animEffect>
                                  </p:childTnLst>
                                </p:cTn>
                              </p:par>
                            </p:childTnLst>
                          </p:cTn>
                        </p:par>
                        <p:par>
                          <p:cTn id="61" fill="hold">
                            <p:stCondLst>
                              <p:cond delay="5250"/>
                            </p:stCondLst>
                            <p:childTnLst>
                              <p:par>
                                <p:cTn id="62" presetID="10" presetClass="entr" presetSubtype="0" fill="hold" nodeType="afterEffect">
                                  <p:stCondLst>
                                    <p:cond delay="0"/>
                                  </p:stCondLst>
                                  <p:childTnLst>
                                    <p:set>
                                      <p:cBhvr>
                                        <p:cTn id="63" dur="1" fill="hold">
                                          <p:stCondLst>
                                            <p:cond delay="0"/>
                                          </p:stCondLst>
                                        </p:cTn>
                                        <p:tgtEl>
                                          <p:spTgt spid="121"/>
                                        </p:tgtEl>
                                        <p:attrNameLst>
                                          <p:attrName>style.visibility</p:attrName>
                                        </p:attrNameLst>
                                      </p:cBhvr>
                                      <p:to>
                                        <p:strVal val="visible"/>
                                      </p:to>
                                    </p:set>
                                    <p:animEffect transition="in" filter="fade">
                                      <p:cBhvr>
                                        <p:cTn id="64" dur="500"/>
                                        <p:tgtEl>
                                          <p:spTgt spid="121"/>
                                        </p:tgtEl>
                                      </p:cBhvr>
                                    </p:animEffect>
                                  </p:childTnLst>
                                </p:cTn>
                              </p:par>
                            </p:childTnLst>
                          </p:cTn>
                        </p:par>
                        <p:par>
                          <p:cTn id="65" fill="hold">
                            <p:stCondLst>
                              <p:cond delay="5750"/>
                            </p:stCondLst>
                            <p:childTnLst>
                              <p:par>
                                <p:cTn id="66" presetID="42" presetClass="path" presetSubtype="0" accel="50000" decel="50000" fill="hold" nodeType="afterEffect">
                                  <p:stCondLst>
                                    <p:cond delay="0"/>
                                  </p:stCondLst>
                                  <p:childTnLst>
                                    <p:animMotion origin="layout" path="M 5.98291E-7 -7.77418E-7 L -0.21742 0.28274 " pathEditMode="relative" rAng="0" ptsTypes="AA">
                                      <p:cBhvr>
                                        <p:cTn id="67" dur="500" fill="hold"/>
                                        <p:tgtEl>
                                          <p:spTgt spid="121"/>
                                        </p:tgtEl>
                                        <p:attrNameLst>
                                          <p:attrName>ppt_x</p:attrName>
                                          <p:attrName>ppt_y</p:attrName>
                                        </p:attrNameLst>
                                      </p:cBhvr>
                                      <p:rCtr x="-10871" y="14137"/>
                                    </p:animMotion>
                                  </p:childTnLst>
                                </p:cTn>
                              </p:par>
                              <p:par>
                                <p:cTn id="68" presetID="6" presetClass="emph" presetSubtype="0" fill="hold" nodeType="withEffect">
                                  <p:stCondLst>
                                    <p:cond delay="0"/>
                                  </p:stCondLst>
                                  <p:childTnLst>
                                    <p:animScale>
                                      <p:cBhvr>
                                        <p:cTn id="69" dur="500" fill="hold"/>
                                        <p:tgtEl>
                                          <p:spTgt spid="121"/>
                                        </p:tgtEl>
                                      </p:cBhvr>
                                      <p:by x="50000" y="50000"/>
                                    </p:animScale>
                                  </p:childTnLst>
                                </p:cTn>
                              </p:par>
                              <p:par>
                                <p:cTn id="70" presetID="10" presetClass="entr" presetSubtype="0" fill="hold" nodeType="withEffect">
                                  <p:stCondLst>
                                    <p:cond delay="0"/>
                                  </p:stCondLst>
                                  <p:childTnLst>
                                    <p:set>
                                      <p:cBhvr>
                                        <p:cTn id="71" dur="1" fill="hold">
                                          <p:stCondLst>
                                            <p:cond delay="0"/>
                                          </p:stCondLst>
                                        </p:cTn>
                                        <p:tgtEl>
                                          <p:spTgt spid="122"/>
                                        </p:tgtEl>
                                        <p:attrNameLst>
                                          <p:attrName>style.visibility</p:attrName>
                                        </p:attrNameLst>
                                      </p:cBhvr>
                                      <p:to>
                                        <p:strVal val="visible"/>
                                      </p:to>
                                    </p:set>
                                    <p:animEffect transition="in" filter="fade">
                                      <p:cBhvr>
                                        <p:cTn id="72" dur="500"/>
                                        <p:tgtEl>
                                          <p:spTgt spid="122"/>
                                        </p:tgtEl>
                                      </p:cBhvr>
                                    </p:animEffect>
                                  </p:childTnLst>
                                </p:cTn>
                              </p:par>
                            </p:childTnLst>
                          </p:cTn>
                        </p:par>
                        <p:par>
                          <p:cTn id="73" fill="hold">
                            <p:stCondLst>
                              <p:cond delay="6250"/>
                            </p:stCondLst>
                            <p:childTnLst>
                              <p:par>
                                <p:cTn id="74" presetID="42" presetClass="path" presetSubtype="0" accel="50000" decel="50000" fill="hold" nodeType="afterEffect">
                                  <p:stCondLst>
                                    <p:cond delay="0"/>
                                  </p:stCondLst>
                                  <p:childTnLst>
                                    <p:animMotion origin="layout" path="M 2.35043E-6 2.22222E-6 L -0.21822 0.28287 " pathEditMode="relative" rAng="0" ptsTypes="AA">
                                      <p:cBhvr>
                                        <p:cTn id="75" dur="500" fill="hold"/>
                                        <p:tgtEl>
                                          <p:spTgt spid="122"/>
                                        </p:tgtEl>
                                        <p:attrNameLst>
                                          <p:attrName>ppt_x</p:attrName>
                                          <p:attrName>ppt_y</p:attrName>
                                        </p:attrNameLst>
                                      </p:cBhvr>
                                      <p:rCtr x="-10911" y="14144"/>
                                    </p:animMotion>
                                  </p:childTnLst>
                                </p:cTn>
                              </p:par>
                              <p:par>
                                <p:cTn id="76" presetID="6" presetClass="emph" presetSubtype="0" fill="hold" nodeType="withEffect">
                                  <p:stCondLst>
                                    <p:cond delay="0"/>
                                  </p:stCondLst>
                                  <p:childTnLst>
                                    <p:animScale>
                                      <p:cBhvr>
                                        <p:cTn id="77" dur="500" fill="hold"/>
                                        <p:tgtEl>
                                          <p:spTgt spid="122"/>
                                        </p:tgtEl>
                                      </p:cBhvr>
                                      <p:by x="50000" y="50000"/>
                                    </p:animScale>
                                  </p:childTnLst>
                                </p:cTn>
                              </p:par>
                              <p:par>
                                <p:cTn id="78" presetID="10" presetClass="entr" presetSubtype="0" fill="hold" nodeType="withEffect">
                                  <p:stCondLst>
                                    <p:cond delay="0"/>
                                  </p:stCondLst>
                                  <p:childTnLst>
                                    <p:set>
                                      <p:cBhvr>
                                        <p:cTn id="79" dur="1" fill="hold">
                                          <p:stCondLst>
                                            <p:cond delay="0"/>
                                          </p:stCondLst>
                                        </p:cTn>
                                        <p:tgtEl>
                                          <p:spTgt spid="123"/>
                                        </p:tgtEl>
                                        <p:attrNameLst>
                                          <p:attrName>style.visibility</p:attrName>
                                        </p:attrNameLst>
                                      </p:cBhvr>
                                      <p:to>
                                        <p:strVal val="visible"/>
                                      </p:to>
                                    </p:set>
                                    <p:animEffect transition="in" filter="fade">
                                      <p:cBhvr>
                                        <p:cTn id="80" dur="500"/>
                                        <p:tgtEl>
                                          <p:spTgt spid="123"/>
                                        </p:tgtEl>
                                      </p:cBhvr>
                                    </p:animEffect>
                                  </p:childTnLst>
                                </p:cTn>
                              </p:par>
                            </p:childTnLst>
                          </p:cTn>
                        </p:par>
                        <p:par>
                          <p:cTn id="81" fill="hold">
                            <p:stCondLst>
                              <p:cond delay="6750"/>
                            </p:stCondLst>
                            <p:childTnLst>
                              <p:par>
                                <p:cTn id="82" presetID="42" presetClass="path" presetSubtype="0" accel="50000" decel="50000" fill="hold" nodeType="afterEffect">
                                  <p:stCondLst>
                                    <p:cond delay="0"/>
                                  </p:stCondLst>
                                  <p:childTnLst>
                                    <p:animMotion origin="layout" path="M 1.66667E-6 4.44444E-6 L -0.21661 0.28263 " pathEditMode="relative" rAng="0" ptsTypes="AA">
                                      <p:cBhvr>
                                        <p:cTn id="83" dur="500" fill="hold"/>
                                        <p:tgtEl>
                                          <p:spTgt spid="123"/>
                                        </p:tgtEl>
                                        <p:attrNameLst>
                                          <p:attrName>ppt_x</p:attrName>
                                          <p:attrName>ppt_y</p:attrName>
                                        </p:attrNameLst>
                                      </p:cBhvr>
                                      <p:rCtr x="-10831" y="14120"/>
                                    </p:animMotion>
                                  </p:childTnLst>
                                </p:cTn>
                              </p:par>
                              <p:par>
                                <p:cTn id="84" presetID="6" presetClass="emph" presetSubtype="0" fill="hold" nodeType="withEffect">
                                  <p:stCondLst>
                                    <p:cond delay="0"/>
                                  </p:stCondLst>
                                  <p:childTnLst>
                                    <p:animScale>
                                      <p:cBhvr>
                                        <p:cTn id="85" dur="500" fill="hold"/>
                                        <p:tgtEl>
                                          <p:spTgt spid="123"/>
                                        </p:tgtEl>
                                      </p:cBhvr>
                                      <p:by x="50000" y="50000"/>
                                    </p:animScale>
                                  </p:childTnLst>
                                </p:cTn>
                              </p:par>
                              <p:par>
                                <p:cTn id="86" presetID="10" presetClass="entr" presetSubtype="0" fill="hold" nodeType="withEffect">
                                  <p:stCondLst>
                                    <p:cond delay="0"/>
                                  </p:stCondLst>
                                  <p:childTnLst>
                                    <p:set>
                                      <p:cBhvr>
                                        <p:cTn id="87" dur="1" fill="hold">
                                          <p:stCondLst>
                                            <p:cond delay="0"/>
                                          </p:stCondLst>
                                        </p:cTn>
                                        <p:tgtEl>
                                          <p:spTgt spid="126"/>
                                        </p:tgtEl>
                                        <p:attrNameLst>
                                          <p:attrName>style.visibility</p:attrName>
                                        </p:attrNameLst>
                                      </p:cBhvr>
                                      <p:to>
                                        <p:strVal val="visible"/>
                                      </p:to>
                                    </p:set>
                                    <p:animEffect transition="in" filter="fade">
                                      <p:cBhvr>
                                        <p:cTn id="88" dur="500"/>
                                        <p:tgtEl>
                                          <p:spTgt spid="126"/>
                                        </p:tgtEl>
                                      </p:cBhvr>
                                    </p:animEffect>
                                  </p:childTnLst>
                                </p:cTn>
                              </p:par>
                            </p:childTnLst>
                          </p:cTn>
                        </p:par>
                        <p:par>
                          <p:cTn id="89" fill="hold">
                            <p:stCondLst>
                              <p:cond delay="7250"/>
                            </p:stCondLst>
                            <p:childTnLst>
                              <p:par>
                                <p:cTn id="90" presetID="42" presetClass="path" presetSubtype="0" accel="50000" decel="50000" fill="hold" nodeType="afterEffect">
                                  <p:stCondLst>
                                    <p:cond delay="0"/>
                                  </p:stCondLst>
                                  <p:childTnLst>
                                    <p:animMotion origin="layout" path="M -4.54285E-6 2.22222E-6 L -0.07124 0.29699 " pathEditMode="relative" rAng="0" ptsTypes="AA">
                                      <p:cBhvr>
                                        <p:cTn id="91" dur="500" fill="hold"/>
                                        <p:tgtEl>
                                          <p:spTgt spid="126"/>
                                        </p:tgtEl>
                                        <p:attrNameLst>
                                          <p:attrName>ppt_x</p:attrName>
                                          <p:attrName>ppt_y</p:attrName>
                                        </p:attrNameLst>
                                      </p:cBhvr>
                                      <p:rCtr x="-3569" y="14838"/>
                                    </p:animMotion>
                                  </p:childTnLst>
                                </p:cTn>
                              </p:par>
                              <p:par>
                                <p:cTn id="92" presetID="6" presetClass="emph" presetSubtype="0" fill="hold" nodeType="withEffect">
                                  <p:stCondLst>
                                    <p:cond delay="0"/>
                                  </p:stCondLst>
                                  <p:childTnLst>
                                    <p:animScale>
                                      <p:cBhvr>
                                        <p:cTn id="93" dur="500" fill="hold"/>
                                        <p:tgtEl>
                                          <p:spTgt spid="126"/>
                                        </p:tgtEl>
                                      </p:cBhvr>
                                      <p:by x="50000" y="50000"/>
                                    </p:animScale>
                                  </p:childTnLst>
                                </p:cTn>
                              </p:par>
                              <p:par>
                                <p:cTn id="94" presetID="10" presetClass="entr" presetSubtype="0" fill="hold" nodeType="withEffect">
                                  <p:stCondLst>
                                    <p:cond delay="0"/>
                                  </p:stCondLst>
                                  <p:childTnLst>
                                    <p:set>
                                      <p:cBhvr>
                                        <p:cTn id="95" dur="1" fill="hold">
                                          <p:stCondLst>
                                            <p:cond delay="0"/>
                                          </p:stCondLst>
                                        </p:cTn>
                                        <p:tgtEl>
                                          <p:spTgt spid="127"/>
                                        </p:tgtEl>
                                        <p:attrNameLst>
                                          <p:attrName>style.visibility</p:attrName>
                                        </p:attrNameLst>
                                      </p:cBhvr>
                                      <p:to>
                                        <p:strVal val="visible"/>
                                      </p:to>
                                    </p:set>
                                    <p:animEffect transition="in" filter="fade">
                                      <p:cBhvr>
                                        <p:cTn id="96" dur="500"/>
                                        <p:tgtEl>
                                          <p:spTgt spid="127"/>
                                        </p:tgtEl>
                                      </p:cBhvr>
                                    </p:animEffect>
                                  </p:childTnLst>
                                </p:cTn>
                              </p:par>
                            </p:childTnLst>
                          </p:cTn>
                        </p:par>
                        <p:par>
                          <p:cTn id="97" fill="hold">
                            <p:stCondLst>
                              <p:cond delay="7750"/>
                            </p:stCondLst>
                            <p:childTnLst>
                              <p:par>
                                <p:cTn id="98" presetID="42" presetClass="path" presetSubtype="0" accel="50000" decel="50000" fill="hold" nodeType="afterEffect">
                                  <p:stCondLst>
                                    <p:cond delay="0"/>
                                  </p:stCondLst>
                                  <p:childTnLst>
                                    <p:animMotion origin="layout" path="M -9.48164E-7 2.22222E-6 L -0.06577 0.29699 " pathEditMode="relative" rAng="0" ptsTypes="AA">
                                      <p:cBhvr>
                                        <p:cTn id="99" dur="500" fill="hold"/>
                                        <p:tgtEl>
                                          <p:spTgt spid="127"/>
                                        </p:tgtEl>
                                        <p:attrNameLst>
                                          <p:attrName>ppt_x</p:attrName>
                                          <p:attrName>ppt_y</p:attrName>
                                        </p:attrNameLst>
                                      </p:cBhvr>
                                      <p:rCtr x="-3295" y="14838"/>
                                    </p:animMotion>
                                  </p:childTnLst>
                                </p:cTn>
                              </p:par>
                              <p:par>
                                <p:cTn id="100" presetID="6" presetClass="emph" presetSubtype="0" fill="hold" nodeType="withEffect">
                                  <p:stCondLst>
                                    <p:cond delay="0"/>
                                  </p:stCondLst>
                                  <p:childTnLst>
                                    <p:animScale>
                                      <p:cBhvr>
                                        <p:cTn id="101" dur="500" fill="hold"/>
                                        <p:tgtEl>
                                          <p:spTgt spid="127"/>
                                        </p:tgtEl>
                                      </p:cBhvr>
                                      <p:by x="50000" y="50000"/>
                                    </p:animScale>
                                  </p:childTnLst>
                                </p:cTn>
                              </p:par>
                              <p:par>
                                <p:cTn id="102" presetID="10" presetClass="entr" presetSubtype="0" fill="hold" nodeType="withEffect">
                                  <p:stCondLst>
                                    <p:cond delay="0"/>
                                  </p:stCondLst>
                                  <p:childTnLst>
                                    <p:set>
                                      <p:cBhvr>
                                        <p:cTn id="103" dur="1" fill="hold">
                                          <p:stCondLst>
                                            <p:cond delay="0"/>
                                          </p:stCondLst>
                                        </p:cTn>
                                        <p:tgtEl>
                                          <p:spTgt spid="128"/>
                                        </p:tgtEl>
                                        <p:attrNameLst>
                                          <p:attrName>style.visibility</p:attrName>
                                        </p:attrNameLst>
                                      </p:cBhvr>
                                      <p:to>
                                        <p:strVal val="visible"/>
                                      </p:to>
                                    </p:set>
                                    <p:animEffect transition="in" filter="fade">
                                      <p:cBhvr>
                                        <p:cTn id="104" dur="500"/>
                                        <p:tgtEl>
                                          <p:spTgt spid="128"/>
                                        </p:tgtEl>
                                      </p:cBhvr>
                                    </p:animEffect>
                                  </p:childTnLst>
                                </p:cTn>
                              </p:par>
                            </p:childTnLst>
                          </p:cTn>
                        </p:par>
                        <p:par>
                          <p:cTn id="105" fill="hold">
                            <p:stCondLst>
                              <p:cond delay="8250"/>
                            </p:stCondLst>
                            <p:childTnLst>
                              <p:par>
                                <p:cTn id="106" presetID="42" presetClass="path" presetSubtype="0" accel="50000" decel="50000" fill="hold" nodeType="afterEffect">
                                  <p:stCondLst>
                                    <p:cond delay="0"/>
                                  </p:stCondLst>
                                  <p:childTnLst>
                                    <p:animMotion origin="layout" path="M 4.58453E-6 2.22222E-6 L -0.062 0.29699 " pathEditMode="relative" rAng="0" ptsTypes="AA">
                                      <p:cBhvr>
                                        <p:cTn id="107" dur="500" fill="hold"/>
                                        <p:tgtEl>
                                          <p:spTgt spid="128"/>
                                        </p:tgtEl>
                                        <p:attrNameLst>
                                          <p:attrName>ppt_x</p:attrName>
                                          <p:attrName>ppt_y</p:attrName>
                                        </p:attrNameLst>
                                      </p:cBhvr>
                                      <p:rCtr x="-3100" y="14838"/>
                                    </p:animMotion>
                                  </p:childTnLst>
                                </p:cTn>
                              </p:par>
                              <p:par>
                                <p:cTn id="108" presetID="6" presetClass="emph" presetSubtype="0" fill="hold" nodeType="withEffect">
                                  <p:stCondLst>
                                    <p:cond delay="0"/>
                                  </p:stCondLst>
                                  <p:childTnLst>
                                    <p:animScale>
                                      <p:cBhvr>
                                        <p:cTn id="109" dur="500" fill="hold"/>
                                        <p:tgtEl>
                                          <p:spTgt spid="128"/>
                                        </p:tgtEl>
                                      </p:cBhvr>
                                      <p:by x="50000" y="50000"/>
                                    </p:animScale>
                                  </p:childTnLst>
                                </p:cTn>
                              </p:par>
                              <p:par>
                                <p:cTn id="110" presetID="10" presetClass="entr" presetSubtype="0" fill="hold" nodeType="withEffect">
                                  <p:stCondLst>
                                    <p:cond delay="0"/>
                                  </p:stCondLst>
                                  <p:childTnLst>
                                    <p:set>
                                      <p:cBhvr>
                                        <p:cTn id="111" dur="1" fill="hold">
                                          <p:stCondLst>
                                            <p:cond delay="0"/>
                                          </p:stCondLst>
                                        </p:cTn>
                                        <p:tgtEl>
                                          <p:spTgt spid="129"/>
                                        </p:tgtEl>
                                        <p:attrNameLst>
                                          <p:attrName>style.visibility</p:attrName>
                                        </p:attrNameLst>
                                      </p:cBhvr>
                                      <p:to>
                                        <p:strVal val="visible"/>
                                      </p:to>
                                    </p:set>
                                    <p:animEffect transition="in" filter="fade">
                                      <p:cBhvr>
                                        <p:cTn id="112" dur="500"/>
                                        <p:tgtEl>
                                          <p:spTgt spid="129"/>
                                        </p:tgtEl>
                                      </p:cBhvr>
                                    </p:animEffect>
                                  </p:childTnLst>
                                </p:cTn>
                              </p:par>
                            </p:childTnLst>
                          </p:cTn>
                        </p:par>
                        <p:par>
                          <p:cTn id="113" fill="hold">
                            <p:stCondLst>
                              <p:cond delay="8750"/>
                            </p:stCondLst>
                            <p:childTnLst>
                              <p:par>
                                <p:cTn id="114" presetID="42" presetClass="path" presetSubtype="0" accel="50000" decel="50000" fill="hold" nodeType="afterEffect">
                                  <p:stCondLst>
                                    <p:cond delay="0"/>
                                  </p:stCondLst>
                                  <p:childTnLst>
                                    <p:animMotion origin="layout" path="M -4.54285E-6 2.22222E-6 L 0.08297 0.33333 " pathEditMode="relative" rAng="0" ptsTypes="AA">
                                      <p:cBhvr>
                                        <p:cTn id="115" dur="500" fill="hold"/>
                                        <p:tgtEl>
                                          <p:spTgt spid="129"/>
                                        </p:tgtEl>
                                        <p:attrNameLst>
                                          <p:attrName>ppt_x</p:attrName>
                                          <p:attrName>ppt_y</p:attrName>
                                        </p:attrNameLst>
                                      </p:cBhvr>
                                      <p:rCtr x="4142" y="16667"/>
                                    </p:animMotion>
                                  </p:childTnLst>
                                </p:cTn>
                              </p:par>
                              <p:par>
                                <p:cTn id="116" presetID="6" presetClass="emph" presetSubtype="0" fill="hold" nodeType="withEffect">
                                  <p:stCondLst>
                                    <p:cond delay="0"/>
                                  </p:stCondLst>
                                  <p:childTnLst>
                                    <p:animScale>
                                      <p:cBhvr>
                                        <p:cTn id="117" dur="500" fill="hold"/>
                                        <p:tgtEl>
                                          <p:spTgt spid="129"/>
                                        </p:tgtEl>
                                      </p:cBhvr>
                                      <p:by x="40000" y="40000"/>
                                    </p:animScale>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nodeType="clickEffect">
                                  <p:stCondLst>
                                    <p:cond delay="0"/>
                                  </p:stCondLst>
                                  <p:childTnLst>
                                    <p:set>
                                      <p:cBhvr>
                                        <p:cTn id="121" dur="1" fill="hold">
                                          <p:stCondLst>
                                            <p:cond delay="0"/>
                                          </p:stCondLst>
                                        </p:cTn>
                                        <p:tgtEl>
                                          <p:spTgt spid="136"/>
                                        </p:tgtEl>
                                        <p:attrNameLst>
                                          <p:attrName>style.visibility</p:attrName>
                                        </p:attrNameLst>
                                      </p:cBhvr>
                                      <p:to>
                                        <p:strVal val="visible"/>
                                      </p:to>
                                    </p:set>
                                    <p:animEffect transition="in" filter="fade">
                                      <p:cBhvr>
                                        <p:cTn id="122" dur="250"/>
                                        <p:tgtEl>
                                          <p:spTgt spid="136"/>
                                        </p:tgtEl>
                                      </p:cBhvr>
                                    </p:animEffect>
                                  </p:childTnLst>
                                </p:cTn>
                              </p:par>
                            </p:childTnLst>
                          </p:cTn>
                        </p:par>
                        <p:par>
                          <p:cTn id="123" fill="hold">
                            <p:stCondLst>
                              <p:cond delay="250"/>
                            </p:stCondLst>
                            <p:childTnLst>
                              <p:par>
                                <p:cTn id="124" presetID="10" presetClass="entr" presetSubtype="0" fill="hold" grpId="0" nodeType="afterEffect">
                                  <p:stCondLst>
                                    <p:cond delay="0"/>
                                  </p:stCondLst>
                                  <p:childTnLst>
                                    <p:set>
                                      <p:cBhvr>
                                        <p:cTn id="125" dur="1" fill="hold">
                                          <p:stCondLst>
                                            <p:cond delay="0"/>
                                          </p:stCondLst>
                                        </p:cTn>
                                        <p:tgtEl>
                                          <p:spTgt spid="137"/>
                                        </p:tgtEl>
                                        <p:attrNameLst>
                                          <p:attrName>style.visibility</p:attrName>
                                        </p:attrNameLst>
                                      </p:cBhvr>
                                      <p:to>
                                        <p:strVal val="visible"/>
                                      </p:to>
                                    </p:set>
                                    <p:animEffect transition="in" filter="fade">
                                      <p:cBhvr>
                                        <p:cTn id="126" dur="250"/>
                                        <p:tgtEl>
                                          <p:spTgt spid="137"/>
                                        </p:tgtEl>
                                      </p:cBhvr>
                                    </p:animEffect>
                                  </p:childTnLst>
                                </p:cTn>
                              </p:par>
                              <p:par>
                                <p:cTn id="127" presetID="10" presetClass="entr" presetSubtype="0" fill="hold" nodeType="withEffect">
                                  <p:stCondLst>
                                    <p:cond delay="0"/>
                                  </p:stCondLst>
                                  <p:childTnLst>
                                    <p:set>
                                      <p:cBhvr>
                                        <p:cTn id="128" dur="1" fill="hold">
                                          <p:stCondLst>
                                            <p:cond delay="0"/>
                                          </p:stCondLst>
                                        </p:cTn>
                                        <p:tgtEl>
                                          <p:spTgt spid="64"/>
                                        </p:tgtEl>
                                        <p:attrNameLst>
                                          <p:attrName>style.visibility</p:attrName>
                                        </p:attrNameLst>
                                      </p:cBhvr>
                                      <p:to>
                                        <p:strVal val="visible"/>
                                      </p:to>
                                    </p:set>
                                    <p:animEffect transition="in" filter="fade">
                                      <p:cBhvr>
                                        <p:cTn id="129" dur="500"/>
                                        <p:tgtEl>
                                          <p:spTgt spid="64"/>
                                        </p:tgtEl>
                                      </p:cBhvr>
                                    </p:animEffect>
                                  </p:childTnLst>
                                </p:cTn>
                              </p:par>
                            </p:childTnLst>
                          </p:cTn>
                        </p:par>
                        <p:par>
                          <p:cTn id="130" fill="hold">
                            <p:stCondLst>
                              <p:cond delay="750"/>
                            </p:stCondLst>
                            <p:childTnLst>
                              <p:par>
                                <p:cTn id="131" presetID="10" presetClass="entr" presetSubtype="0" fill="hold" nodeType="afterEffect">
                                  <p:stCondLst>
                                    <p:cond delay="0"/>
                                  </p:stCondLst>
                                  <p:childTnLst>
                                    <p:set>
                                      <p:cBhvr>
                                        <p:cTn id="132" dur="1" fill="hold">
                                          <p:stCondLst>
                                            <p:cond delay="0"/>
                                          </p:stCondLst>
                                        </p:cTn>
                                        <p:tgtEl>
                                          <p:spTgt spid="130"/>
                                        </p:tgtEl>
                                        <p:attrNameLst>
                                          <p:attrName>style.visibility</p:attrName>
                                        </p:attrNameLst>
                                      </p:cBhvr>
                                      <p:to>
                                        <p:strVal val="visible"/>
                                      </p:to>
                                    </p:set>
                                    <p:animEffect transition="in" filter="fade">
                                      <p:cBhvr>
                                        <p:cTn id="133" dur="500"/>
                                        <p:tgtEl>
                                          <p:spTgt spid="130"/>
                                        </p:tgtEl>
                                      </p:cBhvr>
                                    </p:animEffect>
                                  </p:childTnLst>
                                </p:cTn>
                              </p:par>
                            </p:childTnLst>
                          </p:cTn>
                        </p:par>
                        <p:par>
                          <p:cTn id="134" fill="hold">
                            <p:stCondLst>
                              <p:cond delay="1250"/>
                            </p:stCondLst>
                            <p:childTnLst>
                              <p:par>
                                <p:cTn id="135" presetID="10" presetClass="entr" presetSubtype="0" fill="hold" nodeType="afterEffect">
                                  <p:stCondLst>
                                    <p:cond delay="0"/>
                                  </p:stCondLst>
                                  <p:childTnLst>
                                    <p:set>
                                      <p:cBhvr>
                                        <p:cTn id="136" dur="1" fill="hold">
                                          <p:stCondLst>
                                            <p:cond delay="0"/>
                                          </p:stCondLst>
                                        </p:cTn>
                                        <p:tgtEl>
                                          <p:spTgt spid="54"/>
                                        </p:tgtEl>
                                        <p:attrNameLst>
                                          <p:attrName>style.visibility</p:attrName>
                                        </p:attrNameLst>
                                      </p:cBhvr>
                                      <p:to>
                                        <p:strVal val="visible"/>
                                      </p:to>
                                    </p:set>
                                    <p:animEffect transition="in" filter="fade">
                                      <p:cBhvr>
                                        <p:cTn id="137" dur="500"/>
                                        <p:tgtEl>
                                          <p:spTgt spid="54"/>
                                        </p:tgtEl>
                                      </p:cBhvr>
                                    </p:animEffect>
                                  </p:childTnLst>
                                </p:cTn>
                              </p:par>
                            </p:childTnLst>
                          </p:cTn>
                        </p:par>
                        <p:par>
                          <p:cTn id="138" fill="hold">
                            <p:stCondLst>
                              <p:cond delay="1750"/>
                            </p:stCondLst>
                            <p:childTnLst>
                              <p:par>
                                <p:cTn id="139" presetID="10" presetClass="entr" presetSubtype="0" fill="hold" nodeType="afterEffect">
                                  <p:stCondLst>
                                    <p:cond delay="0"/>
                                  </p:stCondLst>
                                  <p:childTnLst>
                                    <p:set>
                                      <p:cBhvr>
                                        <p:cTn id="140" dur="1" fill="hold">
                                          <p:stCondLst>
                                            <p:cond delay="0"/>
                                          </p:stCondLst>
                                        </p:cTn>
                                        <p:tgtEl>
                                          <p:spTgt spid="56"/>
                                        </p:tgtEl>
                                        <p:attrNameLst>
                                          <p:attrName>style.visibility</p:attrName>
                                        </p:attrNameLst>
                                      </p:cBhvr>
                                      <p:to>
                                        <p:strVal val="visible"/>
                                      </p:to>
                                    </p:set>
                                    <p:animEffect transition="in" filter="fade">
                                      <p:cBhvr>
                                        <p:cTn id="141"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 grpId="0"/>
      <p:bldP spid="137" grpId="0"/>
      <p:bldP spid="138" grpId="0"/>
      <p:bldP spid="13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4291" r="664"/>
          <a:stretch/>
        </p:blipFill>
        <p:spPr>
          <a:xfrm>
            <a:off x="9246760" y="1698452"/>
            <a:ext cx="2717540" cy="3519831"/>
          </a:xfrm>
          <a:prstGeom prst="rect">
            <a:avLst/>
          </a:prstGeom>
        </p:spPr>
      </p:pic>
      <p:sp>
        <p:nvSpPr>
          <p:cNvPr id="31" name="Rectangle 30"/>
          <p:cNvSpPr/>
          <p:nvPr/>
        </p:nvSpPr>
        <p:spPr>
          <a:xfrm>
            <a:off x="9246761" y="3599613"/>
            <a:ext cx="2717538" cy="2478219"/>
          </a:xfrm>
          <a:prstGeom prst="rect">
            <a:avLst/>
          </a:prstGeom>
          <a:gradFill>
            <a:gsLst>
              <a:gs pos="0">
                <a:schemeClr val="tx1">
                  <a:alpha val="0"/>
                </a:schemeClr>
              </a:gs>
              <a:gs pos="25000">
                <a:schemeClr val="tx1">
                  <a:alpha val="99000"/>
                </a:schemeClr>
              </a:gs>
              <a:gs pos="84000">
                <a:schemeClr val="tx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2" name="Rectangle 51"/>
          <p:cNvSpPr/>
          <p:nvPr/>
        </p:nvSpPr>
        <p:spPr bwMode="auto">
          <a:xfrm>
            <a:off x="520700" y="1698452"/>
            <a:ext cx="8641080" cy="4379380"/>
          </a:xfrm>
          <a:prstGeom prst="rect">
            <a:avLst/>
          </a:prstGeom>
          <a:solidFill>
            <a:schemeClr val="accent1"/>
          </a:solidFill>
          <a:ln>
            <a:no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36" tIns="45718" rIns="91436" bIns="45718" numCol="1" rtlCol="0" anchor="ctr" anchorCtr="0" compatLnSpc="1">
            <a:prstTxWarp prst="textNoShape">
              <a:avLst/>
            </a:prstTxWarp>
          </a:bodyPr>
          <a:lstStyle/>
          <a:p>
            <a:pPr algn="ctr" defTabSz="914099"/>
            <a:endParaRPr lang="en-US" sz="2200" dirty="0" smtClean="0">
              <a:solidFill>
                <a:schemeClr val="bg1"/>
              </a:solidFill>
            </a:endParaRPr>
          </a:p>
        </p:txBody>
      </p:sp>
      <p:grpSp>
        <p:nvGrpSpPr>
          <p:cNvPr id="4" name="Group 3"/>
          <p:cNvGrpSpPr/>
          <p:nvPr/>
        </p:nvGrpSpPr>
        <p:grpSpPr>
          <a:xfrm>
            <a:off x="7108544" y="4633571"/>
            <a:ext cx="982414" cy="624339"/>
            <a:chOff x="7005391" y="4950159"/>
            <a:chExt cx="1188720" cy="755450"/>
          </a:xfrm>
        </p:grpSpPr>
        <p:pic>
          <p:nvPicPr>
            <p:cNvPr id="3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7052" y="5056942"/>
              <a:ext cx="985396" cy="487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 name="Rounded Rectangle 48"/>
            <p:cNvSpPr/>
            <p:nvPr/>
          </p:nvSpPr>
          <p:spPr>
            <a:xfrm rot="16200000">
              <a:off x="7222026" y="4733524"/>
              <a:ext cx="755450" cy="1188720"/>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37" name="Rectangle 36"/>
          <p:cNvSpPr/>
          <p:nvPr/>
        </p:nvSpPr>
        <p:spPr>
          <a:xfrm>
            <a:off x="9252041" y="3843668"/>
            <a:ext cx="2722531" cy="2200590"/>
          </a:xfrm>
          <a:prstGeom prst="rect">
            <a:avLst/>
          </a:prstGeom>
        </p:spPr>
        <p:txBody>
          <a:bodyPr wrap="square" lIns="91428" tIns="45714" rIns="91428" bIns="45714">
            <a:spAutoFit/>
          </a:bodyPr>
          <a:lstStyle/>
          <a:p>
            <a:pPr marL="0" lvl="1" defTabSz="-11559064" eaLnBrk="0" fontAlgn="base" hangingPunct="0">
              <a:lnSpc>
                <a:spcPct val="90000"/>
              </a:lnSpc>
              <a:spcBef>
                <a:spcPts val="500"/>
              </a:spcBef>
              <a:spcAft>
                <a:spcPts val="400"/>
              </a:spcAft>
              <a:buClr>
                <a:srgbClr val="FFFFFF"/>
              </a:buClr>
              <a:buSzPct val="95000"/>
              <a:tabLst>
                <a:tab pos="630238" algn="l"/>
              </a:tabLst>
              <a:defRPr/>
            </a:pPr>
            <a:r>
              <a:rPr lang="en-US" b="1" dirty="0" smtClean="0">
                <a:ln w="12700">
                  <a:noFill/>
                  <a:prstDash val="solid"/>
                </a:ln>
                <a:solidFill>
                  <a:schemeClr val="bg1"/>
                </a:solidFill>
                <a:latin typeface="+mj-lt"/>
                <a:ea typeface="Segoe UI" pitchFamily="34" charset="0"/>
                <a:cs typeface="Segoe UI" pitchFamily="34" charset="0"/>
              </a:rPr>
              <a:t>BENEFITS</a:t>
            </a:r>
          </a:p>
          <a:p>
            <a:pPr marL="169863" lvl="1" indent="-169863" defTabSz="-11559064" eaLnBrk="0" hangingPunct="0">
              <a:lnSpc>
                <a:spcPct val="90000"/>
              </a:lnSpc>
              <a:spcBef>
                <a:spcPts val="500"/>
              </a:spcBef>
              <a:buClr>
                <a:srgbClr val="FFFFFF"/>
              </a:buClr>
              <a:buSzPct val="95000"/>
              <a:buFont typeface="Arial" pitchFamily="34" charset="0"/>
              <a:buChar char="•"/>
              <a:defRPr/>
            </a:pP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No </a:t>
            </a: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on-premise infrastructure required</a:t>
            </a:r>
          </a:p>
          <a:p>
            <a:pPr marL="169863" lvl="1" indent="-169863"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You always have the latest </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capabilities </a:t>
            </a:r>
            <a:endPar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a:p>
            <a:pPr marL="169863" lvl="1" indent="-169863" defTabSz="-11559064" eaLnBrk="0" hangingPunct="0">
              <a:lnSpc>
                <a:spcPct val="90000"/>
              </a:lnSpc>
              <a:spcBef>
                <a:spcPts val="500"/>
              </a:spcBef>
              <a:buClr>
                <a:srgbClr val="FFFFFF"/>
              </a:buClr>
              <a:buSzPct val="95000"/>
              <a:buFont typeface="Arial" pitchFamily="34" charset="0"/>
              <a:buChar char="•"/>
              <a:defRPr/>
            </a:pPr>
            <a:r>
              <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M</a:t>
            </a: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anage from virtually anywhere</a:t>
            </a:r>
          </a:p>
          <a:p>
            <a:pPr marL="169863" lvl="1" indent="-169863" defTabSz="-11559064" eaLnBrk="0" hangingPunct="0">
              <a:lnSpc>
                <a:spcPct val="90000"/>
              </a:lnSpc>
              <a:spcBef>
                <a:spcPts val="500"/>
              </a:spcBef>
              <a:buClr>
                <a:srgbClr val="FFFFFF"/>
              </a:buClr>
              <a:buSzPct val="95000"/>
              <a:buFont typeface="Arial" pitchFamily="34" charset="0"/>
              <a:buChar char="•"/>
              <a:defRPr/>
            </a:pP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Can compliment existing </a:t>
            </a:r>
            <a:b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br>
            <a:r>
              <a:rPr lang="en-US" sz="1400" dirty="0" smtClean="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rPr>
              <a:t>on-premises infrastructure</a:t>
            </a:r>
            <a:endParaRPr lang="en-US" sz="1400" dirty="0">
              <a:ln w="12700">
                <a:noFill/>
                <a:prstDash val="solid"/>
              </a:ln>
              <a:gradFill>
                <a:gsLst>
                  <a:gs pos="0">
                    <a:srgbClr val="FFFFFF"/>
                  </a:gs>
                  <a:gs pos="100000">
                    <a:srgbClr val="FFFFFF"/>
                  </a:gs>
                </a:gsLst>
                <a:lin ang="5400000" scaled="0"/>
              </a:gradFill>
              <a:latin typeface="Segoe UI" pitchFamily="34" charset="0"/>
              <a:ea typeface="Segoe UI" pitchFamily="34" charset="0"/>
              <a:cs typeface="Segoe UI" pitchFamily="34" charset="0"/>
            </a:endParaRPr>
          </a:p>
        </p:txBody>
      </p:sp>
      <p:pic>
        <p:nvPicPr>
          <p:cNvPr id="135" name="Picture 7" descr="C:\Users\v-junyo.REDMOND\Downloads\picasion.com_47562b368667ae2cdfc03232e83d1978.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rot="2116503">
            <a:off x="6012789" y="4006305"/>
            <a:ext cx="1645920" cy="4217"/>
          </a:xfrm>
          <a:prstGeom prst="rect">
            <a:avLst/>
          </a:prstGeom>
          <a:noFill/>
          <a:extLst>
            <a:ext uri="{909E8E84-426E-40DD-AFC4-6F175D3DCCD1}">
              <a14:hiddenFill xmlns:a14="http://schemas.microsoft.com/office/drawing/2010/main">
                <a:solidFill>
                  <a:srgbClr val="FFFFFF"/>
                </a:solidFill>
              </a14:hiddenFill>
            </a:ext>
          </a:extLst>
        </p:spPr>
      </p:pic>
      <p:pic>
        <p:nvPicPr>
          <p:cNvPr id="95" name="Picture 2"/>
          <p:cNvPicPr>
            <a:picLocks noChangeAspect="1" noChangeArrowheads="1"/>
          </p:cNvPicPr>
          <p:nvPr/>
        </p:nvPicPr>
        <p:blipFill>
          <a:blip r:embed="rId6">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bwMode="auto">
          <a:xfrm>
            <a:off x="1939497" y="4464698"/>
            <a:ext cx="541236" cy="541236"/>
          </a:xfrm>
          <a:prstGeom prst="rect">
            <a:avLst/>
          </a:prstGeom>
          <a:solidFill>
            <a:schemeClr val="accent1"/>
          </a:solidFill>
          <a:extLst/>
        </p:spPr>
      </p:pic>
      <p:sp>
        <p:nvSpPr>
          <p:cNvPr id="6" name="Rectangle 5"/>
          <p:cNvSpPr/>
          <p:nvPr/>
        </p:nvSpPr>
        <p:spPr>
          <a:xfrm>
            <a:off x="2857367" y="3032798"/>
            <a:ext cx="3967747" cy="544765"/>
          </a:xfrm>
          <a:prstGeom prst="rect">
            <a:avLst/>
          </a:prstGeom>
        </p:spPr>
        <p:txBody>
          <a:bodyPr wrap="square">
            <a:spAutoFit/>
          </a:bodyPr>
          <a:lstStyle/>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Inventory and Manage </a:t>
            </a:r>
          </a:p>
          <a:p>
            <a:pPr algn="ctr" defTabSz="912663" eaLnBrk="0" hangingPunct="0">
              <a:lnSpc>
                <a:spcPct val="90000"/>
              </a:lnSpc>
              <a:spcBef>
                <a:spcPct val="30000"/>
              </a:spcBef>
              <a:buClr>
                <a:srgbClr val="1F497D"/>
              </a:buClr>
              <a:buSzPct val="95000"/>
              <a:defRPr/>
            </a:pPr>
            <a:r>
              <a:rPr lang="en-US" sz="1400" dirty="0" smtClean="0">
                <a:solidFill>
                  <a:prstClr val="white"/>
                </a:solidFill>
                <a:latin typeface="Segoe UI" pitchFamily="34" charset="0"/>
                <a:ea typeface="Segoe UI" pitchFamily="34" charset="0"/>
                <a:cs typeface="Segoe UI" pitchFamily="34" charset="0"/>
              </a:rPr>
              <a:t>Security, Updates, and Software</a:t>
            </a:r>
            <a:endParaRPr lang="en-US" sz="1400" dirty="0">
              <a:solidFill>
                <a:prstClr val="white"/>
              </a:solidFill>
              <a:latin typeface="Segoe UI" pitchFamily="34" charset="0"/>
              <a:ea typeface="Segoe UI" pitchFamily="34" charset="0"/>
              <a:cs typeface="Segoe UI" pitchFamily="34" charset="0"/>
            </a:endParaRPr>
          </a:p>
        </p:txBody>
      </p:sp>
      <p:grpSp>
        <p:nvGrpSpPr>
          <p:cNvPr id="10" name="Group 9"/>
          <p:cNvGrpSpPr/>
          <p:nvPr/>
        </p:nvGrpSpPr>
        <p:grpSpPr>
          <a:xfrm>
            <a:off x="5688269" y="2394105"/>
            <a:ext cx="317558" cy="506478"/>
            <a:chOff x="6762000" y="2288986"/>
            <a:chExt cx="317558" cy="506478"/>
          </a:xfrm>
        </p:grpSpPr>
        <p:sp>
          <p:nvSpPr>
            <p:cNvPr id="44" name="Round Same Side Corner Rectangle 13335"/>
            <p:cNvSpPr/>
            <p:nvPr/>
          </p:nvSpPr>
          <p:spPr>
            <a:xfrm>
              <a:off x="6783706" y="2288986"/>
              <a:ext cx="276836" cy="456654"/>
            </a:xfrm>
            <a:custGeom>
              <a:avLst/>
              <a:gdLst/>
              <a:ahLst/>
              <a:cxnLst/>
              <a:rect l="l" t="t" r="r" b="b"/>
              <a:pathLst>
                <a:path w="304800" h="426063">
                  <a:moveTo>
                    <a:pt x="67626" y="203200"/>
                  </a:moveTo>
                  <a:lnTo>
                    <a:pt x="151680" y="203200"/>
                  </a:lnTo>
                  <a:lnTo>
                    <a:pt x="237174" y="203200"/>
                  </a:lnTo>
                  <a:cubicBezTo>
                    <a:pt x="274523" y="203200"/>
                    <a:pt x="304800" y="233477"/>
                    <a:pt x="304800" y="270826"/>
                  </a:cubicBezTo>
                  <a:lnTo>
                    <a:pt x="304800" y="426063"/>
                  </a:lnTo>
                  <a:lnTo>
                    <a:pt x="0" y="426063"/>
                  </a:lnTo>
                  <a:lnTo>
                    <a:pt x="0" y="270826"/>
                  </a:lnTo>
                  <a:cubicBezTo>
                    <a:pt x="0" y="233477"/>
                    <a:pt x="30277" y="203200"/>
                    <a:pt x="67626" y="203200"/>
                  </a:cubicBezTo>
                  <a:close/>
                  <a:moveTo>
                    <a:pt x="151680" y="0"/>
                  </a:moveTo>
                  <a:cubicBezTo>
                    <a:pt x="209857" y="0"/>
                    <a:pt x="257018" y="45488"/>
                    <a:pt x="257018" y="101600"/>
                  </a:cubicBezTo>
                  <a:cubicBezTo>
                    <a:pt x="257018" y="157712"/>
                    <a:pt x="209857" y="203200"/>
                    <a:pt x="151680" y="203200"/>
                  </a:cubicBezTo>
                  <a:cubicBezTo>
                    <a:pt x="93503" y="203200"/>
                    <a:pt x="46342" y="157712"/>
                    <a:pt x="46342" y="101600"/>
                  </a:cubicBezTo>
                  <a:cubicBezTo>
                    <a:pt x="46342" y="45488"/>
                    <a:pt x="93503" y="0"/>
                    <a:pt x="151680" y="0"/>
                  </a:cubicBezTo>
                  <a:close/>
                </a:path>
              </a:pathLst>
            </a:custGeom>
            <a:solidFill>
              <a:schemeClr val="bg1"/>
            </a:solidFill>
            <a:ln w="95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 name="TextBox 2"/>
            <p:cNvSpPr txBox="1"/>
            <p:nvPr/>
          </p:nvSpPr>
          <p:spPr>
            <a:xfrm>
              <a:off x="6762000" y="2487687"/>
              <a:ext cx="317558" cy="307777"/>
            </a:xfrm>
            <a:prstGeom prst="rect">
              <a:avLst/>
            </a:prstGeom>
            <a:noFill/>
          </p:spPr>
          <p:txBody>
            <a:bodyPr wrap="none" rtlCol="0">
              <a:spAutoFit/>
            </a:bodyPr>
            <a:lstStyle/>
            <a:p>
              <a:r>
                <a:rPr lang="en-US" sz="1400" b="1" dirty="0" smtClean="0">
                  <a:solidFill>
                    <a:schemeClr val="accent2"/>
                  </a:solidFill>
                  <a:latin typeface="Segoe Condensed" pitchFamily="34" charset="0"/>
                </a:rPr>
                <a:t>IT</a:t>
              </a:r>
              <a:endParaRPr lang="en-US" sz="1400" b="1" dirty="0">
                <a:solidFill>
                  <a:schemeClr val="accent2"/>
                </a:solidFill>
                <a:latin typeface="Segoe Condensed" pitchFamily="34" charset="0"/>
              </a:endParaRPr>
            </a:p>
          </p:txBody>
        </p:sp>
      </p:grpSp>
      <p:sp>
        <p:nvSpPr>
          <p:cNvPr id="9" name="Title 8"/>
          <p:cNvSpPr>
            <a:spLocks noGrp="1"/>
          </p:cNvSpPr>
          <p:nvPr>
            <p:ph type="title"/>
          </p:nvPr>
        </p:nvSpPr>
        <p:spPr>
          <a:xfrm>
            <a:off x="519112" y="228600"/>
            <a:ext cx="11445187" cy="747897"/>
          </a:xfrm>
        </p:spPr>
        <p:txBody>
          <a:bodyPr/>
          <a:lstStyle/>
          <a:p>
            <a:r>
              <a:rPr lang="en-US" dirty="0" smtClean="0">
                <a:solidFill>
                  <a:schemeClr val="bg1">
                    <a:lumMod val="50000"/>
                  </a:schemeClr>
                </a:solidFill>
              </a:rPr>
              <a:t>Cloud Management for Windows Devices</a:t>
            </a:r>
            <a:endParaRPr lang="en-US" sz="3600" dirty="0">
              <a:solidFill>
                <a:schemeClr val="bg1">
                  <a:lumMod val="50000"/>
                </a:schemeClr>
              </a:solidFill>
            </a:endParaRPr>
          </a:p>
        </p:txBody>
      </p:sp>
      <p:pic>
        <p:nvPicPr>
          <p:cNvPr id="54" name="Picture 5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679147" y="4805908"/>
            <a:ext cx="274320" cy="247650"/>
          </a:xfrm>
          <a:prstGeom prst="rect">
            <a:avLst/>
          </a:prstGeom>
        </p:spPr>
      </p:pic>
      <p:grpSp>
        <p:nvGrpSpPr>
          <p:cNvPr id="12" name="Group 11"/>
          <p:cNvGrpSpPr/>
          <p:nvPr/>
        </p:nvGrpSpPr>
        <p:grpSpPr>
          <a:xfrm>
            <a:off x="3949435" y="2015774"/>
            <a:ext cx="1783611" cy="976449"/>
            <a:chOff x="4598139" y="2166788"/>
            <a:chExt cx="1783611" cy="976449"/>
          </a:xfrm>
        </p:grpSpPr>
        <p:sp>
          <p:nvSpPr>
            <p:cNvPr id="84" name="Rounded Rectangle 13341"/>
            <p:cNvSpPr/>
            <p:nvPr/>
          </p:nvSpPr>
          <p:spPr>
            <a:xfrm>
              <a:off x="4598139" y="2166788"/>
              <a:ext cx="1783611" cy="976449"/>
            </a:xfrm>
            <a:custGeom>
              <a:avLst/>
              <a:gdLst/>
              <a:ahLst/>
              <a:cxnLst/>
              <a:rect l="l" t="t" r="r" b="b"/>
              <a:pathLst>
                <a:path w="1236869" h="694313">
                  <a:moveTo>
                    <a:pt x="697593" y="0"/>
                  </a:moveTo>
                  <a:cubicBezTo>
                    <a:pt x="817346" y="0"/>
                    <a:pt x="918190" y="75049"/>
                    <a:pt x="947314" y="177497"/>
                  </a:cubicBezTo>
                  <a:cubicBezTo>
                    <a:pt x="950712" y="176593"/>
                    <a:pt x="954153" y="176535"/>
                    <a:pt x="957608" y="176535"/>
                  </a:cubicBezTo>
                  <a:cubicBezTo>
                    <a:pt x="1111840" y="176535"/>
                    <a:pt x="1236869" y="292444"/>
                    <a:pt x="1236869" y="435424"/>
                  </a:cubicBezTo>
                  <a:cubicBezTo>
                    <a:pt x="1236869" y="577344"/>
                    <a:pt x="1113687" y="692593"/>
                    <a:pt x="961030" y="693993"/>
                  </a:cubicBezTo>
                  <a:cubicBezTo>
                    <a:pt x="960777" y="694311"/>
                    <a:pt x="960518" y="694313"/>
                    <a:pt x="960258" y="694313"/>
                  </a:cubicBezTo>
                  <a:lnTo>
                    <a:pt x="957608" y="694313"/>
                  </a:lnTo>
                  <a:lnTo>
                    <a:pt x="184523" y="694313"/>
                  </a:lnTo>
                  <a:lnTo>
                    <a:pt x="178794" y="691940"/>
                  </a:lnTo>
                  <a:cubicBezTo>
                    <a:pt x="79577" y="690311"/>
                    <a:pt x="0" y="614974"/>
                    <a:pt x="0" y="522406"/>
                  </a:cubicBezTo>
                  <a:cubicBezTo>
                    <a:pt x="0" y="428246"/>
                    <a:pt x="82338" y="351915"/>
                    <a:pt x="183907" y="351915"/>
                  </a:cubicBezTo>
                  <a:lnTo>
                    <a:pt x="216369" y="355909"/>
                  </a:lnTo>
                  <a:cubicBezTo>
                    <a:pt x="238387" y="285587"/>
                    <a:pt x="308559" y="234589"/>
                    <a:pt x="391580" y="234589"/>
                  </a:cubicBezTo>
                  <a:lnTo>
                    <a:pt x="437816" y="243242"/>
                  </a:lnTo>
                  <a:cubicBezTo>
                    <a:pt x="437581" y="242513"/>
                    <a:pt x="437577" y="241781"/>
                    <a:pt x="437577" y="241048"/>
                  </a:cubicBezTo>
                  <a:cubicBezTo>
                    <a:pt x="437577" y="107921"/>
                    <a:pt x="553990" y="0"/>
                    <a:pt x="697593"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147" name="Picture 3" descr="C:\Users\v-maryba\Pictures\DVD_Art_Sept-2-2010\Logos\Windows Intune\Win-Intune_v_r.png"/>
            <p:cNvPicPr>
              <a:picLocks noChangeAspect="1" noChangeArrowheads="1"/>
            </p:cNvPicPr>
            <p:nvPr/>
          </p:nvPicPr>
          <p:blipFill>
            <a:blip r:embed="rId8">
              <a:biLevel thresh="25000"/>
              <a:extLst>
                <a:ext uri="{BEBA8EAE-BF5A-486C-A8C5-ECC9F3942E4B}">
                  <a14:imgProps xmlns:a14="http://schemas.microsoft.com/office/drawing/2010/main">
                    <a14:imgLayer r:embed="rId9">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4884188" y="2527161"/>
              <a:ext cx="1280160" cy="524436"/>
            </a:xfrm>
            <a:prstGeom prst="rect">
              <a:avLst/>
            </a:prstGeom>
            <a:noFill/>
            <a:extLst>
              <a:ext uri="{909E8E84-426E-40DD-AFC4-6F175D3DCCD1}">
                <a14:hiddenFill xmlns:a14="http://schemas.microsoft.com/office/drawing/2010/main">
                  <a:solidFill>
                    <a:srgbClr val="FFFFFF"/>
                  </a:solidFill>
                </a14:hiddenFill>
              </a:ext>
            </a:extLst>
          </p:spPr>
        </p:pic>
      </p:grpSp>
      <p:sp>
        <p:nvSpPr>
          <p:cNvPr id="67" name="Rounded Rectangle 48"/>
          <p:cNvSpPr/>
          <p:nvPr/>
        </p:nvSpPr>
        <p:spPr>
          <a:xfrm rot="16200000">
            <a:off x="5435357" y="4351380"/>
            <a:ext cx="755450" cy="1188720"/>
          </a:xfrm>
          <a:custGeom>
            <a:avLst/>
            <a:gdLst/>
            <a:ahLst/>
            <a:cxnLst/>
            <a:rect l="l" t="t" r="r" b="b"/>
            <a:pathLst>
              <a:path w="736600" h="929111">
                <a:moveTo>
                  <a:pt x="163799" y="872703"/>
                </a:moveTo>
                <a:lnTo>
                  <a:pt x="163799" y="907053"/>
                </a:lnTo>
                <a:lnTo>
                  <a:pt x="198149" y="907053"/>
                </a:lnTo>
                <a:lnTo>
                  <a:pt x="198149" y="872703"/>
                </a:lnTo>
                <a:close/>
                <a:moveTo>
                  <a:pt x="103474" y="872703"/>
                </a:moveTo>
                <a:lnTo>
                  <a:pt x="103474" y="907053"/>
                </a:lnTo>
                <a:lnTo>
                  <a:pt x="137824" y="907053"/>
                </a:lnTo>
                <a:lnTo>
                  <a:pt x="137824" y="872703"/>
                </a:lnTo>
                <a:close/>
                <a:moveTo>
                  <a:pt x="85808" y="64817"/>
                </a:moveTo>
                <a:cubicBezTo>
                  <a:pt x="69794" y="64817"/>
                  <a:pt x="56812" y="79948"/>
                  <a:pt x="56812" y="98612"/>
                </a:cubicBezTo>
                <a:lnTo>
                  <a:pt x="56812" y="819588"/>
                </a:lnTo>
                <a:cubicBezTo>
                  <a:pt x="56812" y="838252"/>
                  <a:pt x="69794" y="853383"/>
                  <a:pt x="85808" y="853383"/>
                </a:cubicBezTo>
                <a:lnTo>
                  <a:pt x="652992" y="853383"/>
                </a:lnTo>
                <a:cubicBezTo>
                  <a:pt x="669005" y="853383"/>
                  <a:pt x="681988" y="838252"/>
                  <a:pt x="681988" y="819588"/>
                </a:cubicBezTo>
                <a:lnTo>
                  <a:pt x="681988" y="98612"/>
                </a:lnTo>
                <a:cubicBezTo>
                  <a:pt x="681988" y="79948"/>
                  <a:pt x="669005" y="64817"/>
                  <a:pt x="652992" y="64817"/>
                </a:cubicBezTo>
                <a:close/>
                <a:moveTo>
                  <a:pt x="34164" y="0"/>
                </a:moveTo>
                <a:lnTo>
                  <a:pt x="702437" y="0"/>
                </a:lnTo>
                <a:cubicBezTo>
                  <a:pt x="721305" y="0"/>
                  <a:pt x="736600" y="17827"/>
                  <a:pt x="736600" y="39818"/>
                </a:cubicBezTo>
                <a:lnTo>
                  <a:pt x="736600" y="889293"/>
                </a:lnTo>
                <a:cubicBezTo>
                  <a:pt x="736600" y="911284"/>
                  <a:pt x="721305" y="929111"/>
                  <a:pt x="702437" y="929111"/>
                </a:cubicBezTo>
                <a:lnTo>
                  <a:pt x="34164" y="929111"/>
                </a:lnTo>
                <a:cubicBezTo>
                  <a:pt x="15296" y="929111"/>
                  <a:pt x="0" y="911284"/>
                  <a:pt x="0" y="889293"/>
                </a:cubicBezTo>
                <a:lnTo>
                  <a:pt x="0" y="39818"/>
                </a:lnTo>
                <a:cubicBezTo>
                  <a:pt x="0" y="17827"/>
                  <a:pt x="15296" y="0"/>
                  <a:pt x="3416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pic>
        <p:nvPicPr>
          <p:cNvPr id="68"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19831" y="4674798"/>
            <a:ext cx="985396" cy="4877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4" name="Picture 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46660" y="4411407"/>
            <a:ext cx="1120789" cy="55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 name="Freeform 20"/>
          <p:cNvSpPr>
            <a:spLocks noChangeAspect="1" noEditPoints="1"/>
          </p:cNvSpPr>
          <p:nvPr/>
        </p:nvSpPr>
        <p:spPr bwMode="black">
          <a:xfrm>
            <a:off x="3093844" y="4314755"/>
            <a:ext cx="1554480" cy="1008710"/>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sp>
        <p:nvSpPr>
          <p:cNvPr id="76" name="Freeform 20"/>
          <p:cNvSpPr>
            <a:spLocks noChangeAspect="1" noEditPoints="1"/>
          </p:cNvSpPr>
          <p:nvPr/>
        </p:nvSpPr>
        <p:spPr bwMode="black">
          <a:xfrm>
            <a:off x="1432875" y="4314755"/>
            <a:ext cx="1554480" cy="1008710"/>
          </a:xfrm>
          <a:custGeom>
            <a:avLst/>
            <a:gdLst/>
            <a:ahLst/>
            <a:cxnLst>
              <a:cxn ang="0">
                <a:pos x="774" y="456"/>
              </a:cxn>
              <a:cxn ang="0">
                <a:pos x="774" y="36"/>
              </a:cxn>
              <a:cxn ang="0">
                <a:pos x="737" y="0"/>
              </a:cxn>
              <a:cxn ang="0">
                <a:pos x="107" y="0"/>
              </a:cxn>
              <a:cxn ang="0">
                <a:pos x="71" y="36"/>
              </a:cxn>
              <a:cxn ang="0">
                <a:pos x="71" y="456"/>
              </a:cxn>
              <a:cxn ang="0">
                <a:pos x="0" y="544"/>
              </a:cxn>
              <a:cxn ang="0">
                <a:pos x="44" y="588"/>
              </a:cxn>
              <a:cxn ang="0">
                <a:pos x="800" y="588"/>
              </a:cxn>
              <a:cxn ang="0">
                <a:pos x="844" y="544"/>
              </a:cxn>
              <a:cxn ang="0">
                <a:pos x="774" y="456"/>
              </a:cxn>
              <a:cxn ang="0">
                <a:pos x="481" y="554"/>
              </a:cxn>
              <a:cxn ang="0">
                <a:pos x="350" y="554"/>
              </a:cxn>
              <a:cxn ang="0">
                <a:pos x="337" y="547"/>
              </a:cxn>
              <a:cxn ang="0">
                <a:pos x="352" y="519"/>
              </a:cxn>
              <a:cxn ang="0">
                <a:pos x="363" y="514"/>
              </a:cxn>
              <a:cxn ang="0">
                <a:pos x="468" y="514"/>
              </a:cxn>
              <a:cxn ang="0">
                <a:pos x="478" y="519"/>
              </a:cxn>
              <a:cxn ang="0">
                <a:pos x="494" y="547"/>
              </a:cxn>
              <a:cxn ang="0">
                <a:pos x="481" y="554"/>
              </a:cxn>
              <a:cxn ang="0">
                <a:pos x="748" y="456"/>
              </a:cxn>
              <a:cxn ang="0">
                <a:pos x="99" y="456"/>
              </a:cxn>
              <a:cxn ang="0">
                <a:pos x="99" y="42"/>
              </a:cxn>
              <a:cxn ang="0">
                <a:pos x="117" y="24"/>
              </a:cxn>
              <a:cxn ang="0">
                <a:pos x="730" y="24"/>
              </a:cxn>
              <a:cxn ang="0">
                <a:pos x="748" y="42"/>
              </a:cxn>
              <a:cxn ang="0">
                <a:pos x="748" y="456"/>
              </a:cxn>
            </a:cxnLst>
            <a:rect l="0" t="0" r="r" b="b"/>
            <a:pathLst>
              <a:path w="844" h="588">
                <a:moveTo>
                  <a:pt x="774" y="456"/>
                </a:moveTo>
                <a:cubicBezTo>
                  <a:pt x="774" y="36"/>
                  <a:pt x="774" y="36"/>
                  <a:pt x="774" y="36"/>
                </a:cubicBezTo>
                <a:cubicBezTo>
                  <a:pt x="774" y="16"/>
                  <a:pt x="757" y="0"/>
                  <a:pt x="737" y="0"/>
                </a:cubicBezTo>
                <a:cubicBezTo>
                  <a:pt x="107" y="0"/>
                  <a:pt x="107" y="0"/>
                  <a:pt x="107" y="0"/>
                </a:cubicBezTo>
                <a:cubicBezTo>
                  <a:pt x="87" y="0"/>
                  <a:pt x="71" y="16"/>
                  <a:pt x="71" y="36"/>
                </a:cubicBezTo>
                <a:cubicBezTo>
                  <a:pt x="71" y="456"/>
                  <a:pt x="71" y="456"/>
                  <a:pt x="71" y="456"/>
                </a:cubicBezTo>
                <a:cubicBezTo>
                  <a:pt x="0" y="544"/>
                  <a:pt x="0" y="544"/>
                  <a:pt x="0" y="544"/>
                </a:cubicBezTo>
                <a:cubicBezTo>
                  <a:pt x="0" y="568"/>
                  <a:pt x="20" y="588"/>
                  <a:pt x="44" y="588"/>
                </a:cubicBezTo>
                <a:cubicBezTo>
                  <a:pt x="800" y="588"/>
                  <a:pt x="800" y="588"/>
                  <a:pt x="800" y="588"/>
                </a:cubicBezTo>
                <a:cubicBezTo>
                  <a:pt x="824" y="588"/>
                  <a:pt x="844" y="568"/>
                  <a:pt x="844" y="544"/>
                </a:cubicBezTo>
                <a:lnTo>
                  <a:pt x="774" y="456"/>
                </a:lnTo>
                <a:close/>
                <a:moveTo>
                  <a:pt x="481" y="554"/>
                </a:moveTo>
                <a:cubicBezTo>
                  <a:pt x="350" y="554"/>
                  <a:pt x="350" y="554"/>
                  <a:pt x="350" y="554"/>
                </a:cubicBezTo>
                <a:cubicBezTo>
                  <a:pt x="343" y="554"/>
                  <a:pt x="337" y="551"/>
                  <a:pt x="337" y="547"/>
                </a:cubicBezTo>
                <a:cubicBezTo>
                  <a:pt x="352" y="519"/>
                  <a:pt x="352" y="519"/>
                  <a:pt x="352" y="519"/>
                </a:cubicBezTo>
                <a:cubicBezTo>
                  <a:pt x="352" y="516"/>
                  <a:pt x="357" y="514"/>
                  <a:pt x="363" y="514"/>
                </a:cubicBezTo>
                <a:cubicBezTo>
                  <a:pt x="468" y="514"/>
                  <a:pt x="468" y="514"/>
                  <a:pt x="468" y="514"/>
                </a:cubicBezTo>
                <a:cubicBezTo>
                  <a:pt x="473" y="514"/>
                  <a:pt x="478" y="516"/>
                  <a:pt x="478" y="519"/>
                </a:cubicBezTo>
                <a:cubicBezTo>
                  <a:pt x="494" y="547"/>
                  <a:pt x="494" y="547"/>
                  <a:pt x="494" y="547"/>
                </a:cubicBezTo>
                <a:cubicBezTo>
                  <a:pt x="494" y="551"/>
                  <a:pt x="488" y="554"/>
                  <a:pt x="481" y="554"/>
                </a:cubicBezTo>
                <a:close/>
                <a:moveTo>
                  <a:pt x="748" y="456"/>
                </a:moveTo>
                <a:cubicBezTo>
                  <a:pt x="99" y="456"/>
                  <a:pt x="99" y="456"/>
                  <a:pt x="99" y="456"/>
                </a:cubicBezTo>
                <a:cubicBezTo>
                  <a:pt x="99" y="42"/>
                  <a:pt x="99" y="42"/>
                  <a:pt x="99" y="42"/>
                </a:cubicBezTo>
                <a:cubicBezTo>
                  <a:pt x="99" y="32"/>
                  <a:pt x="107" y="24"/>
                  <a:pt x="117" y="24"/>
                </a:cubicBezTo>
                <a:cubicBezTo>
                  <a:pt x="730" y="24"/>
                  <a:pt x="730" y="24"/>
                  <a:pt x="730" y="24"/>
                </a:cubicBezTo>
                <a:cubicBezTo>
                  <a:pt x="740" y="24"/>
                  <a:pt x="748" y="32"/>
                  <a:pt x="748" y="42"/>
                </a:cubicBezTo>
                <a:lnTo>
                  <a:pt x="748" y="456"/>
                </a:lnTo>
                <a:close/>
              </a:path>
            </a:pathLst>
          </a:custGeom>
          <a:solidFill>
            <a:srgbClr val="FFFFFF"/>
          </a:solidFill>
          <a:extLst/>
        </p:spPr>
        <p:txBody>
          <a:bodyPr vert="horz" wrap="square" lIns="82305" tIns="41153" rIns="82305" bIns="41153" numCol="1" anchor="t" anchorCtr="0" compatLnSpc="1">
            <a:prstTxWarp prst="textNoShape">
              <a:avLst/>
            </a:prstTxWarp>
          </a:bodyPr>
          <a:lstStyle/>
          <a:p>
            <a:endParaRPr lang="en-US" sz="900" dirty="0">
              <a:solidFill>
                <a:srgbClr val="FFFFFF"/>
              </a:solidFill>
            </a:endParaRPr>
          </a:p>
        </p:txBody>
      </p:sp>
      <p:pic>
        <p:nvPicPr>
          <p:cNvPr id="79" name="Picture 7" descr="C:\Users\v-junyo.REDMOND\Downloads\picasion.com_47562b368667ae2cdfc03232e83d1978.gif"/>
          <p:cNvPicPr preferRelativeResize="0">
            <a:picLocks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rot="17960635">
            <a:off x="3676411" y="3912438"/>
            <a:ext cx="822960" cy="9144"/>
          </a:xfrm>
          <a:prstGeom prst="rect">
            <a:avLst/>
          </a:prstGeom>
          <a:noFill/>
          <a:extLst>
            <a:ext uri="{909E8E84-426E-40DD-AFC4-6F175D3DCCD1}">
              <a14:hiddenFill xmlns:a14="http://schemas.microsoft.com/office/drawing/2010/main">
                <a:solidFill>
                  <a:srgbClr val="FFFFFF"/>
                </a:solidFill>
              </a14:hiddenFill>
            </a:ext>
          </a:extLst>
        </p:spPr>
      </p:pic>
      <p:pic>
        <p:nvPicPr>
          <p:cNvPr id="80" name="Picture 7" descr="C:\Users\v-junyo.REDMOND\Downloads\picasion.com_47562b368667ae2cdfc03232e83d1978.gif"/>
          <p:cNvPicPr preferRelativeResize="0">
            <a:picLocks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rot="14467608">
            <a:off x="5029480" y="4028555"/>
            <a:ext cx="1097280" cy="9144"/>
          </a:xfrm>
          <a:prstGeom prst="rect">
            <a:avLst/>
          </a:prstGeom>
          <a:noFill/>
          <a:extLst>
            <a:ext uri="{909E8E84-426E-40DD-AFC4-6F175D3DCCD1}">
              <a14:hiddenFill xmlns:a14="http://schemas.microsoft.com/office/drawing/2010/main">
                <a:solidFill>
                  <a:srgbClr val="FFFFFF"/>
                </a:solidFill>
              </a14:hiddenFill>
            </a:ext>
          </a:extLst>
        </p:spPr>
      </p:pic>
      <p:pic>
        <p:nvPicPr>
          <p:cNvPr id="86" name="Picture 7" descr="C:\Users\v-junyo.REDMOND\Downloads\picasion.com_47562b368667ae2cdfc03232e83d1978.gif"/>
          <p:cNvPicPr>
            <a:picLocks noChangeAspect="1" noChangeArrowheads="1" noCrop="1"/>
          </p:cNvPicPr>
          <p:nvPr/>
        </p:nvPicPr>
        <p:blipFill>
          <a:blip r:embed="rId5">
            <a:extLst>
              <a:ext uri="{28A0092B-C50C-407E-A947-70E740481C1C}">
                <a14:useLocalDpi xmlns:a14="http://schemas.microsoft.com/office/drawing/2010/main" val="0"/>
              </a:ext>
            </a:extLst>
          </a:blip>
          <a:srcRect/>
          <a:stretch>
            <a:fillRect/>
          </a:stretch>
        </p:blipFill>
        <p:spPr bwMode="auto">
          <a:xfrm rot="19635481">
            <a:off x="2131359" y="3894613"/>
            <a:ext cx="1463040" cy="3749"/>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2"/>
          <p:cNvPicPr>
            <a:picLocks noChangeAspect="1" noChangeArrowheads="1"/>
          </p:cNvPicPr>
          <p:nvPr/>
        </p:nvPicPr>
        <p:blipFill>
          <a:blip r:embed="rId6">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bwMode="auto">
          <a:xfrm>
            <a:off x="3600466" y="4464698"/>
            <a:ext cx="541236" cy="541236"/>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2"/>
          <p:cNvPicPr>
            <a:picLocks noChangeAspect="1" noChangeArrowheads="1"/>
          </p:cNvPicPr>
          <p:nvPr/>
        </p:nvPicPr>
        <p:blipFill>
          <a:blip r:embed="rId6">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bwMode="auto">
          <a:xfrm>
            <a:off x="5542464" y="4695486"/>
            <a:ext cx="541236" cy="541236"/>
          </a:xfrm>
          <a:prstGeom prst="rect">
            <a:avLst/>
          </a:prstGeom>
          <a:noFill/>
          <a:extLst>
            <a:ext uri="{909E8E84-426E-40DD-AFC4-6F175D3DCCD1}">
              <a14:hiddenFill xmlns:a14="http://schemas.microsoft.com/office/drawing/2010/main">
                <a:solidFill>
                  <a:srgbClr val="FFFFFF"/>
                </a:solidFill>
              </a14:hiddenFill>
            </a:ext>
          </a:extLst>
        </p:spPr>
      </p:pic>
      <p:pic>
        <p:nvPicPr>
          <p:cNvPr id="106" name="Picture 2"/>
          <p:cNvPicPr>
            <a:picLocks noChangeAspect="1" noChangeArrowheads="1"/>
          </p:cNvPicPr>
          <p:nvPr/>
        </p:nvPicPr>
        <p:blipFill>
          <a:blip r:embed="rId6">
            <a:duotone>
              <a:prstClr val="black"/>
              <a:schemeClr val="accent5">
                <a:tint val="45000"/>
                <a:satMod val="400000"/>
              </a:schemeClr>
            </a:duotone>
            <a:extLst>
              <a:ext uri="{28A0092B-C50C-407E-A947-70E740481C1C}">
                <a14:useLocalDpi xmlns:a14="http://schemas.microsoft.com/office/drawing/2010/main" val="0"/>
              </a:ext>
            </a:extLst>
          </a:blip>
          <a:stretch>
            <a:fillRect/>
          </a:stretch>
        </p:blipFill>
        <p:spPr bwMode="auto">
          <a:xfrm>
            <a:off x="7329132" y="4695486"/>
            <a:ext cx="541236" cy="541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5539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5"/>
                                        </p:tgtEl>
                                        <p:attrNameLst>
                                          <p:attrName>style.visibility</p:attrName>
                                        </p:attrNameLst>
                                      </p:cBhvr>
                                      <p:to>
                                        <p:strVal val="visible"/>
                                      </p:to>
                                    </p:set>
                                    <p:animEffect transition="in" filter="wipe(up)">
                                      <p:cBhvr>
                                        <p:cTn id="11" dur="500"/>
                                        <p:tgtEl>
                                          <p:spTgt spid="135"/>
                                        </p:tgtEl>
                                      </p:cBhvr>
                                    </p:animEffect>
                                  </p:childTnLst>
                                </p:cTn>
                              </p:par>
                              <p:par>
                                <p:cTn id="12" presetID="22" presetClass="entr" presetSubtype="1" fill="hold" nodeType="withEffect">
                                  <p:stCondLst>
                                    <p:cond delay="0"/>
                                  </p:stCondLst>
                                  <p:childTnLst>
                                    <p:set>
                                      <p:cBhvr>
                                        <p:cTn id="13" dur="1" fill="hold">
                                          <p:stCondLst>
                                            <p:cond delay="0"/>
                                          </p:stCondLst>
                                        </p:cTn>
                                        <p:tgtEl>
                                          <p:spTgt spid="79"/>
                                        </p:tgtEl>
                                        <p:attrNameLst>
                                          <p:attrName>style.visibility</p:attrName>
                                        </p:attrNameLst>
                                      </p:cBhvr>
                                      <p:to>
                                        <p:strVal val="visible"/>
                                      </p:to>
                                    </p:set>
                                    <p:animEffect transition="in" filter="wipe(up)">
                                      <p:cBhvr>
                                        <p:cTn id="14" dur="500"/>
                                        <p:tgtEl>
                                          <p:spTgt spid="79"/>
                                        </p:tgtEl>
                                      </p:cBhvr>
                                    </p:animEffect>
                                  </p:childTnLst>
                                </p:cTn>
                              </p:par>
                              <p:par>
                                <p:cTn id="15" presetID="22" presetClass="entr" presetSubtype="1" fill="hold" nodeType="withEffect">
                                  <p:stCondLst>
                                    <p:cond delay="0"/>
                                  </p:stCondLst>
                                  <p:childTnLst>
                                    <p:set>
                                      <p:cBhvr>
                                        <p:cTn id="16" dur="1" fill="hold">
                                          <p:stCondLst>
                                            <p:cond delay="0"/>
                                          </p:stCondLst>
                                        </p:cTn>
                                        <p:tgtEl>
                                          <p:spTgt spid="80"/>
                                        </p:tgtEl>
                                        <p:attrNameLst>
                                          <p:attrName>style.visibility</p:attrName>
                                        </p:attrNameLst>
                                      </p:cBhvr>
                                      <p:to>
                                        <p:strVal val="visible"/>
                                      </p:to>
                                    </p:set>
                                    <p:animEffect transition="in" filter="wipe(up)">
                                      <p:cBhvr>
                                        <p:cTn id="17" dur="500"/>
                                        <p:tgtEl>
                                          <p:spTgt spid="80"/>
                                        </p:tgtEl>
                                      </p:cBhvr>
                                    </p:animEffect>
                                  </p:childTnLst>
                                </p:cTn>
                              </p:par>
                              <p:par>
                                <p:cTn id="18" presetID="22" presetClass="entr" presetSubtype="1" fill="hold" nodeType="with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wipe(up)">
                                      <p:cBhvr>
                                        <p:cTn id="20" dur="500"/>
                                        <p:tgtEl>
                                          <p:spTgt spid="86"/>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95"/>
                                        </p:tgtEl>
                                        <p:attrNameLst>
                                          <p:attrName>style.visibility</p:attrName>
                                        </p:attrNameLst>
                                      </p:cBhvr>
                                      <p:to>
                                        <p:strVal val="visible"/>
                                      </p:to>
                                    </p:set>
                                    <p:animEffect transition="in" filter="fade">
                                      <p:cBhvr>
                                        <p:cTn id="24" dur="500"/>
                                        <p:tgtEl>
                                          <p:spTgt spid="95"/>
                                        </p:tgtEl>
                                      </p:cBhvr>
                                    </p:animEffect>
                                  </p:childTnLst>
                                </p:cTn>
                              </p:par>
                              <p:par>
                                <p:cTn id="25" presetID="10" presetClass="entr" presetSubtype="0" fill="hold" nodeType="withEffect">
                                  <p:stCondLst>
                                    <p:cond delay="250"/>
                                  </p:stCondLst>
                                  <p:childTnLst>
                                    <p:set>
                                      <p:cBhvr>
                                        <p:cTn id="26" dur="1" fill="hold">
                                          <p:stCondLst>
                                            <p:cond delay="0"/>
                                          </p:stCondLst>
                                        </p:cTn>
                                        <p:tgtEl>
                                          <p:spTgt spid="89"/>
                                        </p:tgtEl>
                                        <p:attrNameLst>
                                          <p:attrName>style.visibility</p:attrName>
                                        </p:attrNameLst>
                                      </p:cBhvr>
                                      <p:to>
                                        <p:strVal val="visible"/>
                                      </p:to>
                                    </p:set>
                                    <p:animEffect transition="in" filter="fade">
                                      <p:cBhvr>
                                        <p:cTn id="27" dur="500"/>
                                        <p:tgtEl>
                                          <p:spTgt spid="89"/>
                                        </p:tgtEl>
                                      </p:cBhvr>
                                    </p:animEffect>
                                  </p:childTnLst>
                                </p:cTn>
                              </p:par>
                              <p:par>
                                <p:cTn id="28" presetID="10" presetClass="entr" presetSubtype="0" fill="hold" nodeType="withEffect">
                                  <p:stCondLst>
                                    <p:cond delay="500"/>
                                  </p:stCondLst>
                                  <p:childTnLst>
                                    <p:set>
                                      <p:cBhvr>
                                        <p:cTn id="29" dur="1" fill="hold">
                                          <p:stCondLst>
                                            <p:cond delay="0"/>
                                          </p:stCondLst>
                                        </p:cTn>
                                        <p:tgtEl>
                                          <p:spTgt spid="90"/>
                                        </p:tgtEl>
                                        <p:attrNameLst>
                                          <p:attrName>style.visibility</p:attrName>
                                        </p:attrNameLst>
                                      </p:cBhvr>
                                      <p:to>
                                        <p:strVal val="visible"/>
                                      </p:to>
                                    </p:set>
                                    <p:animEffect transition="in" filter="fade">
                                      <p:cBhvr>
                                        <p:cTn id="30" dur="500"/>
                                        <p:tgtEl>
                                          <p:spTgt spid="90"/>
                                        </p:tgtEl>
                                      </p:cBhvr>
                                    </p:animEffect>
                                  </p:childTnLst>
                                </p:cTn>
                              </p:par>
                              <p:par>
                                <p:cTn id="31" presetID="10" presetClass="entr" presetSubtype="0" fill="hold" nodeType="withEffect">
                                  <p:stCondLst>
                                    <p:cond delay="750"/>
                                  </p:stCondLst>
                                  <p:childTnLst>
                                    <p:set>
                                      <p:cBhvr>
                                        <p:cTn id="32" dur="1" fill="hold">
                                          <p:stCondLst>
                                            <p:cond delay="0"/>
                                          </p:stCondLst>
                                        </p:cTn>
                                        <p:tgtEl>
                                          <p:spTgt spid="106"/>
                                        </p:tgtEl>
                                        <p:attrNameLst>
                                          <p:attrName>style.visibility</p:attrName>
                                        </p:attrNameLst>
                                      </p:cBhvr>
                                      <p:to>
                                        <p:strVal val="visible"/>
                                      </p:to>
                                    </p:set>
                                    <p:animEffect transition="in" filter="fade">
                                      <p:cBhvr>
                                        <p:cTn id="33" dur="500"/>
                                        <p:tgtEl>
                                          <p:spTgt spid="1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9113" y="228600"/>
            <a:ext cx="11463337" cy="553998"/>
          </a:xfrm>
        </p:spPr>
        <p:txBody>
          <a:bodyPr/>
          <a:lstStyle/>
          <a:p>
            <a:r>
              <a:rPr lang="en-US" sz="4000" dirty="0" smtClean="0">
                <a:solidFill>
                  <a:schemeClr val="bg1">
                    <a:lumMod val="50000"/>
                  </a:schemeClr>
                </a:solidFill>
              </a:rPr>
              <a:t>Advanced Manageability with Windows 8 and MDOP</a:t>
            </a:r>
            <a:endParaRPr lang="en-US" sz="4000" dirty="0">
              <a:solidFill>
                <a:schemeClr val="bg1">
                  <a:lumMod val="50000"/>
                </a:schemeClr>
              </a:solidFill>
            </a:endParaRPr>
          </a:p>
        </p:txBody>
      </p:sp>
      <p:sp>
        <p:nvSpPr>
          <p:cNvPr id="14" name="Text Placeholder 2"/>
          <p:cNvSpPr txBox="1">
            <a:spLocks/>
          </p:cNvSpPr>
          <p:nvPr/>
        </p:nvSpPr>
        <p:spPr>
          <a:xfrm>
            <a:off x="2838621" y="1880124"/>
            <a:ext cx="3198619" cy="1665909"/>
          </a:xfrm>
          <a:prstGeom prst="rect">
            <a:avLst/>
          </a:prstGeom>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spcBef>
                <a:spcPts val="0"/>
              </a:spcBef>
              <a:spcAft>
                <a:spcPts val="600"/>
              </a:spcAft>
              <a:buNone/>
              <a:tabLst>
                <a:tab pos="630238" algn="l"/>
              </a:tabLst>
            </a:pPr>
            <a:r>
              <a:rPr lang="en-US" sz="1800" dirty="0">
                <a:solidFill>
                  <a:schemeClr val="accent1">
                    <a:lumMod val="75000"/>
                  </a:schemeClr>
                </a:solidFill>
              </a:rPr>
              <a:t>Improve Routine Task Automation: </a:t>
            </a:r>
            <a:endParaRPr lang="en-US" sz="1800" dirty="0" smtClean="0">
              <a:solidFill>
                <a:schemeClr val="accent1">
                  <a:lumMod val="75000"/>
                </a:schemeClr>
              </a:solidFill>
            </a:endParaRPr>
          </a:p>
          <a:p>
            <a:pPr marL="285750" lvl="1" indent="-285750">
              <a:spcBef>
                <a:spcPts val="0"/>
              </a:spcBef>
              <a:spcAft>
                <a:spcPts val="600"/>
              </a:spcAft>
              <a:tabLst>
                <a:tab pos="630238" algn="l"/>
              </a:tabLst>
            </a:pPr>
            <a:r>
              <a:rPr lang="en-US" sz="1600" dirty="0">
                <a:solidFill>
                  <a:schemeClr val="accent1">
                    <a:lumMod val="75000"/>
                  </a:schemeClr>
                </a:solidFill>
              </a:rPr>
              <a:t>PowerShell 3.0 provides workflows, robust connections, and additional capabilities improving routine task automation </a:t>
            </a:r>
          </a:p>
        </p:txBody>
      </p:sp>
      <p:sp>
        <p:nvSpPr>
          <p:cNvPr id="17" name="Text Placeholder 2"/>
          <p:cNvSpPr txBox="1">
            <a:spLocks/>
          </p:cNvSpPr>
          <p:nvPr/>
        </p:nvSpPr>
        <p:spPr>
          <a:xfrm>
            <a:off x="2838620" y="4033088"/>
            <a:ext cx="3198619" cy="2158782"/>
          </a:xfrm>
          <a:prstGeom prst="rect">
            <a:avLst/>
          </a:prstGeom>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spcBef>
                <a:spcPts val="0"/>
              </a:spcBef>
              <a:spcAft>
                <a:spcPts val="600"/>
              </a:spcAft>
              <a:buNone/>
              <a:tabLst>
                <a:tab pos="630238" algn="l"/>
              </a:tabLst>
            </a:pPr>
            <a:r>
              <a:rPr lang="en-US" sz="1800" dirty="0">
                <a:solidFill>
                  <a:schemeClr val="accent1">
                    <a:lumMod val="75000"/>
                  </a:schemeClr>
                </a:solidFill>
              </a:rPr>
              <a:t>Simplify Desktop Configuration: </a:t>
            </a:r>
            <a:endParaRPr lang="en-US" sz="1800" dirty="0" smtClean="0">
              <a:solidFill>
                <a:schemeClr val="accent1">
                  <a:lumMod val="75000"/>
                </a:schemeClr>
              </a:solidFill>
            </a:endParaRPr>
          </a:p>
          <a:p>
            <a:pPr marL="285750" lvl="1" indent="-285750">
              <a:spcBef>
                <a:spcPts val="0"/>
              </a:spcBef>
              <a:spcAft>
                <a:spcPts val="600"/>
              </a:spcAft>
              <a:tabLst>
                <a:tab pos="630238" algn="l"/>
              </a:tabLst>
            </a:pPr>
            <a:r>
              <a:rPr lang="en-US" sz="1600" dirty="0">
                <a:solidFill>
                  <a:schemeClr val="accent1">
                    <a:lumMod val="75000"/>
                  </a:schemeClr>
                </a:solidFill>
              </a:rPr>
              <a:t>Refresh Group Policy Settings remotely</a:t>
            </a:r>
          </a:p>
          <a:p>
            <a:pPr marL="285750" lvl="1" indent="-285750">
              <a:spcBef>
                <a:spcPts val="0"/>
              </a:spcBef>
              <a:spcAft>
                <a:spcPts val="600"/>
              </a:spcAft>
              <a:tabLst>
                <a:tab pos="630238" algn="l"/>
              </a:tabLst>
            </a:pPr>
            <a:r>
              <a:rPr lang="en-US" sz="1600" dirty="0">
                <a:solidFill>
                  <a:schemeClr val="accent1">
                    <a:lumMod val="75000"/>
                  </a:schemeClr>
                </a:solidFill>
              </a:rPr>
              <a:t>Determine status of replication across a domain</a:t>
            </a:r>
          </a:p>
          <a:p>
            <a:pPr marL="285750" lvl="1" indent="-285750">
              <a:spcBef>
                <a:spcPts val="0"/>
              </a:spcBef>
              <a:spcAft>
                <a:spcPts val="600"/>
              </a:spcAft>
              <a:tabLst>
                <a:tab pos="630238" algn="l"/>
              </a:tabLst>
            </a:pPr>
            <a:r>
              <a:rPr lang="en-US" sz="1600" dirty="0">
                <a:solidFill>
                  <a:schemeClr val="accent1">
                    <a:lumMod val="75000"/>
                  </a:schemeClr>
                </a:solidFill>
              </a:rPr>
              <a:t>Reduce number of </a:t>
            </a:r>
            <a:r>
              <a:rPr lang="en-US" sz="1600" dirty="0" smtClean="0">
                <a:solidFill>
                  <a:schemeClr val="accent1">
                    <a:lumMod val="75000"/>
                  </a:schemeClr>
                </a:solidFill>
              </a:rPr>
              <a:t>reporting tools </a:t>
            </a:r>
            <a:r>
              <a:rPr lang="en-US" sz="1600" dirty="0">
                <a:solidFill>
                  <a:schemeClr val="accent1">
                    <a:lumMod val="75000"/>
                  </a:schemeClr>
                </a:solidFill>
              </a:rPr>
              <a:t>required</a:t>
            </a:r>
          </a:p>
        </p:txBody>
      </p:sp>
      <p:sp>
        <p:nvSpPr>
          <p:cNvPr id="20" name="Text Placeholder 2"/>
          <p:cNvSpPr txBox="1">
            <a:spLocks/>
          </p:cNvSpPr>
          <p:nvPr/>
        </p:nvSpPr>
        <p:spPr>
          <a:xfrm>
            <a:off x="8424120" y="1880123"/>
            <a:ext cx="3402654" cy="1975955"/>
          </a:xfrm>
          <a:prstGeom prst="rect">
            <a:avLst/>
          </a:prstGeom>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spcBef>
                <a:spcPts val="0"/>
              </a:spcBef>
              <a:spcAft>
                <a:spcPts val="600"/>
              </a:spcAft>
              <a:buNone/>
              <a:tabLst>
                <a:tab pos="630238" algn="l"/>
              </a:tabLst>
            </a:pPr>
            <a:r>
              <a:rPr lang="en-US" sz="1800" dirty="0">
                <a:solidFill>
                  <a:schemeClr val="accent1">
                    <a:lumMod val="75000"/>
                  </a:schemeClr>
                </a:solidFill>
              </a:rPr>
              <a:t>Keep Users Productive: </a:t>
            </a:r>
            <a:endParaRPr lang="en-US" sz="1800" dirty="0" smtClean="0">
              <a:solidFill>
                <a:schemeClr val="accent1">
                  <a:lumMod val="75000"/>
                </a:schemeClr>
              </a:solidFill>
            </a:endParaRPr>
          </a:p>
          <a:p>
            <a:pPr marL="285750" lvl="1" indent="-285750">
              <a:spcBef>
                <a:spcPts val="0"/>
              </a:spcBef>
              <a:spcAft>
                <a:spcPts val="600"/>
              </a:spcAft>
              <a:tabLst>
                <a:tab pos="630238" algn="l"/>
              </a:tabLst>
            </a:pPr>
            <a:r>
              <a:rPr lang="en-US" sz="1600" dirty="0">
                <a:solidFill>
                  <a:schemeClr val="accent1">
                    <a:lumMod val="75000"/>
                  </a:schemeClr>
                </a:solidFill>
              </a:rPr>
              <a:t>Restore corporate image while preserving user data</a:t>
            </a:r>
          </a:p>
          <a:p>
            <a:pPr marL="285750" lvl="1" indent="-285750">
              <a:spcBef>
                <a:spcPts val="0"/>
              </a:spcBef>
              <a:spcAft>
                <a:spcPts val="600"/>
              </a:spcAft>
              <a:tabLst>
                <a:tab pos="630238" algn="l"/>
              </a:tabLst>
            </a:pPr>
            <a:r>
              <a:rPr lang="en-US" sz="1600" dirty="0">
                <a:solidFill>
                  <a:schemeClr val="accent1">
                    <a:lumMod val="75000"/>
                  </a:schemeClr>
                </a:solidFill>
              </a:rPr>
              <a:t>Restore corporate image while removing all user data</a:t>
            </a:r>
          </a:p>
          <a:p>
            <a:pPr marL="0" lvl="1" indent="0">
              <a:spcBef>
                <a:spcPts val="0"/>
              </a:spcBef>
              <a:spcAft>
                <a:spcPts val="600"/>
              </a:spcAft>
              <a:buNone/>
              <a:tabLst>
                <a:tab pos="630238" algn="l"/>
              </a:tabLst>
            </a:pPr>
            <a:endParaRPr lang="en-US" sz="1800" dirty="0">
              <a:solidFill>
                <a:schemeClr val="accent1">
                  <a:lumMod val="75000"/>
                </a:schemeClr>
              </a:solidFill>
            </a:endParaRPr>
          </a:p>
        </p:txBody>
      </p:sp>
      <p:sp>
        <p:nvSpPr>
          <p:cNvPr id="23" name="Text Placeholder 2"/>
          <p:cNvSpPr txBox="1">
            <a:spLocks/>
          </p:cNvSpPr>
          <p:nvPr/>
        </p:nvSpPr>
        <p:spPr>
          <a:xfrm>
            <a:off x="8424120" y="3987368"/>
            <a:ext cx="3402654" cy="2286000"/>
          </a:xfrm>
          <a:prstGeom prst="rect">
            <a:avLst/>
          </a:prstGeom>
        </p:spPr>
        <p:txBody>
          <a:bodyPr/>
          <a:lstStyle>
            <a:lvl1pPr marL="460375" indent="-4603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400" kern="1200">
                <a:solidFill>
                  <a:schemeClr val="tx1">
                    <a:lumMod val="75000"/>
                    <a:lumOff val="25000"/>
                    <a:alpha val="99000"/>
                  </a:schemeClr>
                </a:solidFill>
                <a:latin typeface="+mn-lt"/>
                <a:ea typeface="+mn-ea"/>
                <a:cs typeface="+mn-cs"/>
              </a:defRPr>
            </a:lvl1pPr>
            <a:lvl2pPr marL="855663" indent="-395288"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2000" kern="1200">
                <a:solidFill>
                  <a:schemeClr val="tx1">
                    <a:lumMod val="75000"/>
                    <a:lumOff val="25000"/>
                    <a:alpha val="99000"/>
                  </a:schemeClr>
                </a:solidFill>
                <a:latin typeface="+mn-lt"/>
                <a:ea typeface="+mn-ea"/>
                <a:cs typeface="+mn-cs"/>
              </a:defRPr>
            </a:lvl2pPr>
            <a:lvl3pPr marL="1258888" indent="-40322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800" kern="1200">
                <a:solidFill>
                  <a:schemeClr val="tx1">
                    <a:lumMod val="75000"/>
                    <a:lumOff val="25000"/>
                    <a:alpha val="99000"/>
                  </a:schemeClr>
                </a:solidFill>
                <a:latin typeface="+mn-lt"/>
                <a:ea typeface="+mn-ea"/>
                <a:cs typeface="+mn-cs"/>
              </a:defRPr>
            </a:lvl3pPr>
            <a:lvl4pPr marL="1604963" indent="-346075"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4pPr>
            <a:lvl5pPr marL="1941513" indent="-336550" algn="l" defTabSz="914363" rtl="0" eaLnBrk="1" latinLnBrk="0" hangingPunct="1">
              <a:lnSpc>
                <a:spcPct val="90000"/>
              </a:lnSpc>
              <a:spcBef>
                <a:spcPct val="20000"/>
              </a:spcBef>
              <a:buClr>
                <a:schemeClr val="tx1">
                  <a:lumMod val="75000"/>
                  <a:lumOff val="25000"/>
                </a:schemeClr>
              </a:buClr>
              <a:buSzPct val="90000"/>
              <a:buFont typeface="Arial" pitchFamily="34" charset="0"/>
              <a:buChar char="•"/>
              <a:defRPr sz="1600" kern="1200">
                <a:solidFill>
                  <a:schemeClr val="tx1">
                    <a:lumMod val="75000"/>
                    <a:lumOff val="25000"/>
                    <a:alpha val="99000"/>
                  </a:schemeClr>
                </a:solidFill>
                <a:latin typeface="+mn-lt"/>
                <a:ea typeface="+mn-ea"/>
                <a:cs typeface="+mn-cs"/>
              </a:defRPr>
            </a:lvl5pPr>
            <a:lvl6pPr marL="2514499"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81"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63"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45" indent="-228591" algn="l" defTabSz="914363"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spcBef>
                <a:spcPts val="0"/>
              </a:spcBef>
              <a:spcAft>
                <a:spcPts val="600"/>
              </a:spcAft>
              <a:buNone/>
              <a:tabLst>
                <a:tab pos="630238" algn="l"/>
              </a:tabLst>
            </a:pPr>
            <a:r>
              <a:rPr lang="en-US" sz="1800" dirty="0" smtClean="0">
                <a:solidFill>
                  <a:schemeClr val="accent1">
                    <a:lumMod val="75000"/>
                  </a:schemeClr>
                </a:solidFill>
              </a:rPr>
              <a:t>Advanced management with MDOP: </a:t>
            </a:r>
            <a:endParaRPr lang="en-US" sz="1800" dirty="0">
              <a:solidFill>
                <a:schemeClr val="accent1">
                  <a:lumMod val="75000"/>
                </a:schemeClr>
              </a:solidFill>
            </a:endParaRPr>
          </a:p>
          <a:p>
            <a:pPr marL="285750" lvl="1" indent="-285750">
              <a:spcBef>
                <a:spcPts val="0"/>
              </a:spcBef>
              <a:spcAft>
                <a:spcPts val="600"/>
              </a:spcAft>
              <a:tabLst>
                <a:tab pos="630238" algn="l"/>
              </a:tabLst>
            </a:pPr>
            <a:r>
              <a:rPr lang="en-US" sz="1600" dirty="0">
                <a:solidFill>
                  <a:schemeClr val="accent1">
                    <a:lumMod val="75000"/>
                  </a:schemeClr>
                </a:solidFill>
              </a:rPr>
              <a:t>Powerful change management for Group Policy with Microsoft Advanced Group Policy Management (AGPM)</a:t>
            </a:r>
          </a:p>
          <a:p>
            <a:pPr marL="285750" lvl="1" indent="-285750">
              <a:spcBef>
                <a:spcPts val="0"/>
              </a:spcBef>
              <a:spcAft>
                <a:spcPts val="600"/>
              </a:spcAft>
              <a:tabLst>
                <a:tab pos="630238" algn="l"/>
              </a:tabLst>
            </a:pPr>
            <a:r>
              <a:rPr lang="en-US" sz="1600" dirty="0">
                <a:solidFill>
                  <a:schemeClr val="accent1">
                    <a:lumMod val="75000"/>
                  </a:schemeClr>
                </a:solidFill>
              </a:rPr>
              <a:t>Accelerate desktop repair with Microsoft Diagnostics and Recovery Toolset (</a:t>
            </a:r>
            <a:r>
              <a:rPr lang="en-US" sz="1600" dirty="0" err="1">
                <a:solidFill>
                  <a:schemeClr val="accent1">
                    <a:lumMod val="75000"/>
                  </a:schemeClr>
                </a:solidFill>
              </a:rPr>
              <a:t>DaRT</a:t>
            </a:r>
            <a:r>
              <a:rPr lang="en-US" sz="1600" dirty="0" smtClean="0">
                <a:solidFill>
                  <a:schemeClr val="accent1">
                    <a:lumMod val="75000"/>
                  </a:schemeClr>
                </a:solidFill>
              </a:rPr>
              <a:t>)</a:t>
            </a:r>
            <a:endParaRPr lang="en-US" sz="1600" dirty="0">
              <a:solidFill>
                <a:schemeClr val="accent1">
                  <a:lumMod val="75000"/>
                </a:schemeClr>
              </a:solidFill>
            </a:endParaRPr>
          </a:p>
        </p:txBody>
      </p:sp>
      <p:grpSp>
        <p:nvGrpSpPr>
          <p:cNvPr id="5" name="Group 4"/>
          <p:cNvGrpSpPr/>
          <p:nvPr/>
        </p:nvGrpSpPr>
        <p:grpSpPr>
          <a:xfrm>
            <a:off x="511871" y="4054899"/>
            <a:ext cx="2194560" cy="2194560"/>
            <a:chOff x="519112" y="4135962"/>
            <a:chExt cx="2286000" cy="2286000"/>
          </a:xfrm>
          <a:solidFill>
            <a:schemeClr val="accent3">
              <a:lumMod val="75000"/>
            </a:schemeClr>
          </a:solidFill>
        </p:grpSpPr>
        <p:sp>
          <p:nvSpPr>
            <p:cNvPr id="16" name="Rectangle 15"/>
            <p:cNvSpPr/>
            <p:nvPr/>
          </p:nvSpPr>
          <p:spPr bwMode="auto">
            <a:xfrm>
              <a:off x="519112" y="4135962"/>
              <a:ext cx="2286000" cy="228600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z="2800" spc="-50" dirty="0" smtClean="0">
                  <a:gradFill>
                    <a:gsLst>
                      <a:gs pos="0">
                        <a:srgbClr val="FFFFFF"/>
                      </a:gs>
                      <a:gs pos="100000">
                        <a:srgbClr val="FFFFFF"/>
                      </a:gs>
                    </a:gsLst>
                    <a:lin ang="5400000" scaled="0"/>
                  </a:gradFill>
                  <a:latin typeface="+mj-lt"/>
                  <a:ea typeface="Segoe UI" pitchFamily="34" charset="0"/>
                  <a:cs typeface="Segoe UI" pitchFamily="34" charset="0"/>
                </a:rPr>
                <a:t>Group Policy</a:t>
              </a:r>
              <a:endParaRPr lang="en-US" sz="2800" spc="-5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1027" name="Picture 3" descr="C:\Users\v-junyo\Desktop\Dropbox\ZumTeam\Team_Resources\Design Resources\Icons\Metro_Style_Icons\people.png"/>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100000" contrast="-40000"/>
                      </a14:imgEffect>
                    </a14:imgLayer>
                  </a14:imgProps>
                </a:ext>
                <a:ext uri="{28A0092B-C50C-407E-A947-70E740481C1C}">
                  <a14:useLocalDpi xmlns:a14="http://schemas.microsoft.com/office/drawing/2010/main" val="0"/>
                </a:ext>
              </a:extLst>
            </a:blip>
            <a:srcRect/>
            <a:stretch>
              <a:fillRect/>
            </a:stretch>
          </p:blipFill>
          <p:spPr bwMode="auto">
            <a:xfrm>
              <a:off x="1221367" y="4789599"/>
              <a:ext cx="870221" cy="737616"/>
            </a:xfrm>
            <a:prstGeom prst="rect">
              <a:avLst/>
            </a:prstGeom>
            <a:grpFill/>
            <a:extLst/>
          </p:spPr>
        </p:pic>
      </p:grpSp>
      <p:grpSp>
        <p:nvGrpSpPr>
          <p:cNvPr id="7" name="Group 6"/>
          <p:cNvGrpSpPr/>
          <p:nvPr/>
        </p:nvGrpSpPr>
        <p:grpSpPr>
          <a:xfrm>
            <a:off x="6065491" y="1675433"/>
            <a:ext cx="2194560" cy="2194560"/>
            <a:chOff x="6211373" y="1668978"/>
            <a:chExt cx="2286000" cy="2286000"/>
          </a:xfrm>
          <a:solidFill>
            <a:schemeClr val="accent3">
              <a:lumMod val="75000"/>
            </a:schemeClr>
          </a:solidFill>
        </p:grpSpPr>
        <p:sp>
          <p:nvSpPr>
            <p:cNvPr id="19" name="Rectangle 18"/>
            <p:cNvSpPr/>
            <p:nvPr/>
          </p:nvSpPr>
          <p:spPr bwMode="auto">
            <a:xfrm>
              <a:off x="6211373" y="1668978"/>
              <a:ext cx="2286000" cy="228600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z="2800" spc="-50" dirty="0" smtClean="0">
                  <a:gradFill>
                    <a:gsLst>
                      <a:gs pos="0">
                        <a:srgbClr val="FFFFFF"/>
                      </a:gs>
                      <a:gs pos="100000">
                        <a:srgbClr val="FFFFFF"/>
                      </a:gs>
                    </a:gsLst>
                    <a:lin ang="5400000" scaled="0"/>
                  </a:gradFill>
                  <a:latin typeface="+mj-lt"/>
                  <a:ea typeface="Segoe UI" pitchFamily="34" charset="0"/>
                  <a:cs typeface="Segoe UI" pitchFamily="34" charset="0"/>
                </a:rPr>
                <a:t>Push-button </a:t>
              </a:r>
              <a:r>
                <a:rPr lang="en-US" sz="2800" spc="-50" dirty="0">
                  <a:gradFill>
                    <a:gsLst>
                      <a:gs pos="0">
                        <a:srgbClr val="FFFFFF"/>
                      </a:gs>
                      <a:gs pos="100000">
                        <a:srgbClr val="FFFFFF"/>
                      </a:gs>
                    </a:gsLst>
                    <a:lin ang="5400000" scaled="0"/>
                  </a:gradFill>
                  <a:latin typeface="+mj-lt"/>
                  <a:ea typeface="Segoe UI" pitchFamily="34" charset="0"/>
                  <a:cs typeface="Segoe UI" pitchFamily="34" charset="0"/>
                </a:rPr>
                <a:t>r</a:t>
              </a:r>
              <a:r>
                <a:rPr lang="en-US" sz="2800" spc="-50" dirty="0" smtClean="0">
                  <a:gradFill>
                    <a:gsLst>
                      <a:gs pos="0">
                        <a:srgbClr val="FFFFFF"/>
                      </a:gs>
                      <a:gs pos="100000">
                        <a:srgbClr val="FFFFFF"/>
                      </a:gs>
                    </a:gsLst>
                    <a:lin ang="5400000" scaled="0"/>
                  </a:gradFill>
                  <a:latin typeface="+mj-lt"/>
                  <a:ea typeface="Segoe UI" pitchFamily="34" charset="0"/>
                  <a:cs typeface="Segoe UI" pitchFamily="34" charset="0"/>
                </a:rPr>
                <a:t>eset</a:t>
              </a:r>
              <a:endParaRPr lang="en-US" sz="2800" spc="-50" dirty="0">
                <a:gradFill>
                  <a:gsLst>
                    <a:gs pos="0">
                      <a:srgbClr val="FFFFFF"/>
                    </a:gs>
                    <a:gs pos="100000">
                      <a:srgbClr val="FFFFFF"/>
                    </a:gs>
                  </a:gsLst>
                  <a:lin ang="5400000" scaled="0"/>
                </a:gradFill>
                <a:latin typeface="+mj-lt"/>
                <a:ea typeface="Segoe UI" pitchFamily="34" charset="0"/>
                <a:cs typeface="Segoe UI" pitchFamily="34" charset="0"/>
              </a:endParaRPr>
            </a:p>
          </p:txBody>
        </p:sp>
        <p:pic>
          <p:nvPicPr>
            <p:cNvPr id="1029" name="Picture 5" descr="C:\Users\v-junyo\Desktop\Dropbox\ZumTeam\Team_Resources\Design Resources\Icons\Metro_Style_Icons\video_rec_64.png"/>
            <p:cNvPicPr>
              <a:picLocks noChangeAspect="1" noChangeArrowheads="1"/>
            </p:cNvPicPr>
            <p:nvPr/>
          </p:nvPicPr>
          <p:blipFill>
            <a:blip r:embed="rId5">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7059512" y="2157123"/>
              <a:ext cx="609600" cy="609600"/>
            </a:xfrm>
            <a:prstGeom prst="rect">
              <a:avLst/>
            </a:prstGeom>
            <a:grpFill/>
            <a:extLst/>
          </p:spPr>
        </p:pic>
      </p:grpSp>
      <p:grpSp>
        <p:nvGrpSpPr>
          <p:cNvPr id="4" name="Group 3"/>
          <p:cNvGrpSpPr/>
          <p:nvPr/>
        </p:nvGrpSpPr>
        <p:grpSpPr>
          <a:xfrm>
            <a:off x="515514" y="1675433"/>
            <a:ext cx="2194560" cy="2194560"/>
            <a:chOff x="517345" y="1668978"/>
            <a:chExt cx="2286000" cy="2286000"/>
          </a:xfrm>
          <a:solidFill>
            <a:schemeClr val="accent3"/>
          </a:solidFill>
        </p:grpSpPr>
        <p:sp>
          <p:nvSpPr>
            <p:cNvPr id="13" name="Rectangle 12"/>
            <p:cNvSpPr/>
            <p:nvPr/>
          </p:nvSpPr>
          <p:spPr bwMode="auto">
            <a:xfrm>
              <a:off x="517345" y="1668978"/>
              <a:ext cx="2286000" cy="228600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z="2800" spc="-50" dirty="0" smtClean="0">
                  <a:gradFill>
                    <a:gsLst>
                      <a:gs pos="0">
                        <a:srgbClr val="FFFFFF"/>
                      </a:gs>
                      <a:gs pos="100000">
                        <a:srgbClr val="FFFFFF"/>
                      </a:gs>
                    </a:gsLst>
                    <a:lin ang="5400000" scaled="0"/>
                  </a:gradFill>
                  <a:latin typeface="+mj-lt"/>
                  <a:ea typeface="Segoe UI" pitchFamily="34" charset="0"/>
                  <a:cs typeface="Segoe UI" pitchFamily="34" charset="0"/>
                </a:rPr>
                <a:t>Windows PowerShell </a:t>
              </a:r>
              <a:r>
                <a:rPr lang="en-US" sz="2800" spc="-50" dirty="0">
                  <a:gradFill>
                    <a:gsLst>
                      <a:gs pos="0">
                        <a:srgbClr val="FFFFFF"/>
                      </a:gs>
                      <a:gs pos="100000">
                        <a:srgbClr val="FFFFFF"/>
                      </a:gs>
                    </a:gsLst>
                    <a:lin ang="5400000" scaled="0"/>
                  </a:gradFill>
                  <a:latin typeface="+mj-lt"/>
                  <a:ea typeface="Segoe UI" pitchFamily="34" charset="0"/>
                  <a:cs typeface="Segoe UI" pitchFamily="34" charset="0"/>
                </a:rPr>
                <a:t>3.0</a:t>
              </a:r>
            </a:p>
          </p:txBody>
        </p:sp>
        <p:pic>
          <p:nvPicPr>
            <p:cNvPr id="15" name="Picture 3" descr="\\MAGNUM\Projects\Microsoft\Cloud Power FY12\Design\ICONS_PNG\Document.png"/>
            <p:cNvPicPr>
              <a:picLocks noChangeAspect="1" noChangeArrowheads="1"/>
            </p:cNvPicPr>
            <p:nvPr/>
          </p:nvPicPr>
          <p:blipFill rotWithShape="1">
            <a:blip r:embed="rId7" cstate="print">
              <a:biLevel thresh="25000"/>
            </a:blip>
            <a:srcRect l="14830" t="11812" r="9735" b="10462"/>
            <a:stretch/>
          </p:blipFill>
          <p:spPr bwMode="auto">
            <a:xfrm>
              <a:off x="1277171" y="2226114"/>
              <a:ext cx="758759" cy="781804"/>
            </a:xfrm>
            <a:prstGeom prst="rect">
              <a:avLst/>
            </a:prstGeom>
            <a:grpFill/>
          </p:spPr>
        </p:pic>
      </p:grpSp>
      <p:grpSp>
        <p:nvGrpSpPr>
          <p:cNvPr id="6" name="Group 5"/>
          <p:cNvGrpSpPr/>
          <p:nvPr/>
        </p:nvGrpSpPr>
        <p:grpSpPr>
          <a:xfrm>
            <a:off x="6065491" y="4033088"/>
            <a:ext cx="2194560" cy="2194560"/>
            <a:chOff x="6211373" y="4135962"/>
            <a:chExt cx="2286000" cy="2286000"/>
          </a:xfrm>
          <a:solidFill>
            <a:schemeClr val="accent3"/>
          </a:solidFill>
        </p:grpSpPr>
        <p:sp>
          <p:nvSpPr>
            <p:cNvPr id="21" name="Rectangle 20"/>
            <p:cNvSpPr/>
            <p:nvPr/>
          </p:nvSpPr>
          <p:spPr bwMode="auto">
            <a:xfrm>
              <a:off x="6211373" y="4135962"/>
              <a:ext cx="2286000" cy="228600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p>
              <a:pPr defTabSz="914099" fontAlgn="base">
                <a:spcBef>
                  <a:spcPct val="0"/>
                </a:spcBef>
                <a:spcAft>
                  <a:spcPct val="0"/>
                </a:spcAft>
              </a:pPr>
              <a:r>
                <a:rPr lang="en-US" sz="2800" spc="-50" dirty="0" smtClean="0">
                  <a:gradFill>
                    <a:gsLst>
                      <a:gs pos="0">
                        <a:srgbClr val="FFFFFF"/>
                      </a:gs>
                      <a:gs pos="100000">
                        <a:srgbClr val="FFFFFF"/>
                      </a:gs>
                    </a:gsLst>
                    <a:lin ang="5400000" scaled="0"/>
                  </a:gradFill>
                  <a:latin typeface="+mj-lt"/>
                  <a:ea typeface="Segoe UI" pitchFamily="34" charset="0"/>
                  <a:cs typeface="Segoe UI" pitchFamily="34" charset="0"/>
                </a:rPr>
                <a:t>MDOP</a:t>
              </a:r>
              <a:endParaRPr lang="en-US" sz="2800" spc="-50" dirty="0">
                <a:gradFill>
                  <a:gsLst>
                    <a:gs pos="0">
                      <a:srgbClr val="FFFFFF"/>
                    </a:gs>
                    <a:gs pos="100000">
                      <a:srgbClr val="FFFFFF"/>
                    </a:gs>
                  </a:gsLst>
                  <a:lin ang="5400000" scaled="0"/>
                </a:gradFill>
                <a:latin typeface="+mj-lt"/>
                <a:ea typeface="Segoe UI" pitchFamily="34" charset="0"/>
                <a:cs typeface="Segoe UI" pitchFamily="34" charset="0"/>
              </a:endParaRPr>
            </a:p>
          </p:txBody>
        </p:sp>
        <p:grpSp>
          <p:nvGrpSpPr>
            <p:cNvPr id="3" name="Group 2"/>
            <p:cNvGrpSpPr/>
            <p:nvPr/>
          </p:nvGrpSpPr>
          <p:grpSpPr>
            <a:xfrm>
              <a:off x="6870860" y="4754216"/>
              <a:ext cx="967993" cy="776467"/>
              <a:chOff x="7006403" y="4575106"/>
              <a:chExt cx="967993" cy="776467"/>
            </a:xfrm>
            <a:grpFill/>
          </p:grpSpPr>
          <p:pic>
            <p:nvPicPr>
              <p:cNvPr id="1026" name="Picture 2" descr="C:\Users\v-junyo\Desktop\Dropbox\ZumTeam\Team_Resources\Design Resources\Icons\Metro_Style_Icons\gear_64.png"/>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7364796" y="4575106"/>
                <a:ext cx="609600" cy="609600"/>
              </a:xfrm>
              <a:prstGeom prst="rect">
                <a:avLst/>
              </a:prstGeom>
              <a:grpFill/>
              <a:extLst/>
            </p:spPr>
          </p:pic>
          <p:pic>
            <p:nvPicPr>
              <p:cNvPr id="18" name="Picture 2" descr="C:\Users\v-junyo\Desktop\Dropbox\ZumTeam\Team_Resources\Design Resources\Icons\Metro_Style_Icons\gear_64.png"/>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7006403" y="4893571"/>
                <a:ext cx="458002" cy="458002"/>
              </a:xfrm>
              <a:prstGeom prst="rect">
                <a:avLst/>
              </a:prstGeom>
              <a:grpFill/>
              <a:extLst/>
            </p:spPr>
          </p:pic>
        </p:grpSp>
      </p:grpSp>
    </p:spTree>
    <p:extLst>
      <p:ext uri="{BB962C8B-B14F-4D97-AF65-F5344CB8AC3E}">
        <p14:creationId xmlns:p14="http://schemas.microsoft.com/office/powerpoint/2010/main" val="749636752"/>
      </p:ext>
    </p:extLst>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4169651" y="1769975"/>
            <a:ext cx="1877746" cy="1874520"/>
            <a:chOff x="2967155" y="1907761"/>
            <a:chExt cx="1877746" cy="1874520"/>
          </a:xfrm>
          <a:solidFill>
            <a:schemeClr val="accent3"/>
          </a:solidFill>
        </p:grpSpPr>
        <p:sp>
          <p:nvSpPr>
            <p:cNvPr id="20" name="Rectangle 19"/>
            <p:cNvSpPr/>
            <p:nvPr/>
          </p:nvSpPr>
          <p:spPr bwMode="auto">
            <a:xfrm>
              <a:off x="2967155" y="1907761"/>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4" name="TextBox 23"/>
            <p:cNvSpPr txBox="1"/>
            <p:nvPr/>
          </p:nvSpPr>
          <p:spPr>
            <a:xfrm>
              <a:off x="3213772" y="2694944"/>
              <a:ext cx="1399824" cy="276999"/>
            </a:xfrm>
            <a:prstGeom prst="rect">
              <a:avLst/>
            </a:prstGeom>
            <a:grpFill/>
          </p:spPr>
          <p:txBody>
            <a:bodyPr wrap="square" lIns="0" tIns="0" rIns="0" bIns="0" rtlCol="0">
              <a:spAutoFit/>
            </a:bodyPr>
            <a:lstStyle/>
            <a:p>
              <a:pPr algn="ctr"/>
              <a:r>
                <a:rPr lang="en-US" dirty="0" smtClean="0">
                  <a:solidFill>
                    <a:schemeClr val="bg1"/>
                  </a:solidFill>
                </a:rPr>
                <a:t>DirectAccess</a:t>
              </a:r>
            </a:p>
          </p:txBody>
        </p:sp>
      </p:grpSp>
      <p:grpSp>
        <p:nvGrpSpPr>
          <p:cNvPr id="28" name="Group 27"/>
          <p:cNvGrpSpPr/>
          <p:nvPr/>
        </p:nvGrpSpPr>
        <p:grpSpPr>
          <a:xfrm>
            <a:off x="6144141" y="1767242"/>
            <a:ext cx="1877746" cy="1874520"/>
            <a:chOff x="4941645" y="1905028"/>
            <a:chExt cx="1877746" cy="1874520"/>
          </a:xfrm>
          <a:solidFill>
            <a:schemeClr val="accent3"/>
          </a:solidFill>
        </p:grpSpPr>
        <p:sp>
          <p:nvSpPr>
            <p:cNvPr id="21" name="Rectangle 20"/>
            <p:cNvSpPr/>
            <p:nvPr/>
          </p:nvSpPr>
          <p:spPr bwMode="auto">
            <a:xfrm>
              <a:off x="4941645" y="1905028"/>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5" name="TextBox 24"/>
            <p:cNvSpPr txBox="1"/>
            <p:nvPr/>
          </p:nvSpPr>
          <p:spPr>
            <a:xfrm>
              <a:off x="5031193" y="2716529"/>
              <a:ext cx="1695424" cy="276999"/>
            </a:xfrm>
            <a:prstGeom prst="rect">
              <a:avLst/>
            </a:prstGeom>
            <a:grpFill/>
          </p:spPr>
          <p:txBody>
            <a:bodyPr wrap="square" lIns="0" tIns="0" rIns="0" bIns="0" rtlCol="0">
              <a:spAutoFit/>
            </a:bodyPr>
            <a:lstStyle/>
            <a:p>
              <a:pPr algn="ctr"/>
              <a:r>
                <a:rPr lang="en-US" dirty="0" smtClean="0">
                  <a:solidFill>
                    <a:schemeClr val="bg1"/>
                  </a:solidFill>
                </a:rPr>
                <a:t>BranchCache</a:t>
              </a:r>
            </a:p>
          </p:txBody>
        </p:sp>
      </p:grpSp>
      <p:grpSp>
        <p:nvGrpSpPr>
          <p:cNvPr id="11" name="Group 10"/>
          <p:cNvGrpSpPr/>
          <p:nvPr/>
        </p:nvGrpSpPr>
        <p:grpSpPr>
          <a:xfrm>
            <a:off x="8126514" y="1758397"/>
            <a:ext cx="1877746" cy="3901437"/>
            <a:chOff x="6924018" y="1896184"/>
            <a:chExt cx="1877746" cy="1878779"/>
          </a:xfrm>
          <a:solidFill>
            <a:schemeClr val="accent1">
              <a:lumMod val="75000"/>
            </a:schemeClr>
          </a:solidFill>
        </p:grpSpPr>
        <p:sp>
          <p:nvSpPr>
            <p:cNvPr id="22" name="Rectangle 21"/>
            <p:cNvSpPr/>
            <p:nvPr/>
          </p:nvSpPr>
          <p:spPr bwMode="auto">
            <a:xfrm>
              <a:off x="6924018" y="1896184"/>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26" name="TextBox 25"/>
            <p:cNvSpPr txBox="1"/>
            <p:nvPr/>
          </p:nvSpPr>
          <p:spPr>
            <a:xfrm>
              <a:off x="7493559" y="1900443"/>
              <a:ext cx="738664" cy="1874520"/>
            </a:xfrm>
            <a:prstGeom prst="rect">
              <a:avLst/>
            </a:prstGeom>
            <a:grpFill/>
          </p:spPr>
          <p:txBody>
            <a:bodyPr vert="vert270" wrap="square" lIns="0" tIns="0" rIns="0" bIns="0" rtlCol="0">
              <a:spAutoFit/>
            </a:bodyPr>
            <a:lstStyle/>
            <a:p>
              <a:pPr algn="ctr"/>
              <a:r>
                <a:rPr lang="en-US" sz="2400" dirty="0" smtClean="0">
                  <a:solidFill>
                    <a:schemeClr val="bg1"/>
                  </a:solidFill>
                </a:rPr>
                <a:t>Unified</a:t>
              </a:r>
              <a:br>
                <a:rPr lang="en-US" sz="2400" dirty="0" smtClean="0">
                  <a:solidFill>
                    <a:schemeClr val="bg1"/>
                  </a:solidFill>
                </a:rPr>
              </a:br>
              <a:r>
                <a:rPr lang="en-US" sz="2400" dirty="0" smtClean="0">
                  <a:solidFill>
                    <a:schemeClr val="bg1"/>
                  </a:solidFill>
                </a:rPr>
                <a:t>Management</a:t>
              </a:r>
            </a:p>
          </p:txBody>
        </p:sp>
      </p:grpSp>
      <p:sp>
        <p:nvSpPr>
          <p:cNvPr id="46" name="Title 8"/>
          <p:cNvSpPr txBox="1">
            <a:spLocks/>
          </p:cNvSpPr>
          <p:nvPr/>
        </p:nvSpPr>
        <p:spPr>
          <a:xfrm>
            <a:off x="519112" y="182194"/>
            <a:ext cx="11445187" cy="747897"/>
          </a:xfrm>
          <a:prstGeom prst="rect">
            <a:avLst/>
          </a:prstGeom>
        </p:spPr>
        <p:txBody>
          <a:bodyPr vert="horz" wrap="square" lIns="0" tIns="0" rIns="0" bIns="0" rtlCol="0" anchor="t">
            <a:spAutoFit/>
          </a:bodyPr>
          <a:lstStyle>
            <a:lvl1pPr algn="l" defTabSz="914363" rtl="0" eaLnBrk="1" latinLnBrk="0" hangingPunct="1">
              <a:lnSpc>
                <a:spcPct val="90000"/>
              </a:lnSpc>
              <a:spcBef>
                <a:spcPct val="0"/>
              </a:spcBef>
              <a:buNone/>
              <a:defRPr lang="en-US" sz="5400" b="0" kern="1200" cap="none" spc="-100" baseline="0" dirty="0" smtClean="0">
                <a:ln w="3175">
                  <a:noFill/>
                </a:ln>
                <a:gradFill flip="none" rotWithShape="1">
                  <a:gsLst>
                    <a:gs pos="0">
                      <a:schemeClr val="tx1">
                        <a:lumMod val="65000"/>
                        <a:lumOff val="35000"/>
                      </a:schemeClr>
                    </a:gs>
                    <a:gs pos="86000">
                      <a:schemeClr val="tx1">
                        <a:lumMod val="65000"/>
                        <a:lumOff val="35000"/>
                      </a:schemeClr>
                    </a:gs>
                  </a:gsLst>
                  <a:lin ang="5400000" scaled="0"/>
                  <a:tileRect/>
                </a:gradFill>
                <a:effectLst/>
                <a:latin typeface="Segoe UI Light" pitchFamily="34" charset="0"/>
                <a:ea typeface="+mn-ea"/>
                <a:cs typeface="Arial" charset="0"/>
              </a:defRPr>
            </a:lvl1pPr>
          </a:lstStyle>
          <a:p>
            <a:r>
              <a:rPr lang="en-US" dirty="0" smtClean="0">
                <a:solidFill>
                  <a:schemeClr val="bg1">
                    <a:lumMod val="50000"/>
                  </a:schemeClr>
                </a:solidFill>
              </a:rPr>
              <a:t>Summary</a:t>
            </a:r>
            <a:endParaRPr lang="en-US" sz="3600" dirty="0">
              <a:solidFill>
                <a:schemeClr val="bg1">
                  <a:lumMod val="50000"/>
                </a:schemeClr>
              </a:solidFill>
            </a:endParaRPr>
          </a:p>
        </p:txBody>
      </p:sp>
      <p:grpSp>
        <p:nvGrpSpPr>
          <p:cNvPr id="9" name="Group 8"/>
          <p:cNvGrpSpPr/>
          <p:nvPr/>
        </p:nvGrpSpPr>
        <p:grpSpPr>
          <a:xfrm>
            <a:off x="2178807" y="1771142"/>
            <a:ext cx="1877746" cy="1874520"/>
            <a:chOff x="976311" y="1908928"/>
            <a:chExt cx="1877746" cy="1874520"/>
          </a:xfrm>
          <a:solidFill>
            <a:schemeClr val="accent3"/>
          </a:solidFill>
        </p:grpSpPr>
        <p:sp>
          <p:nvSpPr>
            <p:cNvPr id="18" name="Rectangle 17"/>
            <p:cNvSpPr/>
            <p:nvPr/>
          </p:nvSpPr>
          <p:spPr bwMode="auto">
            <a:xfrm>
              <a:off x="976311" y="1908928"/>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6" name="TextBox 55"/>
            <p:cNvSpPr txBox="1"/>
            <p:nvPr/>
          </p:nvSpPr>
          <p:spPr>
            <a:xfrm>
              <a:off x="1290730" y="2578029"/>
              <a:ext cx="1248908" cy="553998"/>
            </a:xfrm>
            <a:prstGeom prst="rect">
              <a:avLst/>
            </a:prstGeom>
            <a:grpFill/>
          </p:spPr>
          <p:txBody>
            <a:bodyPr wrap="square" lIns="0" tIns="0" rIns="0" bIns="0" rtlCol="0">
              <a:spAutoFit/>
            </a:bodyPr>
            <a:lstStyle/>
            <a:p>
              <a:pPr algn="ctr"/>
              <a:r>
                <a:rPr lang="en-US" dirty="0" smtClean="0">
                  <a:solidFill>
                    <a:schemeClr val="bg1"/>
                  </a:solidFill>
                </a:rPr>
                <a:t>Mobile Broadband</a:t>
              </a:r>
            </a:p>
          </p:txBody>
        </p:sp>
      </p:grpSp>
      <p:grpSp>
        <p:nvGrpSpPr>
          <p:cNvPr id="16" name="Group 15"/>
          <p:cNvGrpSpPr/>
          <p:nvPr/>
        </p:nvGrpSpPr>
        <p:grpSpPr>
          <a:xfrm>
            <a:off x="2178807" y="3776471"/>
            <a:ext cx="1877746" cy="1874520"/>
            <a:chOff x="976311" y="3914257"/>
            <a:chExt cx="1877746" cy="1874520"/>
          </a:xfrm>
          <a:solidFill>
            <a:schemeClr val="accent1"/>
          </a:solidFill>
        </p:grpSpPr>
        <p:sp>
          <p:nvSpPr>
            <p:cNvPr id="53" name="Rectangle 52"/>
            <p:cNvSpPr/>
            <p:nvPr/>
          </p:nvSpPr>
          <p:spPr bwMode="auto">
            <a:xfrm>
              <a:off x="976311" y="3914257"/>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7" name="TextBox 56"/>
            <p:cNvSpPr txBox="1"/>
            <p:nvPr/>
          </p:nvSpPr>
          <p:spPr>
            <a:xfrm>
              <a:off x="1290730" y="4574244"/>
              <a:ext cx="1248908" cy="553998"/>
            </a:xfrm>
            <a:prstGeom prst="rect">
              <a:avLst/>
            </a:prstGeom>
            <a:grpFill/>
          </p:spPr>
          <p:txBody>
            <a:bodyPr wrap="square" lIns="0" tIns="0" rIns="0" bIns="0" rtlCol="0">
              <a:spAutoFit/>
            </a:bodyPr>
            <a:lstStyle/>
            <a:p>
              <a:pPr algn="ctr"/>
              <a:r>
                <a:rPr lang="en-US" dirty="0" smtClean="0">
                  <a:solidFill>
                    <a:schemeClr val="bg1"/>
                  </a:solidFill>
                </a:rPr>
                <a:t>Folder Redirection</a:t>
              </a:r>
            </a:p>
          </p:txBody>
        </p:sp>
      </p:grpSp>
      <p:grpSp>
        <p:nvGrpSpPr>
          <p:cNvPr id="13" name="Group 12"/>
          <p:cNvGrpSpPr/>
          <p:nvPr/>
        </p:nvGrpSpPr>
        <p:grpSpPr>
          <a:xfrm>
            <a:off x="4177307" y="3778268"/>
            <a:ext cx="1877746" cy="1874520"/>
            <a:chOff x="2974811" y="3943350"/>
            <a:chExt cx="1877746" cy="1874520"/>
          </a:xfrm>
          <a:solidFill>
            <a:schemeClr val="accent1"/>
          </a:solidFill>
        </p:grpSpPr>
        <p:sp>
          <p:nvSpPr>
            <p:cNvPr id="54" name="Rectangle 53"/>
            <p:cNvSpPr/>
            <p:nvPr/>
          </p:nvSpPr>
          <p:spPr bwMode="auto">
            <a:xfrm>
              <a:off x="2974811" y="3943350"/>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8" name="TextBox 57"/>
            <p:cNvSpPr txBox="1"/>
            <p:nvPr/>
          </p:nvSpPr>
          <p:spPr>
            <a:xfrm>
              <a:off x="3213772" y="4465111"/>
              <a:ext cx="1383416" cy="830997"/>
            </a:xfrm>
            <a:prstGeom prst="rect">
              <a:avLst/>
            </a:prstGeom>
            <a:grpFill/>
          </p:spPr>
          <p:txBody>
            <a:bodyPr wrap="square" lIns="0" tIns="0" rIns="0" bIns="0" rtlCol="0">
              <a:spAutoFit/>
            </a:bodyPr>
            <a:lstStyle/>
            <a:p>
              <a:pPr algn="ctr"/>
              <a:r>
                <a:rPr lang="en-US" dirty="0" smtClean="0">
                  <a:solidFill>
                    <a:schemeClr val="bg1"/>
                  </a:solidFill>
                </a:rPr>
                <a:t>User Experience Virtualization</a:t>
              </a:r>
            </a:p>
          </p:txBody>
        </p:sp>
      </p:grpSp>
      <p:grpSp>
        <p:nvGrpSpPr>
          <p:cNvPr id="12" name="Group 11"/>
          <p:cNvGrpSpPr/>
          <p:nvPr/>
        </p:nvGrpSpPr>
        <p:grpSpPr>
          <a:xfrm>
            <a:off x="6144141" y="3778268"/>
            <a:ext cx="1877746" cy="1874520"/>
            <a:chOff x="4941645" y="3943350"/>
            <a:chExt cx="1877746" cy="1874520"/>
          </a:xfrm>
          <a:solidFill>
            <a:schemeClr val="accent1"/>
          </a:solidFill>
        </p:grpSpPr>
        <p:sp>
          <p:nvSpPr>
            <p:cNvPr id="55" name="Rectangle 54"/>
            <p:cNvSpPr/>
            <p:nvPr/>
          </p:nvSpPr>
          <p:spPr bwMode="auto">
            <a:xfrm>
              <a:off x="4941645" y="3943350"/>
              <a:ext cx="1877746" cy="1874520"/>
            </a:xfrm>
            <a:prstGeom prst="rect">
              <a:avLst/>
            </a:prstGeom>
            <a:grp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45720" tIns="45720" rIns="45720" bIns="45720" numCol="1" spcCol="0" rtlCol="0" fromWordArt="0" anchor="b" anchorCtr="0" forceAA="0" compatLnSpc="1">
              <a:prstTxWarp prst="textNoShape">
                <a:avLst/>
              </a:prstTxWarp>
              <a:noAutofit/>
            </a:bodyPr>
            <a:lstStyle/>
            <a:p>
              <a:pPr defTabSz="914099" fontAlgn="base">
                <a:spcBef>
                  <a:spcPct val="0"/>
                </a:spcBef>
                <a:spcAft>
                  <a:spcPct val="0"/>
                </a:spcAft>
              </a:pPr>
              <a:endParaRPr lang="en-US" sz="2400" spc="-100" dirty="0" smtClean="0">
                <a:gradFill>
                  <a:gsLst>
                    <a:gs pos="0">
                      <a:srgbClr val="FFFFFF"/>
                    </a:gs>
                    <a:gs pos="100000">
                      <a:srgbClr val="FFFFFF"/>
                    </a:gs>
                  </a:gsLst>
                  <a:lin ang="5400000" scaled="0"/>
                </a:gradFill>
                <a:ea typeface="Segoe UI" pitchFamily="34" charset="0"/>
                <a:cs typeface="Segoe UI" pitchFamily="34" charset="0"/>
              </a:endParaRPr>
            </a:p>
          </p:txBody>
        </p:sp>
        <p:sp>
          <p:nvSpPr>
            <p:cNvPr id="59" name="TextBox 58"/>
            <p:cNvSpPr txBox="1"/>
            <p:nvPr/>
          </p:nvSpPr>
          <p:spPr>
            <a:xfrm>
              <a:off x="5144435" y="4574244"/>
              <a:ext cx="1472166" cy="553998"/>
            </a:xfrm>
            <a:prstGeom prst="rect">
              <a:avLst/>
            </a:prstGeom>
            <a:grpFill/>
          </p:spPr>
          <p:txBody>
            <a:bodyPr wrap="square" lIns="0" tIns="0" rIns="0" bIns="0" rtlCol="0">
              <a:spAutoFit/>
            </a:bodyPr>
            <a:lstStyle/>
            <a:p>
              <a:pPr algn="ctr"/>
              <a:r>
                <a:rPr lang="en-US" dirty="0" smtClean="0">
                  <a:solidFill>
                    <a:schemeClr val="bg1"/>
                  </a:solidFill>
                </a:rPr>
                <a:t>Application Virtualization</a:t>
              </a:r>
            </a:p>
          </p:txBody>
        </p:sp>
      </p:grpSp>
    </p:spTree>
    <p:extLst>
      <p:ext uri="{BB962C8B-B14F-4D97-AF65-F5344CB8AC3E}">
        <p14:creationId xmlns:p14="http://schemas.microsoft.com/office/powerpoint/2010/main" val="212156584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750"/>
                                        <p:tgtEl>
                                          <p:spTgt spid="13"/>
                                        </p:tgtEl>
                                      </p:cBhvr>
                                    </p:animEffect>
                                  </p:childTnLst>
                                </p:cTn>
                              </p:par>
                            </p:childTnLst>
                          </p:cTn>
                        </p:par>
                        <p:par>
                          <p:cTn id="8" fill="hold">
                            <p:stCondLst>
                              <p:cond delay="750"/>
                            </p:stCondLst>
                            <p:childTnLst>
                              <p:par>
                                <p:cTn id="9" presetID="10"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750"/>
                                        <p:tgtEl>
                                          <p:spTgt spid="28"/>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750"/>
                                        <p:tgtEl>
                                          <p:spTgt spid="10"/>
                                        </p:tgtEl>
                                      </p:cBhvr>
                                    </p:animEffect>
                                  </p:childTnLst>
                                </p:cTn>
                              </p:par>
                            </p:childTnLst>
                          </p:cTn>
                        </p:par>
                        <p:par>
                          <p:cTn id="16" fill="hold">
                            <p:stCondLst>
                              <p:cond delay="2250"/>
                            </p:stCondLst>
                            <p:childTnLst>
                              <p:par>
                                <p:cTn id="17" presetID="10" presetClass="entr" presetSubtype="0"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750"/>
                                        <p:tgtEl>
                                          <p:spTgt spid="11"/>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750"/>
                                        <p:tgtEl>
                                          <p:spTgt spid="12"/>
                                        </p:tgtEl>
                                      </p:cBhvr>
                                    </p:animEffect>
                                  </p:childTnLst>
                                </p:cTn>
                              </p:par>
                            </p:childTnLst>
                          </p:cTn>
                        </p:par>
                        <p:par>
                          <p:cTn id="24" fill="hold">
                            <p:stCondLst>
                              <p:cond delay="3750"/>
                            </p:stCondLst>
                            <p:childTnLst>
                              <p:par>
                                <p:cTn id="25" presetID="10" presetClass="entr" presetSubtype="0" fill="hold"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750"/>
                                        <p:tgtEl>
                                          <p:spTgt spid="16"/>
                                        </p:tgtEl>
                                      </p:cBhvr>
                                    </p:animEffect>
                                  </p:childTnLst>
                                </p:cTn>
                              </p:par>
                            </p:childTnLst>
                          </p:cTn>
                        </p:par>
                        <p:par>
                          <p:cTn id="28" fill="hold">
                            <p:stCondLst>
                              <p:cond delay="45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75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Resources</a:t>
            </a:r>
            <a:endParaRPr lang="en-US" dirty="0"/>
          </a:p>
        </p:txBody>
      </p:sp>
      <p:sp>
        <p:nvSpPr>
          <p:cNvPr id="3" name="TextBox 3"/>
          <p:cNvSpPr txBox="1">
            <a:spLocks noChangeArrowheads="1"/>
          </p:cNvSpPr>
          <p:nvPr/>
        </p:nvSpPr>
        <p:spPr bwMode="auto">
          <a:xfrm>
            <a:off x="352424" y="1425403"/>
            <a:ext cx="11482387" cy="5139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defTabSz="914400" eaLnBrk="1" hangingPunct="1"/>
            <a:r>
              <a:rPr lang="en-US" sz="3200" dirty="0">
                <a:solidFill>
                  <a:srgbClr val="051A92"/>
                </a:solidFill>
                <a:latin typeface="Segoe UI Light" panose="020B0502040204020203" pitchFamily="34" charset="0"/>
              </a:rPr>
              <a:t>TechNet Evaluation Center</a:t>
            </a:r>
          </a:p>
          <a:p>
            <a:pPr defTabSz="914400" eaLnBrk="1" hangingPunct="1"/>
            <a:r>
              <a:rPr lang="en-US" sz="1800" dirty="0">
                <a:solidFill>
                  <a:srgbClr val="051A92"/>
                </a:solidFill>
                <a:latin typeface="Segoe UI Regular" charset="0"/>
              </a:rPr>
              <a:t>Download Microsoft software trials today.</a:t>
            </a:r>
          </a:p>
          <a:p>
            <a:pPr defTabSz="914400" eaLnBrk="1" hangingPunct="1"/>
            <a:r>
              <a:rPr lang="en-US" sz="1800" dirty="0">
                <a:solidFill>
                  <a:srgbClr val="051A92"/>
                </a:solidFill>
                <a:latin typeface="Segoe UI Light" panose="020B0502040204020203" pitchFamily="34" charset="0"/>
                <a:hlinkClick r:id="rId2" action="ppaction://hlinkfile"/>
              </a:rPr>
              <a:t>technet.microsoft.com/</a:t>
            </a:r>
            <a:r>
              <a:rPr lang="en-US" sz="1800" dirty="0" err="1">
                <a:solidFill>
                  <a:srgbClr val="051A92"/>
                </a:solidFill>
                <a:latin typeface="Segoe UI Light" panose="020B0502040204020203" pitchFamily="34" charset="0"/>
                <a:hlinkClick r:id="rId2" action="ppaction://hlinkfile"/>
              </a:rPr>
              <a:t>evalcenter</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Virtual Academy</a:t>
            </a:r>
          </a:p>
          <a:p>
            <a:pPr defTabSz="914400" eaLnBrk="1" hangingPunct="1"/>
            <a:r>
              <a:rPr lang="en-US" sz="1800" dirty="0">
                <a:solidFill>
                  <a:srgbClr val="051A92"/>
                </a:solidFill>
                <a:latin typeface="Segoe UI Regular" charset="0"/>
              </a:rPr>
              <a:t>Take a free, online course.</a:t>
            </a:r>
          </a:p>
          <a:p>
            <a:pPr defTabSz="914400" eaLnBrk="1" hangingPunct="1"/>
            <a:r>
              <a:rPr lang="en-US" sz="1800" dirty="0">
                <a:solidFill>
                  <a:srgbClr val="051A92"/>
                </a:solidFill>
                <a:latin typeface="Segoe UI Light" panose="020B0502040204020203" pitchFamily="34" charset="0"/>
                <a:hlinkClick r:id="rId3" action="ppaction://hlinkfile"/>
              </a:rPr>
              <a:t>microsoftvirtualacademy.com</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IT Camps</a:t>
            </a:r>
          </a:p>
          <a:p>
            <a:pPr defTabSz="914400" eaLnBrk="1" hangingPunct="1"/>
            <a:r>
              <a:rPr lang="en-US" sz="1800" dirty="0">
                <a:solidFill>
                  <a:srgbClr val="051A92"/>
                </a:solidFill>
                <a:latin typeface="Segoe UI Regular" charset="0"/>
              </a:rPr>
              <a:t>Find an additional IT Camp near you.</a:t>
            </a:r>
          </a:p>
          <a:p>
            <a:pPr defTabSz="914400" eaLnBrk="1" hangingPunct="1"/>
            <a:r>
              <a:rPr lang="en-US" sz="1800" dirty="0">
                <a:solidFill>
                  <a:srgbClr val="051A92"/>
                </a:solidFill>
                <a:latin typeface="Segoe UI Light" panose="020B0502040204020203" pitchFamily="34" charset="0"/>
                <a:hlinkClick r:id="rId4" action="ppaction://hlinkfile"/>
              </a:rPr>
              <a:t>technet.microsoft.com/</a:t>
            </a:r>
            <a:r>
              <a:rPr lang="en-US" sz="1800" dirty="0" err="1">
                <a:solidFill>
                  <a:srgbClr val="051A92"/>
                </a:solidFill>
                <a:latin typeface="Segoe UI Light" panose="020B0502040204020203" pitchFamily="34" charset="0"/>
                <a:hlinkClick r:id="rId4" action="ppaction://hlinkfile"/>
              </a:rPr>
              <a:t>globalitcamps</a:t>
            </a:r>
            <a:endParaRPr lang="en-US" sz="1800" dirty="0">
              <a:solidFill>
                <a:srgbClr val="051A92"/>
              </a:solidFill>
              <a:latin typeface="Segoe UI Light" panose="020B0502040204020203" pitchFamily="34" charset="0"/>
            </a:endParaRPr>
          </a:p>
          <a:p>
            <a:pPr defTabSz="914400" eaLnBrk="1" hangingPunct="1">
              <a:spcBef>
                <a:spcPts val="1000"/>
              </a:spcBef>
            </a:pPr>
            <a:r>
              <a:rPr lang="en-US" sz="3200" dirty="0">
                <a:solidFill>
                  <a:srgbClr val="051A92"/>
                </a:solidFill>
                <a:latin typeface="Segoe UI Light" panose="020B0502040204020203" pitchFamily="34" charset="0"/>
              </a:rPr>
              <a:t>Microsoft Certifications</a:t>
            </a:r>
          </a:p>
          <a:p>
            <a:pPr defTabSz="914400" eaLnBrk="1" hangingPunct="1"/>
            <a:r>
              <a:rPr lang="en-US" sz="1800" dirty="0">
                <a:solidFill>
                  <a:srgbClr val="051A92"/>
                </a:solidFill>
                <a:latin typeface="Segoe UI Regular" charset="0"/>
              </a:rPr>
              <a:t>Get certified on Microsoft Products &amp; Technologies.</a:t>
            </a:r>
          </a:p>
          <a:p>
            <a:pPr defTabSz="914400" eaLnBrk="1" hangingPunct="1"/>
            <a:r>
              <a:rPr lang="en-US" sz="1800" dirty="0">
                <a:solidFill>
                  <a:srgbClr val="051A92"/>
                </a:solidFill>
                <a:latin typeface="Segoe UI Light" panose="020B0502040204020203" pitchFamily="34" charset="0"/>
                <a:hlinkClick r:id="rId5"/>
              </a:rPr>
              <a:t>aka.ms/certifications</a:t>
            </a:r>
            <a:endParaRPr lang="en-US" sz="1800" dirty="0">
              <a:solidFill>
                <a:srgbClr val="051A92"/>
              </a:solidFill>
              <a:latin typeface="Segoe UI Light" panose="020B0502040204020203" pitchFamily="34" charset="0"/>
            </a:endParaRPr>
          </a:p>
          <a:p>
            <a:pPr defTabSz="914400" eaLnBrk="1" hangingPunct="1">
              <a:spcBef>
                <a:spcPts val="600"/>
              </a:spcBef>
            </a:pPr>
            <a:endParaRPr lang="en-US" sz="1800" dirty="0">
              <a:solidFill>
                <a:srgbClr val="051A92"/>
              </a:solidFill>
              <a:latin typeface="Segoe UI Light" panose="020B0502040204020203" pitchFamily="34" charset="0"/>
            </a:endParaRPr>
          </a:p>
          <a:p>
            <a:pPr defTabSz="914400" eaLnBrk="1" hangingPunct="1"/>
            <a:endParaRPr lang="en-US" sz="1200" dirty="0">
              <a:solidFill>
                <a:srgbClr val="051A92"/>
              </a:solidFill>
              <a:latin typeface="Segoe UI Light" panose="020B0502040204020203" pitchFamily="34" charset="0"/>
            </a:endParaRPr>
          </a:p>
        </p:txBody>
      </p:sp>
    </p:spTree>
    <p:extLst>
      <p:ext uri="{BB962C8B-B14F-4D97-AF65-F5344CB8AC3E}">
        <p14:creationId xmlns:p14="http://schemas.microsoft.com/office/powerpoint/2010/main" val="249224507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3"/>
          <p:cNvSpPr txBox="1">
            <a:spLocks noChangeArrowheads="1"/>
          </p:cNvSpPr>
          <p:nvPr/>
        </p:nvSpPr>
        <p:spPr bwMode="blackWhite">
          <a:xfrm>
            <a:off x="520700" y="6298298"/>
            <a:ext cx="11173090" cy="323165"/>
          </a:xfrm>
          <a:prstGeom prst="rect">
            <a:avLst/>
          </a:prstGeom>
          <a:noFill/>
          <a:ln w="12700">
            <a:noFill/>
            <a:miter lim="800000"/>
            <a:headEnd type="none" w="sm" len="sm"/>
            <a:tailEnd type="none" w="sm" len="sm"/>
          </a:ln>
          <a:effectLst/>
        </p:spPr>
        <p:txBody>
          <a:bodyPr vert="horz" wrap="square" lIns="0" tIns="0" rIns="0" bIns="0" numCol="1" anchor="t" anchorCtr="0" compatLnSpc="1">
            <a:prstTxWarp prst="textNoShape">
              <a:avLst/>
            </a:prstTxWarp>
            <a:spAutoFit/>
          </a:bodyPr>
          <a:lstStyle/>
          <a:p>
            <a:pPr defTabSz="914099" eaLnBrk="0" hangingPunct="0"/>
            <a:r>
              <a:rPr lang="en-US" sz="700" dirty="0">
                <a:gradFill>
                  <a:gsLst>
                    <a:gs pos="0">
                      <a:srgbClr val="FFFFFF"/>
                    </a:gs>
                    <a:gs pos="100000">
                      <a:srgbClr val="FFFFFF"/>
                    </a:gs>
                  </a:gsLst>
                  <a:lin ang="5400000" scaled="0"/>
                </a:gradFill>
                <a:cs typeface="Arial" charset="0"/>
              </a:rPr>
              <a:t>© </a:t>
            </a:r>
            <a:r>
              <a:rPr lang="en-US" sz="700" dirty="0" smtClean="0">
                <a:gradFill>
                  <a:gsLst>
                    <a:gs pos="0">
                      <a:srgbClr val="FFFFFF"/>
                    </a:gs>
                    <a:gs pos="100000">
                      <a:srgbClr val="FFFFFF"/>
                    </a:gs>
                  </a:gsLst>
                  <a:lin ang="5400000" scaled="0"/>
                </a:gradFill>
                <a:cs typeface="Arial" charset="0"/>
              </a:rPr>
              <a:t>2012 Microsoft </a:t>
            </a:r>
            <a:r>
              <a:rPr lang="en-US" sz="700" dirty="0">
                <a:gradFill>
                  <a:gsLst>
                    <a:gs pos="0">
                      <a:srgbClr val="FFFFFF"/>
                    </a:gs>
                    <a:gs pos="100000">
                      <a:srgbClr val="FFFFFF"/>
                    </a:gs>
                  </a:gsLst>
                  <a:lin ang="5400000" scaled="0"/>
                </a:gradFill>
                <a:cs typeface="Arial" charset="0"/>
              </a:rPr>
              <a:t>Corporation. All rights reserved. Microsoft, Windows, Windows Vista and other product names are or may be registered trademarks and/or trademarks in the U.S. and/or other countries.</a:t>
            </a:r>
          </a:p>
          <a:p>
            <a:pPr defTabSz="914099" eaLnBrk="0" hangingPunct="0"/>
            <a:r>
              <a:rPr lang="en-US" sz="700" dirty="0">
                <a:gradFill>
                  <a:gsLst>
                    <a:gs pos="0">
                      <a:srgbClr val="FFFFFF"/>
                    </a:gs>
                    <a:gs pos="100000">
                      <a:srgbClr val="FFFFFF"/>
                    </a:gs>
                  </a:gsLst>
                  <a:lin ang="5400000" scaled="0"/>
                </a:gradFill>
                <a:cs typeface="Arial" charset="0"/>
              </a:rPr>
              <a:t>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a:t>
            </a:r>
            <a:r>
              <a:rPr lang="en-US" sz="700" dirty="0" smtClean="0">
                <a:gradFill>
                  <a:gsLst>
                    <a:gs pos="0">
                      <a:srgbClr val="FFFFFF"/>
                    </a:gs>
                    <a:gs pos="100000">
                      <a:srgbClr val="FFFFFF"/>
                    </a:gs>
                  </a:gsLst>
                  <a:lin ang="5400000" scaled="0"/>
                </a:gradFill>
                <a:cs typeface="Arial" charset="0"/>
              </a:rPr>
              <a:t>MICROSOFT </a:t>
            </a:r>
            <a:r>
              <a:rPr lang="en-US" sz="700" dirty="0">
                <a:gradFill>
                  <a:gsLst>
                    <a:gs pos="0">
                      <a:srgbClr val="FFFFFF"/>
                    </a:gs>
                    <a:gs pos="100000">
                      <a:srgbClr val="FFFFFF"/>
                    </a:gs>
                  </a:gsLst>
                  <a:lin ang="5400000" scaled="0"/>
                </a:gradFill>
                <a:cs typeface="Arial" charset="0"/>
              </a:rPr>
              <a:t>MAKES NO WARRANTIES, EXPRESS, IMPLIED OR STATUTORY, AS TO THE INFORMATION IN THIS PRESENTATION.</a:t>
            </a:r>
          </a:p>
        </p:txBody>
      </p:sp>
      <p:pic>
        <p:nvPicPr>
          <p:cNvPr id="6" name="Picture 3"/>
          <p:cNvPicPr>
            <a:picLocks noChangeAspect="1" noChangeArrowheads="1"/>
          </p:cNvPicPr>
          <p:nvPr/>
        </p:nvPicPr>
        <p:blipFill>
          <a:blip r:embed="rId3" cstate="email">
            <a:extLst>
              <a:ext uri="{28A0092B-C50C-407E-A947-70E740481C1C}">
                <a14:useLocalDpi xmlns:a14="http://schemas.microsoft.com/office/drawing/2010/main"/>
              </a:ext>
            </a:extLst>
          </a:blip>
          <a:stretch>
            <a:fillRect/>
          </a:stretch>
        </p:blipFill>
        <p:spPr bwMode="auto">
          <a:xfrm>
            <a:off x="3094037" y="2911565"/>
            <a:ext cx="6000750" cy="103487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4" cstate="email">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a:ext>
            </a:extLst>
          </a:blip>
          <a:stretch>
            <a:fillRect/>
          </a:stretch>
        </p:blipFill>
        <p:spPr bwMode="black">
          <a:xfrm>
            <a:off x="10637308" y="285834"/>
            <a:ext cx="1267612" cy="300929"/>
          </a:xfrm>
          <a:prstGeom prst="rect">
            <a:avLst/>
          </a:prstGeom>
          <a:noFill/>
        </p:spPr>
      </p:pic>
      <p:pic>
        <p:nvPicPr>
          <p:cNvPr id="2" name="Picture 1"/>
          <p:cNvPicPr>
            <a:picLocks noChangeAspect="1"/>
          </p:cNvPicPr>
          <p:nvPr/>
        </p:nvPicPr>
        <p:blipFill rotWithShape="1">
          <a:blip r:embed="rId6">
            <a:extLst>
              <a:ext uri="{28A0092B-C50C-407E-A947-70E740481C1C}">
                <a14:useLocalDpi xmlns:a14="http://schemas.microsoft.com/office/drawing/2010/main" val="0"/>
              </a:ext>
            </a:extLst>
          </a:blip>
          <a:srcRect b="37857"/>
          <a:stretch/>
        </p:blipFill>
        <p:spPr>
          <a:xfrm>
            <a:off x="4008197" y="5354080"/>
            <a:ext cx="4572000" cy="723991"/>
          </a:xfrm>
          <a:prstGeom prst="rect">
            <a:avLst/>
          </a:prstGeom>
        </p:spPr>
      </p:pic>
    </p:spTree>
    <p:extLst>
      <p:ext uri="{BB962C8B-B14F-4D97-AF65-F5344CB8AC3E}">
        <p14:creationId xmlns:p14="http://schemas.microsoft.com/office/powerpoint/2010/main" val="2069280403"/>
      </p:ext>
    </p:extLst>
  </p:cSld>
  <p:clrMapOvr>
    <a:masterClrMapping/>
  </p:clrMapOvr>
  <mc:AlternateContent xmlns:mc="http://schemas.openxmlformats.org/markup-compatibility/2006" xmlns:p14="http://schemas.microsoft.com/office/powerpoint/2010/main">
    <mc:Choice Requires="p14">
      <p:transition spd="slow" p14:dur="15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Metro Template Light 16x9">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2.xml><?xml version="1.0" encoding="utf-8"?>
<a:theme xmlns:a="http://schemas.openxmlformats.org/drawingml/2006/main" name="Metro Template Colored Titles Segoe UI 16x9">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3.xml><?xml version="1.0" encoding="utf-8"?>
<a:theme xmlns:a="http://schemas.openxmlformats.org/drawingml/2006/main" name="1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4.xml><?xml version="1.0" encoding="utf-8"?>
<a:theme xmlns:a="http://schemas.openxmlformats.org/drawingml/2006/main" name="2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5.xml><?xml version="1.0" encoding="utf-8"?>
<a:theme xmlns:a="http://schemas.openxmlformats.org/drawingml/2006/main" name="3_Metro Template Light 16x9">
  <a:themeElements>
    <a:clrScheme name="Microsoft Corp Colors">
      <a:dk1>
        <a:srgbClr val="000000"/>
      </a:dk1>
      <a:lt1>
        <a:srgbClr val="FFFFFF"/>
      </a:lt1>
      <a:dk2>
        <a:srgbClr val="3F3F3F"/>
      </a:dk2>
      <a:lt2>
        <a:srgbClr val="F2F2F2"/>
      </a:lt2>
      <a:accent1>
        <a:srgbClr val="00BCF2"/>
      </a:accent1>
      <a:accent2>
        <a:srgbClr val="BAD80A"/>
      </a:accent2>
      <a:accent3>
        <a:srgbClr val="FF8C00"/>
      </a:accent3>
      <a:accent4>
        <a:srgbClr val="EC008C"/>
      </a:accent4>
      <a:accent5>
        <a:srgbClr val="00198F"/>
      </a:accent5>
      <a:accent6>
        <a:srgbClr val="68217A"/>
      </a:accent6>
      <a:hlink>
        <a:srgbClr val="0070C0"/>
      </a:hlink>
      <a:folHlink>
        <a:srgbClr val="0071BC"/>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err="1" smtClean="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lumMod val="75000"/>
                    <a:lumOff val="25000"/>
                  </a:schemeClr>
                </a:gs>
                <a:gs pos="80000">
                  <a:schemeClr val="tx1">
                    <a:lumMod val="65000"/>
                    <a:lumOff val="35000"/>
                  </a:schemeClr>
                </a:gs>
              </a:gsLst>
              <a:lin ang="16200000" scaled="0"/>
            </a:gradFill>
            <a:latin typeface="Segoe UI Light" pitchFamily="34" charset="0"/>
          </a:defRPr>
        </a:defPPr>
      </a:lstStyle>
    </a:txDef>
  </a:objectDefaults>
  <a:extraClrSchemeLst/>
</a:theme>
</file>

<file path=ppt/theme/theme6.xml><?xml version="1.0" encoding="utf-8"?>
<a:theme xmlns:a="http://schemas.openxmlformats.org/drawingml/2006/main" name="1_Metro Template Colored Titles Segoe UI 16x9">
  <a:themeElements>
    <a:clrScheme name="win8">
      <a:dk1>
        <a:srgbClr val="02292B"/>
      </a:dk1>
      <a:lt1>
        <a:sysClr val="window" lastClr="FFFFFF"/>
      </a:lt1>
      <a:dk2>
        <a:srgbClr val="00188F"/>
      </a:dk2>
      <a:lt2>
        <a:srgbClr val="00BCF2"/>
      </a:lt2>
      <a:accent1>
        <a:srgbClr val="00BCF2"/>
      </a:accent1>
      <a:accent2>
        <a:srgbClr val="00D8CC"/>
      </a:accent2>
      <a:accent3>
        <a:srgbClr val="7FBA00"/>
      </a:accent3>
      <a:accent4>
        <a:srgbClr val="BAD80A"/>
      </a:accent4>
      <a:accent5>
        <a:srgbClr val="F472D0"/>
      </a:accent5>
      <a:accent6>
        <a:srgbClr val="9B4F96"/>
      </a:accent6>
      <a:hlink>
        <a:srgbClr val="0000FF"/>
      </a:hlink>
      <a:folHlink>
        <a:srgbClr val="800080"/>
      </a:folHlink>
    </a:clrScheme>
    <a:fontScheme name="Microsoft Corporate Font">
      <a:majorFont>
        <a:latin typeface="Segoe UI Light"/>
        <a:ea typeface=""/>
        <a:cs typeface=""/>
      </a:majorFont>
      <a:minorFont>
        <a:latin typeface="Segoe UI"/>
        <a:ea typeface=""/>
        <a:cs typeface=""/>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6"/>
        </a:solidFill>
        <a:ln>
          <a:noFill/>
          <a:headEnd type="none" w="med" len="med"/>
          <a:tailEnd type="none" w="med" len="med"/>
        </a:ln>
        <a:effectLst/>
      </a:spPr>
      <a:bodyPr rot="0" spcFirstLastPara="0" vertOverflow="overflow" horzOverflow="overflow" vert="horz" wrap="square" lIns="91440" tIns="45720" rIns="45720" bIns="91440" numCol="1" spcCol="0" rtlCol="0" fromWordArt="0" anchor="b" anchorCtr="0" forceAA="0" compatLnSpc="1">
        <a:prstTxWarp prst="textNoShape">
          <a:avLst/>
        </a:prstTxWarp>
        <a:noAutofit/>
      </a:bodyPr>
      <a:lstStyle>
        <a:defPPr defTabSz="914099" fontAlgn="base">
          <a:spcBef>
            <a:spcPct val="0"/>
          </a:spcBef>
          <a:spcAft>
            <a:spcPct val="0"/>
          </a:spcAft>
          <a:defRPr spc="-50" dirty="0">
            <a:gradFill>
              <a:gsLst>
                <a:gs pos="0">
                  <a:srgbClr val="FFFFFF"/>
                </a:gs>
                <a:gs pos="100000">
                  <a:srgbClr val="FFFFFF"/>
                </a:gs>
              </a:gsLst>
              <a:lin ang="5400000" scaled="0"/>
            </a:gradFill>
            <a:latin typeface="Segoe UI" pitchFamily="34" charset="0"/>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txDef>
      <a:spPr>
        <a:noFill/>
      </a:spPr>
      <a:bodyPr wrap="none" lIns="0" tIns="0" rIns="0" bIns="0" rtlCol="0">
        <a:spAutoFit/>
      </a:bodyPr>
      <a:lstStyle>
        <a:defPPr>
          <a:defRPr sz="4000" dirty="0" err="1" smtClean="0">
            <a:gradFill>
              <a:gsLst>
                <a:gs pos="0">
                  <a:schemeClr val="tx1"/>
                </a:gs>
                <a:gs pos="86000">
                  <a:schemeClr val="tx1"/>
                </a:gs>
              </a:gsLst>
              <a:lin ang="5400000" scaled="0"/>
            </a:gradFill>
            <a:latin typeface="Segoe UI Light" pitchFamily="34" charset="0"/>
          </a:defRPr>
        </a:defPPr>
      </a:lstStyle>
    </a:txDef>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6A346828C4ADA4DAF28BF5FA805152A" ma:contentTypeVersion="" ma:contentTypeDescription="Create a new document." ma:contentTypeScope="" ma:versionID="7b3635d0010f1c0db8d5635015eda4fa">
  <xsd:schema xmlns:xsd="http://www.w3.org/2001/XMLSchema" xmlns:xs="http://www.w3.org/2001/XMLSchema" xmlns:p="http://schemas.microsoft.com/office/2006/metadata/properties" targetNamespace="http://schemas.microsoft.com/office/2006/metadata/properties" ma:root="true" ma:fieldsID="24c1cf455c5f389e2ce588f3b28a0dc1">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4C953F5-721A-4868-8B1F-35216A762C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026C1BB3-5197-4464-8EE3-D8E0DB550ACD}">
  <ds:schemaRefs>
    <ds:schemaRef ds:uri="http://purl.org/dc/elements/1.1/"/>
    <ds:schemaRef ds:uri="http://schemas.microsoft.com/office/2006/metadata/propertie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http://www.w3.org/XML/1998/namespace"/>
  </ds:schemaRefs>
</ds:datastoreItem>
</file>

<file path=customXml/itemProps3.xml><?xml version="1.0" encoding="utf-8"?>
<ds:datastoreItem xmlns:ds="http://schemas.openxmlformats.org/officeDocument/2006/customXml" ds:itemID="{704E7F4A-79B5-454E-AA47-8A2C9E3D2F6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Metro Template Light 16x9</Template>
  <TotalTime>10237</TotalTime>
  <Words>7050</Words>
  <Application>Microsoft Office PowerPoint</Application>
  <PresentationFormat>Custom</PresentationFormat>
  <Paragraphs>506</Paragraphs>
  <Slides>20</Slides>
  <Notes>19</Notes>
  <HiddenSlides>0</HiddenSlides>
  <MMClips>0</MMClips>
  <ScaleCrop>false</ScaleCrop>
  <HeadingPairs>
    <vt:vector size="6" baseType="variant">
      <vt:variant>
        <vt:lpstr>Fonts Used</vt:lpstr>
      </vt:variant>
      <vt:variant>
        <vt:i4>10</vt:i4>
      </vt:variant>
      <vt:variant>
        <vt:lpstr>Theme</vt:lpstr>
      </vt:variant>
      <vt:variant>
        <vt:i4>6</vt:i4>
      </vt:variant>
      <vt:variant>
        <vt:lpstr>Slide Titles</vt:lpstr>
      </vt:variant>
      <vt:variant>
        <vt:i4>20</vt:i4>
      </vt:variant>
    </vt:vector>
  </HeadingPairs>
  <TitlesOfParts>
    <vt:vector size="36" baseType="lpstr">
      <vt:lpstr>ＭＳ Ｐゴシック</vt:lpstr>
      <vt:lpstr>Arial</vt:lpstr>
      <vt:lpstr>Calibri</vt:lpstr>
      <vt:lpstr>Segoe Condensed</vt:lpstr>
      <vt:lpstr>Segoe Light</vt:lpstr>
      <vt:lpstr>Segoe UI</vt:lpstr>
      <vt:lpstr>Segoe UI Light</vt:lpstr>
      <vt:lpstr>Segoe UI Regular</vt:lpstr>
      <vt:lpstr>Times New Roman</vt:lpstr>
      <vt:lpstr>Wingdings</vt:lpstr>
      <vt:lpstr>Metro Template Light 16x9</vt:lpstr>
      <vt:lpstr>Metro Template Colored Titles Segoe UI 16x9</vt:lpstr>
      <vt:lpstr>1_Metro Template Light 16x9</vt:lpstr>
      <vt:lpstr>2_Metro Template Light 16x9</vt:lpstr>
      <vt:lpstr>3_Metro Template Light 16x9</vt:lpstr>
      <vt:lpstr>1_Metro Template Colored Titles Segoe UI 16x9</vt:lpstr>
      <vt:lpstr>PowerPoint Presentation</vt:lpstr>
      <vt:lpstr>Productivity on the Road</vt:lpstr>
      <vt:lpstr>PowerPoint Presentation</vt:lpstr>
      <vt:lpstr>Mobile Broadband and Platform Enhancements</vt:lpstr>
      <vt:lpstr>BranchCache</vt:lpstr>
      <vt:lpstr>BranchCache</vt:lpstr>
      <vt:lpstr>Data and Apps Across Windows Devices</vt:lpstr>
      <vt:lpstr>Folder Redirection</vt:lpstr>
      <vt:lpstr>Configuring Folder Direction</vt:lpstr>
      <vt:lpstr>Microsoft User Experience Virtualization</vt:lpstr>
      <vt:lpstr>PowerPoint Presentation</vt:lpstr>
      <vt:lpstr>Microsoft Application Virtualization</vt:lpstr>
      <vt:lpstr>Demo: Application Virtualization 5.0</vt:lpstr>
      <vt:lpstr>Unified Management Across Devices</vt:lpstr>
      <vt:lpstr>Enabling App Access from Many Devices</vt:lpstr>
      <vt:lpstr>Cloud Management for Windows Devices</vt:lpstr>
      <vt:lpstr>Advanced Manageability with Windows 8 and MDOP</vt:lpstr>
      <vt:lpstr>PowerPoint Presentation</vt:lpstr>
      <vt:lpstr>Resources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Philip Weitnauer</cp:lastModifiedBy>
  <cp:revision>49</cp:revision>
  <dcterms:created xsi:type="dcterms:W3CDTF">2012-02-26T17:38:04Z</dcterms:created>
  <dcterms:modified xsi:type="dcterms:W3CDTF">2013-01-04T16:38:16Z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0x01010036A346828C4ADA4DAF28BF5FA805152A</vt:lpwstr>
  </property>
  <property fmtid="{D5CDD505-2E9C-101B-9397-08002B2CF9AE}" pid="3" name="TaxKeyword">
    <vt:lpwstr>17022;#windows 8 readiness|3bc9c9cf-83ef-4fde-addb-20e7a18f86eb</vt:lpwstr>
  </property>
  <property fmtid="{D5CDD505-2E9C-101B-9397-08002B2CF9AE}" pid="4" name="Capabilities">
    <vt:lpwstr/>
  </property>
  <property fmtid="{D5CDD505-2E9C-101B-9397-08002B2CF9AE}" pid="5" name="_dlc_policyId">
    <vt:lpwstr/>
  </property>
  <property fmtid="{D5CDD505-2E9C-101B-9397-08002B2CF9AE}" pid="6" name="Region">
    <vt:lpwstr/>
  </property>
  <property fmtid="{D5CDD505-2E9C-101B-9397-08002B2CF9AE}" pid="7" name="Confidentiality">
    <vt:lpwstr>13;#FTE only|cd22a6bf-918a-4865-b82b-a8f91186fe8d</vt:lpwstr>
  </property>
  <property fmtid="{D5CDD505-2E9C-101B-9397-08002B2CF9AE}" pid="8" name="ItemType">
    <vt:lpwstr>10178;#playbooks|f2fe2f8b-6d76-4d77-ab51-69c76130bda5;#10271;#bills of materials|960d617b-5545-4c89-b5fd-e48098282398</vt:lpwstr>
  </property>
  <property fmtid="{D5CDD505-2E9C-101B-9397-08002B2CF9AE}" pid="9" name="WorkflowCreationPath">
    <vt:lpwstr>d3765c0c-e2b5-4307-934b-d5d862e93ab3,3;d3765c0c-e2b5-4307-934b-d5d862e93ab3,3;d3765c0c-e2b5-4307-934b-d5d862e93ab3,8;d3765c0c-e2b5-4307-934b-d5d862e93ab3,8;d3765c0c-e2b5-4307-934b-d5d862e93ab3,14;d3765c0c-e2b5-4307-934b-d5d862e93ab3,14;d3765c0c-e2b5-4307-</vt:lpwstr>
  </property>
  <property fmtid="{D5CDD505-2E9C-101B-9397-08002B2CF9AE}" pid="10" name="Industries">
    <vt:lpwstr/>
  </property>
  <property fmtid="{D5CDD505-2E9C-101B-9397-08002B2CF9AE}" pid="11" name="Roles">
    <vt:lpwstr/>
  </property>
  <property fmtid="{D5CDD505-2E9C-101B-9397-08002B2CF9AE}" pid="12" name="SMSGDomain">
    <vt:lpwstr>12344;#Windows Business Group|0345b95b-a01a-476d-9ed3-4bc6428075b5;#16902;#SMSG Readiness|c6595b84-b463-470a-bb46-2a47364645be;#10947;#Enterprise and Partner Group|b6e10940-8c6c-40cf-9dc4-c224c7da837a</vt:lpwstr>
  </property>
  <property fmtid="{D5CDD505-2E9C-101B-9397-08002B2CF9AE}" pid="13" name="Competitors">
    <vt:lpwstr/>
  </property>
  <property fmtid="{D5CDD505-2E9C-101B-9397-08002B2CF9AE}" pid="14" name="ItemRetentionFormula">
    <vt:lpwstr/>
  </property>
  <property fmtid="{D5CDD505-2E9C-101B-9397-08002B2CF9AE}" pid="15" name="BusinessArchitecture">
    <vt:lpwstr/>
  </property>
  <property fmtid="{D5CDD505-2E9C-101B-9397-08002B2CF9AE}" pid="16" name="SMSGTags">
    <vt:lpwstr/>
  </property>
  <property fmtid="{D5CDD505-2E9C-101B-9397-08002B2CF9AE}" pid="17" name="Products">
    <vt:lpwstr>15986;#Windows 8|bde2511f-3815-460c-8e58-d8a2c35f497e</vt:lpwstr>
  </property>
  <property fmtid="{D5CDD505-2E9C-101B-9397-08002B2CF9AE}" pid="18" name="_dlc_DocIdItemGuid">
    <vt:lpwstr>d4795349-1922-4865-8730-420eb714327c</vt:lpwstr>
  </property>
  <property fmtid="{D5CDD505-2E9C-101B-9397-08002B2CF9AE}" pid="19" name="EnterpriseDomainTags">
    <vt:lpwstr/>
  </property>
  <property fmtid="{D5CDD505-2E9C-101B-9397-08002B2CF9AE}" pid="20" name="Segments">
    <vt:lpwstr/>
  </property>
  <property fmtid="{D5CDD505-2E9C-101B-9397-08002B2CF9AE}" pid="21" name="ActivitiesAndPrograms">
    <vt:lpwstr>12990;#Microsoft product launch campaigns|e634bb7f-b77b-4305-b346-03da1c4c6f6e;#17133;#Windows 8 Readiness|e1898657-1526-46cb-b9d2-d1553697374f;#10747;#enterprise campaign in a box|39675275-15e7-44be-8b31-69c9953e6a39;#15265;#Flexible Workstyle|0344080f-7</vt:lpwstr>
  </property>
  <property fmtid="{D5CDD505-2E9C-101B-9397-08002B2CF9AE}" pid="22" name="Partners">
    <vt:lpwstr/>
  </property>
  <property fmtid="{D5CDD505-2E9C-101B-9397-08002B2CF9AE}" pid="23" name="Groups">
    <vt:lpwstr/>
  </property>
  <property fmtid="{D5CDD505-2E9C-101B-9397-08002B2CF9AE}" pid="24" name="Topics">
    <vt:lpwstr/>
  </property>
  <property fmtid="{D5CDD505-2E9C-101B-9397-08002B2CF9AE}" pid="25" name="EnterpriseDomainTagsTaxHTField0">
    <vt:lpwstr/>
  </property>
  <property fmtid="{D5CDD505-2E9C-101B-9397-08002B2CF9AE}" pid="26" name="LastUpdatedByBatchTagging">
    <vt:bool>true</vt:bool>
  </property>
  <property fmtid="{D5CDD505-2E9C-101B-9397-08002B2CF9AE}" pid="27" name="Languages">
    <vt:lpwstr>10056;#English|cb91f272-ce4d-4a7e-9bbf-78b58e3d188d</vt:lpwstr>
  </property>
  <property fmtid="{D5CDD505-2E9C-101B-9397-08002B2CF9AE}" pid="28" name="_docset_NoMedatataSyncRequired">
    <vt:lpwstr>False</vt:lpwstr>
  </property>
  <property fmtid="{D5CDD505-2E9C-101B-9397-08002B2CF9AE}" pid="29" name="SMSGTagsTaxHTField0">
    <vt:lpwstr/>
  </property>
  <property fmtid="{D5CDD505-2E9C-101B-9397-08002B2CF9AE}" pid="30" name="Audiences">
    <vt:lpwstr>13882;#commercial organizations|e6df46ee-d724-432f-a2d8-d4c8395a3c45</vt:lpwstr>
  </property>
  <property fmtid="{D5CDD505-2E9C-101B-9397-08002B2CF9AE}" pid="31" name="Order">
    <vt:r8>16911800</vt:r8>
  </property>
</Properties>
</file>