
<file path=[Content_Types].xml><?xml version="1.0" encoding="utf-8"?>
<Types xmlns="http://schemas.openxmlformats.org/package/2006/content-types">
  <Default Extension="jpeg" ContentType="image/jpeg"/>
  <Default Extension="m4a" ContentType="audi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5" r:id="rId1"/>
  </p:sldMasterIdLst>
  <p:notesMasterIdLst>
    <p:notesMasterId r:id="rId4"/>
  </p:notes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006" autoAdjust="0"/>
    <p:restoredTop sz="88524" autoAdjust="0"/>
  </p:normalViewPr>
  <p:slideViewPr>
    <p:cSldViewPr snapToGrid="0">
      <p:cViewPr>
        <p:scale>
          <a:sx n="150" d="100"/>
          <a:sy n="150" d="100"/>
        </p:scale>
        <p:origin x="1205" y="629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9EF88E1-84DE-4B04-AEED-EF9057DFC7E7}" type="datetimeFigureOut">
              <a:rPr lang="en-GB" smtClean="0"/>
              <a:t>23/05/2024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734AB9C-49F1-4A98-B52E-F67CBACF81C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794279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Hi, welcome to my little test to see if you have the PowerPoint bug I’m looking for, which Microsoft have said doesn’t exist.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I’m wanting to check I’m not going mad, and this is a wider bug in PowerPoint. Or if it’s limited to a set of builds. Or it might be I’m just mad and Microsoft are right.</a:t>
            </a:r>
            <a:br>
              <a:rPr lang="en-GB" dirty="0"/>
            </a:br>
            <a:br>
              <a:rPr lang="en-GB" dirty="0"/>
            </a:br>
            <a:r>
              <a:rPr lang="en-GB" dirty="0"/>
              <a:t>In a second, please right click on this slide and pause the presentation. Then sit and wait a second or two to see what happens. If you don’t hear anything for 10 seconds, you can advance the slide. Try pausing now.</a:t>
            </a:r>
          </a:p>
          <a:p>
            <a:endParaRPr lang="en-GB" dirty="0"/>
          </a:p>
          <a:p>
            <a:r>
              <a:rPr lang="en-GB" dirty="0"/>
              <a:t>Hopefully you’ve paused and you’re not hearing this, if not, pause now or you’ll miss bug test.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34AB9C-49F1-4A98-B52E-F67CBACF81CC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870378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If you’re hearing this, but you still have a ladybird on your screen! Congratulations, you’ve got the bug just like me! View advance to Slide 2 as I’d like to hear from you that you have the bug. If you can let me know your Office build number please. Then I can report back to Microsoft another build with the issue.</a:t>
            </a:r>
          </a:p>
          <a:p>
            <a:endParaRPr lang="en-GB" dirty="0"/>
          </a:p>
          <a:p>
            <a:r>
              <a:rPr lang="en-GB" dirty="0"/>
              <a:t>Or if you have the green background ‘Let me know’ slide when you're hearing this, you’ve progressed to Slide 2 as you didn’t hear anything once paused, which means the bug isn’t present for you. Again, please let me know you didn’t have the bug and your build number.</a:t>
            </a:r>
          </a:p>
          <a:p>
            <a:endParaRPr lang="en-GB" dirty="0"/>
          </a:p>
          <a:p>
            <a:r>
              <a:rPr lang="en-GB" dirty="0"/>
              <a:t>Thank you for taking part in my big test!</a:t>
            </a:r>
            <a:br>
              <a:rPr lang="en-GB" dirty="0"/>
            </a:br>
            <a:br>
              <a:rPr lang="en-GB" dirty="0"/>
            </a:br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734AB9C-49F1-4A98-B52E-F67CBACF81CC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005170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73D55F9-11A3-4523-8F38-6BA37933791A}" type="datetime1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420256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28600" indent="-228600">
              <a:buFont typeface="Arial" panose="020B0604020202020204" pitchFamily="34" charset="0"/>
              <a:buChar char="•"/>
              <a:defRPr/>
            </a:lvl1pPr>
            <a:lvl2pPr marL="228600" indent="-228600">
              <a:buFont typeface="Arial" panose="020B0604020202020204" pitchFamily="34" charset="0"/>
              <a:buChar char="•"/>
              <a:defRPr/>
            </a:lvl2pPr>
            <a:lvl3pPr marL="228600" indent="-228600">
              <a:buFont typeface="Arial" panose="020B0604020202020204" pitchFamily="34" charset="0"/>
              <a:buChar char="•"/>
              <a:defRPr/>
            </a:lvl3pPr>
            <a:lvl4pPr marL="228600" indent="-228600">
              <a:buFont typeface="Arial" panose="020B0604020202020204" pitchFamily="34" charset="0"/>
              <a:buChar char="•"/>
              <a:defRPr/>
            </a:lvl4pPr>
            <a:lvl5pPr marL="228600" indent="-228600"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B9D56B-6EBE-4E5F-99D9-2A3DBDF37D0A}" type="datetime1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488519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709738"/>
            <a:ext cx="1089025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4589463"/>
            <a:ext cx="10890250" cy="1500187"/>
          </a:xfrm>
        </p:spPr>
        <p:txBody>
          <a:bodyPr/>
          <a:lstStyle>
            <a:lvl1pPr marL="0" indent="0">
              <a:buNone/>
              <a:defRPr sz="2400">
                <a:solidFill>
                  <a:srgbClr val="FFFFFF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33F3CA-C7E3-432D-9282-18F13836509A}" type="datetime1">
              <a:rPr lang="en-US" smtClean="0"/>
              <a:t>5/23/2024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311570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57200" y="1825625"/>
            <a:ext cx="5562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BE9C62-1337-40B8-BA50-E9F4861DB4BC}" type="datetime1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6426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820863"/>
            <a:ext cx="5157787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3101975"/>
            <a:ext cx="5157787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820863"/>
            <a:ext cx="5183188" cy="1150937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3101975"/>
            <a:ext cx="5183188" cy="30876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C195EB-2DA3-4B24-8725-19BC22A7BE50}" type="datetime1">
              <a:rPr lang="en-US" smtClean="0"/>
              <a:t>5/23/2024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703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E237E6-0076-4915-A5A8-B7C11FA4F374}" type="datetime1">
              <a:rPr lang="en-US" smtClean="0"/>
              <a:t>5/23/2024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64826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505F58F-C0B5-422A-8E5A-6B99E5D80F0A}" type="datetime1">
              <a:rPr lang="en-US" smtClean="0"/>
              <a:t>5/23/2024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858965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981200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5E655-9687-48DF-A33F-F8824CCCB5D1}" type="datetime1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8293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2209799"/>
          </a:xfrm>
        </p:spPr>
        <p:txBody>
          <a:bodyPr anchor="b"/>
          <a:lstStyle>
            <a:lvl1pPr>
              <a:defRPr sz="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971800"/>
            <a:ext cx="3932237" cy="2897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97FD56A-AAB8-4544-A495-D0645413C9E3}" type="datetime1">
              <a:rPr lang="en-US" smtClean="0"/>
              <a:t>5/23/2024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0821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7B47DD-81F8-4128-9E50-04A9F2D3DC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56564D1-2B83-4C0F-ACBA-E91472C50A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6FA1D7D-D2EC-4ADB-9C65-191DEC82DD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4E757A-3EC2-4683-9080-1A460C37C843}" type="datetime1">
              <a:rPr lang="en-US" smtClean="0"/>
              <a:t>5/23/2024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4CB571-86F9-474A-826A-75CC21C883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384F5F-50E6-4BB9-B848-EE2302C02A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77728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E3F08DF-1C0D-4F53-A3AB-95D7B55FA0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C0D3BBD-C494-4E94-B189-319802A93E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3C0BD9-4BED-43D3-852F-B74B949A228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23539" y="6324600"/>
            <a:ext cx="2560220" cy="365125"/>
          </a:xfrm>
        </p:spPr>
        <p:txBody>
          <a:bodyPr/>
          <a:lstStyle/>
          <a:p>
            <a:fld id="{5CC8096C-64ED-4153-A483-5C02E44AD5C3}" type="datetime1">
              <a:rPr lang="en-US" smtClean="0"/>
              <a:t>5/23/2024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B7811DC-C725-4462-B622-DB96A89876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267200" y="6319838"/>
            <a:ext cx="3982781" cy="365125"/>
          </a:xfrm>
        </p:spPr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7C42D06-438F-4150-9238-E2FAEE5E28D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A71338-8BA2-4C79-A6C5-5A8E30081D0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56154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Rectangle 114">
            <a:extLst>
              <a:ext uri="{FF2B5EF4-FFF2-40B4-BE49-F238E27FC236}">
                <a16:creationId xmlns:a16="http://schemas.microsoft.com/office/drawing/2014/main" id="{A4798C7F-C8CA-4799-BF37-3AB4642CDB66}"/>
              </a:ext>
            </a:extLst>
          </p:cNvPr>
          <p:cNvSpPr/>
          <p:nvPr/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bg1"/>
              </a:solidFill>
            </a:endParaRPr>
          </a:p>
        </p:txBody>
      </p:sp>
      <p:grpSp>
        <p:nvGrpSpPr>
          <p:cNvPr id="80" name="Group 79">
            <a:extLst>
              <a:ext uri="{FF2B5EF4-FFF2-40B4-BE49-F238E27FC236}">
                <a16:creationId xmlns:a16="http://schemas.microsoft.com/office/drawing/2014/main" id="{87F0794B-55D3-4D2D-BDE7-4688ED321E42}"/>
              </a:ext>
            </a:extLst>
          </p:cNvPr>
          <p:cNvGrpSpPr/>
          <p:nvPr/>
        </p:nvGrpSpPr>
        <p:grpSpPr>
          <a:xfrm>
            <a:off x="-11413" y="0"/>
            <a:ext cx="12214827" cy="6858000"/>
            <a:chOff x="-6214" y="-1"/>
            <a:chExt cx="12214827" cy="6858000"/>
          </a:xfrm>
        </p:grpSpPr>
        <p:cxnSp>
          <p:nvCxnSpPr>
            <p:cNvPr id="81" name="Straight Connector 80">
              <a:extLst>
                <a:ext uri="{FF2B5EF4-FFF2-40B4-BE49-F238E27FC236}">
                  <a16:creationId xmlns:a16="http://schemas.microsoft.com/office/drawing/2014/main" id="{BE4C795B-1813-4CC6-B03F-8DD130BEAABD}"/>
                </a:ext>
              </a:extLst>
            </p:cNvPr>
            <p:cNvCxnSpPr>
              <a:cxnSpLocks/>
            </p:cNvCxnSpPr>
            <p:nvPr/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2" name="Straight Connector 81">
              <a:extLst>
                <a:ext uri="{FF2B5EF4-FFF2-40B4-BE49-F238E27FC236}">
                  <a16:creationId xmlns:a16="http://schemas.microsoft.com/office/drawing/2014/main" id="{E0F4C04D-5CD8-446B-BE3D-257172E6E4CB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Straight Connector 82">
              <a:extLst>
                <a:ext uri="{FF2B5EF4-FFF2-40B4-BE49-F238E27FC236}">
                  <a16:creationId xmlns:a16="http://schemas.microsoft.com/office/drawing/2014/main" id="{FDDC802E-606F-4F39-84B6-90DF0FE54461}"/>
                </a:ext>
              </a:extLst>
            </p:cNvPr>
            <p:cNvCxnSpPr>
              <a:cxnSpLocks/>
            </p:cNvCxnSpPr>
            <p:nvPr/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4" name="Straight Connector 83">
              <a:extLst>
                <a:ext uri="{FF2B5EF4-FFF2-40B4-BE49-F238E27FC236}">
                  <a16:creationId xmlns:a16="http://schemas.microsoft.com/office/drawing/2014/main" id="{2C5B0C75-0136-4A39-9AB6-0F02C4527810}"/>
                </a:ext>
              </a:extLst>
            </p:cNvPr>
            <p:cNvCxnSpPr>
              <a:cxnSpLocks/>
            </p:cNvCxnSpPr>
            <p:nvPr/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5" name="Straight Connector 84">
              <a:extLst>
                <a:ext uri="{FF2B5EF4-FFF2-40B4-BE49-F238E27FC236}">
                  <a16:creationId xmlns:a16="http://schemas.microsoft.com/office/drawing/2014/main" id="{C5ED2B52-3D40-46DE-8B54-99A4071578D8}"/>
                </a:ext>
              </a:extLst>
            </p:cNvPr>
            <p:cNvCxnSpPr>
              <a:cxnSpLocks/>
            </p:cNvCxnSpPr>
            <p:nvPr/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6" name="Straight Connector 85">
              <a:extLst>
                <a:ext uri="{FF2B5EF4-FFF2-40B4-BE49-F238E27FC236}">
                  <a16:creationId xmlns:a16="http://schemas.microsoft.com/office/drawing/2014/main" id="{18BCEC75-1B6B-45B2-8041-8D933FCF60F5}"/>
                </a:ext>
              </a:extLst>
            </p:cNvPr>
            <p:cNvCxnSpPr>
              <a:cxnSpLocks/>
            </p:cNvCxnSpPr>
            <p:nvPr/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Straight Connector 86">
              <a:extLst>
                <a:ext uri="{FF2B5EF4-FFF2-40B4-BE49-F238E27FC236}">
                  <a16:creationId xmlns:a16="http://schemas.microsoft.com/office/drawing/2014/main" id="{6A2FC789-056A-43CC-807E-4262CDC3E0F5}"/>
                </a:ext>
              </a:extLst>
            </p:cNvPr>
            <p:cNvCxnSpPr>
              <a:cxnSpLocks/>
            </p:cNvCxnSpPr>
            <p:nvPr/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Straight Connector 88">
              <a:extLst>
                <a:ext uri="{FF2B5EF4-FFF2-40B4-BE49-F238E27FC236}">
                  <a16:creationId xmlns:a16="http://schemas.microsoft.com/office/drawing/2014/main" id="{48C32FD3-76B0-40E7-89F2-E9C523210AF4}"/>
                </a:ext>
              </a:extLst>
            </p:cNvPr>
            <p:cNvCxnSpPr>
              <a:cxnSpLocks/>
            </p:cNvCxnSpPr>
            <p:nvPr/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0" name="Straight Connector 89">
              <a:extLst>
                <a:ext uri="{FF2B5EF4-FFF2-40B4-BE49-F238E27FC236}">
                  <a16:creationId xmlns:a16="http://schemas.microsoft.com/office/drawing/2014/main" id="{B82E9447-8362-426C-840A-B6F2231F7BCC}"/>
                </a:ext>
              </a:extLst>
            </p:cNvPr>
            <p:cNvCxnSpPr>
              <a:cxnSpLocks/>
            </p:cNvCxnSpPr>
            <p:nvPr/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1" name="Straight Connector 90">
              <a:extLst>
                <a:ext uri="{FF2B5EF4-FFF2-40B4-BE49-F238E27FC236}">
                  <a16:creationId xmlns:a16="http://schemas.microsoft.com/office/drawing/2014/main" id="{2F141DC8-83CE-4C21-A5BA-E2FFF3D866EF}"/>
                </a:ext>
              </a:extLst>
            </p:cNvPr>
            <p:cNvCxnSpPr>
              <a:cxnSpLocks/>
            </p:cNvCxnSpPr>
            <p:nvPr/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Straight Connector 91">
              <a:extLst>
                <a:ext uri="{FF2B5EF4-FFF2-40B4-BE49-F238E27FC236}">
                  <a16:creationId xmlns:a16="http://schemas.microsoft.com/office/drawing/2014/main" id="{512A697C-ECBC-40A9-AC69-BF96A34B91AF}"/>
                </a:ext>
              </a:extLst>
            </p:cNvPr>
            <p:cNvCxnSpPr>
              <a:cxnSpLocks/>
            </p:cNvCxnSpPr>
            <p:nvPr/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Straight Connector 92">
              <a:extLst>
                <a:ext uri="{FF2B5EF4-FFF2-40B4-BE49-F238E27FC236}">
                  <a16:creationId xmlns:a16="http://schemas.microsoft.com/office/drawing/2014/main" id="{D2E988AF-5EFB-43D3-B93F-6E4F41A2C90B}"/>
                </a:ext>
              </a:extLst>
            </p:cNvPr>
            <p:cNvCxnSpPr>
              <a:cxnSpLocks/>
            </p:cNvCxnSpPr>
            <p:nvPr/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4" name="Straight Connector 93">
              <a:extLst>
                <a:ext uri="{FF2B5EF4-FFF2-40B4-BE49-F238E27FC236}">
                  <a16:creationId xmlns:a16="http://schemas.microsoft.com/office/drawing/2014/main" id="{6B312C1B-AAE2-4A6D-ACC7-ABAA75D42854}"/>
                </a:ext>
              </a:extLst>
            </p:cNvPr>
            <p:cNvCxnSpPr>
              <a:cxnSpLocks/>
            </p:cNvCxnSpPr>
            <p:nvPr/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>
              <a:extLst>
                <a:ext uri="{FF2B5EF4-FFF2-40B4-BE49-F238E27FC236}">
                  <a16:creationId xmlns:a16="http://schemas.microsoft.com/office/drawing/2014/main" id="{57B96146-61DA-44D6-A9DF-6DB41FCF2D80}"/>
                </a:ext>
              </a:extLst>
            </p:cNvPr>
            <p:cNvCxnSpPr>
              <a:cxnSpLocks/>
            </p:cNvCxnSpPr>
            <p:nvPr/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6" name="Straight Connector 95">
              <a:extLst>
                <a:ext uri="{FF2B5EF4-FFF2-40B4-BE49-F238E27FC236}">
                  <a16:creationId xmlns:a16="http://schemas.microsoft.com/office/drawing/2014/main" id="{6B33F93D-4439-46EE-97C4-9CECAAFDCF60}"/>
                </a:ext>
              </a:extLst>
            </p:cNvPr>
            <p:cNvCxnSpPr>
              <a:cxnSpLocks/>
            </p:cNvCxnSpPr>
            <p:nvPr/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7" name="Straight Connector 96">
              <a:extLst>
                <a:ext uri="{FF2B5EF4-FFF2-40B4-BE49-F238E27FC236}">
                  <a16:creationId xmlns:a16="http://schemas.microsoft.com/office/drawing/2014/main" id="{5914B275-A3D7-4BA4-B8CB-E7657100F3AD}"/>
                </a:ext>
              </a:extLst>
            </p:cNvPr>
            <p:cNvCxnSpPr>
              <a:cxnSpLocks/>
            </p:cNvCxnSpPr>
            <p:nvPr/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8" name="Straight Connector 97">
              <a:extLst>
                <a:ext uri="{FF2B5EF4-FFF2-40B4-BE49-F238E27FC236}">
                  <a16:creationId xmlns:a16="http://schemas.microsoft.com/office/drawing/2014/main" id="{BD26EF3B-FBE7-4D57-8E01-553F50734A6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9" name="Straight Connector 98">
              <a:extLst>
                <a:ext uri="{FF2B5EF4-FFF2-40B4-BE49-F238E27FC236}">
                  <a16:creationId xmlns:a16="http://schemas.microsoft.com/office/drawing/2014/main" id="{6CC1E671-BA54-4B31-9A2E-8F50BC57A26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0" name="Straight Connector 99">
              <a:extLst>
                <a:ext uri="{FF2B5EF4-FFF2-40B4-BE49-F238E27FC236}">
                  <a16:creationId xmlns:a16="http://schemas.microsoft.com/office/drawing/2014/main" id="{A836A704-3624-4ABF-9A67-0F52C2F3EFB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1" name="Straight Connector 100">
              <a:extLst>
                <a:ext uri="{FF2B5EF4-FFF2-40B4-BE49-F238E27FC236}">
                  <a16:creationId xmlns:a16="http://schemas.microsoft.com/office/drawing/2014/main" id="{5FDC385D-BA34-481F-A991-A776E0B19301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>
              <a:extLst>
                <a:ext uri="{FF2B5EF4-FFF2-40B4-BE49-F238E27FC236}">
                  <a16:creationId xmlns:a16="http://schemas.microsoft.com/office/drawing/2014/main" id="{F1EF033A-D8FB-416B-AE51-4E098A27D68C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3" name="Straight Connector 102">
              <a:extLst>
                <a:ext uri="{FF2B5EF4-FFF2-40B4-BE49-F238E27FC236}">
                  <a16:creationId xmlns:a16="http://schemas.microsoft.com/office/drawing/2014/main" id="{17C17B48-F458-4E9B-9331-56FCDC5B6AB2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>
              <a:extLst>
                <a:ext uri="{FF2B5EF4-FFF2-40B4-BE49-F238E27FC236}">
                  <a16:creationId xmlns:a16="http://schemas.microsoft.com/office/drawing/2014/main" id="{07E44A4B-D453-46F0-A83D-AF0B33D5C59F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5" name="Straight Connector 104">
              <a:extLst>
                <a:ext uri="{FF2B5EF4-FFF2-40B4-BE49-F238E27FC236}">
                  <a16:creationId xmlns:a16="http://schemas.microsoft.com/office/drawing/2014/main" id="{346BEA9F-314B-440D-AE8D-21E1252EC5A0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Straight Connector 105">
              <a:extLst>
                <a:ext uri="{FF2B5EF4-FFF2-40B4-BE49-F238E27FC236}">
                  <a16:creationId xmlns:a16="http://schemas.microsoft.com/office/drawing/2014/main" id="{F15EAFD0-4869-4612-ACDE-ABC703104E88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Straight Connector 106">
              <a:extLst>
                <a:ext uri="{FF2B5EF4-FFF2-40B4-BE49-F238E27FC236}">
                  <a16:creationId xmlns:a16="http://schemas.microsoft.com/office/drawing/2014/main" id="{A0F26706-7F23-4FF0-9CAF-F3C4F47C119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>
              <a:extLst>
                <a:ext uri="{FF2B5EF4-FFF2-40B4-BE49-F238E27FC236}">
                  <a16:creationId xmlns:a16="http://schemas.microsoft.com/office/drawing/2014/main" id="{C0195A72-345A-4E88-8D71-14DB3D1B607D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Straight Connector 108">
              <a:extLst>
                <a:ext uri="{FF2B5EF4-FFF2-40B4-BE49-F238E27FC236}">
                  <a16:creationId xmlns:a16="http://schemas.microsoft.com/office/drawing/2014/main" id="{0DBF51A6-A3BC-49FE-BB01-E8992811774E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Straight Connector 109">
              <a:extLst>
                <a:ext uri="{FF2B5EF4-FFF2-40B4-BE49-F238E27FC236}">
                  <a16:creationId xmlns:a16="http://schemas.microsoft.com/office/drawing/2014/main" id="{A78DF911-744C-419B-83DC-39F270BBF41F}"/>
                </a:ext>
              </a:extLst>
            </p:cNvPr>
            <p:cNvCxnSpPr>
              <a:cxnSpLocks/>
            </p:cNvCxnSpPr>
            <p:nvPr/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20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9" name="Freeform: Shape 148">
            <a:extLst>
              <a:ext uri="{FF2B5EF4-FFF2-40B4-BE49-F238E27FC236}">
                <a16:creationId xmlns:a16="http://schemas.microsoft.com/office/drawing/2014/main" id="{216BB147-20D5-4D93-BDA5-1BC614D6A4B2}"/>
              </a:ext>
            </a:extLst>
          </p:cNvPr>
          <p:cNvSpPr/>
          <p:nvPr/>
        </p:nvSpPr>
        <p:spPr>
          <a:xfrm>
            <a:off x="-6214" y="5014716"/>
            <a:ext cx="2800124" cy="1843284"/>
          </a:xfrm>
          <a:custGeom>
            <a:avLst/>
            <a:gdLst>
              <a:gd name="connsiteX0" fmla="*/ 375358 w 2800124"/>
              <a:gd name="connsiteY0" fmla="*/ 0 h 1843284"/>
              <a:gd name="connsiteX1" fmla="*/ 2781298 w 2800124"/>
              <a:gd name="connsiteY1" fmla="*/ 1770066 h 1843284"/>
              <a:gd name="connsiteX2" fmla="*/ 2800124 w 2800124"/>
              <a:gd name="connsiteY2" fmla="*/ 1843284 h 1843284"/>
              <a:gd name="connsiteX3" fmla="*/ 1987869 w 2800124"/>
              <a:gd name="connsiteY3" fmla="*/ 1843284 h 1843284"/>
              <a:gd name="connsiteX4" fmla="*/ 1986195 w 2800124"/>
              <a:gd name="connsiteY4" fmla="*/ 1838711 h 1843284"/>
              <a:gd name="connsiteX5" fmla="*/ 375357 w 2800124"/>
              <a:gd name="connsiteY5" fmla="*/ 770976 h 1843284"/>
              <a:gd name="connsiteX6" fmla="*/ 23030 w 2800124"/>
              <a:gd name="connsiteY6" fmla="*/ 806494 h 1843284"/>
              <a:gd name="connsiteX7" fmla="*/ 0 w 2800124"/>
              <a:gd name="connsiteY7" fmla="*/ 812415 h 1843284"/>
              <a:gd name="connsiteX8" fmla="*/ 0 w 2800124"/>
              <a:gd name="connsiteY8" fmla="*/ 30983 h 1843284"/>
              <a:gd name="connsiteX9" fmla="*/ 117785 w 2800124"/>
              <a:gd name="connsiteY9" fmla="*/ 13007 h 1843284"/>
              <a:gd name="connsiteX10" fmla="*/ 375358 w 2800124"/>
              <a:gd name="connsiteY10" fmla="*/ 0 h 184328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800124" h="1843284">
                <a:moveTo>
                  <a:pt x="375358" y="0"/>
                </a:moveTo>
                <a:cubicBezTo>
                  <a:pt x="1505802" y="0"/>
                  <a:pt x="2462339" y="744579"/>
                  <a:pt x="2781298" y="1770066"/>
                </a:cubicBezTo>
                <a:lnTo>
                  <a:pt x="2800124" y="1843284"/>
                </a:lnTo>
                <a:lnTo>
                  <a:pt x="1987869" y="1843284"/>
                </a:lnTo>
                <a:lnTo>
                  <a:pt x="1986195" y="1838711"/>
                </a:lnTo>
                <a:cubicBezTo>
                  <a:pt x="1720801" y="1211248"/>
                  <a:pt x="1099494" y="770976"/>
                  <a:pt x="375357" y="770976"/>
                </a:cubicBezTo>
                <a:cubicBezTo>
                  <a:pt x="254668" y="770976"/>
                  <a:pt x="136835" y="783206"/>
                  <a:pt x="23030" y="806494"/>
                </a:cubicBezTo>
                <a:lnTo>
                  <a:pt x="0" y="812415"/>
                </a:lnTo>
                <a:lnTo>
                  <a:pt x="0" y="30983"/>
                </a:lnTo>
                <a:lnTo>
                  <a:pt x="117785" y="13007"/>
                </a:lnTo>
                <a:cubicBezTo>
                  <a:pt x="202473" y="4406"/>
                  <a:pt x="288401" y="0"/>
                  <a:pt x="375358" y="0"/>
                </a:cubicBezTo>
                <a:close/>
              </a:path>
            </a:pathLst>
          </a:custGeom>
          <a:solidFill>
            <a:schemeClr val="accent5">
              <a:lumMod val="75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365125"/>
            <a:ext cx="10722932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57200" y="1825625"/>
            <a:ext cx="10722932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24600"/>
            <a:ext cx="25602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93BAB95-8DA7-460B-B00A-7037C8394FB0}" type="datetime1">
              <a:rPr lang="en-US" smtClean="0"/>
              <a:pPr/>
              <a:t>5/23/2024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200861" y="6319838"/>
            <a:ext cx="398278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190806" y="6324600"/>
            <a:ext cx="79907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11A71338-8BA2-4C79-A6C5-5A8E30081D0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77" name="Freeform: Shape 76">
            <a:extLst>
              <a:ext uri="{FF2B5EF4-FFF2-40B4-BE49-F238E27FC236}">
                <a16:creationId xmlns:a16="http://schemas.microsoft.com/office/drawing/2014/main" id="{0A253F60-DE40-4508-A37A-61331DF1DD5D}"/>
              </a:ext>
            </a:extLst>
          </p:cNvPr>
          <p:cNvSpPr/>
          <p:nvPr/>
        </p:nvSpPr>
        <p:spPr>
          <a:xfrm>
            <a:off x="7979728" y="0"/>
            <a:ext cx="4209224" cy="1650549"/>
          </a:xfrm>
          <a:custGeom>
            <a:avLst/>
            <a:gdLst>
              <a:gd name="connsiteX0" fmla="*/ 0 w 4209224"/>
              <a:gd name="connsiteY0" fmla="*/ 0 h 1650549"/>
              <a:gd name="connsiteX1" fmla="*/ 846445 w 4209224"/>
              <a:gd name="connsiteY1" fmla="*/ 0 h 1650549"/>
              <a:gd name="connsiteX2" fmla="*/ 912542 w 4209224"/>
              <a:gd name="connsiteY2" fmla="*/ 108799 h 1650549"/>
              <a:gd name="connsiteX3" fmla="*/ 2362195 w 4209224"/>
              <a:gd name="connsiteY3" fmla="*/ 879573 h 1650549"/>
              <a:gd name="connsiteX4" fmla="*/ 3811848 w 4209224"/>
              <a:gd name="connsiteY4" fmla="*/ 108799 h 1650549"/>
              <a:gd name="connsiteX5" fmla="*/ 3877945 w 4209224"/>
              <a:gd name="connsiteY5" fmla="*/ 0 h 1650549"/>
              <a:gd name="connsiteX6" fmla="*/ 4209224 w 4209224"/>
              <a:gd name="connsiteY6" fmla="*/ 0 h 1650549"/>
              <a:gd name="connsiteX7" fmla="*/ 4209224 w 4209224"/>
              <a:gd name="connsiteY7" fmla="*/ 840421 h 1650549"/>
              <a:gd name="connsiteX8" fmla="*/ 4143538 w 4209224"/>
              <a:gd name="connsiteY8" fmla="*/ 912693 h 1650549"/>
              <a:gd name="connsiteX9" fmla="*/ 2362196 w 4209224"/>
              <a:gd name="connsiteY9" fmla="*/ 1650549 h 1650549"/>
              <a:gd name="connsiteX10" fmla="*/ 40969 w 4209224"/>
              <a:gd name="connsiteY10" fmla="*/ 111937 h 16505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4209224" h="1650549">
                <a:moveTo>
                  <a:pt x="0" y="0"/>
                </a:moveTo>
                <a:lnTo>
                  <a:pt x="846445" y="0"/>
                </a:lnTo>
                <a:lnTo>
                  <a:pt x="912542" y="108799"/>
                </a:lnTo>
                <a:cubicBezTo>
                  <a:pt x="1226710" y="573829"/>
                  <a:pt x="1758748" y="879573"/>
                  <a:pt x="2362195" y="879573"/>
                </a:cubicBezTo>
                <a:cubicBezTo>
                  <a:pt x="2965642" y="879573"/>
                  <a:pt x="3497680" y="573829"/>
                  <a:pt x="3811848" y="108799"/>
                </a:cubicBezTo>
                <a:lnTo>
                  <a:pt x="3877945" y="0"/>
                </a:lnTo>
                <a:lnTo>
                  <a:pt x="4209224" y="0"/>
                </a:lnTo>
                <a:lnTo>
                  <a:pt x="4209224" y="840421"/>
                </a:lnTo>
                <a:lnTo>
                  <a:pt x="4143538" y="912693"/>
                </a:lnTo>
                <a:cubicBezTo>
                  <a:pt x="3687653" y="1368578"/>
                  <a:pt x="3057854" y="1650549"/>
                  <a:pt x="2362196" y="1650549"/>
                </a:cubicBezTo>
                <a:cubicBezTo>
                  <a:pt x="1318710" y="1650549"/>
                  <a:pt x="423404" y="1016115"/>
                  <a:pt x="40969" y="111937"/>
                </a:cubicBezTo>
                <a:close/>
              </a:path>
            </a:pathLst>
          </a:custGeom>
          <a:solidFill>
            <a:schemeClr val="accent5">
              <a:lumMod val="60000"/>
              <a:lumOff val="4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en-US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099007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0" r:id="rId1"/>
    <p:sldLayoutId id="2147483681" r:id="rId2"/>
    <p:sldLayoutId id="2147483682" r:id="rId3"/>
    <p:sldLayoutId id="2147483683" r:id="rId4"/>
    <p:sldLayoutId id="2147483684" r:id="rId5"/>
    <p:sldLayoutId id="2147483678" r:id="rId6"/>
    <p:sldLayoutId id="2147483674" r:id="rId7"/>
    <p:sldLayoutId id="2147483675" r:id="rId8"/>
    <p:sldLayoutId id="2147483676" r:id="rId9"/>
    <p:sldLayoutId id="2147483677" r:id="rId10"/>
    <p:sldLayoutId id="2147483679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800" kern="1200">
          <a:solidFill>
            <a:srgbClr val="FFFFFF"/>
          </a:solidFill>
          <a:latin typeface="+mn-lt"/>
          <a:ea typeface="+mn-ea"/>
          <a:cs typeface="+mn-cs"/>
        </a:defRPr>
      </a:lvl1pPr>
      <a:lvl2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400" kern="1200">
          <a:solidFill>
            <a:srgbClr val="FFFFFF"/>
          </a:solidFill>
          <a:latin typeface="+mn-lt"/>
          <a:ea typeface="+mn-ea"/>
          <a:cs typeface="+mn-cs"/>
        </a:defRPr>
      </a:lvl2pPr>
      <a:lvl3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2000" kern="1200">
          <a:solidFill>
            <a:srgbClr val="FFFFFF"/>
          </a:solidFill>
          <a:latin typeface="+mn-lt"/>
          <a:ea typeface="+mn-ea"/>
          <a:cs typeface="+mn-cs"/>
        </a:defRPr>
      </a:lvl3pPr>
      <a:lvl4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4pPr>
      <a:lvl5pPr marL="2286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bg1"/>
        </a:buClr>
        <a:buSzPct val="75000"/>
        <a:buFont typeface="Arial" panose="020B0604020202020204" pitchFamily="34" charset="0"/>
        <a:buChar char="•"/>
        <a:defRPr sz="1800" kern="1200">
          <a:solidFill>
            <a:srgbClr val="FFFFFF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4a"/><Relationship Id="rId1" Type="http://schemas.microsoft.com/office/2007/relationships/media" Target="../media/media1.m4a"/><Relationship Id="rId6" Type="http://schemas.openxmlformats.org/officeDocument/2006/relationships/image" Target="../media/image1.jpeg"/><Relationship Id="rId5" Type="http://schemas.openxmlformats.org/officeDocument/2006/relationships/hyperlink" Target="https://www.edugeek.net/forums/" TargetMode="Externa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733A6A7-E7EE-42C5-88DE-B09D16B38C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BA6285CA-6AFA-4F27-AFB5-1B32CDE09B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bg1"/>
              </a:solidFill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91108A0F-8C78-4294-B028-9F09581FC0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-6214" y="-1"/>
            <a:ext cx="12214827" cy="6858000"/>
            <a:chOff x="-6214" y="-1"/>
            <a:chExt cx="12214827" cy="6858000"/>
          </a:xfrm>
        </p:grpSpPr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313489AA-CF3C-45B5-9A6B-D686CDD1DDF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-6214" y="6686283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4">
              <a:extLst>
                <a:ext uri="{FF2B5EF4-FFF2-40B4-BE49-F238E27FC236}">
                  <a16:creationId xmlns:a16="http://schemas.microsoft.com/office/drawing/2014/main" id="{7ABF1CE3-37BC-462F-BC4B-5EF9C8287DB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121847A4-7B07-4976-81EF-E68ABFC4FB3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9325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9F3EBBA6-8771-481B-BACA-142F0C80534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9252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DF58D94E-BB4B-436D-8172-0F5737BEEA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9196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4F75AA9A-4678-41CB-AEFA-13C324B8475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219140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6C95E447-C172-476B-98BE-453E4049FBE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319084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1F3BD247-696E-47F7-964F-89A5823D11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419028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Connector 21">
              <a:extLst>
                <a:ext uri="{FF2B5EF4-FFF2-40B4-BE49-F238E27FC236}">
                  <a16:creationId xmlns:a16="http://schemas.microsoft.com/office/drawing/2014/main" id="{5E31E4B8-694B-447A-AA13-36B0A4EEC9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18971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Straight Connector 56">
              <a:extLst>
                <a:ext uri="{FF2B5EF4-FFF2-40B4-BE49-F238E27FC236}">
                  <a16:creationId xmlns:a16="http://schemas.microsoft.com/office/drawing/2014/main" id="{88321B73-1AE7-4FA0-90EB-4E969A095DF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18915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E15F8082-1C6D-496D-937D-964948B109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7188594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1B84AF1D-3604-4213-B891-4880C86F6E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8188032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C3631262-5E4E-4A33-9D72-17996A538F9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9187470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9A4C49C9-CD9F-417C-A832-DD9D6F9C4BC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0186908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9A3BBBFA-B462-4340-82C8-3EE5CCFB100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118634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4A7D3C2E-F100-49BC-9F4E-DFB50B2F9F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2185786" y="-1"/>
              <a:ext cx="0" cy="685800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E46D4A85-2FF9-491B-BBF7-4D83EB8881B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717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>
              <a:extLst>
                <a:ext uri="{FF2B5EF4-FFF2-40B4-BE49-F238E27FC236}">
                  <a16:creationId xmlns:a16="http://schemas.microsoft.com/office/drawing/2014/main" id="{B8F6747A-BC05-4E83-8FE8-976BBCE3052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72890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>
              <a:extLst>
                <a:ext uri="{FF2B5EF4-FFF2-40B4-BE49-F238E27FC236}">
                  <a16:creationId xmlns:a16="http://schemas.microsoft.com/office/drawing/2014/main" id="{4C1FEEA0-B31C-4DD8-9CC4-DAE0655780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28609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>
              <a:extLst>
                <a:ext uri="{FF2B5EF4-FFF2-40B4-BE49-F238E27FC236}">
                  <a16:creationId xmlns:a16="http://schemas.microsoft.com/office/drawing/2014/main" id="{BA783C12-3D0A-495D-B461-9D1FCC415A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184328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>
              <a:extLst>
                <a:ext uri="{FF2B5EF4-FFF2-40B4-BE49-F238E27FC236}">
                  <a16:creationId xmlns:a16="http://schemas.microsoft.com/office/drawing/2014/main" id="{9AD7D205-DA43-40B9-82B4-D570FB270F5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40047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34">
              <a:extLst>
                <a:ext uri="{FF2B5EF4-FFF2-40B4-BE49-F238E27FC236}">
                  <a16:creationId xmlns:a16="http://schemas.microsoft.com/office/drawing/2014/main" id="{FDD4F5FF-D993-454E-AB84-8634B9E53F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295766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Connector 35">
              <a:extLst>
                <a:ext uri="{FF2B5EF4-FFF2-40B4-BE49-F238E27FC236}">
                  <a16:creationId xmlns:a16="http://schemas.microsoft.com/office/drawing/2014/main" id="{EF64AEBB-D378-4CCE-9266-B45FC822EB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351485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Straight Connector 36">
              <a:extLst>
                <a:ext uri="{FF2B5EF4-FFF2-40B4-BE49-F238E27FC236}">
                  <a16:creationId xmlns:a16="http://schemas.microsoft.com/office/drawing/2014/main" id="{22217ABD-7AF1-44DF-9243-75E5C9792A0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07204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>
              <a:extLst>
                <a:ext uri="{FF2B5EF4-FFF2-40B4-BE49-F238E27FC236}">
                  <a16:creationId xmlns:a16="http://schemas.microsoft.com/office/drawing/2014/main" id="{0D885E59-AA75-4026-972E-4DEE1AB5994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462923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>
              <a:extLst>
                <a:ext uri="{FF2B5EF4-FFF2-40B4-BE49-F238E27FC236}">
                  <a16:creationId xmlns:a16="http://schemas.microsoft.com/office/drawing/2014/main" id="{6AB41BAB-F8B8-402D-BC3D-82F73208A39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18642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F67CC234-9EF0-4613-9013-F7F9AEC49E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5743616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1" name="Straight Connector 40">
              <a:extLst>
                <a:ext uri="{FF2B5EF4-FFF2-40B4-BE49-F238E27FC236}">
                  <a16:creationId xmlns:a16="http://schemas.microsoft.com/office/drawing/2014/main" id="{032D8DE3-B3FD-47EC-B6D3-90CE4F0370D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0" y="6857999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Straight Connector 41">
              <a:extLst>
                <a:ext uri="{FF2B5EF4-FFF2-40B4-BE49-F238E27FC236}">
                  <a16:creationId xmlns:a16="http://schemas.microsoft.com/office/drawing/2014/main" id="{A4218772-C699-478C-9D44-9459ABA4CA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>
              <a:cxnSpLocks/>
            </p:cNvCxnSpPr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16613" y="6248400"/>
              <a:ext cx="12192000" cy="0"/>
            </a:xfrm>
            <a:prstGeom prst="line">
              <a:avLst/>
            </a:prstGeom>
            <a:ln w="19050">
              <a:solidFill>
                <a:schemeClr val="accent2">
                  <a:alpha val="15000"/>
                </a:schemeClr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4E3D197F-6E5B-12E9-C4D5-687BE15F34C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53142" y="2954226"/>
            <a:ext cx="5555624" cy="2232199"/>
          </a:xfrm>
        </p:spPr>
        <p:txBody>
          <a:bodyPr anchor="t">
            <a:normAutofit/>
          </a:bodyPr>
          <a:lstStyle/>
          <a:p>
            <a:pPr algn="l"/>
            <a:r>
              <a:rPr lang="en-GB" sz="5000" dirty="0"/>
              <a:t>Have you my PowerPoint Bug?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E4BD43A-2E50-06CB-5DC7-91EEF932F4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53142" y="725465"/>
            <a:ext cx="5555624" cy="2063925"/>
          </a:xfrm>
        </p:spPr>
        <p:txBody>
          <a:bodyPr anchor="b">
            <a:normAutofit/>
          </a:bodyPr>
          <a:lstStyle/>
          <a:p>
            <a:pPr algn="l"/>
            <a:r>
              <a:rPr lang="en-GB"/>
              <a:t>Rob Holmes – </a:t>
            </a:r>
            <a:r>
              <a:rPr lang="en-GB">
                <a:hlinkClick r:id="rId5"/>
              </a:rPr>
              <a:t>Edugeek Forums </a:t>
            </a:r>
            <a:r>
              <a:rPr lang="en-GB"/>
              <a:t>– 2024</a:t>
            </a:r>
          </a:p>
        </p:txBody>
      </p:sp>
      <p:sp>
        <p:nvSpPr>
          <p:cNvPr id="44" name="Right Triangle 43">
            <a:extLst>
              <a:ext uri="{FF2B5EF4-FFF2-40B4-BE49-F238E27FC236}">
                <a16:creationId xmlns:a16="http://schemas.microsoft.com/office/drawing/2014/main" id="{94D786EB-944C-47D5-B631-899F4029B0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>
            <a:off x="408102" y="-284146"/>
            <a:ext cx="568289" cy="568289"/>
          </a:xfrm>
          <a:prstGeom prst="rtTriangle">
            <a:avLst/>
          </a:prstGeom>
          <a:solidFill>
            <a:schemeClr val="accent5">
              <a:lumMod val="50000"/>
              <a:alpha val="1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Ladybug on a white background">
            <a:extLst>
              <a:ext uri="{FF2B5EF4-FFF2-40B4-BE49-F238E27FC236}">
                <a16:creationId xmlns:a16="http://schemas.microsoft.com/office/drawing/2014/main" id="{EC9948D3-745F-77E9-FC07-1D6D8B138023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3513" r="38888" b="-1"/>
          <a:stretch/>
        </p:blipFill>
        <p:spPr>
          <a:xfrm>
            <a:off x="6309311" y="1"/>
            <a:ext cx="5899302" cy="6862230"/>
          </a:xfrm>
          <a:custGeom>
            <a:avLst/>
            <a:gdLst/>
            <a:ahLst/>
            <a:cxnLst/>
            <a:rect l="l" t="t" r="r" b="b"/>
            <a:pathLst>
              <a:path w="5923149" h="6857997">
                <a:moveTo>
                  <a:pt x="320173" y="0"/>
                </a:moveTo>
                <a:lnTo>
                  <a:pt x="5923149" y="0"/>
                </a:lnTo>
                <a:lnTo>
                  <a:pt x="5923149" y="6857997"/>
                </a:lnTo>
                <a:lnTo>
                  <a:pt x="1111789" y="6857997"/>
                </a:lnTo>
                <a:lnTo>
                  <a:pt x="1106562" y="6546368"/>
                </a:lnTo>
                <a:cubicBezTo>
                  <a:pt x="1000021" y="3425651"/>
                  <a:pt x="-688878" y="3321843"/>
                  <a:pt x="320173" y="0"/>
                </a:cubicBezTo>
                <a:close/>
              </a:path>
            </a:pathLst>
          </a:cu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AC07CDF-6A9C-78C2-D573-BE150F3475BA}"/>
              </a:ext>
            </a:extLst>
          </p:cNvPr>
          <p:cNvSpPr txBox="1"/>
          <p:nvPr/>
        </p:nvSpPr>
        <p:spPr>
          <a:xfrm>
            <a:off x="453142" y="4629236"/>
            <a:ext cx="5856168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dirty="0">
                <a:solidFill>
                  <a:schemeClr val="bg1"/>
                </a:solidFill>
              </a:rPr>
              <a:t>Start the presentation from here in PowerPoint Desktop. Listen to my dull Yorkshire tones in my narration for instructions to find out.</a:t>
            </a:r>
            <a:br>
              <a:rPr lang="en-GB" dirty="0">
                <a:solidFill>
                  <a:schemeClr val="bg1"/>
                </a:solidFill>
              </a:rPr>
            </a:br>
            <a:br>
              <a:rPr lang="en-GB" dirty="0">
                <a:solidFill>
                  <a:schemeClr val="bg1"/>
                </a:solidFill>
              </a:rPr>
            </a:br>
            <a:r>
              <a:rPr lang="en-GB" dirty="0">
                <a:solidFill>
                  <a:schemeClr val="bg1"/>
                </a:solidFill>
              </a:rPr>
              <a:t>You’ll need speakers or headphones to hear the bug (And my instructions).</a:t>
            </a:r>
          </a:p>
        </p:txBody>
      </p:sp>
      <p:pic>
        <p:nvPicPr>
          <p:cNvPr id="72" name="Audio 71">
            <a:hlinkClick r:id="" action="ppaction://media"/>
            <a:extLst>
              <a:ext uri="{FF2B5EF4-FFF2-40B4-BE49-F238E27FC236}">
                <a16:creationId xmlns:a16="http://schemas.microsoft.com/office/drawing/2014/main" id="{35A1BB0D-8C02-3CFC-8937-0361939614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  <p:grpSp>
        <p:nvGrpSpPr>
          <p:cNvPr id="77" name="Group 76">
            <a:extLst>
              <a:ext uri="{FF2B5EF4-FFF2-40B4-BE49-F238E27FC236}">
                <a16:creationId xmlns:a16="http://schemas.microsoft.com/office/drawing/2014/main" id="{205E9F01-0E37-D91C-F2EB-7DFDA2555A59}"/>
              </a:ext>
            </a:extLst>
          </p:cNvPr>
          <p:cNvGrpSpPr/>
          <p:nvPr/>
        </p:nvGrpSpPr>
        <p:grpSpPr>
          <a:xfrm>
            <a:off x="7535385" y="155268"/>
            <a:ext cx="4265346" cy="3224427"/>
            <a:chOff x="7535385" y="155268"/>
            <a:chExt cx="4265346" cy="3224427"/>
          </a:xfrm>
        </p:grpSpPr>
        <p:pic>
          <p:nvPicPr>
            <p:cNvPr id="74" name="Picture 73">
              <a:extLst>
                <a:ext uri="{FF2B5EF4-FFF2-40B4-BE49-F238E27FC236}">
                  <a16:creationId xmlns:a16="http://schemas.microsoft.com/office/drawing/2014/main" id="{B354E7E9-CEFF-7E14-7015-A36961D4849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/>
            <a:srcRect l="69724" t="18753" r="22079" b="48748"/>
            <a:stretch/>
          </p:blipFill>
          <p:spPr>
            <a:xfrm>
              <a:off x="10354808" y="155268"/>
              <a:ext cx="1445923" cy="3224427"/>
            </a:xfrm>
            <a:prstGeom prst="rect">
              <a:avLst/>
            </a:prstGeom>
          </p:spPr>
        </p:pic>
        <p:sp>
          <p:nvSpPr>
            <p:cNvPr id="75" name="Arrow: Right 74">
              <a:extLst>
                <a:ext uri="{FF2B5EF4-FFF2-40B4-BE49-F238E27FC236}">
                  <a16:creationId xmlns:a16="http://schemas.microsoft.com/office/drawing/2014/main" id="{1CB31C5C-11C1-A5E7-3446-2C11AC925A18}"/>
                </a:ext>
              </a:extLst>
            </p:cNvPr>
            <p:cNvSpPr/>
            <p:nvPr/>
          </p:nvSpPr>
          <p:spPr>
            <a:xfrm>
              <a:off x="8691288" y="2873211"/>
              <a:ext cx="1956468" cy="256332"/>
            </a:xfrm>
            <a:prstGeom prst="rightArrow">
              <a:avLst/>
            </a:prstGeom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708555C2-5E41-DB9F-1CD8-F1BF7B03B7A2}"/>
                </a:ext>
              </a:extLst>
            </p:cNvPr>
            <p:cNvSpPr txBox="1"/>
            <p:nvPr/>
          </p:nvSpPr>
          <p:spPr>
            <a:xfrm>
              <a:off x="7535385" y="2533548"/>
              <a:ext cx="2882379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r"/>
              <a:r>
                <a:rPr lang="en-GB" dirty="0"/>
                <a:t>Please Pause now!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95540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64806"/>
    </mc:Choice>
    <mc:Fallback>
      <p:transition spd="slow" advTm="6480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43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2"/>
                </p:tgtEl>
              </p:cMediaNode>
            </p:audio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4529C1-7255-7E70-BDDE-4FCAF490DB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Let me know!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FD8195-F593-B419-D721-A4A249B4D4F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Let me know on the thread if you do or not.</a:t>
            </a:r>
          </a:p>
          <a:p>
            <a:r>
              <a:rPr lang="en-GB" dirty="0"/>
              <a:t>Please let me know the build version number of your Office install.</a:t>
            </a:r>
          </a:p>
          <a:p>
            <a:pPr marL="715963" lvl="3" indent="41275"/>
            <a:r>
              <a:rPr lang="en-GB" dirty="0"/>
              <a:t>This can be found in File&gt;Account&gt;About PowerPoint</a:t>
            </a:r>
          </a:p>
        </p:txBody>
      </p:sp>
      <p:pic>
        <p:nvPicPr>
          <p:cNvPr id="7" name="Audio 6">
            <a:hlinkClick r:id="" action="ppaction://media"/>
            <a:extLst>
              <a:ext uri="{FF2B5EF4-FFF2-40B4-BE49-F238E27FC236}">
                <a16:creationId xmlns:a16="http://schemas.microsoft.com/office/drawing/2014/main" id="{84462871-B4CE-FB03-471D-9876F49017D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rcRect l="-161075" t="-161075" r="-161075" b="-161075"/>
          <a:stretch>
            <a:fillRect/>
          </a:stretch>
        </p:blipFill>
        <p:spPr>
          <a:xfrm>
            <a:off x="10052304" y="4718304"/>
            <a:ext cx="2057400" cy="2057400"/>
          </a:xfrm>
          <a:prstGeom prst="ellipse">
            <a:avLst/>
          </a:prstGeom>
        </p:spPr>
      </p:pic>
    </p:spTree>
    <p:extLst>
      <p:ext uri="{BB962C8B-B14F-4D97-AF65-F5344CB8AC3E}">
        <p14:creationId xmlns:p14="http://schemas.microsoft.com/office/powerpoint/2010/main" val="39196593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Tm="51388"/>
    </mc:Choice>
    <mc:Fallback>
      <p:transition spd="slow" advTm="51388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SineVTI">
  <a:themeElements>
    <a:clrScheme name="AnalogousFromRegularSeedRightStep">
      <a:dk1>
        <a:srgbClr val="000000"/>
      </a:dk1>
      <a:lt1>
        <a:srgbClr val="FFFFFF"/>
      </a:lt1>
      <a:dk2>
        <a:srgbClr val="412824"/>
      </a:dk2>
      <a:lt2>
        <a:srgbClr val="E2E8E6"/>
      </a:lt2>
      <a:accent1>
        <a:srgbClr val="E72963"/>
      </a:accent1>
      <a:accent2>
        <a:srgbClr val="D52C17"/>
      </a:accent2>
      <a:accent3>
        <a:srgbClr val="E78D29"/>
      </a:accent3>
      <a:accent4>
        <a:srgbClr val="AFA613"/>
      </a:accent4>
      <a:accent5>
        <a:srgbClr val="7EB420"/>
      </a:accent5>
      <a:accent6>
        <a:srgbClr val="39BB14"/>
      </a:accent6>
      <a:hlink>
        <a:srgbClr val="319476"/>
      </a:hlink>
      <a:folHlink>
        <a:srgbClr val="7F7F7F"/>
      </a:folHlink>
    </a:clrScheme>
    <a:fontScheme name="Custom 49">
      <a:majorFont>
        <a:latin typeface="Posterama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ineVTI" id="{8435B2A2-1BD5-4C05-93E5-3C5388B709E3}" vid="{0D704B13-63FE-4848-A298-6B7359B95653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TM03457475[[fn=Frame]]</Template>
  <TotalTime>33</TotalTime>
  <Words>372</Words>
  <Application>Microsoft Office PowerPoint</Application>
  <PresentationFormat>Widescreen</PresentationFormat>
  <Paragraphs>18</Paragraphs>
  <Slides>2</Slides>
  <Notes>2</Notes>
  <HiddenSlides>0</HiddenSlides>
  <MMClips>2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7" baseType="lpstr">
      <vt:lpstr>Aptos</vt:lpstr>
      <vt:lpstr>Arial</vt:lpstr>
      <vt:lpstr>Avenir Next LT Pro</vt:lpstr>
      <vt:lpstr>Posterama</vt:lpstr>
      <vt:lpstr>SineVTI</vt:lpstr>
      <vt:lpstr>Have you my PowerPoint Bug?</vt:lpstr>
      <vt:lpstr>Let me know!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Have you my PowerPoint Bug?</dc:title>
  <dc:creator>Rob Holmes</dc:creator>
  <cp:lastModifiedBy>Rob Holmes</cp:lastModifiedBy>
  <cp:revision>1</cp:revision>
  <dcterms:created xsi:type="dcterms:W3CDTF">2024-05-23T08:23:42Z</dcterms:created>
  <dcterms:modified xsi:type="dcterms:W3CDTF">2024-05-23T08:56:59Z</dcterms:modified>
</cp:coreProperties>
</file>