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5.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6.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2" r:id="rId4"/>
    <p:sldMasterId id="2147483756" r:id="rId5"/>
    <p:sldMasterId id="2147483774" r:id="rId6"/>
    <p:sldMasterId id="2147483783" r:id="rId7"/>
    <p:sldMasterId id="2147483792" r:id="rId8"/>
    <p:sldMasterId id="2147483804" r:id="rId9"/>
    <p:sldMasterId id="2147483817" r:id="rId10"/>
  </p:sldMasterIdLst>
  <p:notesMasterIdLst>
    <p:notesMasterId r:id="rId49"/>
  </p:notesMasterIdLst>
  <p:handoutMasterIdLst>
    <p:handoutMasterId r:id="rId50"/>
  </p:handoutMasterIdLst>
  <p:sldIdLst>
    <p:sldId id="592" r:id="rId11"/>
    <p:sldId id="564" r:id="rId12"/>
    <p:sldId id="565" r:id="rId13"/>
    <p:sldId id="566" r:id="rId14"/>
    <p:sldId id="547" r:id="rId15"/>
    <p:sldId id="550" r:id="rId16"/>
    <p:sldId id="551" r:id="rId17"/>
    <p:sldId id="552" r:id="rId18"/>
    <p:sldId id="553" r:id="rId19"/>
    <p:sldId id="567" r:id="rId20"/>
    <p:sldId id="569" r:id="rId21"/>
    <p:sldId id="554" r:id="rId22"/>
    <p:sldId id="555" r:id="rId23"/>
    <p:sldId id="549" r:id="rId24"/>
    <p:sldId id="556" r:id="rId25"/>
    <p:sldId id="557" r:id="rId26"/>
    <p:sldId id="570" r:id="rId27"/>
    <p:sldId id="571" r:id="rId28"/>
    <p:sldId id="572" r:id="rId29"/>
    <p:sldId id="513" r:id="rId30"/>
    <p:sldId id="573" r:id="rId31"/>
    <p:sldId id="544" r:id="rId32"/>
    <p:sldId id="545" r:id="rId33"/>
    <p:sldId id="574" r:id="rId34"/>
    <p:sldId id="575" r:id="rId35"/>
    <p:sldId id="548" r:id="rId36"/>
    <p:sldId id="586" r:id="rId37"/>
    <p:sldId id="578" r:id="rId38"/>
    <p:sldId id="561" r:id="rId39"/>
    <p:sldId id="587" r:id="rId40"/>
    <p:sldId id="588" r:id="rId41"/>
    <p:sldId id="562" r:id="rId42"/>
    <p:sldId id="589" r:id="rId43"/>
    <p:sldId id="591" r:id="rId44"/>
    <p:sldId id="582" r:id="rId45"/>
    <p:sldId id="583" r:id="rId46"/>
    <p:sldId id="594" r:id="rId47"/>
    <p:sldId id="593" r:id="rId48"/>
  </p:sldIdLst>
  <p:sldSz cx="12188825" cy="6858000"/>
  <p:notesSz cx="7010400" cy="9236075"/>
  <p:defaultTex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Slide" id="{F0DD1344-8DCE-4077-9BD6-07B701CEB119}">
          <p14:sldIdLst>
            <p14:sldId id="592"/>
          </p14:sldIdLst>
        </p14:section>
        <p14:section name="Opening" id="{02F688AE-DCAD-4A7D-AEEF-77A48763356C}">
          <p14:sldIdLst>
            <p14:sldId id="564"/>
            <p14:sldId id="565"/>
          </p14:sldIdLst>
        </p14:section>
        <p14:section name="Windows 8 Recovery Features" id="{F3D01C5A-5343-485E-8FAE-04F6536BA367}">
          <p14:sldIdLst>
            <p14:sldId id="566"/>
            <p14:sldId id="547"/>
            <p14:sldId id="550"/>
          </p14:sldIdLst>
        </p14:section>
        <p14:section name="Creating a Refresh Image" id="{02FA68A9-B5B9-4A60-8B4C-08F88A006259}">
          <p14:sldIdLst>
            <p14:sldId id="551"/>
          </p14:sldIdLst>
        </p14:section>
        <p14:section name="Refreshing the PC" id="{B829D61B-BEBD-4874-93B1-D75C5C05C4D5}">
          <p14:sldIdLst>
            <p14:sldId id="552"/>
          </p14:sldIdLst>
        </p14:section>
        <p14:section name="Introducing DaRT 8" id="{373FE6F2-6747-4AA0-B101-F45B00FA2EA3}">
          <p14:sldIdLst>
            <p14:sldId id="553"/>
            <p14:sldId id="567"/>
            <p14:sldId id="569"/>
          </p14:sldIdLst>
        </p14:section>
        <p14:section name="Creating DaRT Recovery Images" id="{1E7879E0-117C-44AD-BF9C-0EB34F44ED5F}">
          <p14:sldIdLst>
            <p14:sldId id="554"/>
          </p14:sldIdLst>
        </p14:section>
        <p14:section name="Deploying DaRT Recovery Images" id="{A9C56B8E-C912-4D98-BB7C-4C9972EB1E70}">
          <p14:sldIdLst>
            <p14:sldId id="555"/>
            <p14:sldId id="549"/>
          </p14:sldIdLst>
        </p14:section>
        <p14:section name="Installing DaRT Recovery Images Locally" id="{0758F8F2-1109-40D7-B055-DDD24DE7734C}">
          <p14:sldIdLst>
            <p14:sldId id="556"/>
          </p14:sldIdLst>
        </p14:section>
        <p14:section name="Starting Local DaRT Recovery Images" id="{74887602-CEAF-4177-BDA5-ABFF94080586}">
          <p14:sldIdLst>
            <p14:sldId id="557"/>
          </p14:sldIdLst>
        </p14:section>
        <p14:section name="Windows 8 Security" id="{8A968DA5-85F6-4869-B79C-4847B634869B}">
          <p14:sldIdLst>
            <p14:sldId id="570"/>
          </p14:sldIdLst>
        </p14:section>
        <p14:section name="BitLocker Drive Encryption" id="{6ACE6A15-57F5-4FF1-900A-7255DE7E0936}">
          <p14:sldIdLst>
            <p14:sldId id="571"/>
            <p14:sldId id="572"/>
            <p14:sldId id="513"/>
            <p14:sldId id="573"/>
            <p14:sldId id="544"/>
            <p14:sldId id="545"/>
            <p14:sldId id="574"/>
          </p14:sldIdLst>
        </p14:section>
        <p14:section name="Microsoft BitLocker Administration and Monitoring" id="{DB365906-118E-462D-B280-2E1A092F73DD}">
          <p14:sldIdLst>
            <p14:sldId id="575"/>
            <p14:sldId id="548"/>
            <p14:sldId id="586"/>
          </p14:sldIdLst>
        </p14:section>
        <p14:section name="Trusted Boot" id="{5E494684-8CD8-4EEE-8DC3-F082ACB97C45}">
          <p14:sldIdLst>
            <p14:sldId id="578"/>
            <p14:sldId id="561"/>
            <p14:sldId id="587"/>
            <p14:sldId id="588"/>
            <p14:sldId id="562"/>
          </p14:sldIdLst>
        </p14:section>
        <p14:section name="Windows 8 Security Post Boot" id="{329CC3AC-9751-4BDF-8DCC-8A4C2AAA24A9}">
          <p14:sldIdLst>
            <p14:sldId id="589"/>
            <p14:sldId id="591"/>
            <p14:sldId id="582"/>
          </p14:sldIdLst>
        </p14:section>
        <p14:section name="Closing" id="{75B5EFEF-FEC9-49C9-B299-815DCFA0E833}">
          <p14:sldIdLst>
            <p14:sldId id="583"/>
            <p14:sldId id="594"/>
          </p14:sldIdLst>
        </p14:section>
        <p14:section name="Exit Slide" id="{DAC29C85-9036-43CB-97AF-158EC1D202B4}">
          <p14:sldIdLst>
            <p14:sldId id="593"/>
          </p14:sldIdLst>
        </p14:section>
      </p14:sectionLst>
    </p:ext>
    <p:ext uri="{EFAFB233-063F-42B5-8137-9DF3F51BA10A}">
      <p15:sldGuideLst xmlns:p15="http://schemas.microsoft.com/office/powerpoint/2012/main">
        <p15:guide id="1" orient="horz" pos="147">
          <p15:clr>
            <a:srgbClr val="A4A3A4"/>
          </p15:clr>
        </p15:guide>
        <p15:guide id="2" orient="horz" pos="4171">
          <p15:clr>
            <a:srgbClr val="A4A3A4"/>
          </p15:clr>
        </p15:guide>
        <p15:guide id="3" orient="horz" pos="2287">
          <p15:clr>
            <a:srgbClr val="A4A3A4"/>
          </p15:clr>
        </p15:guide>
        <p15:guide id="4" orient="horz" pos="3565">
          <p15:clr>
            <a:srgbClr val="A4A3A4"/>
          </p15:clr>
        </p15:guide>
        <p15:guide id="5" orient="horz" pos="3624">
          <p15:clr>
            <a:srgbClr val="A4A3A4"/>
          </p15:clr>
        </p15:guide>
        <p15:guide id="6" orient="horz" pos="1629">
          <p15:clr>
            <a:srgbClr val="A4A3A4"/>
          </p15:clr>
        </p15:guide>
        <p15:guide id="7" orient="horz" pos="1057">
          <p15:clr>
            <a:srgbClr val="A4A3A4"/>
          </p15:clr>
        </p15:guide>
        <p15:guide id="8" orient="horz" pos="2375">
          <p15:clr>
            <a:srgbClr val="A4A3A4"/>
          </p15:clr>
        </p15:guide>
        <p15:guide id="9" orient="horz" pos="1114">
          <p15:clr>
            <a:srgbClr val="A4A3A4"/>
          </p15:clr>
        </p15:guide>
        <p15:guide id="10" pos="3806">
          <p15:clr>
            <a:srgbClr val="A4A3A4"/>
          </p15:clr>
        </p15:guide>
        <p15:guide id="11" pos="2557">
          <p15:clr>
            <a:srgbClr val="A4A3A4"/>
          </p15:clr>
        </p15:guide>
        <p15:guide id="12" pos="128">
          <p15:clr>
            <a:srgbClr val="A4A3A4"/>
          </p15:clr>
        </p15:guide>
        <p15:guide id="13" pos="6301">
          <p15:clr>
            <a:srgbClr val="A4A3A4"/>
          </p15:clr>
        </p15:guide>
        <p15:guide id="14" pos="1312">
          <p15:clr>
            <a:srgbClr val="A4A3A4"/>
          </p15:clr>
        </p15:guide>
        <p15:guide id="15" pos="5123">
          <p15:clr>
            <a:srgbClr val="A4A3A4"/>
          </p15:clr>
        </p15:guide>
        <p15:guide id="16" pos="1379">
          <p15:clr>
            <a:srgbClr val="A4A3A4"/>
          </p15:clr>
        </p15:guide>
        <p15:guide id="17" pos="2626">
          <p15:clr>
            <a:srgbClr val="A4A3A4"/>
          </p15:clr>
        </p15:guide>
        <p15:guide id="18" pos="3882">
          <p15:clr>
            <a:srgbClr val="A4A3A4"/>
          </p15:clr>
        </p15:guide>
        <p15:guide id="19" pos="5056">
          <p15:clr>
            <a:srgbClr val="A4A3A4"/>
          </p15:clr>
        </p15:guide>
        <p15:guide id="20" pos="6368">
          <p15:clr>
            <a:srgbClr val="A4A3A4"/>
          </p15:clr>
        </p15:guide>
        <p15:guide id="21" pos="3464">
          <p15:clr>
            <a:srgbClr val="A4A3A4"/>
          </p15:clr>
        </p15:guide>
        <p15:guide id="22" pos="285">
          <p15:clr>
            <a:srgbClr val="A4A3A4"/>
          </p15:clr>
        </p15:guide>
      </p15:sldGuideLst>
    </p:ext>
    <p:ext uri="{2D200454-40CA-4A62-9FC3-DE9A4176ACB9}">
      <p15:notesGuideLst xmlns:p15="http://schemas.microsoft.com/office/powerpoint/2012/main">
        <p15:guide id="1" orient="horz" pos="2909">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0" clrIdx="1"/>
  <p:cmAuthor id="3" name="Jerry Honeycutt" initials="JH" lastIdx="14"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3B800"/>
    <a:srgbClr val="00188F"/>
    <a:srgbClr val="E81123"/>
    <a:srgbClr val="00D8CC"/>
    <a:srgbClr val="EE8200"/>
    <a:srgbClr val="F28500"/>
    <a:srgbClr val="FBFBFB"/>
    <a:srgbClr val="FFFFFF"/>
    <a:srgbClr val="000000"/>
    <a:srgbClr val="9292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153" autoAdjust="0"/>
    <p:restoredTop sz="84754" autoAdjust="0"/>
  </p:normalViewPr>
  <p:slideViewPr>
    <p:cSldViewPr snapToGrid="0" snapToObjects="1">
      <p:cViewPr varScale="1">
        <p:scale>
          <a:sx n="112" d="100"/>
          <a:sy n="112" d="100"/>
        </p:scale>
        <p:origin x="390" y="84"/>
      </p:cViewPr>
      <p:guideLst>
        <p:guide orient="horz" pos="147"/>
        <p:guide orient="horz" pos="4171"/>
        <p:guide orient="horz" pos="2287"/>
        <p:guide orient="horz" pos="3565"/>
        <p:guide orient="horz" pos="3624"/>
        <p:guide orient="horz" pos="1629"/>
        <p:guide orient="horz" pos="1057"/>
        <p:guide orient="horz" pos="2375"/>
        <p:guide orient="horz" pos="1114"/>
        <p:guide pos="3806"/>
        <p:guide pos="2557"/>
        <p:guide pos="128"/>
        <p:guide pos="6301"/>
        <p:guide pos="1312"/>
        <p:guide pos="5123"/>
        <p:guide pos="1379"/>
        <p:guide pos="2626"/>
        <p:guide pos="3882"/>
        <p:guide pos="5056"/>
        <p:guide pos="6368"/>
        <p:guide pos="3464"/>
        <p:guide pos="285"/>
      </p:guideLst>
    </p:cSldViewPr>
  </p:slideViewPr>
  <p:outlineViewPr>
    <p:cViewPr>
      <p:scale>
        <a:sx n="33" d="100"/>
        <a:sy n="33" d="100"/>
      </p:scale>
      <p:origin x="0" y="10182"/>
    </p:cViewPr>
  </p:outlineViewPr>
  <p:notesTextViewPr>
    <p:cViewPr>
      <p:scale>
        <a:sx n="100" d="100"/>
        <a:sy n="100" d="100"/>
      </p:scale>
      <p:origin x="0" y="0"/>
    </p:cViewPr>
  </p:notesTextViewPr>
  <p:sorterViewPr>
    <p:cViewPr>
      <p:scale>
        <a:sx n="60" d="100"/>
        <a:sy n="60" d="100"/>
      </p:scale>
      <p:origin x="0" y="924"/>
    </p:cViewPr>
  </p:sorterViewPr>
  <p:notesViewPr>
    <p:cSldViewPr snapToGrid="0" snapToObjects="1" showGuides="1">
      <p:cViewPr varScale="1">
        <p:scale>
          <a:sx n="101" d="100"/>
          <a:sy n="101" d="100"/>
        </p:scale>
        <p:origin x="-3484" y="-88"/>
      </p:cViewPr>
      <p:guideLst>
        <p:guide orient="horz" pos="2909"/>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handoutMaster" Target="handoutMasters/handoutMaster1.xml"/><Relationship Id="rId55"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slide" Target="slides/slide31.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notesMaster" Target="notesMasters/notesMaster1.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8" Type="http://schemas.openxmlformats.org/officeDocument/2006/relationships/slideMaster" Target="slideMasters/slideMaster5.xml"/><Relationship Id="rId51" Type="http://schemas.openxmlformats.org/officeDocument/2006/relationships/commentAuthors" Target="commentAuthors.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18BB787-C890-4C10-B96F-578F4B30A7CB}" type="doc">
      <dgm:prSet loTypeId="urn:microsoft.com/office/officeart/2005/8/layout/chevron1" loCatId="process" qsTypeId="urn:microsoft.com/office/officeart/2005/8/quickstyle/simple4" qsCatId="simple" csTypeId="urn:microsoft.com/office/officeart/2005/8/colors/accent1_2" csCatId="accent1" phldr="1"/>
      <dgm:spPr/>
    </dgm:pt>
    <dgm:pt modelId="{AB83E719-D6AA-44C5-AF71-25618B9F07CD}">
      <dgm:prSet phldrT="[Text]" custT="1"/>
      <dgm:spPr>
        <a:solidFill>
          <a:schemeClr val="accent1"/>
        </a:solidFill>
        <a:ln>
          <a:solidFill>
            <a:schemeClr val="bg1"/>
          </a:solidFill>
        </a:ln>
      </dgm:spPr>
      <dgm:t>
        <a:bodyPr/>
        <a:lstStyle/>
        <a:p>
          <a:r>
            <a:rPr lang="en-US" sz="2000" dirty="0" smtClean="0">
              <a:latin typeface="Segoe UI" pitchFamily="34" charset="0"/>
              <a:ea typeface="Segoe UI" pitchFamily="34" charset="0"/>
              <a:cs typeface="Segoe UI" pitchFamily="34" charset="0"/>
            </a:rPr>
            <a:t>BIOS</a:t>
          </a:r>
          <a:endParaRPr lang="en-US" sz="2000" dirty="0">
            <a:latin typeface="Segoe UI" pitchFamily="34" charset="0"/>
            <a:ea typeface="Segoe UI" pitchFamily="34" charset="0"/>
            <a:cs typeface="Segoe UI" pitchFamily="34" charset="0"/>
          </a:endParaRPr>
        </a:p>
      </dgm:t>
    </dgm:pt>
    <dgm:pt modelId="{235BEA95-9EAB-434D-8D76-2DF02174B978}" type="parTrans" cxnId="{F02F9AF6-C990-4B1C-8860-2B13D83DD57D}">
      <dgm:prSet/>
      <dgm:spPr/>
      <dgm:t>
        <a:bodyPr/>
        <a:lstStyle/>
        <a:p>
          <a:endParaRPr lang="en-US" sz="1000">
            <a:latin typeface="Segoe UI" pitchFamily="34" charset="0"/>
            <a:ea typeface="Segoe UI" pitchFamily="34" charset="0"/>
            <a:cs typeface="Segoe UI" pitchFamily="34" charset="0"/>
          </a:endParaRPr>
        </a:p>
      </dgm:t>
    </dgm:pt>
    <dgm:pt modelId="{8E43A383-C5B1-49C6-909C-7F37E9F6ED12}" type="sibTrans" cxnId="{F02F9AF6-C990-4B1C-8860-2B13D83DD57D}">
      <dgm:prSet/>
      <dgm:spPr/>
      <dgm:t>
        <a:bodyPr/>
        <a:lstStyle/>
        <a:p>
          <a:endParaRPr lang="en-US" sz="1000">
            <a:latin typeface="Segoe UI" pitchFamily="34" charset="0"/>
            <a:ea typeface="Segoe UI" pitchFamily="34" charset="0"/>
            <a:cs typeface="Segoe UI" pitchFamily="34" charset="0"/>
          </a:endParaRPr>
        </a:p>
      </dgm:t>
    </dgm:pt>
    <dgm:pt modelId="{BACC51E2-4512-4F13-A36E-D06818521DF6}">
      <dgm:prSet phldrT="[Text]" custT="1"/>
      <dgm:spPr>
        <a:solidFill>
          <a:schemeClr val="accent2"/>
        </a:solidFill>
        <a:ln>
          <a:solidFill>
            <a:schemeClr val="bg1"/>
          </a:solidFill>
        </a:ln>
      </dgm:spPr>
      <dgm:t>
        <a:bodyPr/>
        <a:lstStyle/>
        <a:p>
          <a:r>
            <a:rPr lang="en-US" sz="2000" dirty="0" smtClean="0">
              <a:latin typeface="Segoe UI" pitchFamily="34" charset="0"/>
              <a:ea typeface="Segoe UI" pitchFamily="34" charset="0"/>
              <a:cs typeface="Segoe UI" pitchFamily="34" charset="0"/>
            </a:rPr>
            <a:t>OS Loader </a:t>
          </a:r>
          <a:br>
            <a:rPr lang="en-US" sz="2000" dirty="0" smtClean="0">
              <a:latin typeface="Segoe UI" pitchFamily="34" charset="0"/>
              <a:ea typeface="Segoe UI" pitchFamily="34" charset="0"/>
              <a:cs typeface="Segoe UI" pitchFamily="34" charset="0"/>
            </a:rPr>
          </a:br>
          <a:r>
            <a:rPr lang="en-US" sz="2000" dirty="0" smtClean="0">
              <a:latin typeface="Segoe UI" pitchFamily="34" charset="0"/>
              <a:ea typeface="Segoe UI" pitchFamily="34" charset="0"/>
              <a:cs typeface="Segoe UI" pitchFamily="34" charset="0"/>
            </a:rPr>
            <a:t>(Malware)</a:t>
          </a:r>
          <a:endParaRPr lang="en-US" sz="2000" dirty="0">
            <a:latin typeface="Segoe UI" pitchFamily="34" charset="0"/>
            <a:ea typeface="Segoe UI" pitchFamily="34" charset="0"/>
            <a:cs typeface="Segoe UI" pitchFamily="34" charset="0"/>
          </a:endParaRPr>
        </a:p>
      </dgm:t>
    </dgm:pt>
    <dgm:pt modelId="{BD24652E-6ABC-492B-9250-BB023A0F64D3}" type="parTrans" cxnId="{4CF00597-6A74-4E03-9388-E47CE1DF70DF}">
      <dgm:prSet/>
      <dgm:spPr/>
      <dgm:t>
        <a:bodyPr/>
        <a:lstStyle/>
        <a:p>
          <a:endParaRPr lang="en-US" sz="1000">
            <a:latin typeface="Segoe UI" pitchFamily="34" charset="0"/>
            <a:ea typeface="Segoe UI" pitchFamily="34" charset="0"/>
            <a:cs typeface="Segoe UI" pitchFamily="34" charset="0"/>
          </a:endParaRPr>
        </a:p>
      </dgm:t>
    </dgm:pt>
    <dgm:pt modelId="{39E6703B-D304-4177-9DBD-689EA2DA97B1}" type="sibTrans" cxnId="{4CF00597-6A74-4E03-9388-E47CE1DF70DF}">
      <dgm:prSet/>
      <dgm:spPr/>
      <dgm:t>
        <a:bodyPr/>
        <a:lstStyle/>
        <a:p>
          <a:endParaRPr lang="en-US" sz="1000">
            <a:latin typeface="Segoe UI" pitchFamily="34" charset="0"/>
            <a:ea typeface="Segoe UI" pitchFamily="34" charset="0"/>
            <a:cs typeface="Segoe UI" pitchFamily="34" charset="0"/>
          </a:endParaRPr>
        </a:p>
      </dgm:t>
    </dgm:pt>
    <dgm:pt modelId="{5CA196BE-00F3-40B6-9DFB-47C06287C707}">
      <dgm:prSet phldrT="[Text]" custT="1"/>
      <dgm:spPr>
        <a:solidFill>
          <a:schemeClr val="accent1"/>
        </a:solidFill>
        <a:ln>
          <a:solidFill>
            <a:schemeClr val="bg1"/>
          </a:solidFill>
        </a:ln>
      </dgm:spPr>
      <dgm:t>
        <a:bodyPr/>
        <a:lstStyle/>
        <a:p>
          <a:r>
            <a:rPr lang="en-US" sz="2000" dirty="0" smtClean="0">
              <a:latin typeface="Segoe UI" pitchFamily="34" charset="0"/>
              <a:ea typeface="Segoe UI" pitchFamily="34" charset="0"/>
              <a:cs typeface="Segoe UI" pitchFamily="34" charset="0"/>
            </a:rPr>
            <a:t>OS Start</a:t>
          </a:r>
          <a:endParaRPr lang="en-US" sz="2000" dirty="0">
            <a:latin typeface="Segoe UI" pitchFamily="34" charset="0"/>
            <a:ea typeface="Segoe UI" pitchFamily="34" charset="0"/>
            <a:cs typeface="Segoe UI" pitchFamily="34" charset="0"/>
          </a:endParaRPr>
        </a:p>
      </dgm:t>
    </dgm:pt>
    <dgm:pt modelId="{D0A93DC8-39A9-402E-A489-0BADA9C9D2CA}" type="parTrans" cxnId="{4A9629F9-3ADA-4CCD-A6C4-150136289E60}">
      <dgm:prSet/>
      <dgm:spPr/>
      <dgm:t>
        <a:bodyPr/>
        <a:lstStyle/>
        <a:p>
          <a:endParaRPr lang="en-US" sz="1000">
            <a:latin typeface="Segoe UI" pitchFamily="34" charset="0"/>
            <a:ea typeface="Segoe UI" pitchFamily="34" charset="0"/>
            <a:cs typeface="Segoe UI" pitchFamily="34" charset="0"/>
          </a:endParaRPr>
        </a:p>
      </dgm:t>
    </dgm:pt>
    <dgm:pt modelId="{0CD38A6F-9711-4437-836C-6E2B4FDACE37}" type="sibTrans" cxnId="{4A9629F9-3ADA-4CCD-A6C4-150136289E60}">
      <dgm:prSet/>
      <dgm:spPr/>
      <dgm:t>
        <a:bodyPr/>
        <a:lstStyle/>
        <a:p>
          <a:endParaRPr lang="en-US" sz="1000">
            <a:latin typeface="Segoe UI" pitchFamily="34" charset="0"/>
            <a:ea typeface="Segoe UI" pitchFamily="34" charset="0"/>
            <a:cs typeface="Segoe UI" pitchFamily="34" charset="0"/>
          </a:endParaRPr>
        </a:p>
      </dgm:t>
    </dgm:pt>
    <dgm:pt modelId="{BCE9FD51-F401-4852-982C-2740B432215E}" type="pres">
      <dgm:prSet presAssocID="{418BB787-C890-4C10-B96F-578F4B30A7CB}" presName="Name0" presStyleCnt="0">
        <dgm:presLayoutVars>
          <dgm:dir/>
          <dgm:animLvl val="lvl"/>
          <dgm:resizeHandles val="exact"/>
        </dgm:presLayoutVars>
      </dgm:prSet>
      <dgm:spPr/>
    </dgm:pt>
    <dgm:pt modelId="{4AFB2D23-CF65-49B4-957A-40D7A1EEA346}" type="pres">
      <dgm:prSet presAssocID="{AB83E719-D6AA-44C5-AF71-25618B9F07CD}" presName="parTxOnly" presStyleLbl="node1" presStyleIdx="0" presStyleCnt="3" custLinFactNeighborX="-5207">
        <dgm:presLayoutVars>
          <dgm:chMax val="0"/>
          <dgm:chPref val="0"/>
          <dgm:bulletEnabled val="1"/>
        </dgm:presLayoutVars>
      </dgm:prSet>
      <dgm:spPr/>
      <dgm:t>
        <a:bodyPr/>
        <a:lstStyle/>
        <a:p>
          <a:endParaRPr lang="en-US"/>
        </a:p>
      </dgm:t>
    </dgm:pt>
    <dgm:pt modelId="{72795B6F-23E1-4329-9427-7AE96789EFD7}" type="pres">
      <dgm:prSet presAssocID="{8E43A383-C5B1-49C6-909C-7F37E9F6ED12}" presName="parTxOnlySpace" presStyleCnt="0"/>
      <dgm:spPr/>
    </dgm:pt>
    <dgm:pt modelId="{5A6E99A4-0B8C-4A27-8EE7-3A48DAE2DFFA}" type="pres">
      <dgm:prSet presAssocID="{BACC51E2-4512-4F13-A36E-D06818521DF6}" presName="parTxOnly" presStyleLbl="node1" presStyleIdx="1" presStyleCnt="3">
        <dgm:presLayoutVars>
          <dgm:chMax val="0"/>
          <dgm:chPref val="0"/>
          <dgm:bulletEnabled val="1"/>
        </dgm:presLayoutVars>
      </dgm:prSet>
      <dgm:spPr/>
      <dgm:t>
        <a:bodyPr/>
        <a:lstStyle/>
        <a:p>
          <a:endParaRPr lang="en-US"/>
        </a:p>
      </dgm:t>
    </dgm:pt>
    <dgm:pt modelId="{2462BD57-B0AC-42BE-BD99-36B050F7A2BE}" type="pres">
      <dgm:prSet presAssocID="{39E6703B-D304-4177-9DBD-689EA2DA97B1}" presName="parTxOnlySpace" presStyleCnt="0"/>
      <dgm:spPr/>
    </dgm:pt>
    <dgm:pt modelId="{61F0E3E8-0F36-4ED6-B57A-D6A2AC788819}" type="pres">
      <dgm:prSet presAssocID="{5CA196BE-00F3-40B6-9DFB-47C06287C707}" presName="parTxOnly" presStyleLbl="node1" presStyleIdx="2" presStyleCnt="3">
        <dgm:presLayoutVars>
          <dgm:chMax val="0"/>
          <dgm:chPref val="0"/>
          <dgm:bulletEnabled val="1"/>
        </dgm:presLayoutVars>
      </dgm:prSet>
      <dgm:spPr/>
      <dgm:t>
        <a:bodyPr/>
        <a:lstStyle/>
        <a:p>
          <a:endParaRPr lang="en-US"/>
        </a:p>
      </dgm:t>
    </dgm:pt>
  </dgm:ptLst>
  <dgm:cxnLst>
    <dgm:cxn modelId="{6EA6F57D-9B4E-45E5-9BB8-5C9CEEC6FB8F}" type="presOf" srcId="{BACC51E2-4512-4F13-A36E-D06818521DF6}" destId="{5A6E99A4-0B8C-4A27-8EE7-3A48DAE2DFFA}" srcOrd="0" destOrd="0" presId="urn:microsoft.com/office/officeart/2005/8/layout/chevron1"/>
    <dgm:cxn modelId="{79953AB9-6E47-4275-A456-387F8B017282}" type="presOf" srcId="{5CA196BE-00F3-40B6-9DFB-47C06287C707}" destId="{61F0E3E8-0F36-4ED6-B57A-D6A2AC788819}" srcOrd="0" destOrd="0" presId="urn:microsoft.com/office/officeart/2005/8/layout/chevron1"/>
    <dgm:cxn modelId="{CDAF4435-918B-4A0D-93E8-ACAF1757B71A}" type="presOf" srcId="{418BB787-C890-4C10-B96F-578F4B30A7CB}" destId="{BCE9FD51-F401-4852-982C-2740B432215E}" srcOrd="0" destOrd="0" presId="urn:microsoft.com/office/officeart/2005/8/layout/chevron1"/>
    <dgm:cxn modelId="{A95CBEF4-24B1-4DDF-903D-ABFF58C051BC}" type="presOf" srcId="{AB83E719-D6AA-44C5-AF71-25618B9F07CD}" destId="{4AFB2D23-CF65-49B4-957A-40D7A1EEA346}" srcOrd="0" destOrd="0" presId="urn:microsoft.com/office/officeart/2005/8/layout/chevron1"/>
    <dgm:cxn modelId="{4CF00597-6A74-4E03-9388-E47CE1DF70DF}" srcId="{418BB787-C890-4C10-B96F-578F4B30A7CB}" destId="{BACC51E2-4512-4F13-A36E-D06818521DF6}" srcOrd="1" destOrd="0" parTransId="{BD24652E-6ABC-492B-9250-BB023A0F64D3}" sibTransId="{39E6703B-D304-4177-9DBD-689EA2DA97B1}"/>
    <dgm:cxn modelId="{4A9629F9-3ADA-4CCD-A6C4-150136289E60}" srcId="{418BB787-C890-4C10-B96F-578F4B30A7CB}" destId="{5CA196BE-00F3-40B6-9DFB-47C06287C707}" srcOrd="2" destOrd="0" parTransId="{D0A93DC8-39A9-402E-A489-0BADA9C9D2CA}" sibTransId="{0CD38A6F-9711-4437-836C-6E2B4FDACE37}"/>
    <dgm:cxn modelId="{F02F9AF6-C990-4B1C-8860-2B13D83DD57D}" srcId="{418BB787-C890-4C10-B96F-578F4B30A7CB}" destId="{AB83E719-D6AA-44C5-AF71-25618B9F07CD}" srcOrd="0" destOrd="0" parTransId="{235BEA95-9EAB-434D-8D76-2DF02174B978}" sibTransId="{8E43A383-C5B1-49C6-909C-7F37E9F6ED12}"/>
    <dgm:cxn modelId="{FC713124-DAD2-4068-8B24-4DD5D0D72EF6}" type="presParOf" srcId="{BCE9FD51-F401-4852-982C-2740B432215E}" destId="{4AFB2D23-CF65-49B4-957A-40D7A1EEA346}" srcOrd="0" destOrd="0" presId="urn:microsoft.com/office/officeart/2005/8/layout/chevron1"/>
    <dgm:cxn modelId="{A961C55D-898F-4886-BB27-6F328BB0B826}" type="presParOf" srcId="{BCE9FD51-F401-4852-982C-2740B432215E}" destId="{72795B6F-23E1-4329-9427-7AE96789EFD7}" srcOrd="1" destOrd="0" presId="urn:microsoft.com/office/officeart/2005/8/layout/chevron1"/>
    <dgm:cxn modelId="{07D1B6FD-608C-4146-86A8-571D1869C5C4}" type="presParOf" srcId="{BCE9FD51-F401-4852-982C-2740B432215E}" destId="{5A6E99A4-0B8C-4A27-8EE7-3A48DAE2DFFA}" srcOrd="2" destOrd="0" presId="urn:microsoft.com/office/officeart/2005/8/layout/chevron1"/>
    <dgm:cxn modelId="{75BA7277-0763-456C-886D-441691E22B9F}" type="presParOf" srcId="{BCE9FD51-F401-4852-982C-2740B432215E}" destId="{2462BD57-B0AC-42BE-BD99-36B050F7A2BE}" srcOrd="3" destOrd="0" presId="urn:microsoft.com/office/officeart/2005/8/layout/chevron1"/>
    <dgm:cxn modelId="{E1EF18E9-DDD0-4751-A2B4-07CB1B5A1CA1}" type="presParOf" srcId="{BCE9FD51-F401-4852-982C-2740B432215E}" destId="{61F0E3E8-0F36-4ED6-B57A-D6A2AC788819}"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18BB787-C890-4C10-B96F-578F4B30A7CB}" type="doc">
      <dgm:prSet loTypeId="urn:microsoft.com/office/officeart/2005/8/layout/chevron1" loCatId="process" qsTypeId="urn:microsoft.com/office/officeart/2005/8/quickstyle/simple4" qsCatId="simple" csTypeId="urn:microsoft.com/office/officeart/2005/8/colors/accent1_2" csCatId="accent1" phldr="1"/>
      <dgm:spPr/>
    </dgm:pt>
    <dgm:pt modelId="{AB83E719-D6AA-44C5-AF71-25618B9F07CD}">
      <dgm:prSet phldrT="[Text]" custT="1"/>
      <dgm:spPr>
        <a:solidFill>
          <a:schemeClr val="accent1"/>
        </a:solidFill>
        <a:ln>
          <a:solidFill>
            <a:schemeClr val="bg1"/>
          </a:solidFill>
        </a:ln>
      </dgm:spPr>
      <dgm:t>
        <a:bodyPr/>
        <a:lstStyle/>
        <a:p>
          <a:r>
            <a:rPr lang="en-US" sz="2000" dirty="0" smtClean="0"/>
            <a:t>Native UEFI</a:t>
          </a:r>
          <a:endParaRPr lang="en-US" sz="2000" dirty="0">
            <a:latin typeface="Segoe UI" pitchFamily="34" charset="0"/>
            <a:ea typeface="Segoe UI" pitchFamily="34" charset="0"/>
            <a:cs typeface="Segoe UI" pitchFamily="34" charset="0"/>
          </a:endParaRPr>
        </a:p>
      </dgm:t>
    </dgm:pt>
    <dgm:pt modelId="{235BEA95-9EAB-434D-8D76-2DF02174B978}" type="parTrans" cxnId="{F02F9AF6-C990-4B1C-8860-2B13D83DD57D}">
      <dgm:prSet/>
      <dgm:spPr/>
      <dgm:t>
        <a:bodyPr/>
        <a:lstStyle/>
        <a:p>
          <a:endParaRPr lang="en-US" sz="1000">
            <a:latin typeface="Segoe UI" pitchFamily="34" charset="0"/>
            <a:ea typeface="Segoe UI" pitchFamily="34" charset="0"/>
            <a:cs typeface="Segoe UI" pitchFamily="34" charset="0"/>
          </a:endParaRPr>
        </a:p>
      </dgm:t>
    </dgm:pt>
    <dgm:pt modelId="{8E43A383-C5B1-49C6-909C-7F37E9F6ED12}" type="sibTrans" cxnId="{F02F9AF6-C990-4B1C-8860-2B13D83DD57D}">
      <dgm:prSet/>
      <dgm:spPr/>
      <dgm:t>
        <a:bodyPr/>
        <a:lstStyle/>
        <a:p>
          <a:endParaRPr lang="en-US" sz="1000">
            <a:latin typeface="Segoe UI" pitchFamily="34" charset="0"/>
            <a:ea typeface="Segoe UI" pitchFamily="34" charset="0"/>
            <a:cs typeface="Segoe UI" pitchFamily="34" charset="0"/>
          </a:endParaRPr>
        </a:p>
      </dgm:t>
    </dgm:pt>
    <dgm:pt modelId="{BACC51E2-4512-4F13-A36E-D06818521DF6}">
      <dgm:prSet phldrT="[Text]" custT="1"/>
      <dgm:spPr>
        <a:solidFill>
          <a:schemeClr val="accent5"/>
        </a:solidFill>
        <a:ln>
          <a:solidFill>
            <a:schemeClr val="bg1"/>
          </a:solidFill>
        </a:ln>
      </dgm:spPr>
      <dgm:t>
        <a:bodyPr/>
        <a:lstStyle/>
        <a:p>
          <a:r>
            <a:rPr lang="en-US" sz="2000" dirty="0" smtClean="0"/>
            <a:t>Verified OS Loader Only</a:t>
          </a:r>
          <a:endParaRPr lang="en-US" sz="2000" dirty="0">
            <a:latin typeface="Segoe UI" pitchFamily="34" charset="0"/>
            <a:ea typeface="Segoe UI" pitchFamily="34" charset="0"/>
            <a:cs typeface="Segoe UI" pitchFamily="34" charset="0"/>
          </a:endParaRPr>
        </a:p>
      </dgm:t>
    </dgm:pt>
    <dgm:pt modelId="{BD24652E-6ABC-492B-9250-BB023A0F64D3}" type="parTrans" cxnId="{4CF00597-6A74-4E03-9388-E47CE1DF70DF}">
      <dgm:prSet/>
      <dgm:spPr/>
      <dgm:t>
        <a:bodyPr/>
        <a:lstStyle/>
        <a:p>
          <a:endParaRPr lang="en-US" sz="1000">
            <a:latin typeface="Segoe UI" pitchFamily="34" charset="0"/>
            <a:ea typeface="Segoe UI" pitchFamily="34" charset="0"/>
            <a:cs typeface="Segoe UI" pitchFamily="34" charset="0"/>
          </a:endParaRPr>
        </a:p>
      </dgm:t>
    </dgm:pt>
    <dgm:pt modelId="{39E6703B-D304-4177-9DBD-689EA2DA97B1}" type="sibTrans" cxnId="{4CF00597-6A74-4E03-9388-E47CE1DF70DF}">
      <dgm:prSet/>
      <dgm:spPr/>
      <dgm:t>
        <a:bodyPr/>
        <a:lstStyle/>
        <a:p>
          <a:endParaRPr lang="en-US" sz="1000">
            <a:latin typeface="Segoe UI" pitchFamily="34" charset="0"/>
            <a:ea typeface="Segoe UI" pitchFamily="34" charset="0"/>
            <a:cs typeface="Segoe UI" pitchFamily="34" charset="0"/>
          </a:endParaRPr>
        </a:p>
      </dgm:t>
    </dgm:pt>
    <dgm:pt modelId="{5CA196BE-00F3-40B6-9DFB-47C06287C707}">
      <dgm:prSet phldrT="[Text]" custT="1"/>
      <dgm:spPr>
        <a:solidFill>
          <a:schemeClr val="accent1"/>
        </a:solidFill>
        <a:ln>
          <a:solidFill>
            <a:schemeClr val="bg1"/>
          </a:solidFill>
        </a:ln>
      </dgm:spPr>
      <dgm:t>
        <a:bodyPr/>
        <a:lstStyle/>
        <a:p>
          <a:r>
            <a:rPr lang="en-US" sz="2000" dirty="0" smtClean="0">
              <a:latin typeface="Segoe UI" pitchFamily="34" charset="0"/>
              <a:ea typeface="Segoe UI" pitchFamily="34" charset="0"/>
              <a:cs typeface="Segoe UI" pitchFamily="34" charset="0"/>
            </a:rPr>
            <a:t>OS Start</a:t>
          </a:r>
          <a:endParaRPr lang="en-US" sz="2000" dirty="0">
            <a:latin typeface="Segoe UI" pitchFamily="34" charset="0"/>
            <a:ea typeface="Segoe UI" pitchFamily="34" charset="0"/>
            <a:cs typeface="Segoe UI" pitchFamily="34" charset="0"/>
          </a:endParaRPr>
        </a:p>
      </dgm:t>
    </dgm:pt>
    <dgm:pt modelId="{D0A93DC8-39A9-402E-A489-0BADA9C9D2CA}" type="parTrans" cxnId="{4A9629F9-3ADA-4CCD-A6C4-150136289E60}">
      <dgm:prSet/>
      <dgm:spPr/>
      <dgm:t>
        <a:bodyPr/>
        <a:lstStyle/>
        <a:p>
          <a:endParaRPr lang="en-US" sz="1000">
            <a:latin typeface="Segoe UI" pitchFamily="34" charset="0"/>
            <a:ea typeface="Segoe UI" pitchFamily="34" charset="0"/>
            <a:cs typeface="Segoe UI" pitchFamily="34" charset="0"/>
          </a:endParaRPr>
        </a:p>
      </dgm:t>
    </dgm:pt>
    <dgm:pt modelId="{0CD38A6F-9711-4437-836C-6E2B4FDACE37}" type="sibTrans" cxnId="{4A9629F9-3ADA-4CCD-A6C4-150136289E60}">
      <dgm:prSet/>
      <dgm:spPr/>
      <dgm:t>
        <a:bodyPr/>
        <a:lstStyle/>
        <a:p>
          <a:endParaRPr lang="en-US" sz="1000">
            <a:latin typeface="Segoe UI" pitchFamily="34" charset="0"/>
            <a:ea typeface="Segoe UI" pitchFamily="34" charset="0"/>
            <a:cs typeface="Segoe UI" pitchFamily="34" charset="0"/>
          </a:endParaRPr>
        </a:p>
      </dgm:t>
    </dgm:pt>
    <dgm:pt modelId="{BCE9FD51-F401-4852-982C-2740B432215E}" type="pres">
      <dgm:prSet presAssocID="{418BB787-C890-4C10-B96F-578F4B30A7CB}" presName="Name0" presStyleCnt="0">
        <dgm:presLayoutVars>
          <dgm:dir/>
          <dgm:animLvl val="lvl"/>
          <dgm:resizeHandles val="exact"/>
        </dgm:presLayoutVars>
      </dgm:prSet>
      <dgm:spPr/>
    </dgm:pt>
    <dgm:pt modelId="{4AFB2D23-CF65-49B4-957A-40D7A1EEA346}" type="pres">
      <dgm:prSet presAssocID="{AB83E719-D6AA-44C5-AF71-25618B9F07CD}" presName="parTxOnly" presStyleLbl="node1" presStyleIdx="0" presStyleCnt="3" custLinFactNeighborX="-821" custLinFactNeighborY="1552">
        <dgm:presLayoutVars>
          <dgm:chMax val="0"/>
          <dgm:chPref val="0"/>
          <dgm:bulletEnabled val="1"/>
        </dgm:presLayoutVars>
      </dgm:prSet>
      <dgm:spPr/>
      <dgm:t>
        <a:bodyPr/>
        <a:lstStyle/>
        <a:p>
          <a:endParaRPr lang="en-US"/>
        </a:p>
      </dgm:t>
    </dgm:pt>
    <dgm:pt modelId="{72795B6F-23E1-4329-9427-7AE96789EFD7}" type="pres">
      <dgm:prSet presAssocID="{8E43A383-C5B1-49C6-909C-7F37E9F6ED12}" presName="parTxOnlySpace" presStyleCnt="0"/>
      <dgm:spPr/>
    </dgm:pt>
    <dgm:pt modelId="{5A6E99A4-0B8C-4A27-8EE7-3A48DAE2DFFA}" type="pres">
      <dgm:prSet presAssocID="{BACC51E2-4512-4F13-A36E-D06818521DF6}" presName="parTxOnly" presStyleLbl="node1" presStyleIdx="1" presStyleCnt="3">
        <dgm:presLayoutVars>
          <dgm:chMax val="0"/>
          <dgm:chPref val="0"/>
          <dgm:bulletEnabled val="1"/>
        </dgm:presLayoutVars>
      </dgm:prSet>
      <dgm:spPr/>
      <dgm:t>
        <a:bodyPr/>
        <a:lstStyle/>
        <a:p>
          <a:endParaRPr lang="en-US"/>
        </a:p>
      </dgm:t>
    </dgm:pt>
    <dgm:pt modelId="{2462BD57-B0AC-42BE-BD99-36B050F7A2BE}" type="pres">
      <dgm:prSet presAssocID="{39E6703B-D304-4177-9DBD-689EA2DA97B1}" presName="parTxOnlySpace" presStyleCnt="0"/>
      <dgm:spPr/>
    </dgm:pt>
    <dgm:pt modelId="{61F0E3E8-0F36-4ED6-B57A-D6A2AC788819}" type="pres">
      <dgm:prSet presAssocID="{5CA196BE-00F3-40B6-9DFB-47C06287C707}" presName="parTxOnly" presStyleLbl="node1" presStyleIdx="2" presStyleCnt="3">
        <dgm:presLayoutVars>
          <dgm:chMax val="0"/>
          <dgm:chPref val="0"/>
          <dgm:bulletEnabled val="1"/>
        </dgm:presLayoutVars>
      </dgm:prSet>
      <dgm:spPr/>
      <dgm:t>
        <a:bodyPr/>
        <a:lstStyle/>
        <a:p>
          <a:endParaRPr lang="en-US"/>
        </a:p>
      </dgm:t>
    </dgm:pt>
  </dgm:ptLst>
  <dgm:cxnLst>
    <dgm:cxn modelId="{5F1E638F-ED0E-482D-88EF-28CE29348389}" type="presOf" srcId="{BACC51E2-4512-4F13-A36E-D06818521DF6}" destId="{5A6E99A4-0B8C-4A27-8EE7-3A48DAE2DFFA}" srcOrd="0" destOrd="0" presId="urn:microsoft.com/office/officeart/2005/8/layout/chevron1"/>
    <dgm:cxn modelId="{801C7CEE-0242-4425-B3EE-B635AEC4D63E}" type="presOf" srcId="{418BB787-C890-4C10-B96F-578F4B30A7CB}" destId="{BCE9FD51-F401-4852-982C-2740B432215E}" srcOrd="0" destOrd="0" presId="urn:microsoft.com/office/officeart/2005/8/layout/chevron1"/>
    <dgm:cxn modelId="{71395A1B-7A06-41CA-9D7B-5B99BFE7A3F8}" type="presOf" srcId="{AB83E719-D6AA-44C5-AF71-25618B9F07CD}" destId="{4AFB2D23-CF65-49B4-957A-40D7A1EEA346}" srcOrd="0" destOrd="0" presId="urn:microsoft.com/office/officeart/2005/8/layout/chevron1"/>
    <dgm:cxn modelId="{4CF00597-6A74-4E03-9388-E47CE1DF70DF}" srcId="{418BB787-C890-4C10-B96F-578F4B30A7CB}" destId="{BACC51E2-4512-4F13-A36E-D06818521DF6}" srcOrd="1" destOrd="0" parTransId="{BD24652E-6ABC-492B-9250-BB023A0F64D3}" sibTransId="{39E6703B-D304-4177-9DBD-689EA2DA97B1}"/>
    <dgm:cxn modelId="{C54C1B3E-2FC5-4211-98F9-184A4B7993B0}" type="presOf" srcId="{5CA196BE-00F3-40B6-9DFB-47C06287C707}" destId="{61F0E3E8-0F36-4ED6-B57A-D6A2AC788819}" srcOrd="0" destOrd="0" presId="urn:microsoft.com/office/officeart/2005/8/layout/chevron1"/>
    <dgm:cxn modelId="{4A9629F9-3ADA-4CCD-A6C4-150136289E60}" srcId="{418BB787-C890-4C10-B96F-578F4B30A7CB}" destId="{5CA196BE-00F3-40B6-9DFB-47C06287C707}" srcOrd="2" destOrd="0" parTransId="{D0A93DC8-39A9-402E-A489-0BADA9C9D2CA}" sibTransId="{0CD38A6F-9711-4437-836C-6E2B4FDACE37}"/>
    <dgm:cxn modelId="{F02F9AF6-C990-4B1C-8860-2B13D83DD57D}" srcId="{418BB787-C890-4C10-B96F-578F4B30A7CB}" destId="{AB83E719-D6AA-44C5-AF71-25618B9F07CD}" srcOrd="0" destOrd="0" parTransId="{235BEA95-9EAB-434D-8D76-2DF02174B978}" sibTransId="{8E43A383-C5B1-49C6-909C-7F37E9F6ED12}"/>
    <dgm:cxn modelId="{0FD8C648-1749-4E2A-8966-AD23DC5E8C51}" type="presParOf" srcId="{BCE9FD51-F401-4852-982C-2740B432215E}" destId="{4AFB2D23-CF65-49B4-957A-40D7A1EEA346}" srcOrd="0" destOrd="0" presId="urn:microsoft.com/office/officeart/2005/8/layout/chevron1"/>
    <dgm:cxn modelId="{70CEB86D-0AED-409E-B51B-F51718DAD476}" type="presParOf" srcId="{BCE9FD51-F401-4852-982C-2740B432215E}" destId="{72795B6F-23E1-4329-9427-7AE96789EFD7}" srcOrd="1" destOrd="0" presId="urn:microsoft.com/office/officeart/2005/8/layout/chevron1"/>
    <dgm:cxn modelId="{4A9188BB-0F85-4D63-94B8-DBCFF52F8026}" type="presParOf" srcId="{BCE9FD51-F401-4852-982C-2740B432215E}" destId="{5A6E99A4-0B8C-4A27-8EE7-3A48DAE2DFFA}" srcOrd="2" destOrd="0" presId="urn:microsoft.com/office/officeart/2005/8/layout/chevron1"/>
    <dgm:cxn modelId="{F4E143CB-0F73-40EB-A2EE-595F818FE111}" type="presParOf" srcId="{BCE9FD51-F401-4852-982C-2740B432215E}" destId="{2462BD57-B0AC-42BE-BD99-36B050F7A2BE}" srcOrd="3" destOrd="0" presId="urn:microsoft.com/office/officeart/2005/8/layout/chevron1"/>
    <dgm:cxn modelId="{86AA3DDE-4E27-44C7-B94B-DA4045017464}" type="presParOf" srcId="{BCE9FD51-F401-4852-982C-2740B432215E}" destId="{61F0E3E8-0F36-4ED6-B57A-D6A2AC788819}" srcOrd="4" destOrd="0" presId="urn:microsoft.com/office/officeart/2005/8/layout/chevro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2830" tIns="46415" rIns="92830" bIns="46415" rtlCol="0"/>
          <a:lstStyle>
            <a:lvl1pPr algn="l">
              <a:defRPr sz="1200"/>
            </a:lvl1pPr>
          </a:lstStyle>
          <a:p>
            <a:r>
              <a:rPr lang="en-US" dirty="0" err="1" smtClean="0">
                <a:latin typeface="Segoe UI" pitchFamily="34" charset="0"/>
              </a:rPr>
              <a:t>TechReady</a:t>
            </a:r>
            <a:r>
              <a:rPr lang="en-US" dirty="0" smtClean="0">
                <a:latin typeface="Segoe UI" pitchFamily="34" charset="0"/>
              </a:rPr>
              <a:t> 14</a:t>
            </a:r>
            <a:endParaRPr lang="en-US" dirty="0">
              <a:latin typeface="Segoe UI" pitchFamily="34" charset="0"/>
            </a:endParaRPr>
          </a:p>
        </p:txBody>
      </p:sp>
      <p:sp>
        <p:nvSpPr>
          <p:cNvPr id="3" name="Date Placeholder 2"/>
          <p:cNvSpPr>
            <a:spLocks noGrp="1"/>
          </p:cNvSpPr>
          <p:nvPr>
            <p:ph type="dt" sz="quarter" idx="1"/>
          </p:nvPr>
        </p:nvSpPr>
        <p:spPr>
          <a:xfrm>
            <a:off x="3970938" y="0"/>
            <a:ext cx="3037840" cy="461804"/>
          </a:xfrm>
          <a:prstGeom prst="rect">
            <a:avLst/>
          </a:prstGeom>
        </p:spPr>
        <p:txBody>
          <a:bodyPr vert="horz" lIns="92830" tIns="46415" rIns="92830" bIns="46415" rtlCol="0"/>
          <a:lstStyle>
            <a:lvl1pPr algn="r">
              <a:defRPr sz="1200"/>
            </a:lvl1pPr>
          </a:lstStyle>
          <a:p>
            <a:fld id="{1C3F5198-D814-4F07-A84F-942E63C84983}" type="datetimeFigureOut">
              <a:rPr lang="en-US" smtClean="0">
                <a:latin typeface="Segoe UI" pitchFamily="34" charset="0"/>
              </a:rPr>
              <a:pPr/>
              <a:t>1/4/2013</a:t>
            </a:fld>
            <a:endParaRPr lang="en-US" dirty="0">
              <a:latin typeface="Segoe UI" pitchFamily="34" charset="0"/>
            </a:endParaRPr>
          </a:p>
        </p:txBody>
      </p:sp>
      <p:sp>
        <p:nvSpPr>
          <p:cNvPr id="4" name="Footer Placeholder 3"/>
          <p:cNvSpPr>
            <a:spLocks noGrp="1"/>
          </p:cNvSpPr>
          <p:nvPr>
            <p:ph type="ftr" sz="quarter" idx="2"/>
          </p:nvPr>
        </p:nvSpPr>
        <p:spPr>
          <a:xfrm>
            <a:off x="0" y="8772668"/>
            <a:ext cx="6387253" cy="461804"/>
          </a:xfrm>
          <a:prstGeom prst="rect">
            <a:avLst/>
          </a:prstGeom>
        </p:spPr>
        <p:txBody>
          <a:bodyPr vert="horz" lIns="92830" tIns="46415" rIns="92830" bIns="46415" rtlCol="0" anchor="b"/>
          <a:lstStyle>
            <a:lvl1pPr algn="l">
              <a:defRPr sz="1200"/>
            </a:lvl1pPr>
          </a:lstStyle>
          <a:p>
            <a:r>
              <a:rPr lang="en-US" sz="500" dirty="0">
                <a:solidFill>
                  <a:srgbClr val="000000"/>
                </a:solidFill>
                <a:latin typeface="Segoe UI" pitchFamily="34" charset="0"/>
              </a:rPr>
              <a:t>© 2012 Microsoft Corporation. All rights reserved. Microsoft, Windows, Windows Vista and other product names are or may be registered trademarks and/or trademarks in the U.S. and/or other countries.</a:t>
            </a:r>
          </a:p>
          <a:p>
            <a:r>
              <a:rPr lang="en-US" sz="500" dirty="0">
                <a:solidFill>
                  <a:srgbClr val="000000"/>
                </a:solidFill>
                <a:latin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latin typeface="Segoe UI" pitchFamily="34" charset="0"/>
              </a:rPr>
            </a:br>
            <a:r>
              <a:rPr lang="en-US" sz="500" dirty="0">
                <a:solidFill>
                  <a:srgbClr val="000000"/>
                </a:solidFill>
                <a:latin typeface="Segoe UI" pitchFamily="34" charset="0"/>
              </a:rPr>
              <a:t>MICROSOFT MAKES NO WARRANTIES, EXPRESS, IMPLIED OR STATUTORY, AS TO THE INFORMATION IN THIS PRESENTATION.</a:t>
            </a:r>
          </a:p>
        </p:txBody>
      </p:sp>
      <p:sp>
        <p:nvSpPr>
          <p:cNvPr id="5" name="Slide Number Placeholder 4"/>
          <p:cNvSpPr>
            <a:spLocks noGrp="1"/>
          </p:cNvSpPr>
          <p:nvPr>
            <p:ph type="sldNum" sz="quarter" idx="3"/>
          </p:nvPr>
        </p:nvSpPr>
        <p:spPr>
          <a:xfrm>
            <a:off x="6387253" y="8772668"/>
            <a:ext cx="621524" cy="461804"/>
          </a:xfrm>
          <a:prstGeom prst="rect">
            <a:avLst/>
          </a:prstGeom>
        </p:spPr>
        <p:txBody>
          <a:bodyPr vert="horz" lIns="92830" tIns="46415" rIns="92830" bIns="46415" rtlCol="0" anchor="b"/>
          <a:lstStyle>
            <a:lvl1pPr algn="r">
              <a:defRPr sz="1200"/>
            </a:lvl1pPr>
          </a:lstStyle>
          <a:p>
            <a:fld id="{8980CB99-47E3-46F4-AAEB-3919FBEFC014}" type="slidenum">
              <a:rPr lang="en-US" smtClean="0">
                <a:latin typeface="Segoe UI" pitchFamily="34" charset="0"/>
              </a:rPr>
              <a:pPr/>
              <a:t>‹#›</a:t>
            </a:fld>
            <a:endParaRPr lang="en-US" dirty="0">
              <a:latin typeface="Segoe UI" pitchFamily="34" charset="0"/>
            </a:endParaRPr>
          </a:p>
        </p:txBody>
      </p:sp>
    </p:spTree>
    <p:extLst>
      <p:ext uri="{BB962C8B-B14F-4D97-AF65-F5344CB8AC3E}">
        <p14:creationId xmlns:p14="http://schemas.microsoft.com/office/powerpoint/2010/main" val="39045956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2830" tIns="46415" rIns="92830" bIns="46415" rtlCol="0"/>
          <a:lstStyle>
            <a:lvl1pPr algn="l">
              <a:defRPr sz="1200">
                <a:latin typeface="Segoe UI" pitchFamily="34" charset="0"/>
              </a:defRPr>
            </a:lvl1pPr>
          </a:lstStyle>
          <a:p>
            <a:r>
              <a:rPr lang="en-US" dirty="0" smtClean="0"/>
              <a:t>Windows 8 Camp</a:t>
            </a:r>
            <a:endParaRPr lang="en-US" dirty="0"/>
          </a:p>
        </p:txBody>
      </p:sp>
      <p:sp>
        <p:nvSpPr>
          <p:cNvPr id="4" name="Slide Image Placeholder 3"/>
          <p:cNvSpPr>
            <a:spLocks noGrp="1" noRot="1" noChangeAspect="1"/>
          </p:cNvSpPr>
          <p:nvPr>
            <p:ph type="sldImg" idx="2"/>
          </p:nvPr>
        </p:nvSpPr>
        <p:spPr>
          <a:xfrm>
            <a:off x="427038" y="692150"/>
            <a:ext cx="6156325" cy="3463925"/>
          </a:xfrm>
          <a:prstGeom prst="rect">
            <a:avLst/>
          </a:prstGeom>
          <a:noFill/>
          <a:ln w="12700">
            <a:solidFill>
              <a:prstClr val="black"/>
            </a:solidFill>
          </a:ln>
        </p:spPr>
        <p:txBody>
          <a:bodyPr vert="horz" lIns="92830" tIns="46415" rIns="92830" bIns="46415" rtlCol="0" anchor="ctr"/>
          <a:lstStyle/>
          <a:p>
            <a:endParaRPr lang="en-US" dirty="0"/>
          </a:p>
        </p:txBody>
      </p:sp>
      <p:sp>
        <p:nvSpPr>
          <p:cNvPr id="5" name="Notes Placeholder 4"/>
          <p:cNvSpPr>
            <a:spLocks noGrp="1"/>
          </p:cNvSpPr>
          <p:nvPr>
            <p:ph type="body" sz="quarter" idx="3"/>
          </p:nvPr>
        </p:nvSpPr>
        <p:spPr>
          <a:xfrm>
            <a:off x="701040" y="4387136"/>
            <a:ext cx="5608320" cy="4156234"/>
          </a:xfrm>
          <a:prstGeom prst="rect">
            <a:avLst/>
          </a:prstGeom>
        </p:spPr>
        <p:txBody>
          <a:bodyPr vert="horz" lIns="92830" tIns="46415" rIns="92830" bIns="46415"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772668"/>
            <a:ext cx="6309360" cy="461804"/>
          </a:xfrm>
          <a:prstGeom prst="rect">
            <a:avLst/>
          </a:prstGeom>
        </p:spPr>
        <p:txBody>
          <a:bodyPr vert="horz" lIns="92830" tIns="46415" rIns="92830" bIns="46415" rtlCol="0" anchor="b"/>
          <a:lstStyle>
            <a:lvl1pPr algn="l">
              <a:defRPr sz="500">
                <a:latin typeface="Segoe" pitchFamily="34" charset="0"/>
              </a:defRPr>
            </a:lvl1pPr>
          </a:lstStyle>
          <a:p>
            <a:r>
              <a:rPr lang="en-US" dirty="0" smtClean="0">
                <a:solidFill>
                  <a:srgbClr val="000000"/>
                </a:solidFill>
                <a:latin typeface="Segoe UI" pitchFamily="34" charset="0"/>
              </a:rPr>
              <a:t>© 2012 Microsoft Corporation. All rights reserved. Microsoft, Windows, Windows Vista and other product names are or may be registered trademarks and/or trademarks in the U.S. and/or other countries.</a:t>
            </a:r>
          </a:p>
          <a:p>
            <a:r>
              <a:rPr lang="en-US" dirty="0" smtClean="0">
                <a:solidFill>
                  <a:srgbClr val="000000"/>
                </a:solidFill>
                <a:latin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dirty="0" smtClean="0">
                <a:solidFill>
                  <a:srgbClr val="000000"/>
                </a:solidFill>
                <a:latin typeface="Segoe UI" pitchFamily="34" charset="0"/>
              </a:rPr>
            </a:br>
            <a:r>
              <a:rPr lang="en-US" dirty="0" smtClean="0">
                <a:solidFill>
                  <a:srgbClr val="000000"/>
                </a:solidFill>
                <a:latin typeface="Segoe UI" pitchFamily="34" charset="0"/>
              </a:rPr>
              <a:t>MICROSOFT MAKES NO WARRANTIES, EXPRESS, IMPLIED OR STATUTORY, AS TO THE INFORMATION IN THIS PRESENTATION.</a:t>
            </a:r>
          </a:p>
        </p:txBody>
      </p:sp>
      <p:sp>
        <p:nvSpPr>
          <p:cNvPr id="7" name="Slide Number Placeholder 6"/>
          <p:cNvSpPr>
            <a:spLocks noGrp="1"/>
          </p:cNvSpPr>
          <p:nvPr>
            <p:ph type="sldNum" sz="quarter" idx="5"/>
          </p:nvPr>
        </p:nvSpPr>
        <p:spPr>
          <a:xfrm>
            <a:off x="6309359" y="8772668"/>
            <a:ext cx="699418" cy="461804"/>
          </a:xfrm>
          <a:prstGeom prst="rect">
            <a:avLst/>
          </a:prstGeom>
        </p:spPr>
        <p:txBody>
          <a:bodyPr vert="horz" lIns="92830" tIns="46415" rIns="92830" bIns="46415" rtlCol="0" anchor="b"/>
          <a:lstStyle>
            <a:lvl1pPr algn="r">
              <a:defRPr sz="1200">
                <a:latin typeface="Segoe UI" pitchFamily="34" charset="0"/>
              </a:defRPr>
            </a:lvl1pPr>
          </a:lstStyle>
          <a:p>
            <a:fld id="{8B263312-38AA-4E1E-B2B5-0F8F122B24FE}" type="slidenum">
              <a:rPr lang="en-US" smtClean="0"/>
              <a:pPr/>
              <a:t>‹#›</a:t>
            </a:fld>
            <a:endParaRPr lang="en-US" dirty="0"/>
          </a:p>
        </p:txBody>
      </p:sp>
    </p:spTree>
    <p:extLst>
      <p:ext uri="{BB962C8B-B14F-4D97-AF65-F5344CB8AC3E}">
        <p14:creationId xmlns:p14="http://schemas.microsoft.com/office/powerpoint/2010/main" val="2624648265"/>
      </p:ext>
    </p:extLst>
  </p:cSld>
  <p:clrMap bg1="lt1" tx1="dk1" bg2="lt2" tx2="dk2" accent1="accent1" accent2="accent2" accent3="accent3" accent4="accent4" accent5="accent5" accent6="accent6" hlink="hlink" folHlink="folHlink"/>
  <p:notesStyle>
    <a:lvl1pPr marL="0" algn="l" defTabSz="914363" rtl="0" eaLnBrk="1" latinLnBrk="0" hangingPunct="1">
      <a:lnSpc>
        <a:spcPct val="90000"/>
      </a:lnSpc>
      <a:spcAft>
        <a:spcPts val="333"/>
      </a:spcAft>
      <a:defRPr sz="900" kern="1200">
        <a:solidFill>
          <a:schemeClr val="tx1"/>
        </a:solidFill>
        <a:latin typeface="Segoe UI" pitchFamily="34" charset="0"/>
        <a:ea typeface="+mn-ea"/>
        <a:cs typeface="+mn-cs"/>
      </a:defRPr>
    </a:lvl1pPr>
    <a:lvl2pPr marL="212981" indent="-105829" algn="l" defTabSz="914363" rtl="0" eaLnBrk="1" latinLnBrk="0" hangingPunct="1">
      <a:lnSpc>
        <a:spcPct val="90000"/>
      </a:lnSpc>
      <a:spcAft>
        <a:spcPts val="333"/>
      </a:spcAft>
      <a:buFont typeface="Arial" pitchFamily="34" charset="0"/>
      <a:buChar char="•"/>
      <a:defRPr sz="900" kern="1200">
        <a:solidFill>
          <a:schemeClr val="tx1"/>
        </a:solidFill>
        <a:latin typeface="Segoe UI" pitchFamily="34" charset="0"/>
        <a:ea typeface="+mn-ea"/>
        <a:cs typeface="+mn-cs"/>
      </a:defRPr>
    </a:lvl2pPr>
    <a:lvl3pPr marL="328070" indent="-115090" algn="l" defTabSz="914363" rtl="0" eaLnBrk="1" latinLnBrk="0" hangingPunct="1">
      <a:lnSpc>
        <a:spcPct val="90000"/>
      </a:lnSpc>
      <a:spcAft>
        <a:spcPts val="333"/>
      </a:spcAft>
      <a:buFont typeface="Arial" pitchFamily="34" charset="0"/>
      <a:buChar char="•"/>
      <a:defRPr sz="900" kern="1200">
        <a:solidFill>
          <a:schemeClr val="tx1"/>
        </a:solidFill>
        <a:latin typeface="Segoe UI" pitchFamily="34" charset="0"/>
        <a:ea typeface="+mn-ea"/>
        <a:cs typeface="+mn-cs"/>
      </a:defRPr>
    </a:lvl3pPr>
    <a:lvl4pPr marL="482846" indent="-146838" algn="l" defTabSz="914363" rtl="0" eaLnBrk="1" latinLnBrk="0" hangingPunct="1">
      <a:lnSpc>
        <a:spcPct val="90000"/>
      </a:lnSpc>
      <a:spcAft>
        <a:spcPts val="333"/>
      </a:spcAft>
      <a:buFont typeface="Arial" pitchFamily="34" charset="0"/>
      <a:buChar char="•"/>
      <a:defRPr sz="900" kern="1200">
        <a:solidFill>
          <a:schemeClr val="tx1"/>
        </a:solidFill>
        <a:latin typeface="Segoe UI" pitchFamily="34" charset="0"/>
        <a:ea typeface="+mn-ea"/>
        <a:cs typeface="+mn-cs"/>
      </a:defRPr>
    </a:lvl4pPr>
    <a:lvl5pPr marL="615132" indent="-115090" algn="l" defTabSz="914363" rtl="0" eaLnBrk="1" latinLnBrk="0" hangingPunct="1">
      <a:lnSpc>
        <a:spcPct val="90000"/>
      </a:lnSpc>
      <a:spcAft>
        <a:spcPts val="333"/>
      </a:spcAft>
      <a:buFont typeface="Arial" pitchFamily="34" charset="0"/>
      <a:buChar char="•"/>
      <a:defRPr sz="900" kern="1200">
        <a:solidFill>
          <a:schemeClr val="tx1"/>
        </a:solidFill>
        <a:latin typeface="Segoe UI" pitchFamily="34" charset="0"/>
        <a:ea typeface="+mn-ea"/>
        <a:cs typeface="+mn-cs"/>
      </a:defRPr>
    </a:lvl5pPr>
    <a:lvl6pPr marL="2285909" algn="l" defTabSz="914363" rtl="0" eaLnBrk="1" latinLnBrk="0" hangingPunct="1">
      <a:defRPr sz="1200" kern="1200">
        <a:solidFill>
          <a:schemeClr val="tx1"/>
        </a:solidFill>
        <a:latin typeface="+mn-lt"/>
        <a:ea typeface="+mn-ea"/>
        <a:cs typeface="+mn-cs"/>
      </a:defRPr>
    </a:lvl6pPr>
    <a:lvl7pPr marL="2743090" algn="l" defTabSz="914363" rtl="0" eaLnBrk="1" latinLnBrk="0" hangingPunct="1">
      <a:defRPr sz="1200" kern="1200">
        <a:solidFill>
          <a:schemeClr val="tx1"/>
        </a:solidFill>
        <a:latin typeface="+mn-lt"/>
        <a:ea typeface="+mn-ea"/>
        <a:cs typeface="+mn-cs"/>
      </a:defRPr>
    </a:lvl7pPr>
    <a:lvl8pPr marL="3200272" algn="l" defTabSz="914363" rtl="0" eaLnBrk="1" latinLnBrk="0" hangingPunct="1">
      <a:defRPr sz="1200" kern="1200">
        <a:solidFill>
          <a:schemeClr val="tx1"/>
        </a:solidFill>
        <a:latin typeface="+mn-lt"/>
        <a:ea typeface="+mn-ea"/>
        <a:cs typeface="+mn-cs"/>
      </a:defRPr>
    </a:lvl8pPr>
    <a:lvl9pPr marL="3657454" algn="l" defTabSz="91436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24516099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1" kern="1200" dirty="0" smtClean="0">
                <a:solidFill>
                  <a:schemeClr val="tx1"/>
                </a:solidFill>
                <a:effectLst/>
                <a:latin typeface="Segoe UI" pitchFamily="34" charset="0"/>
                <a:ea typeface="+mn-ea"/>
                <a:cs typeface="+mn-cs"/>
              </a:rPr>
              <a:t>New Features, Familiar Tools</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Key Messages: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Windows 8 enhances security and recovery</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Three focus areas:  protecting devices, protecting data, secure access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Many tools are familiar to IT pros</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Windows 8 represents a step forward in security. </a:t>
            </a:r>
            <a:r>
              <a:rPr lang="en-US" b="1" dirty="0"/>
              <a:t>[CLICK</a:t>
            </a:r>
            <a:r>
              <a:rPr lang="en-US" b="1" dirty="0" smtClean="0"/>
              <a:t>] </a:t>
            </a:r>
            <a:r>
              <a:rPr lang="en-US" sz="900" kern="1200" dirty="0" smtClean="0">
                <a:solidFill>
                  <a:schemeClr val="tx1"/>
                </a:solidFill>
                <a:effectLst/>
                <a:latin typeface="Segoe UI" pitchFamily="34" charset="0"/>
                <a:ea typeface="+mn-ea"/>
                <a:cs typeface="+mn-cs"/>
              </a:rPr>
              <a:t>Microsoft’s goals with Windows 8 focus on protecting devices against threats, protecting sensitive data, and securing access to resources. </a:t>
            </a:r>
          </a:p>
          <a:p>
            <a:r>
              <a:rPr lang="en-US" sz="900" kern="1200" dirty="0" smtClean="0">
                <a:solidFill>
                  <a:schemeClr val="tx1"/>
                </a:solidFill>
                <a:effectLst/>
                <a:latin typeface="Segoe UI" pitchFamily="34" charset="0"/>
                <a:ea typeface="+mn-ea"/>
                <a:cs typeface="+mn-cs"/>
              </a:rPr>
              <a:t> </a:t>
            </a:r>
          </a:p>
          <a:p>
            <a:r>
              <a:rPr lang="en-US" b="1" dirty="0"/>
              <a:t>[CLICK</a:t>
            </a:r>
            <a:r>
              <a:rPr lang="en-US" b="1" dirty="0" smtClean="0"/>
              <a:t>]</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When it comes to Windows 8 recovery and security, you'll already be familiar with most of the tools and terminology from your experience with Windows 7. There are a few new capabilities surrounding recovery and security, though. For example, Windows 8 uses </a:t>
            </a:r>
            <a:r>
              <a:rPr lang="en-US" sz="900" kern="1200" dirty="0" err="1" smtClean="0">
                <a:solidFill>
                  <a:schemeClr val="tx1"/>
                </a:solidFill>
                <a:effectLst/>
                <a:latin typeface="Segoe UI" pitchFamily="34" charset="0"/>
                <a:ea typeface="+mn-ea"/>
                <a:cs typeface="+mn-cs"/>
              </a:rPr>
              <a:t>BitLocker</a:t>
            </a:r>
            <a:r>
              <a:rPr lang="en-US" sz="900" kern="1200" dirty="0" smtClean="0">
                <a:solidFill>
                  <a:schemeClr val="tx1"/>
                </a:solidFill>
                <a:effectLst/>
                <a:latin typeface="Segoe UI" pitchFamily="34" charset="0"/>
                <a:ea typeface="+mn-ea"/>
                <a:cs typeface="+mn-cs"/>
              </a:rPr>
              <a:t> Drive Encryption, which has been improved, and the Diagnostic and Recovery Toolset (</a:t>
            </a:r>
            <a:r>
              <a:rPr lang="en-US" sz="900" kern="1200" dirty="0" err="1" smtClean="0">
                <a:solidFill>
                  <a:schemeClr val="tx1"/>
                </a:solidFill>
                <a:effectLst/>
                <a:latin typeface="Segoe UI" pitchFamily="34" charset="0"/>
                <a:ea typeface="+mn-ea"/>
                <a:cs typeface="+mn-cs"/>
              </a:rPr>
              <a:t>DaRT</a:t>
            </a:r>
            <a:r>
              <a:rPr lang="en-US" sz="900" kern="1200" dirty="0" smtClean="0">
                <a:solidFill>
                  <a:schemeClr val="tx1"/>
                </a:solidFill>
                <a:effectLst/>
                <a:latin typeface="Segoe UI" pitchFamily="34" charset="0"/>
                <a:ea typeface="+mn-ea"/>
                <a:cs typeface="+mn-cs"/>
              </a:rPr>
              <a:t>), which carries forward from Windows 7. Many of the advanced recovery tools like Safe Mode are still available, as well. And you can use System Restore, too.</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This session looks at those new capabilities and shows how Windows 8 accomplishes its security goals. As you'll see in the coming slides, Windows 8 provides a comprehensive approach to security.</a:t>
            </a:r>
          </a:p>
          <a:p>
            <a:pPr marL="0" lvl="0" indent="0">
              <a:buFont typeface="+mj-lt"/>
              <a:buNone/>
            </a:pPr>
            <a:endParaRPr lang="en-US" dirty="0" smtClean="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11635747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900" b="1" kern="1200" dirty="0" smtClean="0">
                <a:solidFill>
                  <a:schemeClr val="tx1"/>
                </a:solidFill>
                <a:effectLst/>
                <a:latin typeface="Segoe UI" pitchFamily="34" charset="0"/>
                <a:ea typeface="+mn-ea"/>
                <a:cs typeface="+mn-cs"/>
              </a:rPr>
              <a:t>New Capabilities</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Key Messages:</a:t>
            </a:r>
          </a:p>
          <a:p>
            <a:pPr marL="171450" indent="-171450">
              <a:buFont typeface="Arial" pitchFamily="34" charset="0"/>
              <a:buChar char="•"/>
            </a:pPr>
            <a:r>
              <a:rPr lang="en-US" sz="900" kern="1200" dirty="0" smtClean="0">
                <a:solidFill>
                  <a:schemeClr val="tx1"/>
                </a:solidFill>
                <a:effectLst/>
                <a:latin typeface="Segoe UI" pitchFamily="34" charset="0"/>
                <a:ea typeface="+mn-ea"/>
                <a:cs typeface="+mn-cs"/>
              </a:rPr>
              <a:t>Refresh and Reset make recovery easier</a:t>
            </a:r>
          </a:p>
          <a:p>
            <a:pPr marL="171450" lvl="0" indent="-171450">
              <a:buFont typeface="Arial" pitchFamily="34" charset="0"/>
              <a:buChar char="•"/>
            </a:pPr>
            <a:r>
              <a:rPr lang="en-US" sz="900" kern="1200" dirty="0" err="1" smtClean="0">
                <a:solidFill>
                  <a:schemeClr val="tx1"/>
                </a:solidFill>
                <a:effectLst/>
                <a:latin typeface="Segoe UI" pitchFamily="34" charset="0"/>
                <a:ea typeface="+mn-ea"/>
                <a:cs typeface="+mn-cs"/>
              </a:rPr>
              <a:t>BitLocker</a:t>
            </a:r>
            <a:r>
              <a:rPr lang="en-US" sz="900" kern="1200" dirty="0" smtClean="0">
                <a:solidFill>
                  <a:schemeClr val="tx1"/>
                </a:solidFill>
                <a:effectLst/>
                <a:latin typeface="Segoe UI" pitchFamily="34" charset="0"/>
                <a:ea typeface="+mn-ea"/>
                <a:cs typeface="+mn-cs"/>
              </a:rPr>
              <a:t> has been enhanced</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Client protections have been enhanced</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New secure boot options support UEFI</a:t>
            </a:r>
          </a:p>
          <a:p>
            <a:r>
              <a:rPr lang="en-US" sz="900" kern="1200" dirty="0" smtClean="0">
                <a:solidFill>
                  <a:schemeClr val="tx1"/>
                </a:solidFill>
                <a:effectLst/>
                <a:latin typeface="Segoe UI" pitchFamily="34" charset="0"/>
                <a:ea typeface="+mn-ea"/>
                <a:cs typeface="+mn-cs"/>
              </a:rPr>
              <a:t> </a:t>
            </a:r>
          </a:p>
          <a:p>
            <a:r>
              <a:rPr lang="en-US" b="1" dirty="0"/>
              <a:t>[CLICK</a:t>
            </a:r>
            <a:r>
              <a:rPr lang="en-US" b="1" dirty="0" smtClean="0"/>
              <a:t>]</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Windows 8 includes new features to refresh and reset computers so that recovery is easier and faster. A refresh keeps many user </a:t>
            </a:r>
            <a:r>
              <a:rPr lang="en-US" sz="900" kern="1200" dirty="0" err="1" smtClean="0">
                <a:solidFill>
                  <a:schemeClr val="tx1"/>
                </a:solidFill>
                <a:effectLst/>
                <a:latin typeface="Segoe UI" pitchFamily="34" charset="0"/>
                <a:ea typeface="+mn-ea"/>
                <a:cs typeface="+mn-cs"/>
              </a:rPr>
              <a:t>personalizations</a:t>
            </a:r>
            <a:r>
              <a:rPr lang="en-US" sz="900" kern="1200" dirty="0" smtClean="0">
                <a:solidFill>
                  <a:schemeClr val="tx1"/>
                </a:solidFill>
                <a:effectLst/>
                <a:latin typeface="Segoe UI" pitchFamily="34" charset="0"/>
                <a:ea typeface="+mn-ea"/>
                <a:cs typeface="+mn-cs"/>
              </a:rPr>
              <a:t> intact while reinstalling the underlying operating system. This helps reduce the time spent re-creating </a:t>
            </a:r>
            <a:r>
              <a:rPr lang="en-US" sz="900" kern="1200" dirty="0" err="1" smtClean="0">
                <a:solidFill>
                  <a:schemeClr val="tx1"/>
                </a:solidFill>
                <a:effectLst/>
                <a:latin typeface="Segoe UI" pitchFamily="34" charset="0"/>
                <a:ea typeface="+mn-ea"/>
                <a:cs typeface="+mn-cs"/>
              </a:rPr>
              <a:t>personalizations</a:t>
            </a:r>
            <a:r>
              <a:rPr lang="en-US" sz="900" kern="1200" dirty="0" smtClean="0">
                <a:solidFill>
                  <a:schemeClr val="tx1"/>
                </a:solidFill>
                <a:effectLst/>
                <a:latin typeface="Segoe UI" pitchFamily="34" charset="0"/>
                <a:ea typeface="+mn-ea"/>
                <a:cs typeface="+mn-cs"/>
              </a:rPr>
              <a:t> that a user has introduced over time to help in their work. A reset completely begins again, providing a fresh copy of the operating system while losing individualized </a:t>
            </a:r>
            <a:r>
              <a:rPr lang="en-US" sz="900" kern="1200" dirty="0" err="1" smtClean="0">
                <a:solidFill>
                  <a:schemeClr val="tx1"/>
                </a:solidFill>
                <a:effectLst/>
                <a:latin typeface="Segoe UI" pitchFamily="34" charset="0"/>
                <a:ea typeface="+mn-ea"/>
                <a:cs typeface="+mn-cs"/>
              </a:rPr>
              <a:t>personalizations</a:t>
            </a:r>
            <a:r>
              <a:rPr lang="en-US" sz="900" kern="1200" dirty="0" smtClean="0">
                <a:solidFill>
                  <a:schemeClr val="tx1"/>
                </a:solidFill>
                <a:effectLst/>
                <a:latin typeface="Segoe UI" pitchFamily="34" charset="0"/>
                <a:ea typeface="+mn-ea"/>
                <a:cs typeface="+mn-cs"/>
              </a:rPr>
              <a:t>.</a:t>
            </a:r>
          </a:p>
          <a:p>
            <a:endParaRPr lang="en-US" sz="900" kern="1200" dirty="0" smtClean="0">
              <a:solidFill>
                <a:schemeClr val="tx1"/>
              </a:solidFill>
              <a:effectLst/>
              <a:latin typeface="Segoe UI" pitchFamily="34" charset="0"/>
              <a:ea typeface="+mn-ea"/>
              <a:cs typeface="+mn-cs"/>
            </a:endParaRPr>
          </a:p>
          <a:p>
            <a:r>
              <a:rPr lang="en-US" b="1" dirty="0"/>
              <a:t>[CLICK</a:t>
            </a:r>
            <a:r>
              <a:rPr lang="en-US" b="1" dirty="0" smtClean="0"/>
              <a:t>]</a:t>
            </a:r>
          </a:p>
          <a:p>
            <a:r>
              <a:rPr lang="en-US" sz="900" kern="1200" dirty="0" smtClean="0">
                <a:solidFill>
                  <a:schemeClr val="tx1"/>
                </a:solidFill>
                <a:effectLst/>
                <a:latin typeface="Segoe UI" pitchFamily="34" charset="0"/>
                <a:ea typeface="+mn-ea"/>
                <a:cs typeface="+mn-cs"/>
              </a:rPr>
              <a:t> </a:t>
            </a:r>
          </a:p>
          <a:p>
            <a:r>
              <a:rPr lang="en-US" sz="900" kern="1200" dirty="0" err="1" smtClean="0">
                <a:solidFill>
                  <a:schemeClr val="tx1"/>
                </a:solidFill>
                <a:effectLst/>
                <a:latin typeface="Segoe UI" pitchFamily="34" charset="0"/>
                <a:ea typeface="+mn-ea"/>
                <a:cs typeface="+mn-cs"/>
              </a:rPr>
              <a:t>BitLocker</a:t>
            </a:r>
            <a:r>
              <a:rPr lang="en-US" sz="900" kern="1200" dirty="0" smtClean="0">
                <a:solidFill>
                  <a:schemeClr val="tx1"/>
                </a:solidFill>
                <a:effectLst/>
                <a:latin typeface="Segoe UI" pitchFamily="34" charset="0"/>
                <a:ea typeface="+mn-ea"/>
                <a:cs typeface="+mn-cs"/>
              </a:rPr>
              <a:t> has been enhanced for Windows 8. With </a:t>
            </a:r>
            <a:r>
              <a:rPr lang="en-US" sz="900" kern="1200" dirty="0" err="1" smtClean="0">
                <a:solidFill>
                  <a:schemeClr val="tx1"/>
                </a:solidFill>
                <a:effectLst/>
                <a:latin typeface="Segoe UI" pitchFamily="34" charset="0"/>
                <a:ea typeface="+mn-ea"/>
                <a:cs typeface="+mn-cs"/>
              </a:rPr>
              <a:t>BitLocker</a:t>
            </a:r>
            <a:r>
              <a:rPr lang="en-US" sz="900" kern="1200" dirty="0" smtClean="0">
                <a:solidFill>
                  <a:schemeClr val="tx1"/>
                </a:solidFill>
                <a:effectLst/>
                <a:latin typeface="Segoe UI" pitchFamily="34" charset="0"/>
                <a:ea typeface="+mn-ea"/>
                <a:cs typeface="+mn-cs"/>
              </a:rPr>
              <a:t> in Windows 8, you can encrypt only the part of the disk that is used; alternatively, you can use full disk encryption. </a:t>
            </a:r>
            <a:r>
              <a:rPr lang="en-US" sz="900" kern="1200" dirty="0" err="1" smtClean="0">
                <a:solidFill>
                  <a:schemeClr val="tx1"/>
                </a:solidFill>
                <a:effectLst/>
                <a:latin typeface="Segoe UI" pitchFamily="34" charset="0"/>
                <a:ea typeface="+mn-ea"/>
                <a:cs typeface="+mn-cs"/>
              </a:rPr>
              <a:t>BitLocker</a:t>
            </a:r>
            <a:r>
              <a:rPr lang="en-US" sz="900" kern="1200" dirty="0" smtClean="0">
                <a:solidFill>
                  <a:schemeClr val="tx1"/>
                </a:solidFill>
                <a:effectLst/>
                <a:latin typeface="Segoe UI" pitchFamily="34" charset="0"/>
                <a:ea typeface="+mn-ea"/>
                <a:cs typeface="+mn-cs"/>
              </a:rPr>
              <a:t> in Windows 8 allows for network unlock, and PIN and password changes by a regular user. The provisioning process has also been improved with </a:t>
            </a:r>
            <a:r>
              <a:rPr lang="en-US" sz="900" kern="1200" dirty="0" err="1" smtClean="0">
                <a:solidFill>
                  <a:schemeClr val="tx1"/>
                </a:solidFill>
                <a:effectLst/>
                <a:latin typeface="Segoe UI" pitchFamily="34" charset="0"/>
                <a:ea typeface="+mn-ea"/>
                <a:cs typeface="+mn-cs"/>
              </a:rPr>
              <a:t>BitLocker</a:t>
            </a:r>
            <a:r>
              <a:rPr lang="en-US" sz="900" kern="1200" dirty="0" smtClean="0">
                <a:solidFill>
                  <a:schemeClr val="tx1"/>
                </a:solidFill>
                <a:effectLst/>
                <a:latin typeface="Segoe UI" pitchFamily="34" charset="0"/>
                <a:ea typeface="+mn-ea"/>
                <a:cs typeface="+mn-cs"/>
              </a:rPr>
              <a:t> for Windows 8. Windows 8 includes vulnerability mitigating techniques and new device protections such as </a:t>
            </a:r>
            <a:r>
              <a:rPr lang="en-US" sz="900" kern="1200" dirty="0" err="1" smtClean="0">
                <a:solidFill>
                  <a:schemeClr val="tx1"/>
                </a:solidFill>
                <a:effectLst/>
                <a:latin typeface="Segoe UI" pitchFamily="34" charset="0"/>
                <a:ea typeface="+mn-ea"/>
                <a:cs typeface="+mn-cs"/>
              </a:rPr>
              <a:t>SmartScreen</a:t>
            </a:r>
            <a:r>
              <a:rPr lang="en-US" sz="900" kern="1200" dirty="0" smtClean="0">
                <a:solidFill>
                  <a:schemeClr val="tx1"/>
                </a:solidFill>
                <a:effectLst/>
                <a:latin typeface="Segoe UI" pitchFamily="34" charset="0"/>
                <a:ea typeface="+mn-ea"/>
                <a:cs typeface="+mn-cs"/>
              </a:rPr>
              <a:t> Application Reputation and sandboxing for Windows 8 apps.</a:t>
            </a:r>
          </a:p>
          <a:p>
            <a:endParaRPr lang="en-US" sz="900" kern="1200" dirty="0" smtClean="0">
              <a:solidFill>
                <a:schemeClr val="tx1"/>
              </a:solidFill>
              <a:effectLst/>
              <a:latin typeface="Segoe UI" pitchFamily="34" charset="0"/>
              <a:ea typeface="+mn-ea"/>
              <a:cs typeface="+mn-cs"/>
            </a:endParaRPr>
          </a:p>
          <a:p>
            <a:r>
              <a:rPr lang="en-US" b="1" dirty="0"/>
              <a:t>[CLICK</a:t>
            </a:r>
            <a:r>
              <a:rPr lang="en-US" b="1" dirty="0" smtClean="0"/>
              <a:t>]</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Windows 8 includes two boot options that take advantage of Unified Extensible Firmware Interface (UEFI) Secure Boot and Measured Boot. Secure Boot uses digital signatures to ensure that only trusted firmware is allowed to boot the computer. Measured Boot works in conjunction with anti-malware software and provides a log of the drivers and other items that have loaded prior to the anti-malware software taking over.</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Finally, Windows 8 secures access to resources through virtual smart cards and Dynamic Access Control. These features will be addressed throughout this session.</a:t>
            </a:r>
          </a:p>
          <a:p>
            <a:pPr marL="0" lvl="0" indent="0">
              <a:buFont typeface="Arial" pitchFamily="34" charset="0"/>
              <a:buNone/>
            </a:pPr>
            <a:endParaRPr lang="en-US" dirty="0">
              <a:solidFill>
                <a:prstClr val="black"/>
              </a:solidFill>
            </a:endParaRPr>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3</a:t>
            </a:fld>
            <a:endParaRPr lang="en-US" dirty="0">
              <a:solidFill>
                <a:prstClr val="black"/>
              </a:solidFill>
            </a:endParaRPr>
          </a:p>
        </p:txBody>
      </p:sp>
    </p:spTree>
    <p:extLst>
      <p:ext uri="{BB962C8B-B14F-4D97-AF65-F5344CB8AC3E}">
        <p14:creationId xmlns:p14="http://schemas.microsoft.com/office/powerpoint/2010/main" val="26553287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1" kern="1200" dirty="0" smtClean="0">
                <a:solidFill>
                  <a:schemeClr val="tx1"/>
                </a:solidFill>
                <a:effectLst/>
                <a:latin typeface="Segoe UI" pitchFamily="34" charset="0"/>
                <a:ea typeface="+mn-ea"/>
                <a:cs typeface="+mn-cs"/>
              </a:rPr>
              <a:t>Tools for Recovery</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Key Messages: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Windows 7 tools still work</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Boot options are used for providing recovery</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Refresh and Reset provide a clean installation</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You're probably familiar with the tools and techniques for recovering a Windows 7 computer. Many of these tools and techniques still work with Windows 8, but Windows 8 includes new options for recovery, too.</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The System Restore tool is available with Windows 8. As in Windows 7, this tool restores the computer to a previous state based on a recovery point that was created at an earlier time. Advanced recovery options are also available, and you can boot into Safe Mode, too.</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Starting in Safe Mode or the Boot Options screen is a little different in Windows 8. Windows 8 starts the Boot Options screen after two unsuccessful attempts to boot, as might be the case with a power failure or a driver issue. You can also get into the Boot Options screen by manually choosing to do so from within PC Settings in Windows 8.</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Two new recovery features with Windows 8 are Refresh and Reset. These features take advantage of the Windows Recovery Environment (Windows RE).</a:t>
            </a:r>
          </a:p>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4</a:t>
            </a:fld>
            <a:endParaRPr lang="en-US" dirty="0"/>
          </a:p>
        </p:txBody>
      </p:sp>
    </p:spTree>
    <p:extLst>
      <p:ext uri="{BB962C8B-B14F-4D97-AF65-F5344CB8AC3E}">
        <p14:creationId xmlns:p14="http://schemas.microsoft.com/office/powerpoint/2010/main" val="22848572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1" kern="1200" dirty="0" smtClean="0">
                <a:solidFill>
                  <a:schemeClr val="tx1"/>
                </a:solidFill>
                <a:effectLst/>
                <a:latin typeface="Segoe UI" pitchFamily="34" charset="0"/>
                <a:ea typeface="+mn-ea"/>
                <a:cs typeface="+mn-cs"/>
              </a:rPr>
              <a:t>Refresh and Reset</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Key Messages: </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Refresh preserves</a:t>
            </a:r>
            <a:r>
              <a:rPr lang="en-US" sz="900" kern="1200" baseline="0" dirty="0" smtClean="0">
                <a:solidFill>
                  <a:schemeClr val="tx1"/>
                </a:solidFill>
                <a:effectLst/>
                <a:latin typeface="Segoe UI" pitchFamily="34" charset="0"/>
                <a:ea typeface="+mn-ea"/>
                <a:cs typeface="+mn-cs"/>
              </a:rPr>
              <a:t> users’ files, settings, and Windows 8 apps.</a:t>
            </a:r>
            <a:endParaRPr lang="en-US" sz="9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Reset formats and reinstalls the Windows 8 operating system.</a:t>
            </a:r>
          </a:p>
          <a:p>
            <a:r>
              <a:rPr lang="en-US" sz="900" kern="1200" dirty="0" smtClean="0">
                <a:solidFill>
                  <a:schemeClr val="tx1"/>
                </a:solidFill>
                <a:effectLst/>
                <a:latin typeface="Segoe UI" pitchFamily="34" charset="0"/>
                <a:ea typeface="+mn-ea"/>
                <a:cs typeface="+mn-cs"/>
              </a:rPr>
              <a:t> </a:t>
            </a:r>
          </a:p>
          <a:p>
            <a:r>
              <a:rPr lang="en-US" sz="900" kern="1200" baseline="0" dirty="0" smtClean="0">
                <a:solidFill>
                  <a:schemeClr val="tx1"/>
                </a:solidFill>
                <a:effectLst/>
                <a:latin typeface="Segoe UI" pitchFamily="34" charset="0"/>
                <a:ea typeface="+mn-ea"/>
                <a:cs typeface="+mn-cs"/>
              </a:rPr>
              <a:t>Refresh Your PC and Reset Your PC are new features in Windows 8. Refresh Your PC preserves the your files, settings, and Windows 8 apps while removing everything else and reinstalling Windows 8. You might use Refresh Your PC to reinstall Windows 8 without having reconfigure all of your settings or restore your data. On the other hand, Reset Your PC resets the PC back to its original state. It does not preserve the user’s files, settings, or Windows 8 apps. You might choose this option if you were giving the PC to someone else.</a:t>
            </a:r>
          </a:p>
        </p:txBody>
      </p:sp>
      <p:sp>
        <p:nvSpPr>
          <p:cNvPr id="4" name="Slide Number Placeholder 3"/>
          <p:cNvSpPr>
            <a:spLocks noGrp="1"/>
          </p:cNvSpPr>
          <p:nvPr>
            <p:ph type="sldNum" sz="quarter" idx="10"/>
          </p:nvPr>
        </p:nvSpPr>
        <p:spPr/>
        <p:txBody>
          <a:bodyPr/>
          <a:lstStyle/>
          <a:p>
            <a:fld id="{8B263312-38AA-4E1E-B2B5-0F8F122B24FE}" type="slidenum">
              <a:rPr lang="en-US" smtClean="0"/>
              <a:pPr/>
              <a:t>5</a:t>
            </a:fld>
            <a:endParaRPr lang="en-US" dirty="0"/>
          </a:p>
        </p:txBody>
      </p:sp>
    </p:spTree>
    <p:extLst>
      <p:ext uri="{BB962C8B-B14F-4D97-AF65-F5344CB8AC3E}">
        <p14:creationId xmlns:p14="http://schemas.microsoft.com/office/powerpoint/2010/main" val="11635747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1" kern="1200" dirty="0" smtClean="0">
                <a:solidFill>
                  <a:schemeClr val="tx1"/>
                </a:solidFill>
                <a:effectLst/>
                <a:latin typeface="Segoe UI" pitchFamily="34" charset="0"/>
                <a:ea typeface="+mn-ea"/>
                <a:cs typeface="+mn-cs"/>
              </a:rPr>
              <a:t>Refresh and Reset: Compared</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Key Message:</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Refresh Your PC keeps data,</a:t>
            </a:r>
            <a:r>
              <a:rPr lang="en-US" sz="900" kern="1200" baseline="0" dirty="0" smtClean="0">
                <a:solidFill>
                  <a:schemeClr val="tx1"/>
                </a:solidFill>
                <a:effectLst/>
                <a:latin typeface="Segoe UI" pitchFamily="34" charset="0"/>
                <a:ea typeface="+mn-ea"/>
                <a:cs typeface="+mn-cs"/>
              </a:rPr>
              <a:t> settings, and Windows 8 apps</a:t>
            </a:r>
          </a:p>
          <a:p>
            <a:pPr marL="171450" lvl="0" indent="-171450">
              <a:buFont typeface="Arial" pitchFamily="34" charset="0"/>
              <a:buChar char="•"/>
            </a:pPr>
            <a:r>
              <a:rPr lang="en-US" sz="900" kern="1200" baseline="0" dirty="0" smtClean="0">
                <a:solidFill>
                  <a:schemeClr val="tx1"/>
                </a:solidFill>
                <a:effectLst/>
                <a:latin typeface="Segoe UI" pitchFamily="34" charset="0"/>
                <a:ea typeface="+mn-ea"/>
                <a:cs typeface="+mn-cs"/>
              </a:rPr>
              <a:t>Reset Your PC formats the drive and reinstalls Windows 8</a:t>
            </a:r>
            <a:endParaRPr lang="en-US" sz="900" kern="1200" dirty="0" smtClean="0">
              <a:solidFill>
                <a:schemeClr val="tx1"/>
              </a:solidFill>
              <a:effectLst/>
              <a:latin typeface="Segoe UI" pitchFamily="34" charset="0"/>
              <a:ea typeface="+mn-ea"/>
              <a:cs typeface="+mn-cs"/>
            </a:endParaRPr>
          </a:p>
          <a:p>
            <a:endParaRPr lang="en-US" sz="900" kern="1200" dirty="0" smtClean="0">
              <a:solidFill>
                <a:schemeClr val="tx1"/>
              </a:solidFill>
              <a:effectLst/>
              <a:latin typeface="Segoe UI" pitchFamily="34" charset="0"/>
              <a:ea typeface="+mn-ea"/>
              <a:cs typeface="+mn-cs"/>
            </a:endParaRPr>
          </a:p>
          <a:p>
            <a:r>
              <a:rPr lang="en-US" b="1" dirty="0"/>
              <a:t>[CLICK</a:t>
            </a:r>
            <a:r>
              <a:rPr lang="en-US" b="1" dirty="0" smtClean="0"/>
              <a:t>]</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Specifically, Refresh</a:t>
            </a:r>
            <a:r>
              <a:rPr lang="en-US" sz="900" kern="1200" baseline="0" dirty="0" smtClean="0">
                <a:solidFill>
                  <a:schemeClr val="tx1"/>
                </a:solidFill>
                <a:effectLst/>
                <a:latin typeface="Segoe UI" pitchFamily="34" charset="0"/>
                <a:ea typeface="+mn-ea"/>
                <a:cs typeface="+mn-cs"/>
              </a:rPr>
              <a:t> Your PC starts the PC into the Windows Recovery Environment, or Windows RE. Windows RE then scans the hard drive for data, settings, and Windows 8 apps and preserves them. Then, it installs a fresh copy of Windows 8, and restores the data, settings, and Windows 8 apps. Last, it restarts the PC into the new Windows 8 installation. </a:t>
            </a:r>
            <a:r>
              <a:rPr lang="en-US" sz="900" kern="1200" dirty="0" smtClean="0">
                <a:solidFill>
                  <a:schemeClr val="tx1"/>
                </a:solidFill>
                <a:effectLst/>
                <a:latin typeface="Segoe UI" pitchFamily="34" charset="0"/>
                <a:ea typeface="+mn-ea"/>
                <a:cs typeface="+mn-cs"/>
              </a:rPr>
              <a:t>Reset</a:t>
            </a:r>
            <a:r>
              <a:rPr lang="en-US" sz="900" kern="1200" baseline="0" dirty="0" smtClean="0">
                <a:solidFill>
                  <a:schemeClr val="tx1"/>
                </a:solidFill>
                <a:effectLst/>
                <a:latin typeface="Segoe UI" pitchFamily="34" charset="0"/>
                <a:ea typeface="+mn-ea"/>
                <a:cs typeface="+mn-cs"/>
              </a:rPr>
              <a:t> Your PC is different. Reset Your PC starts the PC into the Windows RE, but it formats the drive containing the operating system. Then, Windows RE installs Windows 8, and restarts the PC into the new installation.</a:t>
            </a:r>
          </a:p>
          <a:p>
            <a:endParaRPr lang="en-US" sz="900" kern="1200" baseline="0" dirty="0" smtClean="0">
              <a:solidFill>
                <a:schemeClr val="tx1"/>
              </a:solidFill>
              <a:effectLst/>
              <a:latin typeface="Segoe UI" pitchFamily="34" charset="0"/>
              <a:ea typeface="+mn-ea"/>
              <a:cs typeface="+mn-cs"/>
            </a:endParaRPr>
          </a:p>
          <a:p>
            <a:r>
              <a:rPr lang="en-US" b="1" dirty="0"/>
              <a:t>[CLICK</a:t>
            </a:r>
            <a:r>
              <a:rPr lang="en-US" b="1" dirty="0" smtClean="0"/>
              <a:t>]</a:t>
            </a:r>
          </a:p>
          <a:p>
            <a:endParaRPr lang="en-US" sz="900" kern="1200" baseline="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One</a:t>
            </a:r>
            <a:r>
              <a:rPr lang="en-US" sz="900" kern="1200" baseline="0" dirty="0" smtClean="0">
                <a:solidFill>
                  <a:schemeClr val="tx1"/>
                </a:solidFill>
                <a:effectLst/>
                <a:latin typeface="Segoe UI" pitchFamily="34" charset="0"/>
                <a:ea typeface="+mn-ea"/>
                <a:cs typeface="+mn-cs"/>
              </a:rPr>
              <a:t> thing missing from the Refresh Your PC scenario is that it doesn’t include desktop apps or all of the system settings. Microsoft designed Refresh Your PC this way to make sure it is effective at fixing problems while preventing you from losing settings that you might be difficult to reconfigure. You do have the option to create a custom recovery image by using the Recimg tool, however. This image will include not only the Windows 8 operating system files but also your desktop apps and system configuration. I’m going to demonstrate how this works.</a:t>
            </a:r>
            <a:endParaRPr lang="en-US" sz="900" kern="1200" dirty="0" smtClean="0">
              <a:solidFill>
                <a:schemeClr val="tx1"/>
              </a:solidFill>
              <a:effectLst/>
              <a:latin typeface="Segoe UI" pitchFamily="34" charset="0"/>
              <a:ea typeface="+mn-ea"/>
              <a:cs typeface="+mn-cs"/>
            </a:endParaRPr>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val="28038617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B263312-38AA-4E1E-B2B5-0F8F122B24FE}" type="slidenum">
              <a:rPr lang="en-US" smtClean="0"/>
              <a:pPr/>
              <a:t>7</a:t>
            </a:fld>
            <a:endParaRPr lang="en-US" dirty="0"/>
          </a:p>
        </p:txBody>
      </p:sp>
    </p:spTree>
    <p:extLst>
      <p:ext uri="{BB962C8B-B14F-4D97-AF65-F5344CB8AC3E}">
        <p14:creationId xmlns:p14="http://schemas.microsoft.com/office/powerpoint/2010/main" val="33117706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7038" y="692150"/>
            <a:ext cx="6156325" cy="346392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8</a:t>
            </a:fld>
            <a:endParaRPr lang="en-US" dirty="0">
              <a:solidFill>
                <a:prstClr val="black"/>
              </a:solidFill>
            </a:endParaRPr>
          </a:p>
        </p:txBody>
      </p:sp>
    </p:spTree>
    <p:extLst>
      <p:ext uri="{BB962C8B-B14F-4D97-AF65-F5344CB8AC3E}">
        <p14:creationId xmlns:p14="http://schemas.microsoft.com/office/powerpoint/2010/main" val="26553287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7038" y="692150"/>
            <a:ext cx="6156325" cy="3463925"/>
          </a:xfrm>
        </p:spPr>
      </p:sp>
      <p:sp>
        <p:nvSpPr>
          <p:cNvPr id="3" name="Notes Placeholder 2"/>
          <p:cNvSpPr>
            <a:spLocks noGrp="1"/>
          </p:cNvSpPr>
          <p:nvPr>
            <p:ph type="body" idx="1"/>
          </p:nvPr>
        </p:nvSpPr>
        <p:spPr/>
        <p:txBody>
          <a:bodyPr>
            <a:normAutofit/>
          </a:bodyPr>
          <a:lstStyle/>
          <a:p>
            <a:r>
              <a:rPr lang="en-US" sz="900" b="1" kern="1200" dirty="0" smtClean="0">
                <a:solidFill>
                  <a:schemeClr val="tx1"/>
                </a:solidFill>
                <a:effectLst/>
                <a:latin typeface="Segoe UI" pitchFamily="34" charset="0"/>
                <a:ea typeface="+mn-ea"/>
                <a:cs typeface="+mn-cs"/>
              </a:rPr>
              <a:t>Advanced Diagnostics and Recovery</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Key Messages:</a:t>
            </a:r>
          </a:p>
          <a:p>
            <a:pPr marL="171450" lvl="0" indent="-171450">
              <a:buFont typeface="Arial" pitchFamily="34" charset="0"/>
              <a:buChar char="•"/>
            </a:pPr>
            <a:r>
              <a:rPr lang="en-US" sz="900" kern="1200" dirty="0" err="1" smtClean="0">
                <a:solidFill>
                  <a:schemeClr val="tx1"/>
                </a:solidFill>
                <a:effectLst/>
                <a:latin typeface="Segoe UI" pitchFamily="34" charset="0"/>
                <a:ea typeface="+mn-ea"/>
                <a:cs typeface="+mn-cs"/>
              </a:rPr>
              <a:t>DaRT</a:t>
            </a:r>
            <a:r>
              <a:rPr lang="en-US" sz="900" kern="1200" dirty="0" smtClean="0">
                <a:solidFill>
                  <a:schemeClr val="tx1"/>
                </a:solidFill>
                <a:effectLst/>
                <a:latin typeface="Segoe UI" pitchFamily="34" charset="0"/>
                <a:ea typeface="+mn-ea"/>
                <a:cs typeface="+mn-cs"/>
              </a:rPr>
              <a:t> provides the next level in recovery</a:t>
            </a:r>
          </a:p>
          <a:p>
            <a:pPr marL="171450" lvl="0" indent="-171450">
              <a:buFont typeface="Arial" pitchFamily="34" charset="0"/>
              <a:buChar char="•"/>
            </a:pPr>
            <a:r>
              <a:rPr lang="en-US" sz="900" kern="1200" dirty="0" err="1" smtClean="0">
                <a:solidFill>
                  <a:schemeClr val="tx1"/>
                </a:solidFill>
                <a:effectLst/>
                <a:latin typeface="Segoe UI" pitchFamily="34" charset="0"/>
                <a:ea typeface="+mn-ea"/>
                <a:cs typeface="+mn-cs"/>
              </a:rPr>
              <a:t>DaRT</a:t>
            </a:r>
            <a:r>
              <a:rPr lang="en-US" sz="900" kern="1200" dirty="0" smtClean="0">
                <a:solidFill>
                  <a:schemeClr val="tx1"/>
                </a:solidFill>
                <a:effectLst/>
                <a:latin typeface="Segoe UI" pitchFamily="34" charset="0"/>
                <a:ea typeface="+mn-ea"/>
                <a:cs typeface="+mn-cs"/>
              </a:rPr>
              <a:t> has been updated for Windows 8</a:t>
            </a:r>
          </a:p>
          <a:p>
            <a:pPr marL="171450" lvl="0" indent="-171450">
              <a:buFont typeface="Arial" pitchFamily="34" charset="0"/>
              <a:buChar char="•"/>
            </a:pPr>
            <a:r>
              <a:rPr lang="en-US" sz="900" kern="1200" dirty="0" err="1" smtClean="0">
                <a:solidFill>
                  <a:schemeClr val="tx1"/>
                </a:solidFill>
                <a:effectLst/>
                <a:latin typeface="Segoe UI" pitchFamily="34" charset="0"/>
                <a:ea typeface="+mn-ea"/>
                <a:cs typeface="+mn-cs"/>
              </a:rPr>
              <a:t>DaRT</a:t>
            </a:r>
            <a:r>
              <a:rPr lang="en-US" sz="900" kern="1200" dirty="0" smtClean="0">
                <a:solidFill>
                  <a:schemeClr val="tx1"/>
                </a:solidFill>
                <a:effectLst/>
                <a:latin typeface="Segoe UI" pitchFamily="34" charset="0"/>
                <a:ea typeface="+mn-ea"/>
                <a:cs typeface="+mn-cs"/>
              </a:rPr>
              <a:t> is part of MDOP</a:t>
            </a:r>
          </a:p>
          <a:p>
            <a:r>
              <a:rPr lang="en-US" sz="900" kern="1200" dirty="0" smtClean="0">
                <a:solidFill>
                  <a:schemeClr val="tx1"/>
                </a:solidFill>
                <a:effectLst/>
                <a:latin typeface="Segoe UI" pitchFamily="34" charset="0"/>
                <a:ea typeface="+mn-ea"/>
                <a:cs typeface="+mn-cs"/>
              </a:rPr>
              <a:t> </a:t>
            </a:r>
          </a:p>
          <a:p>
            <a:r>
              <a:rPr lang="en-US" sz="900" kern="1200" dirty="0" err="1" smtClean="0">
                <a:solidFill>
                  <a:schemeClr val="tx1"/>
                </a:solidFill>
                <a:effectLst/>
                <a:latin typeface="Segoe UI" pitchFamily="34" charset="0"/>
                <a:ea typeface="+mn-ea"/>
                <a:cs typeface="+mn-cs"/>
              </a:rPr>
              <a:t>DaRT</a:t>
            </a:r>
            <a:r>
              <a:rPr lang="en-US" sz="900" kern="1200" dirty="0" smtClean="0">
                <a:solidFill>
                  <a:schemeClr val="tx1"/>
                </a:solidFill>
                <a:effectLst/>
                <a:latin typeface="Segoe UI" pitchFamily="34" charset="0"/>
                <a:ea typeface="+mn-ea"/>
                <a:cs typeface="+mn-cs"/>
              </a:rPr>
              <a:t> is an advanced environment to facilitate the troubleshooting, repair, and recovery of computers. </a:t>
            </a:r>
            <a:r>
              <a:rPr lang="en-US" sz="900" kern="1200" dirty="0" err="1" smtClean="0">
                <a:solidFill>
                  <a:schemeClr val="tx1"/>
                </a:solidFill>
                <a:effectLst/>
                <a:latin typeface="Segoe UI" pitchFamily="34" charset="0"/>
                <a:ea typeface="+mn-ea"/>
                <a:cs typeface="+mn-cs"/>
              </a:rPr>
              <a:t>DaRT</a:t>
            </a:r>
            <a:r>
              <a:rPr lang="en-US" sz="900" kern="1200" dirty="0" smtClean="0">
                <a:solidFill>
                  <a:schemeClr val="tx1"/>
                </a:solidFill>
                <a:effectLst/>
                <a:latin typeface="Segoe UI" pitchFamily="34" charset="0"/>
                <a:ea typeface="+mn-ea"/>
                <a:cs typeface="+mn-cs"/>
              </a:rPr>
              <a:t> helps IT evolve from reactive to proactive in the support of desktop systems. </a:t>
            </a:r>
            <a:r>
              <a:rPr lang="en-US" sz="900" kern="1200" dirty="0" err="1" smtClean="0">
                <a:solidFill>
                  <a:schemeClr val="tx1"/>
                </a:solidFill>
                <a:effectLst/>
                <a:latin typeface="Segoe UI" pitchFamily="34" charset="0"/>
                <a:ea typeface="+mn-ea"/>
                <a:cs typeface="+mn-cs"/>
              </a:rPr>
              <a:t>DaRT</a:t>
            </a:r>
            <a:r>
              <a:rPr lang="en-US" sz="900" kern="1200" dirty="0" smtClean="0">
                <a:solidFill>
                  <a:schemeClr val="tx1"/>
                </a:solidFill>
                <a:effectLst/>
                <a:latin typeface="Segoe UI" pitchFamily="34" charset="0"/>
                <a:ea typeface="+mn-ea"/>
                <a:cs typeface="+mn-cs"/>
              </a:rPr>
              <a:t> includes several tools that help determine the root cause of issues and then help to correct those issues. </a:t>
            </a:r>
            <a:r>
              <a:rPr lang="en-US" sz="900" kern="1200" dirty="0" err="1" smtClean="0">
                <a:solidFill>
                  <a:schemeClr val="tx1"/>
                </a:solidFill>
                <a:effectLst/>
                <a:latin typeface="Segoe UI" pitchFamily="34" charset="0"/>
                <a:ea typeface="+mn-ea"/>
                <a:cs typeface="+mn-cs"/>
              </a:rPr>
              <a:t>DaRT</a:t>
            </a:r>
            <a:r>
              <a:rPr lang="en-US" sz="900" kern="1200" dirty="0" smtClean="0">
                <a:solidFill>
                  <a:schemeClr val="tx1"/>
                </a:solidFill>
                <a:effectLst/>
                <a:latin typeface="Segoe UI" pitchFamily="34" charset="0"/>
                <a:ea typeface="+mn-ea"/>
                <a:cs typeface="+mn-cs"/>
              </a:rPr>
              <a:t> contains tools such as Crash Analyzer and System Restore and other tools familiar to IT pros.</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Some of the things you can do with </a:t>
            </a:r>
            <a:r>
              <a:rPr lang="en-US" sz="900" kern="1200" dirty="0" err="1" smtClean="0">
                <a:solidFill>
                  <a:schemeClr val="tx1"/>
                </a:solidFill>
                <a:effectLst/>
                <a:latin typeface="Segoe UI" pitchFamily="34" charset="0"/>
                <a:ea typeface="+mn-ea"/>
                <a:cs typeface="+mn-cs"/>
              </a:rPr>
              <a:t>DaRT</a:t>
            </a:r>
            <a:r>
              <a:rPr lang="en-US" sz="900" kern="1200" dirty="0" smtClean="0">
                <a:solidFill>
                  <a:schemeClr val="tx1"/>
                </a:solidFill>
                <a:effectLst/>
                <a:latin typeface="Segoe UI" pitchFamily="34" charset="0"/>
                <a:ea typeface="+mn-ea"/>
                <a:cs typeface="+mn-cs"/>
              </a:rPr>
              <a:t> include resetting passwords, analyzing crashes, scanning for malware, removing hotfixes, repairing system files, disabling device drivers, and wiping disks.</a:t>
            </a:r>
          </a:p>
          <a:p>
            <a:r>
              <a:rPr lang="en-US" sz="900" kern="1200" dirty="0" smtClean="0">
                <a:solidFill>
                  <a:schemeClr val="tx1"/>
                </a:solidFill>
                <a:effectLst/>
                <a:latin typeface="Segoe UI" pitchFamily="34" charset="0"/>
                <a:ea typeface="+mn-ea"/>
                <a:cs typeface="+mn-cs"/>
              </a:rPr>
              <a:t> </a:t>
            </a:r>
          </a:p>
          <a:p>
            <a:r>
              <a:rPr lang="en-US" sz="900" kern="1200" dirty="0" err="1" smtClean="0">
                <a:solidFill>
                  <a:schemeClr val="tx1"/>
                </a:solidFill>
                <a:effectLst/>
                <a:latin typeface="Segoe UI" pitchFamily="34" charset="0"/>
                <a:ea typeface="+mn-ea"/>
                <a:cs typeface="+mn-cs"/>
              </a:rPr>
              <a:t>DaRT</a:t>
            </a:r>
            <a:r>
              <a:rPr lang="en-US" sz="900" kern="1200" dirty="0" smtClean="0">
                <a:solidFill>
                  <a:schemeClr val="tx1"/>
                </a:solidFill>
                <a:effectLst/>
                <a:latin typeface="Segoe UI" pitchFamily="34" charset="0"/>
                <a:ea typeface="+mn-ea"/>
                <a:cs typeface="+mn-cs"/>
              </a:rPr>
              <a:t> has been updated for Windows 8 and Windows Server 2012. </a:t>
            </a:r>
            <a:r>
              <a:rPr lang="en-US" sz="900" kern="1200" dirty="0" err="1" smtClean="0">
                <a:solidFill>
                  <a:schemeClr val="tx1"/>
                </a:solidFill>
                <a:effectLst/>
                <a:latin typeface="Segoe UI" pitchFamily="34" charset="0"/>
                <a:ea typeface="+mn-ea"/>
                <a:cs typeface="+mn-cs"/>
              </a:rPr>
              <a:t>DaRT</a:t>
            </a:r>
            <a:r>
              <a:rPr lang="en-US" sz="900" kern="1200" dirty="0" smtClean="0">
                <a:solidFill>
                  <a:schemeClr val="tx1"/>
                </a:solidFill>
                <a:effectLst/>
                <a:latin typeface="Segoe UI" pitchFamily="34" charset="0"/>
                <a:ea typeface="+mn-ea"/>
                <a:cs typeface="+mn-cs"/>
              </a:rPr>
              <a:t> 8 includes support for UEFI boot modes, and GUID partition tables are also supported so that disk-related tools such as Disk Wipe will work with those types of partitions.</a:t>
            </a:r>
          </a:p>
          <a:p>
            <a:r>
              <a:rPr lang="en-US" sz="900" kern="1200" dirty="0" smtClean="0">
                <a:solidFill>
                  <a:schemeClr val="tx1"/>
                </a:solidFill>
                <a:effectLst/>
                <a:latin typeface="Segoe UI" pitchFamily="34" charset="0"/>
                <a:ea typeface="+mn-ea"/>
                <a:cs typeface="+mn-cs"/>
              </a:rPr>
              <a:t> </a:t>
            </a:r>
          </a:p>
          <a:p>
            <a:r>
              <a:rPr lang="en-US" sz="900" kern="1200" dirty="0" err="1" smtClean="0">
                <a:solidFill>
                  <a:schemeClr val="tx1"/>
                </a:solidFill>
                <a:effectLst/>
                <a:latin typeface="Segoe UI" pitchFamily="34" charset="0"/>
                <a:ea typeface="+mn-ea"/>
                <a:cs typeface="+mn-cs"/>
              </a:rPr>
              <a:t>DaRT</a:t>
            </a:r>
            <a:r>
              <a:rPr lang="en-US" sz="900" kern="1200" dirty="0" smtClean="0">
                <a:solidFill>
                  <a:schemeClr val="tx1"/>
                </a:solidFill>
                <a:effectLst/>
                <a:latin typeface="Segoe UI" pitchFamily="34" charset="0"/>
                <a:ea typeface="+mn-ea"/>
                <a:cs typeface="+mn-cs"/>
              </a:rPr>
              <a:t> is part of the Microsoft Desktop Optimization Pack (MDOP). For that reason, an organization needs to have Software Assurance in order to use </a:t>
            </a:r>
            <a:r>
              <a:rPr lang="en-US" sz="900" kern="1200" dirty="0" err="1" smtClean="0">
                <a:solidFill>
                  <a:schemeClr val="tx1"/>
                </a:solidFill>
                <a:effectLst/>
                <a:latin typeface="Segoe UI" pitchFamily="34" charset="0"/>
                <a:ea typeface="+mn-ea"/>
                <a:cs typeface="+mn-cs"/>
              </a:rPr>
              <a:t>DaRT</a:t>
            </a:r>
            <a:r>
              <a:rPr lang="en-US" sz="900" kern="1200" dirty="0" smtClean="0">
                <a:solidFill>
                  <a:schemeClr val="tx1"/>
                </a:solidFill>
                <a:effectLst/>
                <a:latin typeface="Segoe UI" pitchFamily="34" charset="0"/>
                <a:ea typeface="+mn-ea"/>
                <a:cs typeface="+mn-cs"/>
              </a:rPr>
              <a:t>. </a:t>
            </a:r>
            <a:r>
              <a:rPr lang="en-US" sz="900" kern="1200" dirty="0" err="1" smtClean="0">
                <a:solidFill>
                  <a:schemeClr val="tx1"/>
                </a:solidFill>
                <a:effectLst/>
                <a:latin typeface="Segoe UI" pitchFamily="34" charset="0"/>
                <a:ea typeface="+mn-ea"/>
                <a:cs typeface="+mn-cs"/>
              </a:rPr>
              <a:t>DaRT</a:t>
            </a:r>
            <a:r>
              <a:rPr lang="en-US" sz="900" kern="1200" dirty="0" smtClean="0">
                <a:solidFill>
                  <a:schemeClr val="tx1"/>
                </a:solidFill>
                <a:effectLst/>
                <a:latin typeface="Segoe UI" pitchFamily="34" charset="0"/>
                <a:ea typeface="+mn-ea"/>
                <a:cs typeface="+mn-cs"/>
              </a:rPr>
              <a:t> requires that you have the Windows Assessment and Deployment Kit (ADK) before you can install the recovery-related items in </a:t>
            </a:r>
            <a:r>
              <a:rPr lang="en-US" sz="900" kern="1200" dirty="0" err="1" smtClean="0">
                <a:solidFill>
                  <a:schemeClr val="tx1"/>
                </a:solidFill>
                <a:effectLst/>
                <a:latin typeface="Segoe UI" pitchFamily="34" charset="0"/>
                <a:ea typeface="+mn-ea"/>
                <a:cs typeface="+mn-cs"/>
              </a:rPr>
              <a:t>DaRT</a:t>
            </a:r>
            <a:r>
              <a:rPr lang="en-US" sz="900" kern="1200" dirty="0" smtClean="0">
                <a:solidFill>
                  <a:schemeClr val="tx1"/>
                </a:solidFill>
                <a:effectLst/>
                <a:latin typeface="Segoe UI" pitchFamily="34" charset="0"/>
                <a:ea typeface="+mn-ea"/>
                <a:cs typeface="+mn-cs"/>
              </a:rPr>
              <a:t>. The Crash Analyzer in </a:t>
            </a:r>
            <a:r>
              <a:rPr lang="en-US" sz="900" kern="1200" dirty="0" err="1" smtClean="0">
                <a:solidFill>
                  <a:schemeClr val="tx1"/>
                </a:solidFill>
                <a:effectLst/>
                <a:latin typeface="Segoe UI" pitchFamily="34" charset="0"/>
                <a:ea typeface="+mn-ea"/>
                <a:cs typeface="+mn-cs"/>
              </a:rPr>
              <a:t>DaRT</a:t>
            </a:r>
            <a:r>
              <a:rPr lang="en-US" sz="900" kern="1200" dirty="0" smtClean="0">
                <a:solidFill>
                  <a:schemeClr val="tx1"/>
                </a:solidFill>
                <a:effectLst/>
                <a:latin typeface="Segoe UI" pitchFamily="34" charset="0"/>
                <a:ea typeface="+mn-ea"/>
                <a:cs typeface="+mn-cs"/>
              </a:rPr>
              <a:t> requires the Windows 8 Debugging Tools from the Windows Driver Kit. If you're going to be creating a Windows 8 x64 ISO image, you'll need the Windows RE image from the original Windows 8 media.</a:t>
            </a:r>
          </a:p>
          <a:p>
            <a:pPr lvl="0"/>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9</a:t>
            </a:fld>
            <a:endParaRPr lang="en-US" dirty="0">
              <a:solidFill>
                <a:prstClr val="black"/>
              </a:solidFill>
            </a:endParaRPr>
          </a:p>
        </p:txBody>
      </p:sp>
    </p:spTree>
    <p:extLst>
      <p:ext uri="{BB962C8B-B14F-4D97-AF65-F5344CB8AC3E}">
        <p14:creationId xmlns:p14="http://schemas.microsoft.com/office/powerpoint/2010/main" val="26553287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1" kern="1200" dirty="0" smtClean="0">
                <a:solidFill>
                  <a:schemeClr val="tx1"/>
                </a:solidFill>
                <a:effectLst/>
                <a:latin typeface="Segoe UI" pitchFamily="34" charset="0"/>
                <a:ea typeface="+mn-ea"/>
                <a:cs typeface="+mn-cs"/>
              </a:rPr>
              <a:t>A Reimagined Recovery Image Wizard</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Key Messages: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The Recovery Image Wizard has been reimagined</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The wizard can generate a PowerShell script</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The wizard includes advanced tools and settings for image creation</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The </a:t>
            </a:r>
            <a:r>
              <a:rPr lang="en-US" sz="900" kern="1200" dirty="0" err="1" smtClean="0">
                <a:solidFill>
                  <a:schemeClr val="tx1"/>
                </a:solidFill>
                <a:effectLst/>
                <a:latin typeface="Segoe UI" pitchFamily="34" charset="0"/>
                <a:ea typeface="+mn-ea"/>
                <a:cs typeface="+mn-cs"/>
              </a:rPr>
              <a:t>DaRT</a:t>
            </a:r>
            <a:r>
              <a:rPr lang="en-US" sz="900" kern="1200" dirty="0" smtClean="0">
                <a:solidFill>
                  <a:schemeClr val="tx1"/>
                </a:solidFill>
                <a:effectLst/>
                <a:latin typeface="Segoe UI" pitchFamily="34" charset="0"/>
                <a:ea typeface="+mn-ea"/>
                <a:cs typeface="+mn-cs"/>
              </a:rPr>
              <a:t> 8 Recovery Image Wizard has been reimagined for Windows 8. Images are now built by using PowerShell </a:t>
            </a:r>
            <a:r>
              <a:rPr lang="en-US" sz="900" kern="1200" dirty="0" err="1" smtClean="0">
                <a:solidFill>
                  <a:schemeClr val="tx1"/>
                </a:solidFill>
                <a:effectLst/>
                <a:latin typeface="Segoe UI" pitchFamily="34" charset="0"/>
                <a:ea typeface="+mn-ea"/>
                <a:cs typeface="+mn-cs"/>
              </a:rPr>
              <a:t>cmdlets</a:t>
            </a:r>
            <a:r>
              <a:rPr lang="en-US" sz="900" kern="1200" dirty="0" smtClean="0">
                <a:solidFill>
                  <a:schemeClr val="tx1"/>
                </a:solidFill>
                <a:effectLst/>
                <a:latin typeface="Segoe UI" pitchFamily="34" charset="0"/>
                <a:ea typeface="+mn-ea"/>
                <a:cs typeface="+mn-cs"/>
              </a:rPr>
              <a:t>. When an administrator uses Recovery Image Wizard, the end result is a script. This script can then be customized and used from that point forward.</a:t>
            </a:r>
          </a:p>
          <a:p>
            <a:r>
              <a:rPr lang="en-US" sz="900" kern="1200" dirty="0" smtClean="0">
                <a:solidFill>
                  <a:schemeClr val="tx1"/>
                </a:solidFill>
                <a:effectLst/>
                <a:latin typeface="Segoe UI" pitchFamily="34" charset="0"/>
                <a:ea typeface="+mn-ea"/>
                <a:cs typeface="+mn-cs"/>
              </a:rPr>
              <a:t> </a:t>
            </a:r>
          </a:p>
          <a:p>
            <a:r>
              <a:rPr lang="en-US" sz="900" kern="1200" dirty="0" err="1" smtClean="0">
                <a:solidFill>
                  <a:schemeClr val="tx1"/>
                </a:solidFill>
                <a:effectLst/>
                <a:latin typeface="Segoe UI" pitchFamily="34" charset="0"/>
                <a:ea typeface="+mn-ea"/>
                <a:cs typeface="+mn-cs"/>
              </a:rPr>
              <a:t>DaRT</a:t>
            </a:r>
            <a:r>
              <a:rPr lang="en-US" sz="900" kern="1200" dirty="0" smtClean="0">
                <a:solidFill>
                  <a:schemeClr val="tx1"/>
                </a:solidFill>
                <a:effectLst/>
                <a:latin typeface="Segoe UI" pitchFamily="34" charset="0"/>
                <a:ea typeface="+mn-ea"/>
                <a:cs typeface="+mn-cs"/>
              </a:rPr>
              <a:t> can also now produce 32-bit and 64-bit images without requiring the use of specific 32-bit or 64-bit computers to produce the images; they can come from the same administrative workstation. All you need is access to the source media.</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The </a:t>
            </a:r>
            <a:r>
              <a:rPr lang="en-US" sz="900" kern="1200" dirty="0" err="1" smtClean="0">
                <a:solidFill>
                  <a:schemeClr val="tx1"/>
                </a:solidFill>
                <a:effectLst/>
                <a:latin typeface="Segoe UI" pitchFamily="34" charset="0"/>
                <a:ea typeface="+mn-ea"/>
                <a:cs typeface="+mn-cs"/>
              </a:rPr>
              <a:t>DaRT</a:t>
            </a:r>
            <a:r>
              <a:rPr lang="en-US" sz="900" kern="1200" dirty="0" smtClean="0">
                <a:solidFill>
                  <a:schemeClr val="tx1"/>
                </a:solidFill>
                <a:effectLst/>
                <a:latin typeface="Segoe UI" pitchFamily="34" charset="0"/>
                <a:ea typeface="+mn-ea"/>
                <a:cs typeface="+mn-cs"/>
              </a:rPr>
              <a:t> Recovery Image Wizard walks you through each step of the process and gives you the opportunity to customize which tools will be added to the recovery image. You can add advanced options such as drivers, and you can configure Windows Defender to download the latest updates.</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When you create the image, you can choose whether to create a standard Windows Image, an ISO image, or a PowerShell script (or all three). </a:t>
            </a:r>
            <a:r>
              <a:rPr lang="en-US" sz="900" kern="1200" dirty="0" err="1" smtClean="0">
                <a:solidFill>
                  <a:schemeClr val="tx1"/>
                </a:solidFill>
                <a:effectLst/>
                <a:latin typeface="Segoe UI" pitchFamily="34" charset="0"/>
                <a:ea typeface="+mn-ea"/>
                <a:cs typeface="+mn-cs"/>
              </a:rPr>
              <a:t>DaRT</a:t>
            </a:r>
            <a:r>
              <a:rPr lang="en-US" sz="900" kern="1200" dirty="0" smtClean="0">
                <a:solidFill>
                  <a:schemeClr val="tx1"/>
                </a:solidFill>
                <a:effectLst/>
                <a:latin typeface="Segoe UI" pitchFamily="34" charset="0"/>
                <a:ea typeface="+mn-ea"/>
                <a:cs typeface="+mn-cs"/>
              </a:rPr>
              <a:t> 8 includes the ability to create both Windows Imaging Format (WIM)- and ISO-formatted images. The ISO-formatted images can be placed directly onto USB media, which is a change from previous versions of </a:t>
            </a:r>
            <a:r>
              <a:rPr lang="en-US" sz="900" kern="1200" dirty="0" err="1" smtClean="0">
                <a:solidFill>
                  <a:schemeClr val="tx1"/>
                </a:solidFill>
                <a:effectLst/>
                <a:latin typeface="Segoe UI" pitchFamily="34" charset="0"/>
                <a:ea typeface="+mn-ea"/>
                <a:cs typeface="+mn-cs"/>
              </a:rPr>
              <a:t>DaRT</a:t>
            </a:r>
            <a:r>
              <a:rPr lang="en-US" sz="900" kern="1200" dirty="0" smtClean="0">
                <a:solidFill>
                  <a:schemeClr val="tx1"/>
                </a:solidFill>
                <a:effectLst/>
                <a:latin typeface="Segoe UI" pitchFamily="34" charset="0"/>
                <a:ea typeface="+mn-ea"/>
                <a:cs typeface="+mn-cs"/>
              </a:rPr>
              <a:t>, with which you needed to use more than one tool to use USB media.</a:t>
            </a:r>
          </a:p>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10</a:t>
            </a:fld>
            <a:endParaRPr lang="en-US" dirty="0">
              <a:solidFill>
                <a:prstClr val="black"/>
              </a:solidFill>
            </a:endParaRPr>
          </a:p>
        </p:txBody>
      </p:sp>
    </p:spTree>
    <p:extLst>
      <p:ext uri="{BB962C8B-B14F-4D97-AF65-F5344CB8AC3E}">
        <p14:creationId xmlns:p14="http://schemas.microsoft.com/office/powerpoint/2010/main" val="41860890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2600" y="4245357"/>
            <a:ext cx="5596759" cy="4527311"/>
          </a:xfrm>
        </p:spPr>
        <p:txBody>
          <a:bodyPr>
            <a:noAutofit/>
          </a:bodyPr>
          <a:lstStyle/>
          <a:p>
            <a:r>
              <a:rPr lang="en-US" sz="900" b="1" kern="1200" dirty="0" smtClean="0">
                <a:solidFill>
                  <a:schemeClr val="tx1"/>
                </a:solidFill>
                <a:effectLst/>
                <a:latin typeface="Segoe UI" pitchFamily="34" charset="0"/>
                <a:ea typeface="+mn-ea"/>
                <a:cs typeface="+mn-cs"/>
              </a:rPr>
              <a:t>Improved Scripting Functionality</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Key Messages:</a:t>
            </a:r>
          </a:p>
          <a:p>
            <a:pPr marL="171450" lvl="0" indent="-171450">
              <a:buFont typeface="Arial" pitchFamily="34" charset="0"/>
              <a:buChar char="•"/>
            </a:pPr>
            <a:r>
              <a:rPr lang="en-US" sz="900" kern="1200" dirty="0" err="1" smtClean="0">
                <a:solidFill>
                  <a:schemeClr val="tx1"/>
                </a:solidFill>
                <a:effectLst/>
                <a:latin typeface="Segoe UI" pitchFamily="34" charset="0"/>
                <a:ea typeface="+mn-ea"/>
                <a:cs typeface="+mn-cs"/>
              </a:rPr>
              <a:t>DaRT</a:t>
            </a:r>
            <a:r>
              <a:rPr lang="en-US" sz="900" kern="1200" dirty="0" smtClean="0">
                <a:solidFill>
                  <a:schemeClr val="tx1"/>
                </a:solidFill>
                <a:effectLst/>
                <a:latin typeface="Segoe UI" pitchFamily="34" charset="0"/>
                <a:ea typeface="+mn-ea"/>
                <a:cs typeface="+mn-cs"/>
              </a:rPr>
              <a:t> can be used completely through PowerShell</a:t>
            </a:r>
          </a:p>
          <a:p>
            <a:r>
              <a:rPr lang="en-US" sz="900" kern="1200" dirty="0" smtClean="0">
                <a:solidFill>
                  <a:schemeClr val="tx1"/>
                </a:solidFill>
                <a:effectLst/>
                <a:latin typeface="Segoe UI" pitchFamily="34" charset="0"/>
                <a:ea typeface="+mn-ea"/>
                <a:cs typeface="+mn-cs"/>
              </a:rPr>
              <a:t> </a:t>
            </a:r>
          </a:p>
          <a:p>
            <a:r>
              <a:rPr lang="en-US" b="1" dirty="0"/>
              <a:t>[CLICK</a:t>
            </a:r>
            <a:r>
              <a:rPr lang="en-US" b="1" dirty="0" smtClean="0"/>
              <a:t>]</a:t>
            </a:r>
          </a:p>
          <a:p>
            <a:endParaRPr lang="en-US" sz="900" kern="1200" dirty="0" smtClean="0">
              <a:solidFill>
                <a:schemeClr val="tx1"/>
              </a:solidFill>
              <a:effectLst/>
              <a:latin typeface="Segoe UI" pitchFamily="34" charset="0"/>
              <a:ea typeface="+mn-ea"/>
              <a:cs typeface="+mn-cs"/>
            </a:endParaRPr>
          </a:p>
          <a:p>
            <a:r>
              <a:rPr lang="en-US" sz="900" kern="1200" dirty="0" err="1" smtClean="0">
                <a:solidFill>
                  <a:schemeClr val="tx1"/>
                </a:solidFill>
                <a:effectLst/>
                <a:latin typeface="Segoe UI" pitchFamily="34" charset="0"/>
                <a:ea typeface="+mn-ea"/>
                <a:cs typeface="+mn-cs"/>
              </a:rPr>
              <a:t>DaRT</a:t>
            </a:r>
            <a:r>
              <a:rPr lang="en-US" sz="900" kern="1200" dirty="0" smtClean="0">
                <a:solidFill>
                  <a:schemeClr val="tx1"/>
                </a:solidFill>
                <a:effectLst/>
                <a:latin typeface="Segoe UI" pitchFamily="34" charset="0"/>
                <a:ea typeface="+mn-ea"/>
                <a:cs typeface="+mn-cs"/>
              </a:rPr>
              <a:t> includes numerous PowerShell and Deployment Image Servicing and Management (DISM) </a:t>
            </a:r>
            <a:r>
              <a:rPr lang="en-US" sz="900" kern="1200" dirty="0" err="1" smtClean="0">
                <a:solidFill>
                  <a:schemeClr val="tx1"/>
                </a:solidFill>
                <a:effectLst/>
                <a:latin typeface="Segoe UI" pitchFamily="34" charset="0"/>
                <a:ea typeface="+mn-ea"/>
                <a:cs typeface="+mn-cs"/>
              </a:rPr>
              <a:t>cmdlets</a:t>
            </a:r>
            <a:r>
              <a:rPr lang="en-US" sz="900" kern="1200" dirty="0" smtClean="0">
                <a:solidFill>
                  <a:schemeClr val="tx1"/>
                </a:solidFill>
                <a:effectLst/>
                <a:latin typeface="Segoe UI" pitchFamily="34" charset="0"/>
                <a:ea typeface="+mn-ea"/>
                <a:cs typeface="+mn-cs"/>
              </a:rPr>
              <a:t>, with several new </a:t>
            </a:r>
            <a:r>
              <a:rPr lang="en-US" sz="900" kern="1200" dirty="0" err="1" smtClean="0">
                <a:solidFill>
                  <a:schemeClr val="tx1"/>
                </a:solidFill>
                <a:effectLst/>
                <a:latin typeface="Segoe UI" pitchFamily="34" charset="0"/>
                <a:ea typeface="+mn-ea"/>
                <a:cs typeface="+mn-cs"/>
              </a:rPr>
              <a:t>cmdlets</a:t>
            </a:r>
            <a:r>
              <a:rPr lang="en-US" sz="900" kern="1200" dirty="0" smtClean="0">
                <a:solidFill>
                  <a:schemeClr val="tx1"/>
                </a:solidFill>
                <a:effectLst/>
                <a:latin typeface="Segoe UI" pitchFamily="34" charset="0"/>
                <a:ea typeface="+mn-ea"/>
                <a:cs typeface="+mn-cs"/>
              </a:rPr>
              <a:t> for </a:t>
            </a:r>
            <a:r>
              <a:rPr lang="en-US" sz="900" kern="1200" dirty="0" err="1" smtClean="0">
                <a:solidFill>
                  <a:schemeClr val="tx1"/>
                </a:solidFill>
                <a:effectLst/>
                <a:latin typeface="Segoe UI" pitchFamily="34" charset="0"/>
                <a:ea typeface="+mn-ea"/>
                <a:cs typeface="+mn-cs"/>
              </a:rPr>
              <a:t>DaRT</a:t>
            </a:r>
            <a:r>
              <a:rPr lang="en-US" sz="900" kern="1200" dirty="0" smtClean="0">
                <a:solidFill>
                  <a:schemeClr val="tx1"/>
                </a:solidFill>
                <a:effectLst/>
                <a:latin typeface="Segoe UI" pitchFamily="34" charset="0"/>
                <a:ea typeface="+mn-ea"/>
                <a:cs typeface="+mn-cs"/>
              </a:rPr>
              <a:t> 8. This means that an administrator can create images with nothing more than PowerShell. As previously stated, when the Recovery Image Wizard is run, a PowerShell script is produced. So you don't even have to start from scratch making your own script; just use the one that the wizard created and customize from there!</a:t>
            </a:r>
          </a:p>
          <a:p>
            <a:r>
              <a:rPr lang="en-US" sz="900" kern="1200" dirty="0" smtClean="0">
                <a:solidFill>
                  <a:schemeClr val="tx1"/>
                </a:solidFill>
                <a:effectLst/>
                <a:latin typeface="Segoe UI" pitchFamily="34" charset="0"/>
                <a:ea typeface="+mn-ea"/>
                <a:cs typeface="+mn-cs"/>
              </a:rPr>
              <a:t> </a:t>
            </a:r>
          </a:p>
          <a:p>
            <a:r>
              <a:rPr lang="en-US" b="1" dirty="0"/>
              <a:t>[CLICK</a:t>
            </a:r>
            <a:r>
              <a:rPr lang="en-US" b="1" dirty="0" smtClean="0"/>
              <a:t>]</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For example, several DISM commands are available for working with images.  </a:t>
            </a:r>
          </a:p>
          <a:p>
            <a:r>
              <a:rPr lang="en-US" sz="900" kern="1200" dirty="0" smtClean="0">
                <a:solidFill>
                  <a:schemeClr val="tx1"/>
                </a:solidFill>
                <a:effectLst/>
                <a:latin typeface="Segoe UI" pitchFamily="34" charset="0"/>
                <a:ea typeface="+mn-ea"/>
                <a:cs typeface="+mn-cs"/>
              </a:rPr>
              <a:t>You can mount an image with the Mount-</a:t>
            </a:r>
            <a:r>
              <a:rPr lang="en-US" sz="900" kern="1200" dirty="0" err="1" smtClean="0">
                <a:solidFill>
                  <a:schemeClr val="tx1"/>
                </a:solidFill>
                <a:effectLst/>
                <a:latin typeface="Segoe UI" pitchFamily="34" charset="0"/>
                <a:ea typeface="+mn-ea"/>
                <a:cs typeface="+mn-cs"/>
              </a:rPr>
              <a:t>WindowsImage</a:t>
            </a:r>
            <a:r>
              <a:rPr lang="en-US" sz="900" kern="1200" dirty="0" smtClean="0">
                <a:solidFill>
                  <a:schemeClr val="tx1"/>
                </a:solidFill>
                <a:effectLst/>
                <a:latin typeface="Segoe UI" pitchFamily="34" charset="0"/>
                <a:ea typeface="+mn-ea"/>
                <a:cs typeface="+mn-cs"/>
              </a:rPr>
              <a:t> command. You can then add drivers with the Add-</a:t>
            </a:r>
            <a:r>
              <a:rPr lang="en-US" sz="900" kern="1200" dirty="0" err="1" smtClean="0">
                <a:solidFill>
                  <a:schemeClr val="tx1"/>
                </a:solidFill>
                <a:effectLst/>
                <a:latin typeface="Segoe UI" pitchFamily="34" charset="0"/>
                <a:ea typeface="+mn-ea"/>
                <a:cs typeface="+mn-cs"/>
              </a:rPr>
              <a:t>WindowsDriver</a:t>
            </a:r>
            <a:r>
              <a:rPr lang="en-US" sz="900" kern="1200" dirty="0" smtClean="0">
                <a:solidFill>
                  <a:schemeClr val="tx1"/>
                </a:solidFill>
                <a:effectLst/>
                <a:latin typeface="Segoe UI" pitchFamily="34" charset="0"/>
                <a:ea typeface="+mn-ea"/>
                <a:cs typeface="+mn-cs"/>
              </a:rPr>
              <a:t> command or copy files to the image with the Copy-Item. When you're done, you can use Export-</a:t>
            </a:r>
            <a:r>
              <a:rPr lang="en-US" sz="900" kern="1200" dirty="0" err="1" smtClean="0">
                <a:solidFill>
                  <a:schemeClr val="tx1"/>
                </a:solidFill>
                <a:effectLst/>
                <a:latin typeface="Segoe UI" pitchFamily="34" charset="0"/>
                <a:ea typeface="+mn-ea"/>
                <a:cs typeface="+mn-cs"/>
              </a:rPr>
              <a:t>DartImage</a:t>
            </a:r>
            <a:r>
              <a:rPr lang="en-US" sz="900" kern="1200" dirty="0" smtClean="0">
                <a:solidFill>
                  <a:schemeClr val="tx1"/>
                </a:solidFill>
                <a:effectLst/>
                <a:latin typeface="Segoe UI" pitchFamily="34" charset="0"/>
                <a:ea typeface="+mn-ea"/>
                <a:cs typeface="+mn-cs"/>
              </a:rPr>
              <a:t> to export the image to an ISO image and use Copy-</a:t>
            </a:r>
            <a:r>
              <a:rPr lang="en-US" sz="900" kern="1200" dirty="0" err="1" smtClean="0">
                <a:solidFill>
                  <a:schemeClr val="tx1"/>
                </a:solidFill>
                <a:effectLst/>
                <a:latin typeface="Segoe UI" pitchFamily="34" charset="0"/>
                <a:ea typeface="+mn-ea"/>
                <a:cs typeface="+mn-cs"/>
              </a:rPr>
              <a:t>DartImage</a:t>
            </a:r>
            <a:r>
              <a:rPr lang="en-US" sz="900" kern="1200" dirty="0" smtClean="0">
                <a:solidFill>
                  <a:schemeClr val="tx1"/>
                </a:solidFill>
                <a:effectLst/>
                <a:latin typeface="Segoe UI" pitchFamily="34" charset="0"/>
                <a:ea typeface="+mn-ea"/>
                <a:cs typeface="+mn-cs"/>
              </a:rPr>
              <a:t> to copy that ISO image to a CD or USB media. </a:t>
            </a:r>
          </a:p>
          <a:p>
            <a:endParaRPr lang="en-US" sz="900" kern="1200" dirty="0" smtClean="0">
              <a:solidFill>
                <a:schemeClr val="tx1"/>
              </a:solidFill>
              <a:effectLst/>
              <a:latin typeface="Segoe UI" pitchFamily="34" charset="0"/>
              <a:ea typeface="+mn-ea"/>
              <a:cs typeface="+mn-cs"/>
            </a:endParaRPr>
          </a:p>
          <a:p>
            <a:r>
              <a:rPr lang="en-US" b="1" dirty="0"/>
              <a:t>[CLICK</a:t>
            </a:r>
            <a:r>
              <a:rPr lang="en-US" b="1" dirty="0" smtClean="0"/>
              <a:t>]</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This flexibility means that you have end-to-end coverage of the image process. You can use scripting commands to both create and regenerate images. For example, if you need to update a device driver in an image, you don't need to re-create the entire image; you can use PowerShell to add the driver to the image, and then package it up.</a:t>
            </a:r>
          </a:p>
          <a:p>
            <a:pPr marL="0" indent="0">
              <a:buFont typeface="Arial" pitchFamily="34" charset="0"/>
              <a:buNone/>
            </a:pPr>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11</a:t>
            </a:fld>
            <a:endParaRPr lang="en-US" dirty="0">
              <a:solidFill>
                <a:prstClr val="black"/>
              </a:solidFill>
            </a:endParaRPr>
          </a:p>
        </p:txBody>
      </p:sp>
    </p:spTree>
    <p:extLst>
      <p:ext uri="{BB962C8B-B14F-4D97-AF65-F5344CB8AC3E}">
        <p14:creationId xmlns:p14="http://schemas.microsoft.com/office/powerpoint/2010/main" val="33514391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7038" y="692150"/>
            <a:ext cx="6156325" cy="346392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12</a:t>
            </a:fld>
            <a:endParaRPr lang="en-US" dirty="0">
              <a:solidFill>
                <a:prstClr val="black"/>
              </a:solidFill>
            </a:endParaRPr>
          </a:p>
        </p:txBody>
      </p:sp>
    </p:spTree>
    <p:extLst>
      <p:ext uri="{BB962C8B-B14F-4D97-AF65-F5344CB8AC3E}">
        <p14:creationId xmlns:p14="http://schemas.microsoft.com/office/powerpoint/2010/main" val="26553287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863950" y="4245358"/>
            <a:ext cx="5445409" cy="4527311"/>
          </a:xfrm>
        </p:spPr>
        <p:txBody>
          <a:bodyPr>
            <a:noAutofit/>
          </a:bodyPr>
          <a:lstStyle/>
          <a:p>
            <a:r>
              <a:rPr lang="en-US" sz="900" b="1" kern="1200" dirty="0" smtClean="0">
                <a:solidFill>
                  <a:schemeClr val="tx1"/>
                </a:solidFill>
                <a:effectLst/>
                <a:latin typeface="Segoe UI" pitchFamily="34" charset="0"/>
                <a:ea typeface="+mn-ea"/>
                <a:cs typeface="+mn-cs"/>
              </a:rPr>
              <a:t>Flexible Deployment Options</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Key Messages: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Numerous ways to deploy </a:t>
            </a:r>
            <a:r>
              <a:rPr lang="en-US" sz="900" kern="1200" dirty="0" err="1" smtClean="0">
                <a:solidFill>
                  <a:schemeClr val="tx1"/>
                </a:solidFill>
                <a:effectLst/>
                <a:latin typeface="Segoe UI" pitchFamily="34" charset="0"/>
                <a:ea typeface="+mn-ea"/>
                <a:cs typeface="+mn-cs"/>
              </a:rPr>
              <a:t>DaRT</a:t>
            </a:r>
            <a:r>
              <a:rPr lang="en-US" sz="900" kern="1200" dirty="0" smtClean="0">
                <a:solidFill>
                  <a:schemeClr val="tx1"/>
                </a:solidFill>
                <a:effectLst/>
                <a:latin typeface="Segoe UI" pitchFamily="34" charset="0"/>
                <a:ea typeface="+mn-ea"/>
                <a:cs typeface="+mn-cs"/>
              </a:rPr>
              <a:t> images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Flexibility to meet any organization's needs</a:t>
            </a:r>
          </a:p>
          <a:p>
            <a:r>
              <a:rPr lang="en-US" sz="900" kern="1200" dirty="0" smtClean="0">
                <a:solidFill>
                  <a:schemeClr val="tx1"/>
                </a:solidFill>
                <a:effectLst/>
                <a:latin typeface="Segoe UI" pitchFamily="34" charset="0"/>
                <a:ea typeface="+mn-ea"/>
                <a:cs typeface="+mn-cs"/>
              </a:rPr>
              <a:t> </a:t>
            </a:r>
          </a:p>
          <a:p>
            <a:r>
              <a:rPr lang="en-US" sz="900" kern="1200" dirty="0" err="1" smtClean="0">
                <a:solidFill>
                  <a:schemeClr val="tx1"/>
                </a:solidFill>
                <a:effectLst/>
                <a:latin typeface="Segoe UI" pitchFamily="34" charset="0"/>
                <a:ea typeface="+mn-ea"/>
                <a:cs typeface="+mn-cs"/>
              </a:rPr>
              <a:t>DaRT</a:t>
            </a:r>
            <a:r>
              <a:rPr lang="en-US" sz="900" kern="1200" dirty="0" smtClean="0">
                <a:solidFill>
                  <a:schemeClr val="tx1"/>
                </a:solidFill>
                <a:effectLst/>
                <a:latin typeface="Segoe UI" pitchFamily="34" charset="0"/>
                <a:ea typeface="+mn-ea"/>
                <a:cs typeface="+mn-cs"/>
              </a:rPr>
              <a:t> recovery images can be deployed in many ways, including manual boot, installation to a local drive, or network service delivery.</a:t>
            </a:r>
          </a:p>
          <a:p>
            <a:r>
              <a:rPr lang="en-US" sz="900" kern="1200" dirty="0" smtClean="0">
                <a:solidFill>
                  <a:schemeClr val="tx1"/>
                </a:solidFill>
                <a:effectLst/>
                <a:latin typeface="Segoe UI" pitchFamily="34" charset="0"/>
                <a:ea typeface="+mn-ea"/>
                <a:cs typeface="+mn-cs"/>
              </a:rPr>
              <a:t> </a:t>
            </a:r>
          </a:p>
          <a:p>
            <a:r>
              <a:rPr lang="en-US" b="1" dirty="0"/>
              <a:t>[CLICK</a:t>
            </a:r>
            <a:r>
              <a:rPr lang="en-US" b="1" dirty="0" smtClean="0"/>
              <a:t>]</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A common method for using </a:t>
            </a:r>
            <a:r>
              <a:rPr lang="en-US" sz="900" kern="1200" dirty="0" err="1" smtClean="0">
                <a:solidFill>
                  <a:schemeClr val="tx1"/>
                </a:solidFill>
                <a:effectLst/>
                <a:latin typeface="Segoe UI" pitchFamily="34" charset="0"/>
                <a:ea typeface="+mn-ea"/>
                <a:cs typeface="+mn-cs"/>
              </a:rPr>
              <a:t>DaRT</a:t>
            </a:r>
            <a:r>
              <a:rPr lang="en-US" sz="900" kern="1200" dirty="0" smtClean="0">
                <a:solidFill>
                  <a:schemeClr val="tx1"/>
                </a:solidFill>
                <a:effectLst/>
                <a:latin typeface="Segoe UI" pitchFamily="34" charset="0"/>
                <a:ea typeface="+mn-ea"/>
                <a:cs typeface="+mn-cs"/>
              </a:rPr>
              <a:t> when troubleshooting an individual computer is to boot into the environment using a CD or DVD or a USB drive. This has the advantage of providing a fast method for support staff to assist when a user is reporting an issue with his or her computer.</a:t>
            </a:r>
          </a:p>
          <a:p>
            <a:endParaRPr lang="en-US" sz="900" kern="1200" dirty="0" smtClean="0">
              <a:solidFill>
                <a:schemeClr val="tx1"/>
              </a:solidFill>
              <a:effectLst/>
              <a:latin typeface="Segoe UI" pitchFamily="34" charset="0"/>
              <a:ea typeface="+mn-ea"/>
              <a:cs typeface="+mn-cs"/>
            </a:endParaRPr>
          </a:p>
          <a:p>
            <a:r>
              <a:rPr lang="en-US" b="1" dirty="0"/>
              <a:t>[CLICK</a:t>
            </a:r>
            <a:r>
              <a:rPr lang="en-US" b="1" dirty="0" smtClean="0"/>
              <a:t>]</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Many organizations will also deploy a local recovery image that's available on the computer at all times. This can be accomplished in several ways, including manually, through MDT or </a:t>
            </a:r>
            <a:r>
              <a:rPr lang="en-US" sz="900" dirty="0" smtClean="0">
                <a:solidFill>
                  <a:schemeClr val="bg2">
                    <a:lumMod val="50000"/>
                  </a:schemeClr>
                </a:solidFill>
                <a:latin typeface="Segoe UI" pitchFamily="34" charset="0"/>
              </a:rPr>
              <a:t>System Center 2012 </a:t>
            </a:r>
            <a:r>
              <a:rPr lang="en-US" sz="900" kern="1200" dirty="0" smtClean="0">
                <a:solidFill>
                  <a:schemeClr val="tx1"/>
                </a:solidFill>
                <a:effectLst/>
                <a:latin typeface="Segoe UI" pitchFamily="34" charset="0"/>
                <a:ea typeface="+mn-ea"/>
                <a:cs typeface="+mn-cs"/>
              </a:rPr>
              <a:t>Configuration Manager. </a:t>
            </a:r>
          </a:p>
          <a:p>
            <a:endParaRPr lang="en-US" sz="900" kern="1200" dirty="0" smtClean="0">
              <a:solidFill>
                <a:schemeClr val="tx1"/>
              </a:solidFill>
              <a:effectLst/>
              <a:latin typeface="Segoe UI" pitchFamily="34" charset="0"/>
              <a:ea typeface="+mn-ea"/>
              <a:cs typeface="+mn-cs"/>
            </a:endParaRPr>
          </a:p>
          <a:p>
            <a:r>
              <a:rPr lang="en-US" b="1" dirty="0"/>
              <a:t>[CLICK</a:t>
            </a:r>
            <a:r>
              <a:rPr lang="en-US" b="1" dirty="0" smtClean="0"/>
              <a:t>]</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Finally, some organizations will choose on-demand deployment through Windows Deployment Services. The next slides look at the various methods for deploying </a:t>
            </a:r>
            <a:r>
              <a:rPr lang="en-US" sz="900" kern="1200" dirty="0" err="1" smtClean="0">
                <a:solidFill>
                  <a:schemeClr val="tx1"/>
                </a:solidFill>
                <a:effectLst/>
                <a:latin typeface="Segoe UI" pitchFamily="34" charset="0"/>
                <a:ea typeface="+mn-ea"/>
                <a:cs typeface="+mn-cs"/>
              </a:rPr>
              <a:t>DaRT</a:t>
            </a:r>
            <a:r>
              <a:rPr lang="en-US" sz="900" kern="1200" dirty="0" smtClean="0">
                <a:solidFill>
                  <a:schemeClr val="tx1"/>
                </a:solidFill>
                <a:effectLst/>
                <a:latin typeface="Segoe UI" pitchFamily="34" charset="0"/>
                <a:ea typeface="+mn-ea"/>
                <a:cs typeface="+mn-cs"/>
              </a:rPr>
              <a:t> within an enterprise.</a:t>
            </a:r>
          </a:p>
          <a:p>
            <a:r>
              <a:rPr lang="en-US" sz="900" kern="1200" dirty="0" smtClean="0">
                <a:solidFill>
                  <a:schemeClr val="tx1"/>
                </a:solidFill>
                <a:effectLst/>
                <a:latin typeface="Segoe UI" pitchFamily="34" charset="0"/>
                <a:ea typeface="+mn-ea"/>
                <a:cs typeface="+mn-cs"/>
              </a:rPr>
              <a:t> </a:t>
            </a:r>
          </a:p>
          <a:p>
            <a:pPr lvl="0"/>
            <a:endParaRPr lang="en-US" sz="700" kern="1200" dirty="0" smtClean="0">
              <a:solidFill>
                <a:schemeClr val="tx1"/>
              </a:solidFill>
              <a:effectLst/>
              <a:latin typeface="Segoe UI" pitchFamily="34" charset="0"/>
              <a:ea typeface="+mn-ea"/>
              <a:cs typeface="+mn-cs"/>
            </a:endParaRPr>
          </a:p>
        </p:txBody>
      </p:sp>
      <p:sp>
        <p:nvSpPr>
          <p:cNvPr id="4" name="Slide Number Placeholder 3"/>
          <p:cNvSpPr>
            <a:spLocks noGrp="1"/>
          </p:cNvSpPr>
          <p:nvPr>
            <p:ph type="sldNum" sz="quarter" idx="10"/>
          </p:nvPr>
        </p:nvSpPr>
        <p:spPr/>
        <p:txBody>
          <a:bodyPr/>
          <a:lstStyle/>
          <a:p>
            <a:fld id="{8B263312-38AA-4E1E-B2B5-0F8F122B24FE}" type="slidenum">
              <a:rPr lang="en-US" smtClean="0"/>
              <a:pPr/>
              <a:t>13</a:t>
            </a:fld>
            <a:endParaRPr lang="en-US" dirty="0"/>
          </a:p>
        </p:txBody>
      </p:sp>
    </p:spTree>
    <p:extLst>
      <p:ext uri="{BB962C8B-B14F-4D97-AF65-F5344CB8AC3E}">
        <p14:creationId xmlns:p14="http://schemas.microsoft.com/office/powerpoint/2010/main" val="33514391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1" kern="1200" dirty="0" smtClean="0">
                <a:solidFill>
                  <a:schemeClr val="tx1"/>
                </a:solidFill>
                <a:effectLst/>
                <a:latin typeface="Segoe UI" pitchFamily="34" charset="0"/>
                <a:ea typeface="+mn-ea"/>
                <a:cs typeface="+mn-cs"/>
              </a:rPr>
              <a:t>Deployment Choices</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Key Message:</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Each deployment option has its own strengths</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Each of the deployment methods has its own strengths and requirements. For example, local installations of </a:t>
            </a:r>
            <a:r>
              <a:rPr lang="en-US" sz="900" kern="1200" dirty="0" err="1" smtClean="0">
                <a:solidFill>
                  <a:schemeClr val="tx1"/>
                </a:solidFill>
                <a:effectLst/>
                <a:latin typeface="Segoe UI" pitchFamily="34" charset="0"/>
                <a:ea typeface="+mn-ea"/>
                <a:cs typeface="+mn-cs"/>
              </a:rPr>
              <a:t>DaRT</a:t>
            </a:r>
            <a:r>
              <a:rPr lang="en-US" sz="900" kern="1200" dirty="0" smtClean="0">
                <a:solidFill>
                  <a:schemeClr val="tx1"/>
                </a:solidFill>
                <a:effectLst/>
                <a:latin typeface="Segoe UI" pitchFamily="34" charset="0"/>
                <a:ea typeface="+mn-ea"/>
                <a:cs typeface="+mn-cs"/>
              </a:rPr>
              <a:t> offer the best availability and ability to perform remote support because the image is deployed directly on each computer. However, if portability is needed, then a USB drive or CD or DVD deployment might be more appropriate.</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Using Windows Deployment Services offers good portability but requires some infrastructure setup. Obviously, when using an automated local installation, you'll need to perform some amount of infrastructure configuration. </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If there's a chance that the computer using </a:t>
            </a:r>
            <a:r>
              <a:rPr lang="en-US" sz="900" kern="1200" dirty="0" err="1" smtClean="0">
                <a:solidFill>
                  <a:schemeClr val="tx1"/>
                </a:solidFill>
                <a:effectLst/>
                <a:latin typeface="Segoe UI" pitchFamily="34" charset="0"/>
                <a:ea typeface="+mn-ea"/>
                <a:cs typeface="+mn-cs"/>
              </a:rPr>
              <a:t>DaRT</a:t>
            </a:r>
            <a:r>
              <a:rPr lang="en-US" sz="900" kern="1200" dirty="0" smtClean="0">
                <a:solidFill>
                  <a:schemeClr val="tx1"/>
                </a:solidFill>
                <a:effectLst/>
                <a:latin typeface="Segoe UI" pitchFamily="34" charset="0"/>
                <a:ea typeface="+mn-ea"/>
                <a:cs typeface="+mn-cs"/>
              </a:rPr>
              <a:t> won't have network connectivity, as might be the case for a remote office or other non-networked device, then a manual remote installation or removable media option would be better than a recovery option that relies on the network.</a:t>
            </a:r>
          </a:p>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14</a:t>
            </a:fld>
            <a:endParaRPr lang="en-US" dirty="0"/>
          </a:p>
        </p:txBody>
      </p:sp>
    </p:spTree>
    <p:extLst>
      <p:ext uri="{BB962C8B-B14F-4D97-AF65-F5344CB8AC3E}">
        <p14:creationId xmlns:p14="http://schemas.microsoft.com/office/powerpoint/2010/main" val="36700909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B263312-38AA-4E1E-B2B5-0F8F122B24FE}" type="slidenum">
              <a:rPr lang="en-US" smtClean="0"/>
              <a:pPr/>
              <a:t>15</a:t>
            </a:fld>
            <a:endParaRPr lang="en-US" dirty="0"/>
          </a:p>
        </p:txBody>
      </p:sp>
    </p:spTree>
    <p:extLst>
      <p:ext uri="{BB962C8B-B14F-4D97-AF65-F5344CB8AC3E}">
        <p14:creationId xmlns:p14="http://schemas.microsoft.com/office/powerpoint/2010/main" val="41773113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B263312-38AA-4E1E-B2B5-0F8F122B24FE}" type="slidenum">
              <a:rPr lang="en-US" smtClean="0"/>
              <a:pPr/>
              <a:t>16</a:t>
            </a:fld>
            <a:endParaRPr lang="en-US" dirty="0"/>
          </a:p>
        </p:txBody>
      </p:sp>
    </p:spTree>
    <p:extLst>
      <p:ext uri="{BB962C8B-B14F-4D97-AF65-F5344CB8AC3E}">
        <p14:creationId xmlns:p14="http://schemas.microsoft.com/office/powerpoint/2010/main" val="36496335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1" kern="1200" dirty="0" smtClean="0">
                <a:solidFill>
                  <a:schemeClr val="tx1"/>
                </a:solidFill>
                <a:effectLst/>
                <a:latin typeface="Segoe UI" pitchFamily="34" charset="0"/>
                <a:ea typeface="+mn-ea"/>
                <a:cs typeface="+mn-cs"/>
              </a:rPr>
              <a:t>Groundbreaking Enterprise Security</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Key Messages: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Windows 8 builds on the tools from Windows 7</a:t>
            </a:r>
          </a:p>
          <a:p>
            <a:pPr marL="171450" lvl="0" indent="-171450">
              <a:buFont typeface="Arial" pitchFamily="34" charset="0"/>
              <a:buChar char="•"/>
            </a:pPr>
            <a:r>
              <a:rPr lang="en-US" sz="900" kern="1200" dirty="0" err="1" smtClean="0">
                <a:solidFill>
                  <a:schemeClr val="tx1"/>
                </a:solidFill>
                <a:effectLst/>
                <a:latin typeface="Segoe UI" pitchFamily="34" charset="0"/>
                <a:ea typeface="+mn-ea"/>
                <a:cs typeface="+mn-cs"/>
              </a:rPr>
              <a:t>BitLocker</a:t>
            </a:r>
            <a:r>
              <a:rPr lang="en-US" sz="900" kern="1200" dirty="0" smtClean="0">
                <a:solidFill>
                  <a:schemeClr val="tx1"/>
                </a:solidFill>
                <a:effectLst/>
                <a:latin typeface="Segoe UI" pitchFamily="34" charset="0"/>
                <a:ea typeface="+mn-ea"/>
                <a:cs typeface="+mn-cs"/>
              </a:rPr>
              <a:t> has been improved</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Trusted boot works with UEFI</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Numerous other enhancements and improvements</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Now that you’ve seen some of the powerful and flexible features for recovery available in Windows 8, it's time to look at how Windows 8 has enhanced security. Windows 8 builds on the security features in Windows 7. Tools such as </a:t>
            </a:r>
            <a:r>
              <a:rPr lang="en-US" sz="900" kern="1200" dirty="0" err="1" smtClean="0">
                <a:solidFill>
                  <a:schemeClr val="tx1"/>
                </a:solidFill>
                <a:effectLst/>
                <a:latin typeface="Segoe UI" pitchFamily="34" charset="0"/>
                <a:ea typeface="+mn-ea"/>
                <a:cs typeface="+mn-cs"/>
              </a:rPr>
              <a:t>BitLocker</a:t>
            </a:r>
            <a:r>
              <a:rPr lang="en-US" sz="900" kern="1200" dirty="0" smtClean="0">
                <a:solidFill>
                  <a:schemeClr val="tx1"/>
                </a:solidFill>
                <a:effectLst/>
                <a:latin typeface="Segoe UI" pitchFamily="34" charset="0"/>
                <a:ea typeface="+mn-ea"/>
                <a:cs typeface="+mn-cs"/>
              </a:rPr>
              <a:t> have been improved for Windows 8, and Windows Defender and Windows Firewall continue to provide security for Windows 8 computers.</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Windows 8 provides a comprehensive protection framework built around protecting devices against threats, protecting sensitive data, and securing access to resources.</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When it comes to protecting devices against threats, Windows 8 supports the UEFI specification, which I’ll describe in more detail later in this session. The Windows 8 boot process, known as Trusted Boot, works with UEFI's Secure Boot to provide a more secure boot process Windows 8 also greatly enhances </a:t>
            </a:r>
            <a:r>
              <a:rPr lang="en-US" sz="900" kern="1200" dirty="0" err="1" smtClean="0">
                <a:solidFill>
                  <a:schemeClr val="tx1"/>
                </a:solidFill>
                <a:effectLst/>
                <a:latin typeface="Segoe UI" pitchFamily="34" charset="0"/>
                <a:ea typeface="+mn-ea"/>
                <a:cs typeface="+mn-cs"/>
              </a:rPr>
              <a:t>BitLocker</a:t>
            </a:r>
            <a:r>
              <a:rPr lang="en-US" sz="900" kern="1200" dirty="0" smtClean="0">
                <a:solidFill>
                  <a:schemeClr val="tx1"/>
                </a:solidFill>
                <a:effectLst/>
                <a:latin typeface="Segoe UI" pitchFamily="34" charset="0"/>
                <a:ea typeface="+mn-ea"/>
                <a:cs typeface="+mn-cs"/>
              </a:rPr>
              <a:t> to add new features such as used disk space encryption, network boot, and support for Trusted Platform Module (TPM) 2.0. Windows 8 is malware-resistant by design. Windows Defender provides an in-the-box anti-malware solution.</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Windows 8 includes a feature called Smart Screen Application Reputation. Smart Screen Application Reputation uses a reputation-based system to examine websites and files downloaded from the Internet. If the file or site appears to be untrusted or has a bad reputation, the user is alerted to that fact before continuing.</a:t>
            </a:r>
          </a:p>
          <a:p>
            <a:pPr marL="0" lvl="0" indent="0">
              <a:buFont typeface="Arial" pitchFamily="34" charset="0"/>
              <a:buNone/>
            </a:pPr>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17</a:t>
            </a:fld>
            <a:endParaRPr lang="en-US" dirty="0">
              <a:solidFill>
                <a:prstClr val="black"/>
              </a:solidFill>
            </a:endParaRPr>
          </a:p>
        </p:txBody>
      </p:sp>
    </p:spTree>
    <p:extLst>
      <p:ext uri="{BB962C8B-B14F-4D97-AF65-F5344CB8AC3E}">
        <p14:creationId xmlns:p14="http://schemas.microsoft.com/office/powerpoint/2010/main" val="40285232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900" b="1" kern="1200" dirty="0" smtClean="0">
                <a:solidFill>
                  <a:schemeClr val="tx1"/>
                </a:solidFill>
                <a:effectLst/>
                <a:latin typeface="Segoe UI" pitchFamily="34" charset="0"/>
                <a:ea typeface="+mn-ea"/>
                <a:cs typeface="+mn-cs"/>
              </a:rPr>
              <a:t>Windows 8 Enhancements</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Key Messages:</a:t>
            </a:r>
          </a:p>
          <a:p>
            <a:pPr marL="171450" lvl="0" indent="-171450">
              <a:buFont typeface="Arial" pitchFamily="34" charset="0"/>
              <a:buChar char="•"/>
            </a:pPr>
            <a:r>
              <a:rPr lang="en-US" sz="900" kern="1200" dirty="0" err="1" smtClean="0">
                <a:solidFill>
                  <a:schemeClr val="tx1"/>
                </a:solidFill>
                <a:effectLst/>
                <a:latin typeface="Segoe UI" pitchFamily="34" charset="0"/>
                <a:ea typeface="+mn-ea"/>
                <a:cs typeface="+mn-cs"/>
              </a:rPr>
              <a:t>BitLocker</a:t>
            </a:r>
            <a:r>
              <a:rPr lang="en-US" sz="900" kern="1200" dirty="0" smtClean="0">
                <a:solidFill>
                  <a:schemeClr val="tx1"/>
                </a:solidFill>
                <a:effectLst/>
                <a:latin typeface="Segoe UI" pitchFamily="34" charset="0"/>
                <a:ea typeface="+mn-ea"/>
                <a:cs typeface="+mn-cs"/>
              </a:rPr>
              <a:t> provides encryption of data at rest</a:t>
            </a:r>
          </a:p>
          <a:p>
            <a:pPr marL="171450" lvl="0" indent="-171450">
              <a:buFont typeface="Arial" pitchFamily="34" charset="0"/>
              <a:buChar char="•"/>
            </a:pPr>
            <a:r>
              <a:rPr lang="en-US" sz="900" kern="1200" dirty="0" err="1" smtClean="0">
                <a:solidFill>
                  <a:schemeClr val="tx1"/>
                </a:solidFill>
                <a:effectLst/>
                <a:latin typeface="Segoe UI" pitchFamily="34" charset="0"/>
                <a:ea typeface="+mn-ea"/>
                <a:cs typeface="+mn-cs"/>
              </a:rPr>
              <a:t>BitLocker</a:t>
            </a:r>
            <a:r>
              <a:rPr lang="en-US" sz="900" kern="1200" dirty="0" smtClean="0">
                <a:solidFill>
                  <a:schemeClr val="tx1"/>
                </a:solidFill>
                <a:effectLst/>
                <a:latin typeface="Segoe UI" pitchFamily="34" charset="0"/>
                <a:ea typeface="+mn-ea"/>
                <a:cs typeface="+mn-cs"/>
              </a:rPr>
              <a:t> has been vastly improved for Windows 8</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BitLocker Drive Encryption is a data protection feature first made available Windows Server 2008 R2 and in Windows 7 Enterprise that provides</a:t>
            </a:r>
            <a:r>
              <a:rPr lang="en-US" sz="900" kern="1200" baseline="0" dirty="0" smtClean="0">
                <a:solidFill>
                  <a:schemeClr val="tx1"/>
                </a:solidFill>
                <a:effectLst/>
                <a:latin typeface="Segoe UI" pitchFamily="34" charset="0"/>
                <a:ea typeface="+mn-ea"/>
                <a:cs typeface="+mn-cs"/>
              </a:rPr>
              <a:t> protection for data at reset</a:t>
            </a:r>
            <a:r>
              <a:rPr lang="en-US" sz="900" kern="1200" dirty="0" smtClean="0">
                <a:solidFill>
                  <a:schemeClr val="tx1"/>
                </a:solidFill>
                <a:effectLst/>
                <a:latin typeface="Segoe UI" pitchFamily="34" charset="0"/>
                <a:ea typeface="+mn-ea"/>
                <a:cs typeface="+mn-cs"/>
              </a:rPr>
              <a:t>. Having BitLocker integrated with the operating system addresses the threats of data theft or exposure from lost, stolen, or inappropriately decommissioned computers.</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Data on a lost or stolen computer is vulnerable to unauthorized access, either by running a software-attack tool against it or by transferring the computer's hard disk to a different computer. BitLocker helps mitigate unauthorized data access by enhancing file and system protections. BitLocker also helps render data inaccessible when BitLocker-protected computers are decommissioned or recycled.</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BitLocker provides the most protection when used with a Trusted Platform Module, or TPM. The TPM is a hardware component installed in many newer computers by the computer manufacturers. It works with BitLocker to help protect user data and to ensure that a computer has not been tampered with while the system was offline.</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On computers that do not have a TPM, you can still use BitLocker to encrypt the Windows operating system drive. However, this implementation will require the user to insert a USB startup key to start the computer or resume from hibernation, and it does not provide the pre-startup system integrity verification offered by BitLocker with a TPM.</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In addition to the TPM, BitLocker offers the option to lock the normal startup process until the user supplies a personal identification number (PIN) or inserts a removable device, such as a USB flash drive, that contains a startup key. These additional security measures provide multifactor authentication and assurance that the computer will not start or resume from hibernation until the correct PIN or startup key is presented.</a:t>
            </a:r>
          </a:p>
          <a:p>
            <a:r>
              <a:rPr lang="en-US" sz="900" kern="1200" dirty="0" smtClean="0">
                <a:solidFill>
                  <a:schemeClr val="tx1"/>
                </a:solidFill>
                <a:effectLst/>
                <a:latin typeface="Segoe UI" pitchFamily="34" charset="0"/>
                <a:ea typeface="+mn-ea"/>
                <a:cs typeface="+mn-cs"/>
              </a:rPr>
              <a:t> </a:t>
            </a:r>
          </a:p>
          <a:p>
            <a:r>
              <a:rPr lang="en-US" sz="900" kern="1200" dirty="0" err="1" smtClean="0">
                <a:solidFill>
                  <a:schemeClr val="tx1"/>
                </a:solidFill>
                <a:effectLst/>
                <a:latin typeface="Segoe UI" pitchFamily="34" charset="0"/>
                <a:ea typeface="+mn-ea"/>
                <a:cs typeface="+mn-cs"/>
              </a:rPr>
              <a:t>BitLocker</a:t>
            </a:r>
            <a:r>
              <a:rPr lang="en-US" sz="900" kern="1200" dirty="0" smtClean="0">
                <a:solidFill>
                  <a:schemeClr val="tx1"/>
                </a:solidFill>
                <a:effectLst/>
                <a:latin typeface="Segoe UI" pitchFamily="34" charset="0"/>
                <a:ea typeface="+mn-ea"/>
                <a:cs typeface="+mn-cs"/>
              </a:rPr>
              <a:t> has been improved from Windows 8 to add support for new technology while adding value for enterprise customers. </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The next several slides look at the new features in BitLocker.</a:t>
            </a:r>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18</a:t>
            </a:fld>
            <a:endParaRPr lang="en-US" dirty="0">
              <a:solidFill>
                <a:prstClr val="black"/>
              </a:solidFill>
            </a:endParaRPr>
          </a:p>
        </p:txBody>
      </p:sp>
    </p:spTree>
    <p:extLst>
      <p:ext uri="{BB962C8B-B14F-4D97-AF65-F5344CB8AC3E}">
        <p14:creationId xmlns:p14="http://schemas.microsoft.com/office/powerpoint/2010/main" val="7142720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1" kern="1200" dirty="0" smtClean="0">
                <a:solidFill>
                  <a:schemeClr val="tx1"/>
                </a:solidFill>
                <a:effectLst/>
                <a:latin typeface="Segoe UI" pitchFamily="34" charset="0"/>
                <a:ea typeface="+mn-ea"/>
                <a:cs typeface="+mn-cs"/>
              </a:rPr>
              <a:t>TPM 2.0 Support</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Key Messages:</a:t>
            </a:r>
          </a:p>
          <a:p>
            <a:pPr marL="171450" lvl="0" indent="-171450">
              <a:buFont typeface="Arial" pitchFamily="34" charset="0"/>
              <a:buChar char="•"/>
            </a:pPr>
            <a:r>
              <a:rPr lang="en-US" sz="900" kern="1200" dirty="0" err="1" smtClean="0">
                <a:solidFill>
                  <a:schemeClr val="tx1"/>
                </a:solidFill>
                <a:effectLst/>
                <a:latin typeface="Segoe UI" pitchFamily="34" charset="0"/>
                <a:ea typeface="+mn-ea"/>
                <a:cs typeface="+mn-cs"/>
              </a:rPr>
              <a:t>BitLocker</a:t>
            </a:r>
            <a:r>
              <a:rPr lang="en-US" sz="900" kern="1200" dirty="0" smtClean="0">
                <a:solidFill>
                  <a:schemeClr val="tx1"/>
                </a:solidFill>
                <a:effectLst/>
                <a:latin typeface="Segoe UI" pitchFamily="34" charset="0"/>
                <a:ea typeface="+mn-ea"/>
                <a:cs typeface="+mn-cs"/>
              </a:rPr>
              <a:t> supports TPM 2.0</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Crypto Agility is now available</a:t>
            </a:r>
          </a:p>
          <a:p>
            <a:r>
              <a:rPr lang="en-US" sz="900" kern="1200" dirty="0" smtClean="0">
                <a:solidFill>
                  <a:schemeClr val="tx1"/>
                </a:solidFill>
                <a:effectLst/>
                <a:latin typeface="Segoe UI" pitchFamily="34" charset="0"/>
                <a:ea typeface="+mn-ea"/>
                <a:cs typeface="+mn-cs"/>
              </a:rPr>
              <a:t> </a:t>
            </a:r>
          </a:p>
          <a:p>
            <a:r>
              <a:rPr lang="en-US" sz="900" kern="1200" dirty="0" err="1" smtClean="0">
                <a:solidFill>
                  <a:schemeClr val="tx1"/>
                </a:solidFill>
                <a:effectLst/>
                <a:latin typeface="Segoe UI" pitchFamily="34" charset="0"/>
                <a:ea typeface="+mn-ea"/>
                <a:cs typeface="+mn-cs"/>
              </a:rPr>
              <a:t>BitLocker</a:t>
            </a:r>
            <a:r>
              <a:rPr lang="en-US" sz="900" kern="1200" dirty="0" smtClean="0">
                <a:solidFill>
                  <a:schemeClr val="tx1"/>
                </a:solidFill>
                <a:effectLst/>
                <a:latin typeface="Segoe UI" pitchFamily="34" charset="0"/>
                <a:ea typeface="+mn-ea"/>
                <a:cs typeface="+mn-cs"/>
              </a:rPr>
              <a:t> includes support for TPM 2.0, in addition to the previous support for TPM 1.2. With TPM 2.0 comes Crypto Agility, which essentially means that the encryption algorithm used by TPM can be replaced later. This might be the case if a future encryption algorithm comes out that provides more security. It also enables the choice of encryption algorithm, which means that TPM 2.0 can be used in places where its use might have been prevented before.</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This support includes both discrete and firmware-based TPM. When a supported secured execution environment is used, Windows Setup will provision a firmware-based TPM.</a:t>
            </a:r>
          </a:p>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19</a:t>
            </a:fld>
            <a:endParaRPr lang="en-US" dirty="0"/>
          </a:p>
        </p:txBody>
      </p:sp>
    </p:spTree>
    <p:extLst>
      <p:ext uri="{BB962C8B-B14F-4D97-AF65-F5344CB8AC3E}">
        <p14:creationId xmlns:p14="http://schemas.microsoft.com/office/powerpoint/2010/main" val="19094308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1" kern="1200" dirty="0" smtClean="0">
                <a:solidFill>
                  <a:schemeClr val="tx1"/>
                </a:solidFill>
                <a:effectLst/>
                <a:latin typeface="Segoe UI" pitchFamily="34" charset="0"/>
                <a:ea typeface="+mn-ea"/>
                <a:cs typeface="+mn-cs"/>
              </a:rPr>
              <a:t>Improved Performance</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Key Messages: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Performance is improved with used disk space encryption</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SAN support is available with </a:t>
            </a:r>
            <a:r>
              <a:rPr lang="en-US" sz="900" kern="1200" dirty="0" err="1" smtClean="0">
                <a:solidFill>
                  <a:schemeClr val="tx1"/>
                </a:solidFill>
                <a:effectLst/>
                <a:latin typeface="Segoe UI" pitchFamily="34" charset="0"/>
                <a:ea typeface="+mn-ea"/>
                <a:cs typeface="+mn-cs"/>
              </a:rPr>
              <a:t>BitLocker</a:t>
            </a:r>
            <a:endParaRPr lang="en-US" sz="9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Support for </a:t>
            </a:r>
            <a:r>
              <a:rPr lang="en-US" sz="900" kern="1200" dirty="0" err="1" smtClean="0">
                <a:solidFill>
                  <a:schemeClr val="tx1"/>
                </a:solidFill>
                <a:effectLst/>
                <a:latin typeface="Segoe UI" pitchFamily="34" charset="0"/>
                <a:ea typeface="+mn-ea"/>
                <a:cs typeface="+mn-cs"/>
              </a:rPr>
              <a:t>eDrives</a:t>
            </a:r>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Encrypting an entire drive partition can take quite a long time. When you’re provisioning computers, this process can really add time to the entire deployment. </a:t>
            </a:r>
            <a:r>
              <a:rPr lang="en-US" sz="900" kern="1200" dirty="0" err="1" smtClean="0">
                <a:solidFill>
                  <a:schemeClr val="tx1"/>
                </a:solidFill>
                <a:effectLst/>
                <a:latin typeface="Segoe UI" pitchFamily="34" charset="0"/>
                <a:ea typeface="+mn-ea"/>
                <a:cs typeface="+mn-cs"/>
              </a:rPr>
              <a:t>BitLocker</a:t>
            </a:r>
            <a:r>
              <a:rPr lang="en-US" sz="900" kern="1200" dirty="0" smtClean="0">
                <a:solidFill>
                  <a:schemeClr val="tx1"/>
                </a:solidFill>
                <a:effectLst/>
                <a:latin typeface="Segoe UI" pitchFamily="34" charset="0"/>
                <a:ea typeface="+mn-ea"/>
                <a:cs typeface="+mn-cs"/>
              </a:rPr>
              <a:t> in Windows 8 can encrypt only used disk space. This capability is beneficial during installation when the encryption process can take place at the same time as the installation of Windows but only to the parts of the drive being used for the install.</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Used disk encryption helps with SAN disks, as well.  SAN volumes tend to be big, and used disk encryption cuts down on the time needed to make the SAN volume available. </a:t>
            </a:r>
            <a:r>
              <a:rPr lang="en-US" sz="900" kern="1200" dirty="0" err="1" smtClean="0">
                <a:solidFill>
                  <a:schemeClr val="tx1"/>
                </a:solidFill>
                <a:effectLst/>
                <a:latin typeface="Segoe UI" pitchFamily="34" charset="0"/>
                <a:ea typeface="+mn-ea"/>
                <a:cs typeface="+mn-cs"/>
              </a:rPr>
              <a:t>BitLocker</a:t>
            </a:r>
            <a:r>
              <a:rPr lang="en-US" sz="900" kern="1200" dirty="0" smtClean="0">
                <a:solidFill>
                  <a:schemeClr val="tx1"/>
                </a:solidFill>
                <a:effectLst/>
                <a:latin typeface="Segoe UI" pitchFamily="34" charset="0"/>
                <a:ea typeface="+mn-ea"/>
                <a:cs typeface="+mn-cs"/>
              </a:rPr>
              <a:t> supports </a:t>
            </a:r>
            <a:r>
              <a:rPr lang="en-US" sz="900" kern="1200" dirty="0" err="1" smtClean="0">
                <a:solidFill>
                  <a:schemeClr val="tx1"/>
                </a:solidFill>
                <a:effectLst/>
                <a:latin typeface="Segoe UI" pitchFamily="34" charset="0"/>
                <a:ea typeface="+mn-ea"/>
                <a:cs typeface="+mn-cs"/>
              </a:rPr>
              <a:t>iSCSI</a:t>
            </a:r>
            <a:r>
              <a:rPr lang="en-US" sz="900" kern="1200" dirty="0" smtClean="0">
                <a:solidFill>
                  <a:schemeClr val="tx1"/>
                </a:solidFill>
                <a:effectLst/>
                <a:latin typeface="Segoe UI" pitchFamily="34" charset="0"/>
                <a:ea typeface="+mn-ea"/>
                <a:cs typeface="+mn-cs"/>
              </a:rPr>
              <a:t> and </a:t>
            </a:r>
            <a:r>
              <a:rPr lang="en-US" sz="900" kern="1200" dirty="0" err="1" smtClean="0">
                <a:solidFill>
                  <a:schemeClr val="tx1"/>
                </a:solidFill>
                <a:effectLst/>
                <a:latin typeface="Segoe UI" pitchFamily="34" charset="0"/>
                <a:ea typeface="+mn-ea"/>
                <a:cs typeface="+mn-cs"/>
              </a:rPr>
              <a:t>Fibre</a:t>
            </a:r>
            <a:r>
              <a:rPr lang="en-US" sz="900" kern="1200" dirty="0" smtClean="0">
                <a:solidFill>
                  <a:schemeClr val="tx1"/>
                </a:solidFill>
                <a:effectLst/>
                <a:latin typeface="Segoe UI" pitchFamily="34" charset="0"/>
                <a:ea typeface="+mn-ea"/>
                <a:cs typeface="+mn-cs"/>
              </a:rPr>
              <a:t> Channel storage when the host bus adapter (HBA) or external RAID hardware have met Windows certification requirements.</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Another area where </a:t>
            </a:r>
            <a:r>
              <a:rPr lang="en-US" sz="900" kern="1200" dirty="0" err="1" smtClean="0">
                <a:solidFill>
                  <a:schemeClr val="tx1"/>
                </a:solidFill>
                <a:effectLst/>
                <a:latin typeface="Segoe UI" pitchFamily="34" charset="0"/>
                <a:ea typeface="+mn-ea"/>
                <a:cs typeface="+mn-cs"/>
              </a:rPr>
              <a:t>BitLocker</a:t>
            </a:r>
            <a:r>
              <a:rPr lang="en-US" sz="900" kern="1200" dirty="0" smtClean="0">
                <a:solidFill>
                  <a:schemeClr val="tx1"/>
                </a:solidFill>
                <a:effectLst/>
                <a:latin typeface="Segoe UI" pitchFamily="34" charset="0"/>
                <a:ea typeface="+mn-ea"/>
                <a:cs typeface="+mn-cs"/>
              </a:rPr>
              <a:t> has improved performance is support for encrypted drives. Microsoft has worked with hardware vendors to add support for self-encrypting </a:t>
            </a:r>
            <a:r>
              <a:rPr lang="en-US" sz="900" kern="1200" dirty="0" err="1" smtClean="0">
                <a:solidFill>
                  <a:schemeClr val="tx1"/>
                </a:solidFill>
                <a:effectLst/>
                <a:latin typeface="Segoe UI" pitchFamily="34" charset="0"/>
                <a:ea typeface="+mn-ea"/>
                <a:cs typeface="+mn-cs"/>
              </a:rPr>
              <a:t>eDrive</a:t>
            </a:r>
            <a:r>
              <a:rPr lang="en-US" sz="900" kern="1200" dirty="0" smtClean="0">
                <a:solidFill>
                  <a:schemeClr val="tx1"/>
                </a:solidFill>
                <a:effectLst/>
                <a:latin typeface="Segoe UI" pitchFamily="34" charset="0"/>
                <a:ea typeface="+mn-ea"/>
                <a:cs typeface="+mn-cs"/>
              </a:rPr>
              <a:t> technology to Windows 8. This means that encryption processing can be offloaded to hardware, which both reduces power use and increases battery life. </a:t>
            </a:r>
            <a:r>
              <a:rPr lang="en-US" sz="900" kern="1200" dirty="0" err="1" smtClean="0">
                <a:solidFill>
                  <a:schemeClr val="tx1"/>
                </a:solidFill>
                <a:effectLst/>
                <a:latin typeface="Segoe UI" pitchFamily="34" charset="0"/>
                <a:ea typeface="+mn-ea"/>
                <a:cs typeface="+mn-cs"/>
              </a:rPr>
              <a:t>BitLocker</a:t>
            </a:r>
            <a:r>
              <a:rPr lang="en-US" sz="900" kern="1200" dirty="0" smtClean="0">
                <a:solidFill>
                  <a:schemeClr val="tx1"/>
                </a:solidFill>
                <a:effectLst/>
                <a:latin typeface="Segoe UI" pitchFamily="34" charset="0"/>
                <a:ea typeface="+mn-ea"/>
                <a:cs typeface="+mn-cs"/>
              </a:rPr>
              <a:t> still manages the keys, but the initial encryption of volumes is eliminated because the encryption is provided at the hardware level.</a:t>
            </a:r>
          </a:p>
          <a:p>
            <a:r>
              <a:rPr lang="en-US" sz="900" kern="1200" dirty="0" smtClean="0">
                <a:solidFill>
                  <a:schemeClr val="tx1"/>
                </a:solidFill>
                <a:effectLst/>
                <a:latin typeface="Segoe UI" pitchFamily="34" charset="0"/>
                <a:ea typeface="+mn-ea"/>
                <a:cs typeface="+mn-cs"/>
              </a:rPr>
              <a:t> </a:t>
            </a:r>
          </a:p>
          <a:p>
            <a:r>
              <a:rPr lang="en-US" sz="900" kern="1200" dirty="0" err="1" smtClean="0">
                <a:solidFill>
                  <a:schemeClr val="tx1"/>
                </a:solidFill>
                <a:effectLst/>
                <a:latin typeface="Segoe UI" pitchFamily="34" charset="0"/>
                <a:ea typeface="+mn-ea"/>
                <a:cs typeface="+mn-cs"/>
              </a:rPr>
              <a:t>BitLocker</a:t>
            </a:r>
            <a:r>
              <a:rPr lang="en-US" sz="900" kern="1200" dirty="0" smtClean="0">
                <a:solidFill>
                  <a:schemeClr val="tx1"/>
                </a:solidFill>
                <a:effectLst/>
                <a:latin typeface="Segoe UI" pitchFamily="34" charset="0"/>
                <a:ea typeface="+mn-ea"/>
                <a:cs typeface="+mn-cs"/>
              </a:rPr>
              <a:t> also supports Cluster Shared Volumes (CSV) and traditional failover disks on Windows Server clusters.</a:t>
            </a:r>
          </a:p>
          <a:p>
            <a:pPr lvl="0"/>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20</a:t>
            </a:fld>
            <a:endParaRPr lang="en-US" dirty="0"/>
          </a:p>
        </p:txBody>
      </p:sp>
    </p:spTree>
    <p:extLst>
      <p:ext uri="{BB962C8B-B14F-4D97-AF65-F5344CB8AC3E}">
        <p14:creationId xmlns:p14="http://schemas.microsoft.com/office/powerpoint/2010/main" val="29208593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1" kern="1200" dirty="0" smtClean="0">
                <a:solidFill>
                  <a:schemeClr val="tx1"/>
                </a:solidFill>
                <a:effectLst/>
                <a:latin typeface="Segoe UI" pitchFamily="34" charset="0"/>
                <a:ea typeface="+mn-ea"/>
                <a:cs typeface="+mn-cs"/>
              </a:rPr>
              <a:t>New Recovery Options</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Key Messages: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Several recovery options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SkyDrive is new to Windows 8</a:t>
            </a:r>
          </a:p>
          <a:p>
            <a:r>
              <a:rPr lang="en-US" sz="900" kern="1200" dirty="0" smtClean="0">
                <a:solidFill>
                  <a:schemeClr val="tx1"/>
                </a:solidFill>
                <a:effectLst/>
                <a:latin typeface="Segoe UI" pitchFamily="34" charset="0"/>
                <a:ea typeface="+mn-ea"/>
                <a:cs typeface="+mn-cs"/>
              </a:rPr>
              <a:t> </a:t>
            </a:r>
          </a:p>
          <a:p>
            <a:r>
              <a:rPr lang="en-US" sz="900" kern="1200" dirty="0" err="1" smtClean="0">
                <a:solidFill>
                  <a:schemeClr val="tx1"/>
                </a:solidFill>
                <a:effectLst/>
                <a:latin typeface="Segoe UI" pitchFamily="34" charset="0"/>
                <a:ea typeface="+mn-ea"/>
                <a:cs typeface="+mn-cs"/>
              </a:rPr>
              <a:t>BitLocker</a:t>
            </a:r>
            <a:r>
              <a:rPr lang="en-US" sz="900" kern="1200" dirty="0" smtClean="0">
                <a:solidFill>
                  <a:schemeClr val="tx1"/>
                </a:solidFill>
                <a:effectLst/>
                <a:latin typeface="Segoe UI" pitchFamily="34" charset="0"/>
                <a:ea typeface="+mn-ea"/>
                <a:cs typeface="+mn-cs"/>
              </a:rPr>
              <a:t> has several options for recovery, most of which are unchanged from Windows 7.  This recovery provides for key backup in several locations. For example, you can store the backup key in Active Directory, store it on a USB drive, print the key, or use the Data Recovery Agent.</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New to Windows 8 is the ability to escrow the recovery key on SkyDrive. This feature can be used for computers that aren't joined to the domain. The recovery password for operating system, data, and removable volumes can be escrowed to SkyDrive.</a:t>
            </a:r>
          </a:p>
          <a:p>
            <a:pPr lvl="0"/>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21</a:t>
            </a:fld>
            <a:endParaRPr lang="en-US" dirty="0">
              <a:solidFill>
                <a:prstClr val="black"/>
              </a:solidFill>
            </a:endParaRPr>
          </a:p>
        </p:txBody>
      </p:sp>
    </p:spTree>
    <p:extLst>
      <p:ext uri="{BB962C8B-B14F-4D97-AF65-F5344CB8AC3E}">
        <p14:creationId xmlns:p14="http://schemas.microsoft.com/office/powerpoint/2010/main" val="7142720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900" b="1" kern="1200" dirty="0" smtClean="0">
                <a:solidFill>
                  <a:schemeClr val="tx1"/>
                </a:solidFill>
                <a:effectLst/>
                <a:latin typeface="Segoe UI" pitchFamily="34" charset="0"/>
                <a:ea typeface="+mn-ea"/>
                <a:cs typeface="+mn-cs"/>
              </a:rPr>
              <a:t>Group Policy and </a:t>
            </a:r>
            <a:r>
              <a:rPr lang="en-US" sz="900" b="1" kern="1200" dirty="0" err="1" smtClean="0">
                <a:solidFill>
                  <a:schemeClr val="tx1"/>
                </a:solidFill>
                <a:effectLst/>
                <a:latin typeface="Segoe UI" pitchFamily="34" charset="0"/>
                <a:ea typeface="+mn-ea"/>
                <a:cs typeface="+mn-cs"/>
              </a:rPr>
              <a:t>BitLocker</a:t>
            </a:r>
            <a:endParaRPr lang="en-US" sz="900" b="1"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Key Messages:</a:t>
            </a:r>
          </a:p>
          <a:p>
            <a:pPr marL="171450" lvl="0" indent="-171450">
              <a:buFont typeface="Arial" pitchFamily="34" charset="0"/>
              <a:buChar char="•"/>
            </a:pPr>
            <a:r>
              <a:rPr lang="en-US" sz="900" kern="1200" dirty="0" err="1" smtClean="0">
                <a:solidFill>
                  <a:schemeClr val="tx1"/>
                </a:solidFill>
                <a:effectLst/>
                <a:latin typeface="Segoe UI" pitchFamily="34" charset="0"/>
                <a:ea typeface="+mn-ea"/>
                <a:cs typeface="+mn-cs"/>
              </a:rPr>
              <a:t>BitLocker</a:t>
            </a:r>
            <a:r>
              <a:rPr lang="en-US" sz="900" kern="1200" dirty="0" smtClean="0">
                <a:solidFill>
                  <a:schemeClr val="tx1"/>
                </a:solidFill>
                <a:effectLst/>
                <a:latin typeface="Segoe UI" pitchFamily="34" charset="0"/>
                <a:ea typeface="+mn-ea"/>
                <a:cs typeface="+mn-cs"/>
              </a:rPr>
              <a:t> works with Group Policy</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Numerous aspects of </a:t>
            </a:r>
            <a:r>
              <a:rPr lang="en-US" sz="900" kern="1200" dirty="0" err="1" smtClean="0">
                <a:solidFill>
                  <a:schemeClr val="tx1"/>
                </a:solidFill>
                <a:effectLst/>
                <a:latin typeface="Segoe UI" pitchFamily="34" charset="0"/>
                <a:ea typeface="+mn-ea"/>
                <a:cs typeface="+mn-cs"/>
              </a:rPr>
              <a:t>BitLocker</a:t>
            </a:r>
            <a:r>
              <a:rPr lang="en-US" sz="900" kern="1200" dirty="0" smtClean="0">
                <a:solidFill>
                  <a:schemeClr val="tx1"/>
                </a:solidFill>
                <a:effectLst/>
                <a:latin typeface="Segoe UI" pitchFamily="34" charset="0"/>
                <a:ea typeface="+mn-ea"/>
                <a:cs typeface="+mn-cs"/>
              </a:rPr>
              <a:t> are available through Group Policy</a:t>
            </a:r>
          </a:p>
          <a:p>
            <a:r>
              <a:rPr lang="en-US" sz="900" kern="1200" dirty="0" smtClean="0">
                <a:solidFill>
                  <a:schemeClr val="tx1"/>
                </a:solidFill>
                <a:effectLst/>
                <a:latin typeface="Segoe UI" pitchFamily="34" charset="0"/>
                <a:ea typeface="+mn-ea"/>
                <a:cs typeface="+mn-cs"/>
              </a:rPr>
              <a:t> </a:t>
            </a:r>
          </a:p>
          <a:p>
            <a:r>
              <a:rPr lang="en-US" sz="900" kern="1200" dirty="0" err="1" smtClean="0">
                <a:solidFill>
                  <a:schemeClr val="tx1"/>
                </a:solidFill>
                <a:effectLst/>
                <a:latin typeface="Segoe UI" pitchFamily="34" charset="0"/>
                <a:ea typeface="+mn-ea"/>
                <a:cs typeface="+mn-cs"/>
              </a:rPr>
              <a:t>BitLocker</a:t>
            </a:r>
            <a:r>
              <a:rPr lang="en-US" sz="900" kern="1200" dirty="0" smtClean="0">
                <a:solidFill>
                  <a:schemeClr val="tx1"/>
                </a:solidFill>
                <a:effectLst/>
                <a:latin typeface="Segoe UI" pitchFamily="34" charset="0"/>
                <a:ea typeface="+mn-ea"/>
                <a:cs typeface="+mn-cs"/>
              </a:rPr>
              <a:t> takes advantage of Group Policy. You can set several aspects related to </a:t>
            </a:r>
            <a:r>
              <a:rPr lang="en-US" sz="900" kern="1200" dirty="0" err="1" smtClean="0">
                <a:solidFill>
                  <a:schemeClr val="tx1"/>
                </a:solidFill>
                <a:effectLst/>
                <a:latin typeface="Segoe UI" pitchFamily="34" charset="0"/>
                <a:ea typeface="+mn-ea"/>
                <a:cs typeface="+mn-cs"/>
              </a:rPr>
              <a:t>BitLocker</a:t>
            </a:r>
            <a:r>
              <a:rPr lang="en-US" sz="900" kern="1200" dirty="0" smtClean="0">
                <a:solidFill>
                  <a:schemeClr val="tx1"/>
                </a:solidFill>
                <a:effectLst/>
                <a:latin typeface="Segoe UI" pitchFamily="34" charset="0"/>
                <a:ea typeface="+mn-ea"/>
                <a:cs typeface="+mn-cs"/>
              </a:rPr>
              <a:t> and its performance within your enterprise. </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There are Group Policy settings for frequently encountered enterprise scenarios. These include settings around the Unlock method and how to recover protected drives. Among the new settings is a Group Policy configuration determining whether used disk space encryption will be used.</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You can use Group Policy to deny write access to volumes that aren't protected by </a:t>
            </a:r>
            <a:r>
              <a:rPr lang="en-US" sz="900" kern="1200" dirty="0" err="1" smtClean="0">
                <a:solidFill>
                  <a:schemeClr val="tx1"/>
                </a:solidFill>
                <a:effectLst/>
                <a:latin typeface="Segoe UI" pitchFamily="34" charset="0"/>
                <a:ea typeface="+mn-ea"/>
                <a:cs typeface="+mn-cs"/>
              </a:rPr>
              <a:t>BitLocker</a:t>
            </a:r>
            <a:r>
              <a:rPr lang="en-US" sz="900" kern="1200" dirty="0" smtClean="0">
                <a:solidFill>
                  <a:schemeClr val="tx1"/>
                </a:solidFill>
                <a:effectLst/>
                <a:latin typeface="Segoe UI" pitchFamily="34" charset="0"/>
                <a:ea typeface="+mn-ea"/>
                <a:cs typeface="+mn-cs"/>
              </a:rPr>
              <a:t>. The encryption strength and cipher can be set with Group Policy. As already noted, the ability to set the encryption cipher is an important aspect of </a:t>
            </a:r>
            <a:r>
              <a:rPr lang="en-US" sz="900" kern="1200" dirty="0" err="1" smtClean="0">
                <a:solidFill>
                  <a:schemeClr val="tx1"/>
                </a:solidFill>
                <a:effectLst/>
                <a:latin typeface="Segoe UI" pitchFamily="34" charset="0"/>
                <a:ea typeface="+mn-ea"/>
                <a:cs typeface="+mn-cs"/>
              </a:rPr>
              <a:t>BitLocker</a:t>
            </a:r>
            <a:r>
              <a:rPr lang="en-US" sz="900" kern="1200" dirty="0" smtClean="0">
                <a:solidFill>
                  <a:schemeClr val="tx1"/>
                </a:solidFill>
                <a:effectLst/>
                <a:latin typeface="Segoe UI" pitchFamily="34" charset="0"/>
                <a:ea typeface="+mn-ea"/>
                <a:cs typeface="+mn-cs"/>
              </a:rPr>
              <a:t>.</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Group Policy can also be used to configure policies surrounding custom deployments, such as allowing access to </a:t>
            </a:r>
            <a:r>
              <a:rPr lang="en-US" sz="900" kern="1200" dirty="0" err="1" smtClean="0">
                <a:solidFill>
                  <a:schemeClr val="tx1"/>
                </a:solidFill>
                <a:effectLst/>
                <a:latin typeface="Segoe UI" pitchFamily="34" charset="0"/>
                <a:ea typeface="+mn-ea"/>
                <a:cs typeface="+mn-cs"/>
              </a:rPr>
              <a:t>BitLocker</a:t>
            </a:r>
            <a:r>
              <a:rPr lang="en-US" sz="900" kern="1200" dirty="0" smtClean="0">
                <a:solidFill>
                  <a:schemeClr val="tx1"/>
                </a:solidFill>
                <a:effectLst/>
                <a:latin typeface="Segoe UI" pitchFamily="34" charset="0"/>
                <a:ea typeface="+mn-ea"/>
                <a:cs typeface="+mn-cs"/>
              </a:rPr>
              <a:t>-protected volumes from earlier versions of Windows.</a:t>
            </a:r>
          </a:p>
          <a:p>
            <a:pPr lvl="0"/>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22</a:t>
            </a:fld>
            <a:endParaRPr lang="en-US" dirty="0"/>
          </a:p>
        </p:txBody>
      </p:sp>
    </p:spTree>
    <p:extLst>
      <p:ext uri="{BB962C8B-B14F-4D97-AF65-F5344CB8AC3E}">
        <p14:creationId xmlns:p14="http://schemas.microsoft.com/office/powerpoint/2010/main" val="37770274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1" kern="1200" dirty="0" err="1" smtClean="0">
                <a:solidFill>
                  <a:schemeClr val="tx1"/>
                </a:solidFill>
                <a:effectLst/>
                <a:latin typeface="Segoe UI" pitchFamily="34" charset="0"/>
                <a:ea typeface="+mn-ea"/>
                <a:cs typeface="+mn-cs"/>
              </a:rPr>
              <a:t>BitLocker</a:t>
            </a:r>
            <a:r>
              <a:rPr lang="en-US" sz="900" b="1" kern="1200" dirty="0" smtClean="0">
                <a:solidFill>
                  <a:schemeClr val="tx1"/>
                </a:solidFill>
                <a:effectLst/>
                <a:latin typeface="Segoe UI" pitchFamily="34" charset="0"/>
                <a:ea typeface="+mn-ea"/>
                <a:cs typeface="+mn-cs"/>
              </a:rPr>
              <a:t> Protectors</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Key Messages: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Numerous protectors are available for </a:t>
            </a:r>
            <a:r>
              <a:rPr lang="en-US" sz="900" kern="1200" dirty="0" err="1" smtClean="0">
                <a:solidFill>
                  <a:schemeClr val="tx1"/>
                </a:solidFill>
                <a:effectLst/>
                <a:latin typeface="Segoe UI" pitchFamily="34" charset="0"/>
                <a:ea typeface="+mn-ea"/>
                <a:cs typeface="+mn-cs"/>
              </a:rPr>
              <a:t>BitLocker</a:t>
            </a:r>
            <a:r>
              <a:rPr lang="en-US" sz="900" kern="1200" dirty="0" smtClean="0">
                <a:solidFill>
                  <a:schemeClr val="tx1"/>
                </a:solidFill>
                <a:effectLst/>
                <a:latin typeface="Segoe UI" pitchFamily="34" charset="0"/>
                <a:ea typeface="+mn-ea"/>
                <a:cs typeface="+mn-cs"/>
              </a:rPr>
              <a:t>, depending on the scenario</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Password protector, Active Directory protector, and network protector are all available options</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There are several methods for protecting data with </a:t>
            </a:r>
            <a:r>
              <a:rPr lang="en-US" sz="900" kern="1200" dirty="0" err="1" smtClean="0">
                <a:solidFill>
                  <a:schemeClr val="tx1"/>
                </a:solidFill>
                <a:effectLst/>
                <a:latin typeface="Segoe UI" pitchFamily="34" charset="0"/>
                <a:ea typeface="+mn-ea"/>
                <a:cs typeface="+mn-cs"/>
              </a:rPr>
              <a:t>BitLocker</a:t>
            </a:r>
            <a:r>
              <a:rPr lang="en-US" sz="900" kern="1200" dirty="0" smtClean="0">
                <a:solidFill>
                  <a:schemeClr val="tx1"/>
                </a:solidFill>
                <a:effectLst/>
                <a:latin typeface="Segoe UI" pitchFamily="34" charset="0"/>
                <a:ea typeface="+mn-ea"/>
                <a:cs typeface="+mn-cs"/>
              </a:rPr>
              <a:t>. One is the password protector, which is helpful when the computer doesn't have TPM. The password protector can be used to protect operating system, data, and removable volumes alike. The password protector is used for Windows To Go devices.</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Active Directory protector is another method, eligible for data and removable volumes. This protector can be used at the account or group level. The advantage is that the volume is decrypted automatically when a specific user or machine account accesses the volume.</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The network protector, eligible for operating system volumes, enables automatic unlocking when a device is connected to the corporate network. This protector is especially helpful for users and IT staff alike. </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The network protector simplifies the patching process. Instead of needing to manually unlock each computer , using the network protector means that the computer will be unlocked without manual intervention.</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The network protector requires UEFI 2.3.1 with support for DHCPv4 and DHCPv6 within the UEFI firmware.</a:t>
            </a:r>
          </a:p>
          <a:p>
            <a:pPr lvl="0"/>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23</a:t>
            </a:fld>
            <a:endParaRPr lang="en-US" dirty="0"/>
          </a:p>
        </p:txBody>
      </p:sp>
    </p:spTree>
    <p:extLst>
      <p:ext uri="{BB962C8B-B14F-4D97-AF65-F5344CB8AC3E}">
        <p14:creationId xmlns:p14="http://schemas.microsoft.com/office/powerpoint/2010/main" val="18720375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1" kern="1200" dirty="0" smtClean="0">
                <a:solidFill>
                  <a:schemeClr val="tx1"/>
                </a:solidFill>
                <a:effectLst/>
                <a:latin typeface="Segoe UI" pitchFamily="34" charset="0"/>
                <a:ea typeface="+mn-ea"/>
                <a:cs typeface="+mn-cs"/>
              </a:rPr>
              <a:t>Windows RT Device Encryption</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Key Messages:</a:t>
            </a:r>
          </a:p>
          <a:p>
            <a:pPr marL="171450" lvl="0" indent="-171450">
              <a:buFont typeface="Arial" pitchFamily="34" charset="0"/>
              <a:buChar char="•"/>
            </a:pPr>
            <a:r>
              <a:rPr lang="en-US" sz="900" kern="1200" dirty="0" err="1" smtClean="0">
                <a:solidFill>
                  <a:schemeClr val="tx1"/>
                </a:solidFill>
                <a:effectLst/>
                <a:latin typeface="Segoe UI" pitchFamily="34" charset="0"/>
                <a:ea typeface="+mn-ea"/>
                <a:cs typeface="+mn-cs"/>
              </a:rPr>
              <a:t>BitLocker</a:t>
            </a:r>
            <a:r>
              <a:rPr lang="en-US" sz="900" kern="1200" dirty="0" smtClean="0">
                <a:solidFill>
                  <a:schemeClr val="tx1"/>
                </a:solidFill>
                <a:effectLst/>
                <a:latin typeface="Segoe UI" pitchFamily="34" charset="0"/>
                <a:ea typeface="+mn-ea"/>
                <a:cs typeface="+mn-cs"/>
              </a:rPr>
              <a:t> is available for Windows RT Devices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Optimized for slate form factor</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Windows RT Devices are encrypted out of the box. </a:t>
            </a:r>
            <a:r>
              <a:rPr lang="en-US" sz="900" kern="1200" dirty="0" err="1" smtClean="0">
                <a:solidFill>
                  <a:schemeClr val="tx1"/>
                </a:solidFill>
                <a:effectLst/>
                <a:latin typeface="Segoe UI" pitchFamily="34" charset="0"/>
                <a:ea typeface="+mn-ea"/>
                <a:cs typeface="+mn-cs"/>
              </a:rPr>
              <a:t>BitLocker</a:t>
            </a:r>
            <a:r>
              <a:rPr lang="en-US" sz="900" kern="1200" dirty="0" smtClean="0">
                <a:solidFill>
                  <a:schemeClr val="tx1"/>
                </a:solidFill>
                <a:effectLst/>
                <a:latin typeface="Segoe UI" pitchFamily="34" charset="0"/>
                <a:ea typeface="+mn-ea"/>
                <a:cs typeface="+mn-cs"/>
              </a:rPr>
              <a:t> has been optimized for slate form factors by enabling a TPM-only protector. On Windows RT Devices, data is encrypted on write. </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The recovery key is automatically escrowed on SkyDrive for Windows RT Devices.</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Finally, Trusted Boot is used with Windows RT Devices to ensure pre-boot integrity.</a:t>
            </a:r>
          </a:p>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24</a:t>
            </a:fld>
            <a:endParaRPr lang="en-US" dirty="0"/>
          </a:p>
        </p:txBody>
      </p:sp>
    </p:spTree>
    <p:extLst>
      <p:ext uri="{BB962C8B-B14F-4D97-AF65-F5344CB8AC3E}">
        <p14:creationId xmlns:p14="http://schemas.microsoft.com/office/powerpoint/2010/main" val="16204915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900" b="1" kern="1200" dirty="0" smtClean="0">
                <a:solidFill>
                  <a:schemeClr val="tx1"/>
                </a:solidFill>
                <a:effectLst/>
                <a:latin typeface="Segoe UI" pitchFamily="34" charset="0"/>
                <a:ea typeface="+mn-ea"/>
                <a:cs typeface="+mn-cs"/>
              </a:rPr>
              <a:t>Compliance and Security</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Key Messages: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MBAM is an enterprise-level </a:t>
            </a:r>
            <a:r>
              <a:rPr lang="en-US" sz="900" kern="1200" dirty="0" err="1" smtClean="0">
                <a:solidFill>
                  <a:schemeClr val="tx1"/>
                </a:solidFill>
                <a:effectLst/>
                <a:latin typeface="Segoe UI" pitchFamily="34" charset="0"/>
                <a:ea typeface="+mn-ea"/>
                <a:cs typeface="+mn-cs"/>
              </a:rPr>
              <a:t>BitLocker</a:t>
            </a:r>
            <a:r>
              <a:rPr lang="en-US" sz="900" kern="1200" dirty="0" smtClean="0">
                <a:solidFill>
                  <a:schemeClr val="tx1"/>
                </a:solidFill>
                <a:effectLst/>
                <a:latin typeface="Segoe UI" pitchFamily="34" charset="0"/>
                <a:ea typeface="+mn-ea"/>
                <a:cs typeface="+mn-cs"/>
              </a:rPr>
              <a:t> tool</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Provides encryption compliance reporting</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Role-based access control splits tasks among areas </a:t>
            </a:r>
          </a:p>
          <a:p>
            <a:pPr marL="171450" lvl="0" indent="-171450">
              <a:buFont typeface="Arial" pitchFamily="34" charset="0"/>
              <a:buChar char="•"/>
            </a:pPr>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Microsoft BitLocker Administration and Monitoring (MBAM) is an enterprise-level tool for administering BitLocker deployments. MBAM, part of MDOP, helps reduce costs by simplifying the provisioning process for </a:t>
            </a:r>
            <a:r>
              <a:rPr lang="en-US" sz="900" kern="1200" dirty="0" err="1" smtClean="0">
                <a:solidFill>
                  <a:schemeClr val="tx1"/>
                </a:solidFill>
                <a:effectLst/>
                <a:latin typeface="Segoe UI" pitchFamily="34" charset="0"/>
                <a:ea typeface="+mn-ea"/>
                <a:cs typeface="+mn-cs"/>
              </a:rPr>
              <a:t>BitLocker</a:t>
            </a:r>
            <a:r>
              <a:rPr lang="en-US" sz="900" kern="1200" dirty="0" smtClean="0">
                <a:solidFill>
                  <a:schemeClr val="tx1"/>
                </a:solidFill>
                <a:effectLst/>
                <a:latin typeface="Segoe UI" pitchFamily="34" charset="0"/>
                <a:ea typeface="+mn-ea"/>
                <a:cs typeface="+mn-cs"/>
              </a:rPr>
              <a:t>.</a:t>
            </a:r>
          </a:p>
          <a:p>
            <a:endParaRPr lang="en-US" sz="900" kern="1200" dirty="0" smtClean="0">
              <a:solidFill>
                <a:schemeClr val="tx1"/>
              </a:solidFill>
              <a:effectLst/>
              <a:latin typeface="Segoe UI" pitchFamily="34" charset="0"/>
              <a:ea typeface="+mn-ea"/>
              <a:cs typeface="+mn-cs"/>
            </a:endParaRPr>
          </a:p>
          <a:p>
            <a:r>
              <a:rPr lang="en-US" b="1" dirty="0"/>
              <a:t>[CLICK</a:t>
            </a:r>
            <a:r>
              <a:rPr lang="en-US" b="1" dirty="0" smtClean="0"/>
              <a:t>]</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MBAM helps with compliance and security. Using MBAM, you can generate compliance reports for encryption and IT can audit access to encryption keys.</a:t>
            </a:r>
          </a:p>
          <a:p>
            <a:endParaRPr lang="en-US" sz="900" kern="1200" dirty="0" smtClean="0">
              <a:solidFill>
                <a:schemeClr val="tx1"/>
              </a:solidFill>
              <a:effectLst/>
              <a:latin typeface="Segoe UI" pitchFamily="34" charset="0"/>
              <a:ea typeface="+mn-ea"/>
              <a:cs typeface="+mn-cs"/>
            </a:endParaRPr>
          </a:p>
          <a:p>
            <a:r>
              <a:rPr lang="en-US" b="1" dirty="0"/>
              <a:t>[CLICK</a:t>
            </a:r>
            <a:r>
              <a:rPr lang="en-US" b="1" dirty="0" smtClean="0"/>
              <a:t>]</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MBAM uses role-based access control. There are several predefined roles within MBAM with different privileges. The use of role-based management within MBAM means that individuals don't need to have administrator privileges to run </a:t>
            </a:r>
            <a:r>
              <a:rPr lang="en-US" b="1" dirty="0"/>
              <a:t>[CLICK</a:t>
            </a:r>
            <a:r>
              <a:rPr lang="en-US" b="1" dirty="0" smtClean="0"/>
              <a:t>] </a:t>
            </a:r>
            <a:r>
              <a:rPr lang="en-US" sz="900" kern="1200" dirty="0" smtClean="0">
                <a:solidFill>
                  <a:schemeClr val="tx1"/>
                </a:solidFill>
                <a:effectLst/>
                <a:latin typeface="Segoe UI" pitchFamily="34" charset="0"/>
                <a:ea typeface="+mn-ea"/>
                <a:cs typeface="+mn-cs"/>
              </a:rPr>
              <a:t>reports and support staff can be assigned the least privilege in order to accomplish their tasks.</a:t>
            </a:r>
          </a:p>
          <a:p>
            <a:endParaRPr lang="en-US" sz="900" kern="1200" dirty="0" smtClean="0">
              <a:solidFill>
                <a:schemeClr val="tx1"/>
              </a:solidFill>
              <a:effectLst/>
              <a:latin typeface="Segoe UI" pitchFamily="34" charset="0"/>
              <a:ea typeface="+mn-ea"/>
              <a:cs typeface="+mn-cs"/>
            </a:endParaRPr>
          </a:p>
          <a:p>
            <a:r>
              <a:rPr lang="en-US" b="1" dirty="0"/>
              <a:t>[CLICK</a:t>
            </a:r>
            <a:r>
              <a:rPr lang="en-US" b="1" dirty="0" smtClean="0"/>
              <a:t>]</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MBAM supports complex PINs and supports the management of </a:t>
            </a:r>
            <a:r>
              <a:rPr lang="en-US" sz="900" kern="1200" dirty="0" err="1" smtClean="0">
                <a:solidFill>
                  <a:schemeClr val="tx1"/>
                </a:solidFill>
                <a:effectLst/>
                <a:latin typeface="Segoe UI" pitchFamily="34" charset="0"/>
                <a:ea typeface="+mn-ea"/>
                <a:cs typeface="+mn-cs"/>
              </a:rPr>
              <a:t>BitLocker</a:t>
            </a:r>
            <a:r>
              <a:rPr lang="en-US" sz="900" kern="1200" dirty="0" smtClean="0">
                <a:solidFill>
                  <a:schemeClr val="tx1"/>
                </a:solidFill>
                <a:effectLst/>
                <a:latin typeface="Segoe UI" pitchFamily="34" charset="0"/>
                <a:ea typeface="+mn-ea"/>
                <a:cs typeface="+mn-cs"/>
              </a:rPr>
              <a:t> in Federal Information Processing Standards (FIPS) mode. Additionally, </a:t>
            </a:r>
            <a:r>
              <a:rPr lang="en-US" sz="900" kern="1200" dirty="0" err="1" smtClean="0">
                <a:solidFill>
                  <a:schemeClr val="tx1"/>
                </a:solidFill>
                <a:effectLst/>
                <a:latin typeface="Segoe UI" pitchFamily="34" charset="0"/>
                <a:ea typeface="+mn-ea"/>
                <a:cs typeface="+mn-cs"/>
              </a:rPr>
              <a:t>BitLocker</a:t>
            </a:r>
            <a:r>
              <a:rPr lang="en-US" sz="900" kern="1200" dirty="0" smtClean="0">
                <a:solidFill>
                  <a:schemeClr val="tx1"/>
                </a:solidFill>
                <a:effectLst/>
                <a:latin typeface="Segoe UI" pitchFamily="34" charset="0"/>
                <a:ea typeface="+mn-ea"/>
                <a:cs typeface="+mn-cs"/>
              </a:rPr>
              <a:t> helps to prevent unauthorized access to data with single-use recovery keys.</a:t>
            </a:r>
          </a:p>
          <a:p>
            <a:pPr marL="0" lvl="0" indent="0">
              <a:buFont typeface="Arial" pitchFamily="34" charset="0"/>
              <a:buNone/>
            </a:pPr>
            <a:endParaRPr lang="en-US" sz="2000" dirty="0">
              <a:solidFill>
                <a:schemeClr val="bg1"/>
              </a:solidFill>
            </a:endParaRPr>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25</a:t>
            </a:fld>
            <a:endParaRPr lang="en-US" dirty="0">
              <a:solidFill>
                <a:prstClr val="black"/>
              </a:solidFill>
            </a:endParaRPr>
          </a:p>
        </p:txBody>
      </p:sp>
    </p:spTree>
    <p:extLst>
      <p:ext uri="{BB962C8B-B14F-4D97-AF65-F5344CB8AC3E}">
        <p14:creationId xmlns:p14="http://schemas.microsoft.com/office/powerpoint/2010/main" val="11635747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1" kern="1200" dirty="0" smtClean="0">
                <a:solidFill>
                  <a:schemeClr val="tx1"/>
                </a:solidFill>
                <a:effectLst/>
                <a:latin typeface="Segoe UI" pitchFamily="34" charset="0"/>
                <a:ea typeface="+mn-ea"/>
                <a:cs typeface="+mn-cs"/>
              </a:rPr>
              <a:t>Integration</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Key Messages: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Integration with </a:t>
            </a:r>
            <a:r>
              <a:rPr lang="en-US" sz="900" dirty="0" smtClean="0">
                <a:solidFill>
                  <a:schemeClr val="bg2">
                    <a:lumMod val="50000"/>
                  </a:schemeClr>
                </a:solidFill>
                <a:latin typeface="Segoe UI" pitchFamily="34" charset="0"/>
              </a:rPr>
              <a:t>System Center 2012 </a:t>
            </a:r>
            <a:r>
              <a:rPr lang="en-US" sz="900" kern="1200" dirty="0" smtClean="0">
                <a:solidFill>
                  <a:schemeClr val="tx1"/>
                </a:solidFill>
                <a:effectLst/>
                <a:latin typeface="Segoe UI" pitchFamily="34" charset="0"/>
                <a:ea typeface="+mn-ea"/>
                <a:cs typeface="+mn-cs"/>
              </a:rPr>
              <a:t>Configuration Manager</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Automated encryption provisioning</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Customized reporting with SSRS</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MBAM can now be integrated with </a:t>
            </a:r>
            <a:r>
              <a:rPr lang="en-US" sz="900" dirty="0" smtClean="0">
                <a:solidFill>
                  <a:schemeClr val="bg2">
                    <a:lumMod val="50000"/>
                  </a:schemeClr>
                </a:solidFill>
                <a:latin typeface="Segoe UI" pitchFamily="34" charset="0"/>
              </a:rPr>
              <a:t>System Center 2012 </a:t>
            </a:r>
            <a:r>
              <a:rPr lang="en-US" sz="900" kern="1200" dirty="0" smtClean="0">
                <a:solidFill>
                  <a:schemeClr val="tx1"/>
                </a:solidFill>
                <a:effectLst/>
                <a:latin typeface="Segoe UI" pitchFamily="34" charset="0"/>
                <a:ea typeface="+mn-ea"/>
                <a:cs typeface="+mn-cs"/>
              </a:rPr>
              <a:t>Configuration Manager. Doing so moves the compliance pieces of MBAM to </a:t>
            </a:r>
            <a:r>
              <a:rPr lang="en-US" sz="900" dirty="0" smtClean="0">
                <a:solidFill>
                  <a:schemeClr val="bg2">
                    <a:lumMod val="50000"/>
                  </a:schemeClr>
                </a:solidFill>
                <a:latin typeface="Segoe UI" pitchFamily="34" charset="0"/>
              </a:rPr>
              <a:t>System Center 2012 </a:t>
            </a:r>
            <a:r>
              <a:rPr lang="en-US" sz="900" kern="1200" dirty="0" smtClean="0">
                <a:solidFill>
                  <a:schemeClr val="tx1"/>
                </a:solidFill>
                <a:effectLst/>
                <a:latin typeface="Segoe UI" pitchFamily="34" charset="0"/>
                <a:ea typeface="+mn-ea"/>
                <a:cs typeface="+mn-cs"/>
              </a:rPr>
              <a:t>Configuration Manager. This means that IT staff can use a single environment for compliance reporting through </a:t>
            </a:r>
            <a:r>
              <a:rPr lang="en-US" sz="900" dirty="0" smtClean="0">
                <a:solidFill>
                  <a:schemeClr val="bg2">
                    <a:lumMod val="50000"/>
                  </a:schemeClr>
                </a:solidFill>
                <a:latin typeface="Segoe UI" pitchFamily="34" charset="0"/>
              </a:rPr>
              <a:t>System Center 2012 </a:t>
            </a:r>
            <a:r>
              <a:rPr lang="en-US" sz="900" kern="1200" dirty="0" smtClean="0">
                <a:solidFill>
                  <a:schemeClr val="tx1"/>
                </a:solidFill>
                <a:effectLst/>
                <a:latin typeface="Segoe UI" pitchFamily="34" charset="0"/>
                <a:ea typeface="+mn-ea"/>
                <a:cs typeface="+mn-cs"/>
              </a:rPr>
              <a:t>Configuration Manager and don't need to jump between applications to get an enterprise-level picture of compliance.</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MBAM enables the automation of encryption provisioning at the enterprise level. Organizations can also target specific encryption policies for specific devices, users, or groups.</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MBAM includes several reports that can then be further customized by using SQL Server Reporting Services (SSRS).</a:t>
            </a:r>
          </a:p>
          <a:p>
            <a:pPr marL="0" lvl="0" indent="0">
              <a:buFont typeface="Arial" pitchFamily="34" charset="0"/>
              <a:buNone/>
            </a:pPr>
            <a:endParaRPr lang="en-US" sz="1100" dirty="0">
              <a:solidFill>
                <a:schemeClr val="bg2">
                  <a:lumMod val="25000"/>
                </a:schemeClr>
              </a:solidFill>
            </a:endParaRPr>
          </a:p>
        </p:txBody>
      </p:sp>
      <p:sp>
        <p:nvSpPr>
          <p:cNvPr id="4" name="Slide Number Placeholder 3"/>
          <p:cNvSpPr>
            <a:spLocks noGrp="1"/>
          </p:cNvSpPr>
          <p:nvPr>
            <p:ph type="sldNum" sz="quarter" idx="10"/>
          </p:nvPr>
        </p:nvSpPr>
        <p:spPr/>
        <p:txBody>
          <a:bodyPr/>
          <a:lstStyle/>
          <a:p>
            <a:fld id="{8B263312-38AA-4E1E-B2B5-0F8F122B24FE}" type="slidenum">
              <a:rPr lang="en-US" smtClean="0"/>
              <a:pPr/>
              <a:t>26</a:t>
            </a:fld>
            <a:endParaRPr lang="en-US" dirty="0"/>
          </a:p>
        </p:txBody>
      </p:sp>
    </p:spTree>
    <p:extLst>
      <p:ext uri="{BB962C8B-B14F-4D97-AF65-F5344CB8AC3E}">
        <p14:creationId xmlns:p14="http://schemas.microsoft.com/office/powerpoint/2010/main" val="690843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1" kern="1200" dirty="0" smtClean="0">
                <a:solidFill>
                  <a:schemeClr val="tx1"/>
                </a:solidFill>
                <a:effectLst/>
                <a:latin typeface="Segoe UI" pitchFamily="34" charset="0"/>
                <a:ea typeface="+mn-ea"/>
                <a:cs typeface="+mn-cs"/>
              </a:rPr>
              <a:t>Reducing Costs</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Key Messages: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Key for enterprises: Users help themselves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Self-service portal for key recovery</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 Self-service is key to an enterprise. When users can help themselves, it means they don't need to call IT, which means more time for IT to add value to the organization. MBAM includes a self-service portal that you can customize. </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The Self Service Recovery Console enables users to manage their PIN and initiate volume encryption. Users can also recover encrypted devices through the console. </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IT can provide support through the Extensible Recovery Console by accessing recovery data.</a:t>
            </a:r>
          </a:p>
          <a:p>
            <a:pPr lvl="0"/>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27</a:t>
            </a:fld>
            <a:endParaRPr lang="en-US" dirty="0">
              <a:solidFill>
                <a:prstClr val="black"/>
              </a:solidFill>
            </a:endParaRPr>
          </a:p>
        </p:txBody>
      </p:sp>
    </p:spTree>
    <p:extLst>
      <p:ext uri="{BB962C8B-B14F-4D97-AF65-F5344CB8AC3E}">
        <p14:creationId xmlns:p14="http://schemas.microsoft.com/office/powerpoint/2010/main" val="7142720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1" kern="1200" dirty="0" smtClean="0">
                <a:solidFill>
                  <a:schemeClr val="tx1"/>
                </a:solidFill>
                <a:effectLst/>
                <a:latin typeface="Segoe UI" pitchFamily="34" charset="0"/>
                <a:ea typeface="+mn-ea"/>
                <a:cs typeface="+mn-cs"/>
              </a:rPr>
              <a:t>UEFI Support</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Key Messages: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Windows 8 supports UEFI</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Trusted boot is important for end-to-end security</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Windows 8 supports the UEFI specification. UEFI replaces some aspects of the traditional computer BIOS but is built on top of the traditional BIOS. Both UEFI and BIOS handle the pre-boot environment of a computer and then pass control over the boot process to the operating system. UEFI offers several key advantages over the traditional boot process, however, and these will be discussed in the next slides.</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UEFI is an architecture-independent way to ensure that only trusted operating systems are used after the pre-boot process is complete. UEFI is also more advanced than traditional BIOS. For example, devices such as mice are initialized within the UEFI environment.</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UEFI works with </a:t>
            </a:r>
            <a:r>
              <a:rPr lang="en-US" sz="900" kern="1200" dirty="0" err="1" smtClean="0">
                <a:solidFill>
                  <a:schemeClr val="tx1"/>
                </a:solidFill>
                <a:effectLst/>
                <a:latin typeface="Segoe UI" pitchFamily="34" charset="0"/>
                <a:ea typeface="+mn-ea"/>
                <a:cs typeface="+mn-cs"/>
              </a:rPr>
              <a:t>BitLocker</a:t>
            </a:r>
            <a:r>
              <a:rPr lang="en-US" sz="900" kern="1200" dirty="0" smtClean="0">
                <a:solidFill>
                  <a:schemeClr val="tx1"/>
                </a:solidFill>
                <a:effectLst/>
                <a:latin typeface="Segoe UI" pitchFamily="34" charset="0"/>
                <a:ea typeface="+mn-ea"/>
                <a:cs typeface="+mn-cs"/>
              </a:rPr>
              <a:t> to provide encrypted drive and network unlock support, along with secure boot capabilities, which we'll describe shortly.</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UEFI is a requirement for Windows certification.</a:t>
            </a:r>
          </a:p>
          <a:p>
            <a:pPr marL="0" indent="0">
              <a:buFont typeface="Arial" pitchFamily="34" charset="0"/>
              <a:buNone/>
            </a:pPr>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28</a:t>
            </a:fld>
            <a:endParaRPr lang="en-US" dirty="0">
              <a:solidFill>
                <a:prstClr val="black"/>
              </a:solidFill>
            </a:endParaRPr>
          </a:p>
        </p:txBody>
      </p:sp>
    </p:spTree>
    <p:extLst>
      <p:ext uri="{BB962C8B-B14F-4D97-AF65-F5344CB8AC3E}">
        <p14:creationId xmlns:p14="http://schemas.microsoft.com/office/powerpoint/2010/main" val="10129134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1" kern="1200" dirty="0" smtClean="0">
                <a:solidFill>
                  <a:schemeClr val="tx1"/>
                </a:solidFill>
                <a:effectLst/>
                <a:latin typeface="Segoe UI" pitchFamily="34" charset="0"/>
                <a:ea typeface="+mn-ea"/>
                <a:cs typeface="+mn-cs"/>
              </a:rPr>
              <a:t>Legacy vs. Modern Boot</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Key Messages: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Legacy boot can hand off control to untrusted boot loaders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Trusted boot hands off control to only trusted loaders</a:t>
            </a:r>
          </a:p>
          <a:p>
            <a:r>
              <a:rPr lang="en-US" sz="900" kern="1200" dirty="0" smtClean="0">
                <a:solidFill>
                  <a:schemeClr val="tx1"/>
                </a:solidFill>
                <a:effectLst/>
                <a:latin typeface="Segoe UI" pitchFamily="34" charset="0"/>
                <a:ea typeface="+mn-ea"/>
                <a:cs typeface="+mn-cs"/>
              </a:rPr>
              <a:t> </a:t>
            </a:r>
          </a:p>
          <a:p>
            <a:r>
              <a:rPr lang="en-US" b="1" dirty="0"/>
              <a:t>[CLICK</a:t>
            </a:r>
            <a:r>
              <a:rPr lang="en-US" b="1" dirty="0" smtClean="0"/>
              <a:t>]</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Let's talk about the boot process. In the legacy boot process, the BIOS performs hardware checks and then hands execution off to the operating system loader. As we've seen, this operating system loader can be anything, even malware. This enables malware to start before the operating system starts, thus compromising everything thereafter.</a:t>
            </a:r>
          </a:p>
          <a:p>
            <a:endParaRPr lang="en-US" sz="900" kern="1200" dirty="0" smtClean="0">
              <a:solidFill>
                <a:schemeClr val="tx1"/>
              </a:solidFill>
              <a:effectLst/>
              <a:latin typeface="Segoe UI" pitchFamily="34" charset="0"/>
              <a:ea typeface="+mn-ea"/>
              <a:cs typeface="+mn-cs"/>
            </a:endParaRPr>
          </a:p>
          <a:p>
            <a:r>
              <a:rPr lang="en-US" b="1" dirty="0"/>
              <a:t>[CLICK</a:t>
            </a:r>
            <a:r>
              <a:rPr lang="en-US" b="1" dirty="0" smtClean="0"/>
              <a:t>]</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With modern boot through UEFI, the firmware enforces policy, and as part of the process will start an operating system only if the OS loader has been signed by a trusted authority. The operating system loader then enforces signature verification and triggers remediation, if necessary.</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Once the operating system loader boots, it can activate the Early Launch Anti-Malware (ELAM) driver. The ELAM driver is specially signed by Microsoft and is loaded prior to third-party drivers as part of the boot process.</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The end result of the modern boot cycle is that malware is unable to make changes to the boot process or operating system components. UEFI hands the boot process to the trusted OS loader, which activates the ELAM driver, which then monitors the remainder of the boot process.</a:t>
            </a:r>
          </a:p>
          <a:p>
            <a:pPr lvl="0"/>
            <a:endParaRPr lang="en-US" sz="1100" dirty="0"/>
          </a:p>
        </p:txBody>
      </p:sp>
      <p:sp>
        <p:nvSpPr>
          <p:cNvPr id="4" name="Slide Number Placeholder 3"/>
          <p:cNvSpPr>
            <a:spLocks noGrp="1"/>
          </p:cNvSpPr>
          <p:nvPr>
            <p:ph type="sldNum" sz="quarter" idx="10"/>
          </p:nvPr>
        </p:nvSpPr>
        <p:spPr/>
        <p:txBody>
          <a:bodyPr/>
          <a:lstStyle/>
          <a:p>
            <a:fld id="{67741927-6463-459E-A476-6AA29362DB91}" type="slidenum">
              <a:rPr lang="en-US" smtClean="0"/>
              <a:pPr/>
              <a:t>29</a:t>
            </a:fld>
            <a:endParaRPr lang="en-US"/>
          </a:p>
        </p:txBody>
      </p:sp>
    </p:spTree>
    <p:extLst>
      <p:ext uri="{BB962C8B-B14F-4D97-AF65-F5344CB8AC3E}">
        <p14:creationId xmlns:p14="http://schemas.microsoft.com/office/powerpoint/2010/main" val="816431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1" kern="1200" dirty="0" smtClean="0">
                <a:solidFill>
                  <a:schemeClr val="tx1"/>
                </a:solidFill>
                <a:effectLst/>
                <a:latin typeface="Segoe UI" pitchFamily="34" charset="0"/>
                <a:ea typeface="+mn-ea"/>
                <a:cs typeface="+mn-cs"/>
              </a:rPr>
              <a:t>Trusting UEFI</a:t>
            </a:r>
          </a:p>
          <a:p>
            <a:r>
              <a:rPr lang="en-US" sz="900" b="1"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Key Messages: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Updates to UEFI are secure</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UEFI can perform self-integrity checking</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But how do we trust UEFI, and more important, how do we update UEFI securely? The components of UEFI—such as its firmware, drivers, applications, and OS loaders—need to be signed by a trusted authority. UEFI maintains a database of trusted keys and image hashes, along with a revocation database of untrusted keys and image hashes.</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UEFI can be updated with Windows Update. Windows Update can provide updates for UEFI firmware, drivers, applications, and OS loaders. Just as important, the revocation database for keys and image hashes can also be updated.</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Further, UEFI can check its own firmware by using an integrity check and can self-remediate if there are unknown changes. UEFI is also able to recover the Windows boot manager if its integrity check fails.</a:t>
            </a:r>
          </a:p>
          <a:p>
            <a:pPr lvl="0"/>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30</a:t>
            </a:fld>
            <a:endParaRPr lang="en-US" dirty="0">
              <a:solidFill>
                <a:prstClr val="black"/>
              </a:solidFill>
            </a:endParaRPr>
          </a:p>
        </p:txBody>
      </p:sp>
    </p:spTree>
    <p:extLst>
      <p:ext uri="{BB962C8B-B14F-4D97-AF65-F5344CB8AC3E}">
        <p14:creationId xmlns:p14="http://schemas.microsoft.com/office/powerpoint/2010/main" val="7142720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900" b="1" kern="1200" dirty="0" smtClean="0">
                <a:solidFill>
                  <a:schemeClr val="tx1"/>
                </a:solidFill>
                <a:effectLst/>
                <a:latin typeface="Segoe UI" pitchFamily="34" charset="0"/>
                <a:ea typeface="+mn-ea"/>
                <a:cs typeface="+mn-cs"/>
              </a:rPr>
              <a:t>Secure Boot and Measured Boot</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Key Messages: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Secure Boot prevents untrusted boot loaders from running</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Measured Boot provides information about the items that have run prior to anti-malware taking over</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You've already seen a little about the Secure Boot process, whereby UEFI and the Windows operating system loader are tightly coupled. </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Secure Boot prevents a compromised operating system from starting and prevents other software from starting before Windows. Third-party software can't be started before anti-malware with Secure Boot. Essentially, the Secure Boot process creates a chain of trust from the moment the computer is powered on, leaving no opportunity for malware to start without an anti-malware driver first being activated.</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Another security enhancement involving the boot process is an improved Measured Boot. Measured Boot works with TPM to create measurements about the Secure Boot process. These measurements can be used by a remote attestation service to examine the boot process.</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In Windows 7, Measured Boot provided measurements of certain areas of the boot process but stopped after the OS loader took over. By contrast, with Windows 8, Measured Boot provides measurements for all boot components, even through the Windows kernel and drivers and the loading of anti-malware software.</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With Windows 7, Measured Boot was enabled only when </a:t>
            </a:r>
            <a:r>
              <a:rPr lang="en-US" sz="900" kern="1200" dirty="0" err="1" smtClean="0">
                <a:solidFill>
                  <a:schemeClr val="tx1"/>
                </a:solidFill>
                <a:effectLst/>
                <a:latin typeface="Segoe UI" pitchFamily="34" charset="0"/>
                <a:ea typeface="+mn-ea"/>
                <a:cs typeface="+mn-cs"/>
              </a:rPr>
              <a:t>BitLocker</a:t>
            </a:r>
            <a:r>
              <a:rPr lang="en-US" sz="900" kern="1200" dirty="0" smtClean="0">
                <a:solidFill>
                  <a:schemeClr val="tx1"/>
                </a:solidFill>
                <a:effectLst/>
                <a:latin typeface="Segoe UI" pitchFamily="34" charset="0"/>
                <a:ea typeface="+mn-ea"/>
                <a:cs typeface="+mn-cs"/>
              </a:rPr>
              <a:t> had been provisioned. By contrast, with Windows 8, it is enabled when TPM is present but </a:t>
            </a:r>
            <a:r>
              <a:rPr lang="en-US" sz="900" kern="1200" dirty="0" err="1" smtClean="0">
                <a:solidFill>
                  <a:schemeClr val="tx1"/>
                </a:solidFill>
                <a:effectLst/>
                <a:latin typeface="Segoe UI" pitchFamily="34" charset="0"/>
                <a:ea typeface="+mn-ea"/>
                <a:cs typeface="+mn-cs"/>
              </a:rPr>
              <a:t>BitLocker</a:t>
            </a:r>
            <a:r>
              <a:rPr lang="en-US" sz="900" kern="1200" dirty="0" smtClean="0">
                <a:solidFill>
                  <a:schemeClr val="tx1"/>
                </a:solidFill>
                <a:effectLst/>
                <a:latin typeface="Segoe UI" pitchFamily="34" charset="0"/>
                <a:ea typeface="+mn-ea"/>
                <a:cs typeface="+mn-cs"/>
              </a:rPr>
              <a:t> is not required.</a:t>
            </a:r>
          </a:p>
          <a:p>
            <a:pPr lvl="0"/>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31</a:t>
            </a:fld>
            <a:endParaRPr lang="en-US" dirty="0">
              <a:solidFill>
                <a:prstClr val="black"/>
              </a:solidFill>
            </a:endParaRPr>
          </a:p>
        </p:txBody>
      </p:sp>
    </p:spTree>
    <p:extLst>
      <p:ext uri="{BB962C8B-B14F-4D97-AF65-F5344CB8AC3E}">
        <p14:creationId xmlns:p14="http://schemas.microsoft.com/office/powerpoint/2010/main" val="37770274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1" kern="1200" dirty="0" smtClean="0">
                <a:solidFill>
                  <a:schemeClr val="tx1"/>
                </a:solidFill>
                <a:effectLst/>
                <a:latin typeface="Segoe UI" pitchFamily="34" charset="0"/>
                <a:ea typeface="+mn-ea"/>
                <a:cs typeface="+mn-cs"/>
              </a:rPr>
              <a:t>What It Means: Trusting Boot </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Key Message: </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A high-level illustration of the boot process shows how all the pieces fit together</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Windows 8 has added a lot of value for enterprises around the boot process, helping to make Windows 8 malware-resistant by design. It is helpful to look at the process from a high level now that you've seen its components:</a:t>
            </a:r>
          </a:p>
          <a:p>
            <a:r>
              <a:rPr lang="en-US" sz="900" kern="1200" dirty="0" smtClean="0">
                <a:solidFill>
                  <a:schemeClr val="tx1"/>
                </a:solidFill>
                <a:effectLst/>
                <a:latin typeface="Segoe UI" pitchFamily="34" charset="0"/>
                <a:ea typeface="+mn-ea"/>
                <a:cs typeface="+mn-cs"/>
              </a:rPr>
              <a:t> </a:t>
            </a:r>
          </a:p>
          <a:p>
            <a:r>
              <a:rPr lang="en-US" sz="900" b="1" kern="1200" dirty="0" smtClean="0">
                <a:solidFill>
                  <a:schemeClr val="tx1"/>
                </a:solidFill>
                <a:effectLst/>
                <a:latin typeface="Segoe UI" pitchFamily="34" charset="0"/>
                <a:ea typeface="+mn-ea"/>
                <a:cs typeface="+mn-cs"/>
              </a:rPr>
              <a:t>[CLICK]</a:t>
            </a:r>
            <a:r>
              <a:rPr lang="en-US" sz="900" kern="1200" dirty="0" smtClean="0">
                <a:solidFill>
                  <a:schemeClr val="tx1"/>
                </a:solidFill>
                <a:effectLst/>
                <a:latin typeface="Segoe UI" pitchFamily="34" charset="0"/>
                <a:ea typeface="+mn-ea"/>
                <a:cs typeface="+mn-cs"/>
              </a:rPr>
              <a:t>First secure boot presents a malicious OS loader from loading in advance of Windows 8</a:t>
            </a:r>
          </a:p>
          <a:p>
            <a:r>
              <a:rPr lang="en-US" sz="900" kern="1200" dirty="0" smtClean="0">
                <a:solidFill>
                  <a:schemeClr val="tx1"/>
                </a:solidFill>
                <a:effectLst/>
                <a:latin typeface="Segoe UI" pitchFamily="34" charset="0"/>
                <a:ea typeface="+mn-ea"/>
                <a:cs typeface="+mn-cs"/>
              </a:rPr>
              <a:t> </a:t>
            </a:r>
          </a:p>
          <a:p>
            <a:r>
              <a:rPr lang="en-US" sz="900" b="1" kern="1200" dirty="0" smtClean="0">
                <a:solidFill>
                  <a:schemeClr val="tx1"/>
                </a:solidFill>
                <a:effectLst/>
                <a:latin typeface="Segoe UI" pitchFamily="34" charset="0"/>
                <a:ea typeface="+mn-ea"/>
                <a:cs typeface="+mn-cs"/>
              </a:rPr>
              <a:t>[CLICK]</a:t>
            </a:r>
            <a:r>
              <a:rPr lang="en-US" sz="900" kern="1200" dirty="0" smtClean="0">
                <a:solidFill>
                  <a:schemeClr val="tx1"/>
                </a:solidFill>
                <a:effectLst/>
                <a:latin typeface="Segoe UI" pitchFamily="34" charset="0"/>
                <a:ea typeface="+mn-ea"/>
                <a:cs typeface="+mn-cs"/>
              </a:rPr>
              <a:t>Second the Anti-Malware software is started before all 3</a:t>
            </a:r>
            <a:r>
              <a:rPr lang="en-US" sz="900" kern="1200" baseline="30000" dirty="0" smtClean="0">
                <a:solidFill>
                  <a:schemeClr val="tx1"/>
                </a:solidFill>
                <a:effectLst/>
                <a:latin typeface="Segoe UI" pitchFamily="34" charset="0"/>
                <a:ea typeface="+mn-ea"/>
                <a:cs typeface="+mn-cs"/>
              </a:rPr>
              <a:t>rd</a:t>
            </a:r>
            <a:r>
              <a:rPr lang="en-US" sz="900" kern="1200" dirty="0" smtClean="0">
                <a:solidFill>
                  <a:schemeClr val="tx1"/>
                </a:solidFill>
                <a:effectLst/>
                <a:latin typeface="Segoe UI" pitchFamily="34" charset="0"/>
                <a:ea typeface="+mn-ea"/>
                <a:cs typeface="+mn-cs"/>
              </a:rPr>
              <a:t> party software. </a:t>
            </a:r>
          </a:p>
          <a:p>
            <a:r>
              <a:rPr lang="en-US" sz="900" kern="1200" dirty="0" smtClean="0">
                <a:solidFill>
                  <a:schemeClr val="tx1"/>
                </a:solidFill>
                <a:effectLst/>
                <a:latin typeface="Segoe UI" pitchFamily="34" charset="0"/>
                <a:ea typeface="+mn-ea"/>
                <a:cs typeface="+mn-cs"/>
              </a:rPr>
              <a:t> </a:t>
            </a:r>
          </a:p>
          <a:p>
            <a:r>
              <a:rPr lang="en-US" sz="900" b="1" kern="1200" dirty="0" smtClean="0">
                <a:solidFill>
                  <a:schemeClr val="tx1"/>
                </a:solidFill>
                <a:effectLst/>
                <a:latin typeface="Segoe UI" pitchFamily="34" charset="0"/>
                <a:ea typeface="+mn-ea"/>
                <a:cs typeface="+mn-cs"/>
              </a:rPr>
              <a:t>[CLICK]</a:t>
            </a:r>
            <a:r>
              <a:rPr lang="en-US" sz="900" kern="1200" dirty="0" smtClean="0">
                <a:solidFill>
                  <a:schemeClr val="tx1"/>
                </a:solidFill>
                <a:effectLst/>
                <a:latin typeface="Segoe UI" pitchFamily="34" charset="0"/>
                <a:ea typeface="+mn-ea"/>
                <a:cs typeface="+mn-cs"/>
              </a:rPr>
              <a:t>Third during the boot process measurements of each Windows and component along with AV are measured and started in the TPM.</a:t>
            </a:r>
          </a:p>
          <a:p>
            <a:r>
              <a:rPr lang="en-US" sz="900" kern="1200" dirty="0" smtClean="0">
                <a:solidFill>
                  <a:schemeClr val="tx1"/>
                </a:solidFill>
                <a:effectLst/>
                <a:latin typeface="Segoe UI" pitchFamily="34" charset="0"/>
                <a:ea typeface="+mn-ea"/>
                <a:cs typeface="+mn-cs"/>
              </a:rPr>
              <a:t> </a:t>
            </a:r>
          </a:p>
          <a:p>
            <a:r>
              <a:rPr lang="en-US" sz="900" b="1" kern="1200" dirty="0" smtClean="0">
                <a:solidFill>
                  <a:schemeClr val="tx1"/>
                </a:solidFill>
                <a:effectLst/>
                <a:latin typeface="Segoe UI" pitchFamily="34" charset="0"/>
                <a:ea typeface="+mn-ea"/>
                <a:cs typeface="+mn-cs"/>
              </a:rPr>
              <a:t>[CLICK]</a:t>
            </a:r>
            <a:r>
              <a:rPr lang="en-US" sz="900" kern="1200" dirty="0" smtClean="0">
                <a:solidFill>
                  <a:schemeClr val="tx1"/>
                </a:solidFill>
                <a:effectLst/>
                <a:latin typeface="Segoe UI" pitchFamily="34" charset="0"/>
                <a:ea typeface="+mn-ea"/>
                <a:cs typeface="+mn-cs"/>
              </a:rPr>
              <a:t>Finally, upon request, such as when a client attempts to access a resource, the server hosting that resource may request access to the Clients health claim.  If the client already has a Claim, it will send it to the server hosting the resource for review.</a:t>
            </a:r>
          </a:p>
          <a:p>
            <a:endParaRPr lang="en-US" sz="900" kern="1200" dirty="0" smtClean="0">
              <a:solidFill>
                <a:schemeClr val="tx1"/>
              </a:solidFill>
              <a:effectLst/>
              <a:latin typeface="Segoe UI" pitchFamily="34" charset="0"/>
              <a:ea typeface="+mn-ea"/>
              <a:cs typeface="+mn-cs"/>
            </a:endParaRPr>
          </a:p>
          <a:p>
            <a:r>
              <a:rPr lang="en-US" sz="900" b="1" kern="1200" dirty="0" smtClean="0">
                <a:solidFill>
                  <a:schemeClr val="tx1"/>
                </a:solidFill>
                <a:effectLst/>
                <a:latin typeface="Segoe UI" pitchFamily="34" charset="0"/>
                <a:ea typeface="+mn-ea"/>
                <a:cs typeface="+mn-cs"/>
              </a:rPr>
              <a:t>[CLICK]</a:t>
            </a:r>
            <a:r>
              <a:rPr lang="en-US" sz="900" kern="1200" dirty="0" smtClean="0">
                <a:solidFill>
                  <a:schemeClr val="tx1"/>
                </a:solidFill>
                <a:effectLst/>
                <a:latin typeface="Segoe UI" pitchFamily="34" charset="0"/>
                <a:ea typeface="+mn-ea"/>
                <a:cs typeface="+mn-cs"/>
              </a:rPr>
              <a:t>If not the Client can request a Claim from a Remote Attestation service. In this case the Client will send it’s Measured Boot related measurements for analysis.</a:t>
            </a:r>
          </a:p>
          <a:p>
            <a:endParaRPr lang="en-US" sz="900" b="1" kern="1200" dirty="0" smtClean="0">
              <a:solidFill>
                <a:schemeClr val="tx1"/>
              </a:solidFill>
              <a:effectLst/>
              <a:latin typeface="Segoe UI" pitchFamily="34" charset="0"/>
              <a:ea typeface="+mn-ea"/>
              <a:cs typeface="+mn-cs"/>
            </a:endParaRPr>
          </a:p>
          <a:p>
            <a:r>
              <a:rPr lang="en-US" sz="900" b="1" kern="1200" dirty="0" smtClean="0">
                <a:solidFill>
                  <a:schemeClr val="tx1"/>
                </a:solidFill>
                <a:effectLst/>
                <a:latin typeface="Segoe UI" pitchFamily="34" charset="0"/>
                <a:ea typeface="+mn-ea"/>
                <a:cs typeface="+mn-cs"/>
              </a:rPr>
              <a:t>[CLICK]</a:t>
            </a:r>
            <a:r>
              <a:rPr lang="en-US" sz="900" b="0" kern="1200" dirty="0" smtClean="0">
                <a:solidFill>
                  <a:schemeClr val="tx1"/>
                </a:solidFill>
                <a:effectLst/>
                <a:latin typeface="Segoe UI" pitchFamily="34" charset="0"/>
                <a:ea typeface="+mn-ea"/>
                <a:cs typeface="+mn-cs"/>
              </a:rPr>
              <a:t>A</a:t>
            </a:r>
            <a:r>
              <a:rPr lang="en-US" sz="900" kern="1200" dirty="0" smtClean="0">
                <a:solidFill>
                  <a:schemeClr val="tx1"/>
                </a:solidFill>
                <a:effectLst/>
                <a:latin typeface="Segoe UI" pitchFamily="34" charset="0"/>
                <a:ea typeface="+mn-ea"/>
                <a:cs typeface="+mn-cs"/>
              </a:rPr>
              <a:t>nd the Remote Attestation will send the client back a Claim.</a:t>
            </a:r>
          </a:p>
          <a:p>
            <a:endParaRPr lang="en-US" sz="900" kern="1200" dirty="0" smtClean="0">
              <a:solidFill>
                <a:schemeClr val="tx1"/>
              </a:solidFill>
              <a:effectLst/>
              <a:latin typeface="Segoe UI" pitchFamily="34" charset="0"/>
              <a:ea typeface="+mn-ea"/>
              <a:cs typeface="+mn-cs"/>
            </a:endParaRPr>
          </a:p>
          <a:p>
            <a:r>
              <a:rPr lang="en-US" sz="900" b="1" kern="1200" dirty="0" smtClean="0">
                <a:solidFill>
                  <a:schemeClr val="tx1"/>
                </a:solidFill>
                <a:effectLst/>
                <a:latin typeface="Segoe UI" pitchFamily="34" charset="0"/>
                <a:ea typeface="+mn-ea"/>
                <a:cs typeface="+mn-cs"/>
              </a:rPr>
              <a:t>[CLICK]</a:t>
            </a:r>
            <a:r>
              <a:rPr lang="en-US" sz="900" kern="1200" dirty="0" smtClean="0">
                <a:solidFill>
                  <a:schemeClr val="tx1"/>
                </a:solidFill>
                <a:effectLst/>
                <a:latin typeface="Segoe UI" pitchFamily="34" charset="0"/>
                <a:ea typeface="+mn-ea"/>
                <a:cs typeface="+mn-cs"/>
              </a:rPr>
              <a:t>Once done the Client can use it for access requests.</a:t>
            </a:r>
          </a:p>
        </p:txBody>
      </p:sp>
      <p:sp>
        <p:nvSpPr>
          <p:cNvPr id="4" name="Slide Number Placeholder 3"/>
          <p:cNvSpPr>
            <a:spLocks noGrp="1"/>
          </p:cNvSpPr>
          <p:nvPr>
            <p:ph type="sldNum" sz="quarter" idx="10"/>
          </p:nvPr>
        </p:nvSpPr>
        <p:spPr/>
        <p:txBody>
          <a:bodyPr/>
          <a:lstStyle/>
          <a:p>
            <a:fld id="{67741927-6463-459E-A476-6AA29362DB91}" type="slidenum">
              <a:rPr lang="en-US" smtClean="0"/>
              <a:pPr/>
              <a:t>32</a:t>
            </a:fld>
            <a:endParaRPr lang="en-US"/>
          </a:p>
        </p:txBody>
      </p:sp>
    </p:spTree>
    <p:extLst>
      <p:ext uri="{BB962C8B-B14F-4D97-AF65-F5344CB8AC3E}">
        <p14:creationId xmlns:p14="http://schemas.microsoft.com/office/powerpoint/2010/main" val="38860440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900" b="1" kern="1200" dirty="0" smtClean="0">
                <a:solidFill>
                  <a:schemeClr val="tx1"/>
                </a:solidFill>
                <a:effectLst/>
                <a:latin typeface="Segoe UI" pitchFamily="34" charset="0"/>
                <a:ea typeface="+mn-ea"/>
                <a:cs typeface="+mn-cs"/>
              </a:rPr>
              <a:t>Protect Against the Known and Unknown</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Key Messages: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Malware resistant by design</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Several familiar components are used for protection</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Everything we've discussed so far gets us to the point of the Windows logon screen. So what happens post-boot? Windows 8 is malware-resistant by design both during boot and post-boot. </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Windows 8 uses several components that are familiar to IT pros, including Windows Defender, System Center 2012 Endpoint Protection, Windows Firewall, and </a:t>
            </a:r>
            <a:r>
              <a:rPr lang="en-US" sz="900" kern="1200" dirty="0" err="1" smtClean="0">
                <a:solidFill>
                  <a:schemeClr val="tx1"/>
                </a:solidFill>
                <a:effectLst/>
                <a:latin typeface="Segoe UI" pitchFamily="34" charset="0"/>
                <a:ea typeface="+mn-ea"/>
                <a:cs typeface="+mn-cs"/>
              </a:rPr>
              <a:t>SmartScreen</a:t>
            </a:r>
            <a:r>
              <a:rPr lang="en-US" sz="900" kern="1200" dirty="0" smtClean="0">
                <a:solidFill>
                  <a:schemeClr val="tx1"/>
                </a:solidFill>
                <a:effectLst/>
                <a:latin typeface="Segoe UI" pitchFamily="34" charset="0"/>
                <a:ea typeface="+mn-ea"/>
                <a:cs typeface="+mn-cs"/>
              </a:rPr>
              <a:t> Filter. </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The following slides illustrate some of the highlights of post-boot protection for Windows 8. Additionally, since the Windows Store is new for Windows 8, we'll also discuss security considerations specific to Windows 8 apps.</a:t>
            </a:r>
          </a:p>
          <a:p>
            <a:pPr lvl="0"/>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33</a:t>
            </a:fld>
            <a:endParaRPr lang="en-US" dirty="0">
              <a:solidFill>
                <a:prstClr val="black"/>
              </a:solidFill>
            </a:endParaRPr>
          </a:p>
        </p:txBody>
      </p:sp>
    </p:spTree>
    <p:extLst>
      <p:ext uri="{BB962C8B-B14F-4D97-AF65-F5344CB8AC3E}">
        <p14:creationId xmlns:p14="http://schemas.microsoft.com/office/powerpoint/2010/main" val="377702747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1" kern="1200" dirty="0" smtClean="0">
                <a:solidFill>
                  <a:schemeClr val="tx1"/>
                </a:solidFill>
                <a:effectLst/>
                <a:latin typeface="Segoe UI" pitchFamily="34" charset="0"/>
                <a:ea typeface="+mn-ea"/>
                <a:cs typeface="+mn-cs"/>
              </a:rPr>
              <a:t>Client Protection</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Key Messages: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Windows Defender and Windows Firewall play key roles</a:t>
            </a:r>
          </a:p>
          <a:p>
            <a:pPr marL="171450" lvl="0" indent="-171450">
              <a:buFont typeface="Arial" pitchFamily="34" charset="0"/>
              <a:buChar char="•"/>
            </a:pPr>
            <a:r>
              <a:rPr lang="en-US" sz="900" kern="1200" dirty="0" err="1" smtClean="0">
                <a:solidFill>
                  <a:schemeClr val="tx1"/>
                </a:solidFill>
                <a:effectLst/>
                <a:latin typeface="Segoe UI" pitchFamily="34" charset="0"/>
                <a:ea typeface="+mn-ea"/>
                <a:cs typeface="+mn-cs"/>
              </a:rPr>
              <a:t>SmartScreen</a:t>
            </a:r>
            <a:r>
              <a:rPr lang="en-US" sz="900" kern="1200" dirty="0" smtClean="0">
                <a:solidFill>
                  <a:schemeClr val="tx1"/>
                </a:solidFill>
                <a:effectLst/>
                <a:latin typeface="Segoe UI" pitchFamily="34" charset="0"/>
                <a:ea typeface="+mn-ea"/>
                <a:cs typeface="+mn-cs"/>
              </a:rPr>
              <a:t> Filter has been enhanced for Windows 8</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Windows Defender is central to security in Windows 8, providing a comprehensive anti-malware solution in the box with Windows 8. Windows Defender protects against a full range of malware, well beyond simple adware and spyware protection.</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Windows Defender provides real-time active protection that's optimized for the user experience. For enterprises, Endpoint Protection adds manageability. Sharing the same anti-malware engine with Windows Defender, Endpoint Protection adds the Network Inspection System (NIS), which has the ability to block infections before they occur.</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Windows Firewall helps reduce the surface area available for an attacker by filtering the ports available to an attacker scanning a computer. Windows Firewall has been improved for Windows 8 and is also manageable with Endpoint Protection and PowerShell.</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Internet Explorer 10 has been improved with additional features in </a:t>
            </a:r>
            <a:r>
              <a:rPr lang="en-US" sz="900" kern="1200" dirty="0" err="1" smtClean="0">
                <a:solidFill>
                  <a:schemeClr val="tx1"/>
                </a:solidFill>
                <a:effectLst/>
                <a:latin typeface="Segoe UI" pitchFamily="34" charset="0"/>
                <a:ea typeface="+mn-ea"/>
                <a:cs typeface="+mn-cs"/>
              </a:rPr>
              <a:t>SmartScreen</a:t>
            </a:r>
            <a:r>
              <a:rPr lang="en-US" sz="900" kern="1200" dirty="0" smtClean="0">
                <a:solidFill>
                  <a:schemeClr val="tx1"/>
                </a:solidFill>
                <a:effectLst/>
                <a:latin typeface="Segoe UI" pitchFamily="34" charset="0"/>
                <a:ea typeface="+mn-ea"/>
                <a:cs typeface="+mn-cs"/>
              </a:rPr>
              <a:t> Filter. Not only does </a:t>
            </a:r>
            <a:r>
              <a:rPr lang="en-US" sz="900" kern="1200" dirty="0" err="1" smtClean="0">
                <a:solidFill>
                  <a:schemeClr val="tx1"/>
                </a:solidFill>
                <a:effectLst/>
                <a:latin typeface="Segoe UI" pitchFamily="34" charset="0"/>
                <a:ea typeface="+mn-ea"/>
                <a:cs typeface="+mn-cs"/>
              </a:rPr>
              <a:t>SmartScreen</a:t>
            </a:r>
            <a:r>
              <a:rPr lang="en-US" sz="900" kern="1200" dirty="0" smtClean="0">
                <a:solidFill>
                  <a:schemeClr val="tx1"/>
                </a:solidFill>
                <a:effectLst/>
                <a:latin typeface="Segoe UI" pitchFamily="34" charset="0"/>
                <a:ea typeface="+mn-ea"/>
                <a:cs typeface="+mn-cs"/>
              </a:rPr>
              <a:t> Filter protect against phishing sites and malicious downloads, but it now includes Application Reputation. Application Reputation protects users regardless of the method in which the application was downloaded.</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Internet Explorer 10 also includes Enhanced Protected Mode, which isolates tabs and processes and makes it more difficult to exploit. Do Not Track capabilities are included in Internet Explorer 10, and user interaction is required in order for a web page to gain access to user data.</a:t>
            </a:r>
          </a:p>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34</a:t>
            </a:fld>
            <a:endParaRPr lang="en-US" dirty="0"/>
          </a:p>
        </p:txBody>
      </p:sp>
    </p:spTree>
    <p:extLst>
      <p:ext uri="{BB962C8B-B14F-4D97-AF65-F5344CB8AC3E}">
        <p14:creationId xmlns:p14="http://schemas.microsoft.com/office/powerpoint/2010/main" val="19094308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1" kern="1200" dirty="0" smtClean="0">
                <a:solidFill>
                  <a:schemeClr val="tx1"/>
                </a:solidFill>
                <a:effectLst/>
                <a:latin typeface="Segoe UI" pitchFamily="34" charset="0"/>
                <a:ea typeface="+mn-ea"/>
                <a:cs typeface="+mn-cs"/>
              </a:rPr>
              <a:t>Windows 8 App Protection</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Key Messages: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Windows Store provides rigorous certification</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Windows 8 apps run with low privilege and must declare capabilities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Apps are installed into discrete containers</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Windows 8 apps offered through the Windows Store need to pass through a rigorous certification and app screening process. Part of the process in making trustworthy apps is a manual screening process by Microsoft for every app available in the Windows Store. Apps also develop their own reputation through community-based ratings and reviews.</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Windows 8 apps run with low privilege, and their access to resources is limited. Access to resources, called capabilities, needs to be declared by the developer, so you always know what capabilities a given app will have. The contract aspect of apps also means that they use a standard interface to communicate with one another.</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Each app is installed into its own discrete container, and all of the installation steps are handled by the operating system. This means that users can't accidentally install an app into the wrong location or have an old version alongside a new version of an app.</a:t>
            </a:r>
          </a:p>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35</a:t>
            </a:fld>
            <a:endParaRPr lang="en-US" dirty="0"/>
          </a:p>
        </p:txBody>
      </p:sp>
    </p:spTree>
    <p:extLst>
      <p:ext uri="{BB962C8B-B14F-4D97-AF65-F5344CB8AC3E}">
        <p14:creationId xmlns:p14="http://schemas.microsoft.com/office/powerpoint/2010/main" val="281224204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1" kern="1200" dirty="0" smtClean="0">
                <a:solidFill>
                  <a:schemeClr val="tx1"/>
                </a:solidFill>
                <a:effectLst/>
                <a:latin typeface="Segoe UI" pitchFamily="34" charset="0"/>
                <a:ea typeface="+mn-ea"/>
                <a:cs typeface="+mn-cs"/>
              </a:rPr>
              <a:t>Summary</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Key Messages: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Familiar tools used for Windows 8</a:t>
            </a:r>
          </a:p>
          <a:p>
            <a:pPr marL="171450" lvl="0" indent="-171450">
              <a:buFont typeface="Arial" pitchFamily="34" charset="0"/>
              <a:buChar char="•"/>
            </a:pPr>
            <a:r>
              <a:rPr lang="en-US" sz="900" kern="1200" dirty="0" err="1" smtClean="0">
                <a:solidFill>
                  <a:schemeClr val="tx1"/>
                </a:solidFill>
                <a:effectLst/>
                <a:latin typeface="Segoe UI" pitchFamily="34" charset="0"/>
                <a:ea typeface="+mn-ea"/>
                <a:cs typeface="+mn-cs"/>
              </a:rPr>
              <a:t>DaRT</a:t>
            </a:r>
            <a:r>
              <a:rPr lang="en-US" sz="900" kern="1200" dirty="0" smtClean="0">
                <a:solidFill>
                  <a:schemeClr val="tx1"/>
                </a:solidFill>
                <a:effectLst/>
                <a:latin typeface="Segoe UI" pitchFamily="34" charset="0"/>
                <a:ea typeface="+mn-ea"/>
                <a:cs typeface="+mn-cs"/>
              </a:rPr>
              <a:t> and </a:t>
            </a:r>
            <a:r>
              <a:rPr lang="en-US" sz="900" kern="1200" dirty="0" err="1" smtClean="0">
                <a:solidFill>
                  <a:schemeClr val="tx1"/>
                </a:solidFill>
                <a:effectLst/>
                <a:latin typeface="Segoe UI" pitchFamily="34" charset="0"/>
                <a:ea typeface="+mn-ea"/>
                <a:cs typeface="+mn-cs"/>
              </a:rPr>
              <a:t>BitLocker</a:t>
            </a:r>
            <a:r>
              <a:rPr lang="en-US" sz="900" kern="1200" dirty="0" smtClean="0">
                <a:solidFill>
                  <a:schemeClr val="tx1"/>
                </a:solidFill>
                <a:effectLst/>
                <a:latin typeface="Segoe UI" pitchFamily="34" charset="0"/>
                <a:ea typeface="+mn-ea"/>
                <a:cs typeface="+mn-cs"/>
              </a:rPr>
              <a:t> are both updated</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Boot and post-boot are protected</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In this session, we discussed several technologies surrounding recovery and security in Windows 8. Windows 8 improves on many of the recovery and security tools that you're familiar with from Windows 7. There are key recovery features in Windows 8 that are new, including the ability to reset or refresh the computer. Many of the tools such as Safe Mode and System Restore are still there, too.</a:t>
            </a:r>
          </a:p>
          <a:p>
            <a:r>
              <a:rPr lang="en-US" sz="900" kern="1200" dirty="0" smtClean="0">
                <a:solidFill>
                  <a:schemeClr val="tx1"/>
                </a:solidFill>
                <a:effectLst/>
                <a:latin typeface="Segoe UI" pitchFamily="34" charset="0"/>
                <a:ea typeface="+mn-ea"/>
                <a:cs typeface="+mn-cs"/>
              </a:rPr>
              <a:t> </a:t>
            </a:r>
          </a:p>
          <a:p>
            <a:r>
              <a:rPr lang="en-US" sz="900" kern="1200" dirty="0" err="1" smtClean="0">
                <a:solidFill>
                  <a:schemeClr val="tx1"/>
                </a:solidFill>
                <a:effectLst/>
                <a:latin typeface="Segoe UI" pitchFamily="34" charset="0"/>
                <a:ea typeface="+mn-ea"/>
                <a:cs typeface="+mn-cs"/>
              </a:rPr>
              <a:t>DaRT</a:t>
            </a:r>
            <a:r>
              <a:rPr lang="en-US" sz="900" kern="1200" dirty="0" smtClean="0">
                <a:solidFill>
                  <a:schemeClr val="tx1"/>
                </a:solidFill>
                <a:effectLst/>
                <a:latin typeface="Segoe UI" pitchFamily="34" charset="0"/>
                <a:ea typeface="+mn-ea"/>
                <a:cs typeface="+mn-cs"/>
              </a:rPr>
              <a:t> has been updated for Windows 8 with the release of </a:t>
            </a:r>
            <a:r>
              <a:rPr lang="en-US" sz="900" kern="1200" dirty="0" err="1" smtClean="0">
                <a:solidFill>
                  <a:schemeClr val="tx1"/>
                </a:solidFill>
                <a:effectLst/>
                <a:latin typeface="Segoe UI" pitchFamily="34" charset="0"/>
                <a:ea typeface="+mn-ea"/>
                <a:cs typeface="+mn-cs"/>
              </a:rPr>
              <a:t>DaRT</a:t>
            </a:r>
            <a:r>
              <a:rPr lang="en-US" sz="900" kern="1200" dirty="0" smtClean="0">
                <a:solidFill>
                  <a:schemeClr val="tx1"/>
                </a:solidFill>
                <a:effectLst/>
                <a:latin typeface="Segoe UI" pitchFamily="34" charset="0"/>
                <a:ea typeface="+mn-ea"/>
                <a:cs typeface="+mn-cs"/>
              </a:rPr>
              <a:t> 8. </a:t>
            </a:r>
            <a:r>
              <a:rPr lang="en-US" sz="900" kern="1200" dirty="0" err="1" smtClean="0">
                <a:solidFill>
                  <a:schemeClr val="tx1"/>
                </a:solidFill>
                <a:effectLst/>
                <a:latin typeface="Segoe UI" pitchFamily="34" charset="0"/>
                <a:ea typeface="+mn-ea"/>
                <a:cs typeface="+mn-cs"/>
              </a:rPr>
              <a:t>DaRT</a:t>
            </a:r>
            <a:r>
              <a:rPr lang="en-US" sz="900" kern="1200" dirty="0" smtClean="0">
                <a:solidFill>
                  <a:schemeClr val="tx1"/>
                </a:solidFill>
                <a:effectLst/>
                <a:latin typeface="Segoe UI" pitchFamily="34" charset="0"/>
                <a:ea typeface="+mn-ea"/>
                <a:cs typeface="+mn-cs"/>
              </a:rPr>
              <a:t> 8 introduces many new features for Windows 8 including the ability to deploy onto USB media, support for GUID partition tables, UEFI, and full PowerShell capabilities. DaRT offers several ways to deploy images, including manually, through MDT 2012 Update 1, or using </a:t>
            </a:r>
            <a:r>
              <a:rPr lang="en-US" sz="900" dirty="0" smtClean="0">
                <a:solidFill>
                  <a:schemeClr val="bg2">
                    <a:lumMod val="50000"/>
                  </a:schemeClr>
                </a:solidFill>
                <a:latin typeface="Segoe UI" pitchFamily="34" charset="0"/>
              </a:rPr>
              <a:t>System Center 2012 </a:t>
            </a:r>
            <a:r>
              <a:rPr lang="en-US" sz="900" kern="1200" dirty="0" smtClean="0">
                <a:solidFill>
                  <a:schemeClr val="tx1"/>
                </a:solidFill>
                <a:effectLst/>
                <a:latin typeface="Segoe UI" pitchFamily="34" charset="0"/>
                <a:ea typeface="+mn-ea"/>
                <a:cs typeface="+mn-cs"/>
              </a:rPr>
              <a:t>Configuration Manager.</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Security changes in Windows 8 also build on features in Windows 7. </a:t>
            </a:r>
            <a:r>
              <a:rPr lang="en-US" sz="900" kern="1200" dirty="0" err="1" smtClean="0">
                <a:solidFill>
                  <a:schemeClr val="tx1"/>
                </a:solidFill>
                <a:effectLst/>
                <a:latin typeface="Segoe UI" pitchFamily="34" charset="0"/>
                <a:ea typeface="+mn-ea"/>
                <a:cs typeface="+mn-cs"/>
              </a:rPr>
              <a:t>BitLocker</a:t>
            </a:r>
            <a:r>
              <a:rPr lang="en-US" sz="900" kern="1200" dirty="0" smtClean="0">
                <a:solidFill>
                  <a:schemeClr val="tx1"/>
                </a:solidFill>
                <a:effectLst/>
                <a:latin typeface="Segoe UI" pitchFamily="34" charset="0"/>
                <a:ea typeface="+mn-ea"/>
                <a:cs typeface="+mn-cs"/>
              </a:rPr>
              <a:t> has been updated with several new IT-friendly features that also enhance security. Support for TPM 2.0 is included in </a:t>
            </a:r>
            <a:r>
              <a:rPr lang="en-US" sz="900" kern="1200" dirty="0" err="1" smtClean="0">
                <a:solidFill>
                  <a:schemeClr val="tx1"/>
                </a:solidFill>
                <a:effectLst/>
                <a:latin typeface="Segoe UI" pitchFamily="34" charset="0"/>
                <a:ea typeface="+mn-ea"/>
                <a:cs typeface="+mn-cs"/>
              </a:rPr>
              <a:t>BitLocker</a:t>
            </a:r>
            <a:r>
              <a:rPr lang="en-US" sz="900" kern="1200" dirty="0" smtClean="0">
                <a:solidFill>
                  <a:schemeClr val="tx1"/>
                </a:solidFill>
                <a:effectLst/>
                <a:latin typeface="Segoe UI" pitchFamily="34" charset="0"/>
                <a:ea typeface="+mn-ea"/>
                <a:cs typeface="+mn-cs"/>
              </a:rPr>
              <a:t>, and the ability to encrypt only used disk space is a time-saver for deployment and usage in SAN environments. </a:t>
            </a:r>
            <a:r>
              <a:rPr lang="en-US" sz="900" kern="1200" dirty="0" err="1" smtClean="0">
                <a:solidFill>
                  <a:schemeClr val="tx1"/>
                </a:solidFill>
                <a:effectLst/>
                <a:latin typeface="Segoe UI" pitchFamily="34" charset="0"/>
                <a:ea typeface="+mn-ea"/>
                <a:cs typeface="+mn-cs"/>
              </a:rPr>
              <a:t>BitLocker</a:t>
            </a:r>
            <a:r>
              <a:rPr lang="en-US" sz="900" kern="1200" dirty="0" smtClean="0">
                <a:solidFill>
                  <a:schemeClr val="tx1"/>
                </a:solidFill>
                <a:effectLst/>
                <a:latin typeface="Segoe UI" pitchFamily="34" charset="0"/>
                <a:ea typeface="+mn-ea"/>
                <a:cs typeface="+mn-cs"/>
              </a:rPr>
              <a:t> has new protectors and recovery options, including the ability to escrow keys on SkyDrive.</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Windows 8 works with UEFI to provide a trusted boot sequence that's both secure and verifiable. Once booted, the operating system uses technologies such as Windows Defender, Endpoint Protection, Windows Firewall, and </a:t>
            </a:r>
            <a:r>
              <a:rPr lang="en-US" sz="900" kern="1200" dirty="0" err="1" smtClean="0">
                <a:solidFill>
                  <a:schemeClr val="tx1"/>
                </a:solidFill>
                <a:effectLst/>
                <a:latin typeface="Segoe UI" pitchFamily="34" charset="0"/>
                <a:ea typeface="+mn-ea"/>
                <a:cs typeface="+mn-cs"/>
              </a:rPr>
              <a:t>SmartScreen</a:t>
            </a:r>
            <a:r>
              <a:rPr lang="en-US" sz="900" kern="1200" dirty="0" smtClean="0">
                <a:solidFill>
                  <a:schemeClr val="tx1"/>
                </a:solidFill>
                <a:effectLst/>
                <a:latin typeface="Segoe UI" pitchFamily="34" charset="0"/>
                <a:ea typeface="+mn-ea"/>
                <a:cs typeface="+mn-cs"/>
              </a:rPr>
              <a:t> Filter to enhance the security of the system at run time.</a:t>
            </a:r>
          </a:p>
          <a:p>
            <a:pPr lvl="0"/>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36</a:t>
            </a:fld>
            <a:endParaRPr lang="en-US" dirty="0">
              <a:solidFill>
                <a:prstClr val="black"/>
              </a:solidFill>
            </a:endParaRPr>
          </a:p>
        </p:txBody>
      </p:sp>
    </p:spTree>
    <p:extLst>
      <p:ext uri="{BB962C8B-B14F-4D97-AF65-F5344CB8AC3E}">
        <p14:creationId xmlns:p14="http://schemas.microsoft.com/office/powerpoint/2010/main" val="394220708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7038" y="692150"/>
            <a:ext cx="6156325" cy="3463925"/>
          </a:xfrm>
        </p:spPr>
      </p:sp>
      <p:sp>
        <p:nvSpPr>
          <p:cNvPr id="3" name="Notes Placeholder 2"/>
          <p:cNvSpPr>
            <a:spLocks noGrp="1"/>
          </p:cNvSpPr>
          <p:nvPr>
            <p:ph type="body" idx="1"/>
          </p:nvPr>
        </p:nvSpPr>
        <p:spPr/>
        <p:txBody>
          <a:bodyPr>
            <a:normAutofit/>
          </a:bodyPr>
          <a:lstStyle/>
          <a:p>
            <a:endParaRPr lang="en-US"/>
          </a:p>
        </p:txBody>
      </p:sp>
      <p:sp>
        <p:nvSpPr>
          <p:cNvPr id="7" name="Slide Number Placeholder 6"/>
          <p:cNvSpPr>
            <a:spLocks noGrp="1"/>
          </p:cNvSpPr>
          <p:nvPr>
            <p:ph type="sldNum" sz="quarter" idx="13"/>
          </p:nvPr>
        </p:nvSpPr>
        <p:spPr/>
        <p:txBody>
          <a:bodyPr/>
          <a:lstStyle/>
          <a:p>
            <a:fld id="{EC87E0CF-87F6-4B58-B8B8-DCAB2DAAF3CA}" type="slidenum">
              <a:rPr lang="en-US" smtClean="0">
                <a:solidFill>
                  <a:prstClr val="black"/>
                </a:solidFill>
              </a:rPr>
              <a:pPr/>
              <a:t>38</a:t>
            </a:fld>
            <a:endParaRPr lang="en-US" dirty="0">
              <a:solidFill>
                <a:prstClr val="black"/>
              </a:solidFill>
            </a:endParaRPr>
          </a:p>
        </p:txBody>
      </p:sp>
      <p:sp>
        <p:nvSpPr>
          <p:cNvPr id="8" name="Footer Placeholder 3"/>
          <p:cNvSpPr>
            <a:spLocks noGrp="1"/>
          </p:cNvSpPr>
          <p:nvPr>
            <p:ph type="ftr" sz="quarter" idx="4"/>
          </p:nvPr>
        </p:nvSpPr>
        <p:spPr>
          <a:xfrm>
            <a:off x="0" y="8772668"/>
            <a:ext cx="6387253" cy="461804"/>
          </a:xfrm>
          <a:prstGeom prst="rect">
            <a:avLst/>
          </a:prstGeom>
        </p:spPr>
        <p:txBody>
          <a:bodyPr vert="horz" lIns="92830" tIns="46415" rIns="92830" bIns="46415" rtlCol="0" anchor="b"/>
          <a:lstStyle>
            <a:lvl1pPr algn="l">
              <a:defRPr sz="1200"/>
            </a:lvl1pPr>
          </a:lstStyle>
          <a:p>
            <a:r>
              <a:rPr lang="en-US" sz="500" dirty="0">
                <a:solidFill>
                  <a:srgbClr val="000000"/>
                </a:solidFill>
                <a:latin typeface="Segoe UI" pitchFamily="34" charset="0"/>
              </a:rPr>
              <a:t>© 2010 Microsoft Corporation. All rights reserved. Microsoft, Windows, Windows Vista and other product names are or may be registered trademarks and/or trademarks in the U.S. and/or other countries.</a:t>
            </a:r>
          </a:p>
          <a:p>
            <a:r>
              <a:rPr lang="en-US" sz="500" dirty="0">
                <a:solidFill>
                  <a:srgbClr val="000000"/>
                </a:solidFill>
                <a:latin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latin typeface="Segoe UI" pitchFamily="34" charset="0"/>
              </a:rPr>
            </a:br>
            <a:r>
              <a:rPr lang="en-US" sz="500" dirty="0">
                <a:solidFill>
                  <a:srgbClr val="000000"/>
                </a:solidFill>
                <a:latin typeface="Segoe UI" pitchFamily="34" charset="0"/>
              </a:rPr>
              <a:t>MICROSOFT MAKES NO WARRANTIES, EXPRESS, IMPLIED OR STATUTORY, AS TO THE INFORMATION IN THIS PRESENTATION.</a:t>
            </a:r>
          </a:p>
        </p:txBody>
      </p:sp>
    </p:spTree>
    <p:extLst>
      <p:ext uri="{BB962C8B-B14F-4D97-AF65-F5344CB8AC3E}">
        <p14:creationId xmlns:p14="http://schemas.microsoft.com/office/powerpoint/2010/main" val="29570024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66638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519112" y="1447799"/>
            <a:ext cx="11149013" cy="946413"/>
          </a:xfrm>
        </p:spPr>
        <p:txBody>
          <a:bodyPr/>
          <a:lstStyle>
            <a:lvl1pPr marL="0" indent="0">
              <a:spcBef>
                <a:spcPts val="0"/>
              </a:spcBef>
              <a:spcAft>
                <a:spcPts val="900"/>
              </a:spcAft>
              <a:buNone/>
              <a:defRPr sz="4000" spc="-100" baseline="0">
                <a:latin typeface="Segoe UI Light" pitchFamily="34" charset="0"/>
              </a:defRPr>
            </a:lvl1pPr>
            <a:lvl2pPr marL="0" indent="0">
              <a:spcBef>
                <a:spcPts val="0"/>
              </a:spcBef>
              <a:spcAft>
                <a:spcPts val="400"/>
              </a:spcAft>
              <a:buNone/>
              <a:defRPr sz="2000" spc="-50" baseline="0"/>
            </a:lvl2pPr>
            <a:lvl3pPr marL="0" indent="0">
              <a:spcBef>
                <a:spcPts val="0"/>
              </a:spcBef>
              <a:spcAft>
                <a:spcPts val="400"/>
              </a:spcAft>
              <a:buNone/>
              <a:defRPr sz="2000"/>
            </a:lvl3pPr>
            <a:lvl4pPr marL="0" indent="0">
              <a:spcBef>
                <a:spcPts val="0"/>
              </a:spcBef>
              <a:spcAft>
                <a:spcPts val="400"/>
              </a:spcAft>
              <a:buNone/>
              <a:defRPr/>
            </a:lvl4pPr>
            <a:lvl5pPr marL="0" indent="0">
              <a:spcBef>
                <a:spcPts val="0"/>
              </a:spcBef>
              <a:spcAft>
                <a:spcPts val="400"/>
              </a:spcAft>
              <a:buNone/>
              <a:defRPr/>
            </a:lvl5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4117153672"/>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66638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519112" y="1447799"/>
            <a:ext cx="11149013"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229373425"/>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519112" y="1447799"/>
            <a:ext cx="11149013" cy="1973561"/>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350241686"/>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1217384526"/>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0064348"/>
      </p:ext>
    </p:extLst>
  </p:cSld>
  <p:clrMapOvr>
    <a:masterClrMapping/>
  </p:clrMapOvr>
  <p:transition>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ck Layout - Title and Content">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46410568"/>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lack Notes slide Layout">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76"/>
            <a:ext cx="12188826"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2629393043"/>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and Subtitle with Content">
    <p:spTree>
      <p:nvGrpSpPr>
        <p:cNvPr id="1" name=""/>
        <p:cNvGrpSpPr/>
        <p:nvPr/>
      </p:nvGrpSpPr>
      <p:grpSpPr>
        <a:xfrm>
          <a:off x="0" y="0"/>
          <a:ext cx="0" cy="0"/>
          <a:chOff x="0" y="0"/>
          <a:chExt cx="0" cy="0"/>
        </a:xfrm>
      </p:grpSpPr>
      <p:sp>
        <p:nvSpPr>
          <p:cNvPr id="2" name="Title 1"/>
          <p:cNvSpPr>
            <a:spLocks noGrp="1"/>
          </p:cNvSpPr>
          <p:nvPr>
            <p:ph type="title"/>
          </p:nvPr>
        </p:nvSpPr>
        <p:spPr>
          <a:xfrm>
            <a:off x="524285" y="264224"/>
            <a:ext cx="11149013" cy="1131364"/>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605176" y="1931909"/>
            <a:ext cx="11149013"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
        <p:nvSpPr>
          <p:cNvPr id="4" name="Text Placeholder 3"/>
          <p:cNvSpPr>
            <a:spLocks noGrp="1"/>
          </p:cNvSpPr>
          <p:nvPr>
            <p:ph type="body" sz="quarter" idx="11"/>
          </p:nvPr>
        </p:nvSpPr>
        <p:spPr>
          <a:xfrm>
            <a:off x="553215" y="1465608"/>
            <a:ext cx="11059457" cy="269725"/>
          </a:xfrm>
        </p:spPr>
        <p:txBody>
          <a:bodyPr/>
          <a:lstStyle>
            <a:lvl1pPr marL="0" indent="0">
              <a:buNone/>
              <a:defRPr sz="1600" b="1" cap="all" baseline="0"/>
            </a:lvl1pPr>
          </a:lstStyle>
          <a:p>
            <a:pPr lvl="0"/>
            <a:r>
              <a:rPr lang="en-US" smtClean="0"/>
              <a:t>Click to edit Master text styles</a:t>
            </a:r>
          </a:p>
        </p:txBody>
      </p:sp>
      <p:sp>
        <p:nvSpPr>
          <p:cNvPr id="8" name="Text Placeholder 8"/>
          <p:cNvSpPr>
            <a:spLocks noGrp="1"/>
          </p:cNvSpPr>
          <p:nvPr>
            <p:ph type="body" sz="quarter" idx="12"/>
          </p:nvPr>
        </p:nvSpPr>
        <p:spPr>
          <a:xfrm>
            <a:off x="601678" y="6078214"/>
            <a:ext cx="5670027" cy="193899"/>
          </a:xfrm>
        </p:spPr>
        <p:txBody>
          <a:bodyPr/>
          <a:lstStyle>
            <a:lvl1pPr marL="0" indent="0">
              <a:buNone/>
              <a:defRPr sz="1400"/>
            </a:lvl1pPr>
          </a:lstStyle>
          <a:p>
            <a:pPr lvl="0"/>
            <a:r>
              <a:rPr lang="en-US" smtClean="0"/>
              <a:t>Click to edit Master text styles</a:t>
            </a:r>
          </a:p>
        </p:txBody>
      </p:sp>
    </p:spTree>
    <p:extLst>
      <p:ext uri="{BB962C8B-B14F-4D97-AF65-F5344CB8AC3E}">
        <p14:creationId xmlns:p14="http://schemas.microsoft.com/office/powerpoint/2010/main" val="2287014585"/>
      </p:ext>
    </p:extLst>
  </p:cSld>
  <p:clrMapOvr>
    <a:masterClrMapping/>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Blank Color Layout 5">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1777161"/>
      </p:ext>
    </p:extLst>
  </p:cSld>
  <p:clrMapOvr>
    <a:masterClrMapping/>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Color 1 Layout">
    <p:bg>
      <p:bgPr>
        <a:solidFill>
          <a:schemeClr val="accent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sz="8800" i="0" spc="-100" baseline="0">
                <a:gradFill>
                  <a:gsLst>
                    <a:gs pos="0">
                      <a:schemeClr val="tx1"/>
                    </a:gs>
                    <a:gs pos="100000">
                      <a:schemeClr val="tx1"/>
                    </a:gs>
                  </a:gsLst>
                  <a:lin ang="5400000" scaled="0"/>
                </a:gradFill>
                <a:latin typeface="Segoe UI Light" pitchFamily="34" charset="0"/>
              </a:defRPr>
            </a:lvl1pPr>
          </a:lstStyle>
          <a:p>
            <a:pPr lvl="0"/>
            <a:r>
              <a:rPr lang="en-US" dirty="0" smtClean="0"/>
              <a:t>Click to edit title style</a:t>
            </a:r>
          </a:p>
        </p:txBody>
      </p:sp>
      <p:sp>
        <p:nvSpPr>
          <p:cNvPr id="9" name="Text Placeholder 8"/>
          <p:cNvSpPr>
            <a:spLocks noGrp="1"/>
          </p:cNvSpPr>
          <p:nvPr>
            <p:ph type="body" sz="quarter" idx="11" hasCustomPrompt="1"/>
          </p:nvPr>
        </p:nvSpPr>
        <p:spPr>
          <a:xfrm>
            <a:off x="512763" y="3219165"/>
            <a:ext cx="7513637" cy="443198"/>
          </a:xfrm>
        </p:spPr>
        <p:txBody>
          <a:bodyPr/>
          <a:lstStyle>
            <a:lvl1pPr marL="0" indent="0">
              <a:buNone/>
              <a:defRPr spc="-100" baseline="0">
                <a:gradFill>
                  <a:gsLst>
                    <a:gs pos="0">
                      <a:schemeClr val="tx1"/>
                    </a:gs>
                    <a:gs pos="100000">
                      <a:schemeClr val="tx1"/>
                    </a:gs>
                  </a:gsLst>
                  <a:lin ang="5400000" scaled="0"/>
                </a:gradFill>
                <a:latin typeface="Segoe UI Light" pitchFamily="34" charset="0"/>
              </a:defRPr>
            </a:lvl1pPr>
          </a:lstStyle>
          <a:p>
            <a:pPr lvl="0"/>
            <a:r>
              <a:rPr lang="en-US" dirty="0" smtClean="0"/>
              <a:t>Speaker Title</a:t>
            </a:r>
            <a:endParaRPr lang="en-US" dirty="0"/>
          </a:p>
        </p:txBody>
      </p:sp>
      <p:pic>
        <p:nvPicPr>
          <p:cNvPr id="5" name="Picture 3"/>
          <p:cNvPicPr>
            <a:picLocks noChangeAspect="1" noChangeArrowheads="1"/>
          </p:cNvPicPr>
          <p:nvPr userDrawn="1"/>
        </p:nvPicPr>
        <p:blipFill>
          <a:blip r:embed="rId2"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5687508"/>
      </p:ext>
    </p:extLst>
  </p:cSld>
  <p:clrMapOvr>
    <a:masterClrMapping/>
  </p:clrMapOvr>
  <p:transition>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Blank Color 1 Layout">
    <p:bg>
      <p:bgPr>
        <a:solidFill>
          <a:schemeClr val="accent2"/>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sz="8800" i="0" spc="-100" baseline="0">
                <a:gradFill>
                  <a:gsLst>
                    <a:gs pos="0">
                      <a:schemeClr val="tx1"/>
                    </a:gs>
                    <a:gs pos="100000">
                      <a:schemeClr val="tx1"/>
                    </a:gs>
                  </a:gsLst>
                  <a:lin ang="5400000" scaled="0"/>
                </a:gradFill>
                <a:latin typeface="Segoe UI Light" pitchFamily="34" charset="0"/>
              </a:defRPr>
            </a:lvl1pPr>
          </a:lstStyle>
          <a:p>
            <a:pPr lvl="0"/>
            <a:r>
              <a:rPr lang="en-US" dirty="0" smtClean="0"/>
              <a:t>Click to edit title style</a:t>
            </a:r>
          </a:p>
        </p:txBody>
      </p:sp>
      <p:pic>
        <p:nvPicPr>
          <p:cNvPr id="3" name="Picture 2" descr="Microsoft logo and tagline"/>
          <p:cNvPicPr>
            <a:picLocks noChangeAspect="1" noChangeArrowheads="1"/>
          </p:cNvPicPr>
          <p:nvPr userDrawn="1"/>
        </p:nvPicPr>
        <p:blipFill rotWithShape="1">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a:stretch/>
        </p:blipFill>
        <p:spPr bwMode="black">
          <a:xfrm>
            <a:off x="10120741" y="6307016"/>
            <a:ext cx="1869647" cy="314448"/>
          </a:xfrm>
          <a:prstGeom prst="rect">
            <a:avLst/>
          </a:prstGeom>
          <a:noFill/>
          <a:ln>
            <a:noFill/>
          </a:ln>
        </p:spPr>
      </p:pic>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spTree>
    <p:extLst>
      <p:ext uri="{BB962C8B-B14F-4D97-AF65-F5344CB8AC3E}">
        <p14:creationId xmlns:p14="http://schemas.microsoft.com/office/powerpoint/2010/main" val="175552859"/>
      </p:ext>
    </p:extLst>
  </p:cSld>
  <p:clrMapOvr>
    <a:masterClrMapping/>
  </p:clrMapOvr>
  <p:transition>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Blank Color 1 Layout">
    <p:bg>
      <p:bgPr>
        <a:solidFill>
          <a:schemeClr val="accent3"/>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pic>
        <p:nvPicPr>
          <p:cNvPr id="3" name="Picture 2" descr="Microsoft logo and tagline"/>
          <p:cNvPicPr>
            <a:picLocks noChangeAspect="1" noChangeArrowheads="1"/>
          </p:cNvPicPr>
          <p:nvPr userDrawn="1"/>
        </p:nvPicPr>
        <p:blipFill rotWithShape="1">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a:stretch/>
        </p:blipFill>
        <p:spPr bwMode="black">
          <a:xfrm>
            <a:off x="10120741" y="6307016"/>
            <a:ext cx="1869647" cy="314448"/>
          </a:xfrm>
          <a:prstGeom prst="rect">
            <a:avLst/>
          </a:prstGeom>
          <a:noFill/>
          <a:ln>
            <a:noFill/>
          </a:ln>
        </p:spPr>
      </p:pic>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spTree>
    <p:extLst>
      <p:ext uri="{BB962C8B-B14F-4D97-AF65-F5344CB8AC3E}">
        <p14:creationId xmlns:p14="http://schemas.microsoft.com/office/powerpoint/2010/main" val="1810415580"/>
      </p:ext>
    </p:extLst>
  </p:cSld>
  <p:clrMapOvr>
    <a:masterClrMapping/>
  </p:clrMapOvr>
  <p:transition>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Blank Color 1 Layout">
    <p:bg>
      <p:bgPr>
        <a:solidFill>
          <a:schemeClr val="accent6"/>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pic>
        <p:nvPicPr>
          <p:cNvPr id="3" name="Picture 2" descr="Microsoft logo and tagline"/>
          <p:cNvPicPr>
            <a:picLocks noChangeAspect="1" noChangeArrowheads="1"/>
          </p:cNvPicPr>
          <p:nvPr userDrawn="1"/>
        </p:nvPicPr>
        <p:blipFill rotWithShape="1">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a:stretch/>
        </p:blipFill>
        <p:spPr bwMode="black">
          <a:xfrm>
            <a:off x="10120741" y="6307016"/>
            <a:ext cx="1869647" cy="314448"/>
          </a:xfrm>
          <a:prstGeom prst="rect">
            <a:avLst/>
          </a:prstGeom>
          <a:noFill/>
          <a:ln>
            <a:noFill/>
          </a:ln>
        </p:spPr>
      </p:pic>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spTree>
    <p:extLst>
      <p:ext uri="{BB962C8B-B14F-4D97-AF65-F5344CB8AC3E}">
        <p14:creationId xmlns:p14="http://schemas.microsoft.com/office/powerpoint/2010/main" val="91624867"/>
      </p:ext>
    </p:extLst>
  </p:cSld>
  <p:clrMapOvr>
    <a:masterClrMapping/>
  </p:clrMapOvr>
  <p:transition>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Blank Color 1 Layout">
    <p:bg>
      <p:bgPr>
        <a:solidFill>
          <a:schemeClr val="accent5"/>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pic>
        <p:nvPicPr>
          <p:cNvPr id="3" name="Picture 2" descr="Microsoft logo and tagline"/>
          <p:cNvPicPr>
            <a:picLocks noChangeAspect="1" noChangeArrowheads="1"/>
          </p:cNvPicPr>
          <p:nvPr userDrawn="1"/>
        </p:nvPicPr>
        <p:blipFill rotWithShape="1">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a:stretch/>
        </p:blipFill>
        <p:spPr bwMode="black">
          <a:xfrm>
            <a:off x="10120741" y="6307016"/>
            <a:ext cx="1869647" cy="314448"/>
          </a:xfrm>
          <a:prstGeom prst="rect">
            <a:avLst/>
          </a:prstGeom>
          <a:noFill/>
          <a:ln>
            <a:noFill/>
          </a:ln>
        </p:spPr>
      </p:pic>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spTree>
    <p:extLst>
      <p:ext uri="{BB962C8B-B14F-4D97-AF65-F5344CB8AC3E}">
        <p14:creationId xmlns:p14="http://schemas.microsoft.com/office/powerpoint/2010/main" val="215778041"/>
      </p:ext>
    </p:extLst>
  </p:cSld>
  <p:clrMapOvr>
    <a:masterClrMapping/>
  </p:clrMapOvr>
  <p:transition>
    <p:fad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Blank Color 1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5233938"/>
      </p:ext>
    </p:extLst>
  </p:cSld>
  <p:clrMapOvr>
    <a:masterClrMapping/>
  </p:clrMapOvr>
  <p:transition>
    <p:fad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Color 2 Layout">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9930350"/>
      </p:ext>
    </p:extLst>
  </p:cSld>
  <p:clrMapOvr>
    <a:masterClrMapping/>
  </p:clrMapOvr>
  <p:transition>
    <p:fade/>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Color 3 Layout">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012069"/>
      </p:ext>
    </p:extLst>
  </p:cSld>
  <p:clrMapOvr>
    <a:masterClrMapping/>
  </p:clrMapOvr>
  <p:transition>
    <p:fade/>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Color Layout 4">
    <p:bg>
      <p:bgPr>
        <a:solidFill>
          <a:schemeClr val="accent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9085763"/>
      </p:ext>
    </p:extLst>
  </p:cSld>
  <p:clrMapOvr>
    <a:masterClrMapping/>
  </p:clrMapOvr>
  <p:transition>
    <p:fade/>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Color Layout 5">
    <p:bg>
      <p:bgPr>
        <a:solidFill>
          <a:schemeClr val="accent5"/>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4810701"/>
      </p:ext>
    </p:extLst>
  </p:cSld>
  <p:clrMapOvr>
    <a:masterClrMapping/>
  </p:clrMapOvr>
  <p:transition>
    <p:fade/>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lvl1pPr>
              <a:defRPr lang="en-US" sz="5400" kern="1200" spc="-100" baseline="0" dirty="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Segoe UI Light" pitchFamily="34" charset="0"/>
                <a:ea typeface="+mn-ea"/>
                <a:cs typeface="+mn-cs"/>
              </a:defRPr>
            </a:lvl1pPr>
          </a:lstStyle>
          <a:p>
            <a:r>
              <a:rPr lang="en-US" dirty="0" smtClean="0"/>
              <a:t>Click to edit Master title style</a:t>
            </a:r>
            <a:endParaRPr lang="en-US" dirty="0"/>
          </a:p>
        </p:txBody>
      </p:sp>
      <p:sp>
        <p:nvSpPr>
          <p:cNvPr id="5" name="Text Placeholder 4"/>
          <p:cNvSpPr>
            <a:spLocks noGrp="1"/>
          </p:cNvSpPr>
          <p:nvPr>
            <p:ph type="body" sz="quarter" idx="10"/>
          </p:nvPr>
        </p:nvSpPr>
        <p:spPr>
          <a:xfrm>
            <a:off x="519112" y="1447799"/>
            <a:ext cx="11149013" cy="946413"/>
          </a:xfrm>
        </p:spPr>
        <p:txBody>
          <a:bodyPr/>
          <a:lstStyle>
            <a:lvl1pPr marL="0" indent="0">
              <a:spcBef>
                <a:spcPts val="0"/>
              </a:spcBef>
              <a:spcAft>
                <a:spcPts val="900"/>
              </a:spcAft>
              <a:buNone/>
              <a:defRPr sz="4000" spc="-100" baseline="0">
                <a:latin typeface="Segoe UI Light" pitchFamily="34" charset="0"/>
              </a:defRPr>
            </a:lvl1pPr>
            <a:lvl2pPr marL="0" indent="0">
              <a:spcBef>
                <a:spcPts val="0"/>
              </a:spcBef>
              <a:spcAft>
                <a:spcPts val="400"/>
              </a:spcAft>
              <a:buNone/>
              <a:defRPr sz="2000" spc="-50" baseline="0"/>
            </a:lvl2pPr>
            <a:lvl3pPr marL="0" indent="0">
              <a:spcBef>
                <a:spcPts val="0"/>
              </a:spcBef>
              <a:spcAft>
                <a:spcPts val="400"/>
              </a:spcAft>
              <a:buNone/>
              <a:defRPr sz="2000"/>
            </a:lvl3pPr>
            <a:lvl4pPr marL="0" indent="0">
              <a:spcBef>
                <a:spcPts val="0"/>
              </a:spcBef>
              <a:spcAft>
                <a:spcPts val="400"/>
              </a:spcAft>
              <a:buNone/>
              <a:defRPr/>
            </a:lvl4pPr>
            <a:lvl5pPr marL="0" indent="0">
              <a:spcBef>
                <a:spcPts val="0"/>
              </a:spcBef>
              <a:spcAft>
                <a:spcPts val="400"/>
              </a:spcAft>
              <a:buNone/>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4050973381"/>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666387"/>
          </a:xfrm>
        </p:spPr>
        <p:txBody>
          <a:bodyPr/>
          <a:lstStyle/>
          <a:p>
            <a:r>
              <a:rPr lang="en-US" dirty="0" smtClean="0"/>
              <a:t>Click to edit Master title style</a:t>
            </a:r>
            <a:endParaRPr lang="en-US" dirty="0"/>
          </a:p>
        </p:txBody>
      </p:sp>
      <p:sp>
        <p:nvSpPr>
          <p:cNvPr id="5" name="Text Placeholder 4"/>
          <p:cNvSpPr>
            <a:spLocks noGrp="1"/>
          </p:cNvSpPr>
          <p:nvPr>
            <p:ph type="body" sz="quarter" idx="10"/>
          </p:nvPr>
        </p:nvSpPr>
        <p:spPr>
          <a:xfrm>
            <a:off x="519112" y="1447799"/>
            <a:ext cx="11149013"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126221195"/>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519112" y="1447799"/>
            <a:ext cx="11149013" cy="1973561"/>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18213321"/>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823119935"/>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3022926"/>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680133551"/>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76"/>
            <a:ext cx="12188826"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684551047"/>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lvl1pPr>
              <a:defRPr lang="en-US" sz="5400" kern="1200" spc="-100" baseline="0" dirty="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Segoe UI Light" pitchFamily="34" charset="0"/>
                <a:ea typeface="+mn-ea"/>
                <a:cs typeface="+mn-cs"/>
              </a:defRPr>
            </a:lvl1pPr>
          </a:lstStyle>
          <a:p>
            <a:r>
              <a:rPr lang="en-US" dirty="0" smtClean="0"/>
              <a:t>Click to edit Master title style</a:t>
            </a:r>
            <a:endParaRPr lang="en-US" dirty="0"/>
          </a:p>
        </p:txBody>
      </p:sp>
      <p:sp>
        <p:nvSpPr>
          <p:cNvPr id="5" name="Text Placeholder 4"/>
          <p:cNvSpPr>
            <a:spLocks noGrp="1"/>
          </p:cNvSpPr>
          <p:nvPr>
            <p:ph type="body" sz="quarter" idx="10"/>
          </p:nvPr>
        </p:nvSpPr>
        <p:spPr>
          <a:xfrm>
            <a:off x="519112" y="1447799"/>
            <a:ext cx="11149013" cy="946413"/>
          </a:xfrm>
        </p:spPr>
        <p:txBody>
          <a:bodyPr/>
          <a:lstStyle>
            <a:lvl1pPr marL="0" indent="0">
              <a:spcBef>
                <a:spcPts val="0"/>
              </a:spcBef>
              <a:spcAft>
                <a:spcPts val="900"/>
              </a:spcAft>
              <a:buNone/>
              <a:defRPr sz="4000" spc="-100" baseline="0">
                <a:latin typeface="Segoe UI Light" pitchFamily="34" charset="0"/>
              </a:defRPr>
            </a:lvl1pPr>
            <a:lvl2pPr marL="0" indent="0">
              <a:spcBef>
                <a:spcPts val="0"/>
              </a:spcBef>
              <a:spcAft>
                <a:spcPts val="400"/>
              </a:spcAft>
              <a:buNone/>
              <a:defRPr sz="2000" spc="-50" baseline="0"/>
            </a:lvl2pPr>
            <a:lvl3pPr marL="0" indent="0">
              <a:spcBef>
                <a:spcPts val="0"/>
              </a:spcBef>
              <a:spcAft>
                <a:spcPts val="400"/>
              </a:spcAft>
              <a:buNone/>
              <a:defRPr sz="2000"/>
            </a:lvl3pPr>
            <a:lvl4pPr marL="0" indent="0">
              <a:spcBef>
                <a:spcPts val="0"/>
              </a:spcBef>
              <a:spcAft>
                <a:spcPts val="400"/>
              </a:spcAft>
              <a:buNone/>
              <a:defRPr/>
            </a:lvl4pPr>
            <a:lvl5pPr marL="0" indent="0">
              <a:spcBef>
                <a:spcPts val="0"/>
              </a:spcBef>
              <a:spcAft>
                <a:spcPts val="400"/>
              </a:spcAft>
              <a:buNone/>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2231833243"/>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666387"/>
          </a:xfrm>
        </p:spPr>
        <p:txBody>
          <a:bodyPr/>
          <a:lstStyle/>
          <a:p>
            <a:r>
              <a:rPr lang="en-US" dirty="0" smtClean="0"/>
              <a:t>Click to edit Master title style</a:t>
            </a:r>
            <a:endParaRPr lang="en-US" dirty="0"/>
          </a:p>
        </p:txBody>
      </p:sp>
      <p:sp>
        <p:nvSpPr>
          <p:cNvPr id="5" name="Text Placeholder 4"/>
          <p:cNvSpPr>
            <a:spLocks noGrp="1"/>
          </p:cNvSpPr>
          <p:nvPr>
            <p:ph type="body" sz="quarter" idx="10"/>
          </p:nvPr>
        </p:nvSpPr>
        <p:spPr>
          <a:xfrm>
            <a:off x="519112" y="1447799"/>
            <a:ext cx="11149013"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35648723"/>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519112" y="1447799"/>
            <a:ext cx="11149013" cy="1973561"/>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88712529"/>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2791406943"/>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7324823"/>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506864398"/>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76"/>
            <a:ext cx="12188826"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663010055"/>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lvl1pPr>
              <a:defRPr lang="en-US" sz="5400" kern="1200" spc="-100" baseline="0" dirty="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Segoe UI Light" pitchFamily="34" charset="0"/>
                <a:ea typeface="+mn-ea"/>
                <a:cs typeface="+mn-cs"/>
              </a:defRPr>
            </a:lvl1pPr>
          </a:lstStyle>
          <a:p>
            <a:r>
              <a:rPr lang="en-US" dirty="0" smtClean="0"/>
              <a:t>Click to edit Master title style</a:t>
            </a:r>
            <a:endParaRPr lang="en-US" dirty="0"/>
          </a:p>
        </p:txBody>
      </p:sp>
      <p:sp>
        <p:nvSpPr>
          <p:cNvPr id="5" name="Text Placeholder 4"/>
          <p:cNvSpPr>
            <a:spLocks noGrp="1"/>
          </p:cNvSpPr>
          <p:nvPr>
            <p:ph type="body" sz="quarter" idx="10"/>
          </p:nvPr>
        </p:nvSpPr>
        <p:spPr>
          <a:xfrm>
            <a:off x="519112" y="1447799"/>
            <a:ext cx="11149013" cy="946413"/>
          </a:xfrm>
        </p:spPr>
        <p:txBody>
          <a:bodyPr/>
          <a:lstStyle>
            <a:lvl1pPr marL="0" indent="0">
              <a:spcBef>
                <a:spcPts val="0"/>
              </a:spcBef>
              <a:spcAft>
                <a:spcPts val="900"/>
              </a:spcAft>
              <a:buNone/>
              <a:defRPr sz="4000" spc="-100" baseline="0">
                <a:latin typeface="Segoe UI Light" pitchFamily="34" charset="0"/>
              </a:defRPr>
            </a:lvl1pPr>
            <a:lvl2pPr marL="0" indent="0">
              <a:spcBef>
                <a:spcPts val="0"/>
              </a:spcBef>
              <a:spcAft>
                <a:spcPts val="400"/>
              </a:spcAft>
              <a:buNone/>
              <a:defRPr sz="2000" spc="-50" baseline="0"/>
            </a:lvl2pPr>
            <a:lvl3pPr marL="0" indent="0">
              <a:spcBef>
                <a:spcPts val="0"/>
              </a:spcBef>
              <a:spcAft>
                <a:spcPts val="400"/>
              </a:spcAft>
              <a:buNone/>
              <a:defRPr sz="2000"/>
            </a:lvl3pPr>
            <a:lvl4pPr marL="0" indent="0">
              <a:spcBef>
                <a:spcPts val="0"/>
              </a:spcBef>
              <a:spcAft>
                <a:spcPts val="400"/>
              </a:spcAft>
              <a:buNone/>
              <a:defRPr/>
            </a:lvl4pPr>
            <a:lvl5pPr marL="0" indent="0">
              <a:spcBef>
                <a:spcPts val="0"/>
              </a:spcBef>
              <a:spcAft>
                <a:spcPts val="400"/>
              </a:spcAft>
              <a:buNone/>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641993257"/>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666387"/>
          </a:xfrm>
        </p:spPr>
        <p:txBody>
          <a:bodyPr/>
          <a:lstStyle/>
          <a:p>
            <a:r>
              <a:rPr lang="en-US" dirty="0" smtClean="0"/>
              <a:t>Click to edit Master title style</a:t>
            </a:r>
            <a:endParaRPr lang="en-US" dirty="0"/>
          </a:p>
        </p:txBody>
      </p:sp>
      <p:sp>
        <p:nvSpPr>
          <p:cNvPr id="5" name="Text Placeholder 4"/>
          <p:cNvSpPr>
            <a:spLocks noGrp="1"/>
          </p:cNvSpPr>
          <p:nvPr>
            <p:ph type="body" sz="quarter" idx="10"/>
          </p:nvPr>
        </p:nvSpPr>
        <p:spPr>
          <a:xfrm>
            <a:off x="519112" y="1447799"/>
            <a:ext cx="11149013"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43985079"/>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519112" y="1447799"/>
            <a:ext cx="11149013" cy="1973561"/>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642680882"/>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2655567469"/>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5195550"/>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264725695"/>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76"/>
            <a:ext cx="12188826"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3954964329"/>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lank Color 1 Layout">
    <p:bg>
      <p:bgPr>
        <a:solidFill>
          <a:schemeClr val="accent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sz="8800" i="0" spc="-100" baseline="0">
                <a:gradFill>
                  <a:gsLst>
                    <a:gs pos="0">
                      <a:schemeClr val="tx1"/>
                    </a:gs>
                    <a:gs pos="100000">
                      <a:schemeClr val="tx1"/>
                    </a:gs>
                  </a:gsLst>
                  <a:lin ang="5400000" scaled="0"/>
                </a:gradFill>
                <a:latin typeface="Segoe UI Light" pitchFamily="34" charset="0"/>
              </a:defRPr>
            </a:lvl1pPr>
          </a:lstStyle>
          <a:p>
            <a:pPr lvl="0"/>
            <a:r>
              <a:rPr lang="en-US" dirty="0" smtClean="0"/>
              <a:t>Click to edit title style</a:t>
            </a:r>
          </a:p>
        </p:txBody>
      </p:sp>
      <p:sp>
        <p:nvSpPr>
          <p:cNvPr id="9" name="Text Placeholder 8"/>
          <p:cNvSpPr>
            <a:spLocks noGrp="1"/>
          </p:cNvSpPr>
          <p:nvPr>
            <p:ph type="body" sz="quarter" idx="11" hasCustomPrompt="1"/>
          </p:nvPr>
        </p:nvSpPr>
        <p:spPr>
          <a:xfrm>
            <a:off x="512763" y="3219165"/>
            <a:ext cx="7513637" cy="443198"/>
          </a:xfrm>
        </p:spPr>
        <p:txBody>
          <a:bodyPr/>
          <a:lstStyle>
            <a:lvl1pPr marL="0" indent="0">
              <a:buNone/>
              <a:defRPr spc="-100" baseline="0">
                <a:gradFill>
                  <a:gsLst>
                    <a:gs pos="0">
                      <a:schemeClr val="tx1"/>
                    </a:gs>
                    <a:gs pos="100000">
                      <a:schemeClr val="tx1"/>
                    </a:gs>
                  </a:gsLst>
                  <a:lin ang="5400000" scaled="0"/>
                </a:gradFill>
                <a:latin typeface="Segoe UI Light" pitchFamily="34" charset="0"/>
              </a:defRPr>
            </a:lvl1pPr>
          </a:lstStyle>
          <a:p>
            <a:pPr lvl="0"/>
            <a:r>
              <a:rPr lang="en-US" dirty="0" smtClean="0"/>
              <a:t>Speaker Title</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25" y="6240548"/>
            <a:ext cx="2834640" cy="440305"/>
          </a:xfrm>
          <a:prstGeom prst="rect">
            <a:avLst/>
          </a:prstGeom>
        </p:spPr>
      </p:pic>
      <p:pic>
        <p:nvPicPr>
          <p:cNvPr id="8"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4455512"/>
      </p:ext>
    </p:extLst>
  </p:cSld>
  <p:clrMapOvr>
    <a:masterClrMapping/>
  </p:clrMapOvr>
  <p:transition>
    <p:fade/>
  </p:transition>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Blank Color 1 Layout">
    <p:bg>
      <p:bgPr>
        <a:solidFill>
          <a:schemeClr val="accent5"/>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25" y="6240548"/>
            <a:ext cx="2834640" cy="440305"/>
          </a:xfrm>
          <a:prstGeom prst="rect">
            <a:avLst/>
          </a:prstGeom>
        </p:spPr>
      </p:pic>
      <p:pic>
        <p:nvPicPr>
          <p:cNvPr id="7"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3642880"/>
      </p:ext>
    </p:extLst>
  </p:cSld>
  <p:clrMapOvr>
    <a:masterClrMapping/>
  </p:clrMapOvr>
  <p:transition>
    <p:fade/>
  </p:transition>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_Blank Color 1 Layout">
    <p:bg>
      <p:bgPr>
        <a:solidFill>
          <a:srgbClr val="68217A"/>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25" y="6240548"/>
            <a:ext cx="2834640" cy="440305"/>
          </a:xfrm>
          <a:prstGeom prst="rect">
            <a:avLst/>
          </a:prstGeom>
        </p:spPr>
      </p:pic>
      <p:pic>
        <p:nvPicPr>
          <p:cNvPr id="9"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203262"/>
      </p:ext>
    </p:extLst>
  </p:cSld>
  <p:clrMapOvr>
    <a:masterClrMapping/>
  </p:clrMapOvr>
  <p:transition>
    <p:fade/>
  </p:transition>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Blank Color 1 Layout">
    <p:bg>
      <p:bgPr>
        <a:solidFill>
          <a:srgbClr val="9B4F96"/>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sz="8800" i="0" spc="-100" baseline="0">
                <a:gradFill>
                  <a:gsLst>
                    <a:gs pos="0">
                      <a:schemeClr val="tx1"/>
                    </a:gs>
                    <a:gs pos="100000">
                      <a:schemeClr val="tx1"/>
                    </a:gs>
                  </a:gsLst>
                  <a:lin ang="5400000" scaled="0"/>
                </a:gradFill>
                <a:latin typeface="Segoe UI Light" pitchFamily="34" charset="0"/>
              </a:defRPr>
            </a:lvl1pPr>
          </a:lstStyle>
          <a:p>
            <a:pPr lvl="0"/>
            <a:r>
              <a:rPr lang="en-US" dirty="0" smtClean="0"/>
              <a:t>Click to edit title style</a:t>
            </a:r>
          </a:p>
        </p:txBody>
      </p:sp>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25" y="6240548"/>
            <a:ext cx="2834640" cy="440305"/>
          </a:xfrm>
          <a:prstGeom prst="rect">
            <a:avLst/>
          </a:prstGeom>
        </p:spPr>
      </p:pic>
      <p:pic>
        <p:nvPicPr>
          <p:cNvPr id="9"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6868806"/>
      </p:ext>
    </p:extLst>
  </p:cSld>
  <p:clrMapOvr>
    <a:masterClrMapping/>
  </p:clrMapOvr>
  <p:transition>
    <p:fade/>
  </p:transition>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Blank Color 1 Layout">
    <p:bg>
      <p:bgPr>
        <a:solidFill>
          <a:schemeClr val="bg2"/>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25" y="6240548"/>
            <a:ext cx="2834640" cy="440305"/>
          </a:xfrm>
          <a:prstGeom prst="rect">
            <a:avLst/>
          </a:prstGeom>
        </p:spPr>
      </p:pic>
      <p:pic>
        <p:nvPicPr>
          <p:cNvPr id="9"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7236294"/>
      </p:ext>
    </p:extLst>
  </p:cSld>
  <p:clrMapOvr>
    <a:masterClrMapping/>
  </p:clrMapOvr>
  <p:transition>
    <p:fade/>
  </p:transition>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6_Blank Color 1 Layout">
    <p:bg>
      <p:bgPr>
        <a:solidFill>
          <a:schemeClr val="bg2">
            <a:lumMod val="60000"/>
            <a:lumOff val="40000"/>
          </a:schemeClr>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25" y="6240548"/>
            <a:ext cx="2834640" cy="440305"/>
          </a:xfrm>
          <a:prstGeom prst="rect">
            <a:avLst/>
          </a:prstGeom>
        </p:spPr>
      </p:pic>
      <p:pic>
        <p:nvPicPr>
          <p:cNvPr id="9"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6177741"/>
      </p:ext>
    </p:extLst>
  </p:cSld>
  <p:clrMapOvr>
    <a:masterClrMapping/>
  </p:clrMapOvr>
  <p:transition>
    <p:fade/>
  </p:transition>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5_Blank Color 1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9645650"/>
      </p:ext>
    </p:extLst>
  </p:cSld>
  <p:clrMapOvr>
    <a:masterClrMapping/>
  </p:clrMapOvr>
  <p:transition>
    <p:fade/>
  </p:transition>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lank Color Layout 5">
    <p:bg>
      <p:bgPr>
        <a:solidFill>
          <a:srgbClr val="00188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6485367"/>
      </p:ext>
    </p:extLst>
  </p:cSld>
  <p:clrMapOvr>
    <a:masterClrMapping/>
  </p:clrMapOvr>
  <p:transition>
    <p:fade/>
  </p:transition>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Blank Color 3 Layout">
    <p:bg>
      <p:bgPr>
        <a:solidFill>
          <a:srgbClr val="68217A"/>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2781661"/>
      </p:ext>
    </p:extLst>
  </p:cSld>
  <p:clrMapOvr>
    <a:masterClrMapping/>
  </p:clrMapOvr>
  <p:transition>
    <p:fade/>
  </p:transition>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Blank Color 2 Layout">
    <p:bg>
      <p:bgPr>
        <a:solidFill>
          <a:srgbClr val="9B4F9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8485060"/>
      </p:ext>
    </p:extLst>
  </p:cSld>
  <p:clrMapOvr>
    <a:masterClrMapping/>
  </p:clrMapOvr>
  <p:transition>
    <p:fade/>
  </p:transition>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lank Color Layout 4">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8278405"/>
      </p:ext>
    </p:extLst>
  </p:cSld>
  <p:clrMapOvr>
    <a:masterClrMapping/>
  </p:clrMapOvr>
  <p:transition>
    <p:fade/>
  </p:transition>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Blank Color Layout 4">
    <p:bg>
      <p:bgPr>
        <a:solidFill>
          <a:schemeClr val="bg2">
            <a:lumMod val="60000"/>
            <a:lumOff val="4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879261"/>
      </p:ext>
    </p:extLst>
  </p:cSld>
  <p:clrMapOvr>
    <a:masterClrMapping/>
  </p:clrMapOvr>
  <p:transition>
    <p:fade/>
  </p:transition>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Blank Color 1 Layout">
    <p:bg>
      <p:bgPr>
        <a:solidFill>
          <a:schemeClr val="accent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sz="8800" i="0" spc="-100" baseline="0">
                <a:gradFill>
                  <a:gsLst>
                    <a:gs pos="0">
                      <a:schemeClr val="tx1"/>
                    </a:gs>
                    <a:gs pos="100000">
                      <a:schemeClr val="tx1"/>
                    </a:gs>
                  </a:gsLst>
                  <a:lin ang="5400000" scaled="0"/>
                </a:gradFill>
                <a:latin typeface="Segoe UI Light" pitchFamily="34" charset="0"/>
              </a:defRPr>
            </a:lvl1pPr>
          </a:lstStyle>
          <a:p>
            <a:pPr lvl="0"/>
            <a:r>
              <a:rPr lang="en-US" dirty="0" smtClean="0"/>
              <a:t>Click to edit title style</a:t>
            </a:r>
          </a:p>
        </p:txBody>
      </p:sp>
      <p:sp>
        <p:nvSpPr>
          <p:cNvPr id="9" name="Text Placeholder 8"/>
          <p:cNvSpPr>
            <a:spLocks noGrp="1"/>
          </p:cNvSpPr>
          <p:nvPr>
            <p:ph type="body" sz="quarter" idx="11" hasCustomPrompt="1"/>
          </p:nvPr>
        </p:nvSpPr>
        <p:spPr>
          <a:xfrm>
            <a:off x="512763" y="3219165"/>
            <a:ext cx="7513637" cy="443198"/>
          </a:xfrm>
        </p:spPr>
        <p:txBody>
          <a:bodyPr/>
          <a:lstStyle>
            <a:lvl1pPr marL="0" indent="0">
              <a:buNone/>
              <a:defRPr spc="-100" baseline="0">
                <a:gradFill>
                  <a:gsLst>
                    <a:gs pos="0">
                      <a:schemeClr val="tx1"/>
                    </a:gs>
                    <a:gs pos="100000">
                      <a:schemeClr val="tx1"/>
                    </a:gs>
                  </a:gsLst>
                  <a:lin ang="5400000" scaled="0"/>
                </a:gradFill>
                <a:latin typeface="Segoe UI Light" pitchFamily="34" charset="0"/>
              </a:defRPr>
            </a:lvl1pPr>
          </a:lstStyle>
          <a:p>
            <a:pPr lvl="0"/>
            <a:r>
              <a:rPr lang="en-US" dirty="0" smtClean="0"/>
              <a:t>Speaker Title</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25" y="6240548"/>
            <a:ext cx="2834640" cy="440305"/>
          </a:xfrm>
          <a:prstGeom prst="rect">
            <a:avLst/>
          </a:prstGeom>
        </p:spPr>
      </p:pic>
      <p:pic>
        <p:nvPicPr>
          <p:cNvPr id="8"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6943688"/>
      </p:ext>
    </p:extLst>
  </p:cSld>
  <p:clrMapOvr>
    <a:masterClrMapping/>
  </p:clrMapOvr>
  <p:transition>
    <p:fade/>
  </p:transition>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4_Blank Color 1 Layout">
    <p:bg>
      <p:bgPr>
        <a:solidFill>
          <a:schemeClr val="accent5"/>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25" y="6240548"/>
            <a:ext cx="2834640" cy="440305"/>
          </a:xfrm>
          <a:prstGeom prst="rect">
            <a:avLst/>
          </a:prstGeom>
        </p:spPr>
      </p:pic>
      <p:pic>
        <p:nvPicPr>
          <p:cNvPr id="7"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1055901"/>
      </p:ext>
    </p:extLst>
  </p:cSld>
  <p:clrMapOvr>
    <a:masterClrMapping/>
  </p:clrMapOvr>
  <p:transition>
    <p:fade/>
  </p:transition>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3_Blank Color 1 Layout">
    <p:bg>
      <p:bgPr>
        <a:solidFill>
          <a:srgbClr val="68217A"/>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25" y="6240548"/>
            <a:ext cx="2834640" cy="440305"/>
          </a:xfrm>
          <a:prstGeom prst="rect">
            <a:avLst/>
          </a:prstGeom>
        </p:spPr>
      </p:pic>
      <p:pic>
        <p:nvPicPr>
          <p:cNvPr id="9"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1735875"/>
      </p:ext>
    </p:extLst>
  </p:cSld>
  <p:clrMapOvr>
    <a:masterClrMapping/>
  </p:clrMapOvr>
  <p:transition>
    <p:fade/>
  </p:transition>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Blank Color 1 Layout">
    <p:bg>
      <p:bgPr>
        <a:solidFill>
          <a:srgbClr val="9B4F96"/>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sz="8800" i="0" spc="-100" baseline="0">
                <a:gradFill>
                  <a:gsLst>
                    <a:gs pos="0">
                      <a:schemeClr val="tx1"/>
                    </a:gs>
                    <a:gs pos="100000">
                      <a:schemeClr val="tx1"/>
                    </a:gs>
                  </a:gsLst>
                  <a:lin ang="5400000" scaled="0"/>
                </a:gradFill>
                <a:latin typeface="Segoe UI Light" pitchFamily="34" charset="0"/>
              </a:defRPr>
            </a:lvl1pPr>
          </a:lstStyle>
          <a:p>
            <a:pPr lvl="0"/>
            <a:r>
              <a:rPr lang="en-US" dirty="0" smtClean="0"/>
              <a:t>Click to edit title style</a:t>
            </a:r>
          </a:p>
        </p:txBody>
      </p:sp>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25" y="6240548"/>
            <a:ext cx="2834640" cy="440305"/>
          </a:xfrm>
          <a:prstGeom prst="rect">
            <a:avLst/>
          </a:prstGeom>
        </p:spPr>
      </p:pic>
      <p:pic>
        <p:nvPicPr>
          <p:cNvPr id="9"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3505160"/>
      </p:ext>
    </p:extLst>
  </p:cSld>
  <p:clrMapOvr>
    <a:masterClrMapping/>
  </p:clrMapOvr>
  <p:transition>
    <p:fade/>
  </p:transition>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Blank Color 1 Layout">
    <p:bg>
      <p:bgPr>
        <a:solidFill>
          <a:schemeClr val="bg2"/>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25" y="6240548"/>
            <a:ext cx="2834640" cy="440305"/>
          </a:xfrm>
          <a:prstGeom prst="rect">
            <a:avLst/>
          </a:prstGeom>
        </p:spPr>
      </p:pic>
      <p:pic>
        <p:nvPicPr>
          <p:cNvPr id="9"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1083990"/>
      </p:ext>
    </p:extLst>
  </p:cSld>
  <p:clrMapOvr>
    <a:masterClrMapping/>
  </p:clrMapOvr>
  <p:transition>
    <p:fade/>
  </p:transition>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6_Blank Color 1 Layout">
    <p:bg>
      <p:bgPr>
        <a:solidFill>
          <a:schemeClr val="bg2">
            <a:lumMod val="60000"/>
            <a:lumOff val="40000"/>
          </a:schemeClr>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25" y="6240548"/>
            <a:ext cx="2834640" cy="440305"/>
          </a:xfrm>
          <a:prstGeom prst="rect">
            <a:avLst/>
          </a:prstGeom>
        </p:spPr>
      </p:pic>
      <p:pic>
        <p:nvPicPr>
          <p:cNvPr id="9"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6122937"/>
      </p:ext>
    </p:extLst>
  </p:cSld>
  <p:clrMapOvr>
    <a:masterClrMapping/>
  </p:clrMapOvr>
  <p:transition>
    <p:fade/>
  </p:transition>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5_Blank Color 1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573465"/>
      </p:ext>
    </p:extLst>
  </p:cSld>
  <p:clrMapOvr>
    <a:masterClrMapping/>
  </p:clrMapOvr>
  <p:transition>
    <p:fade/>
  </p:transition>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Blank Color Layout 5">
    <p:bg>
      <p:bgPr>
        <a:solidFill>
          <a:srgbClr val="00188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370043"/>
      </p:ext>
    </p:extLst>
  </p:cSld>
  <p:clrMapOvr>
    <a:masterClrMapping/>
  </p:clrMapOvr>
  <p:transition>
    <p:fade/>
  </p:transition>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Blank Color 3 Layout">
    <p:bg>
      <p:bgPr>
        <a:solidFill>
          <a:srgbClr val="68217A"/>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2696705"/>
      </p:ext>
    </p:extLst>
  </p:cSld>
  <p:clrMapOvr>
    <a:masterClrMapping/>
  </p:clrMapOvr>
  <p:transition>
    <p:fade/>
  </p:transition>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Blank Color 2 Layout">
    <p:bg>
      <p:bgPr>
        <a:solidFill>
          <a:srgbClr val="9B4F9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127284"/>
      </p:ext>
    </p:extLst>
  </p:cSld>
  <p:clrMapOvr>
    <a:masterClrMapping/>
  </p:clrMapOvr>
  <p:transition>
    <p:fade/>
  </p:transition>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Blank Color Layout 4">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0598115"/>
      </p:ext>
    </p:extLst>
  </p:cSld>
  <p:clrMapOvr>
    <a:masterClrMapping/>
  </p:clrMapOvr>
  <p:transition>
    <p:fade/>
  </p:transition>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Blank Color Layout 4">
    <p:bg>
      <p:bgPr>
        <a:solidFill>
          <a:schemeClr val="bg2">
            <a:lumMod val="60000"/>
            <a:lumOff val="4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4044172"/>
      </p:ext>
    </p:extLst>
  </p:cSld>
  <p:clrMapOvr>
    <a:masterClrMapping/>
  </p:clrMapOvr>
  <p:transition>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theme" Target="../theme/theme2.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5" Type="http://schemas.openxmlformats.org/officeDocument/2006/relationships/slideLayout" Target="../slideLayouts/slideLayout24.xml"/><Relationship Id="rId4"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5" Type="http://schemas.openxmlformats.org/officeDocument/2006/relationships/slideLayout" Target="../slideLayouts/slideLayout31.xml"/><Relationship Id="rId4" Type="http://schemas.openxmlformats.org/officeDocument/2006/relationships/slideLayout" Target="../slideLayouts/slideLayout30.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36.xml"/><Relationship Id="rId7" Type="http://schemas.openxmlformats.org/officeDocument/2006/relationships/slideLayout" Target="../slideLayouts/slideLayout40.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theme" Target="../theme/theme6.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theme" Target="../theme/theme7.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12" y="228600"/>
            <a:ext cx="11149013" cy="74789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519113" y="1447800"/>
            <a:ext cx="11149012" cy="2000548"/>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669786927"/>
      </p:ext>
    </p:extLst>
  </p:cSld>
  <p:clrMap bg1="lt1" tx1="dk1" bg2="lt2" tx2="dk2" accent1="accent1" accent2="accent2" accent3="accent3" accent4="accent4" accent5="accent5" accent6="accent6" hlink="hlink" folHlink="folHlink"/>
  <p:sldLayoutIdLst>
    <p:sldLayoutId id="2147483744" r:id="rId1"/>
    <p:sldLayoutId id="2147483735" r:id="rId2"/>
    <p:sldLayoutId id="2147483736" r:id="rId3"/>
    <p:sldLayoutId id="2147483739" r:id="rId4"/>
    <p:sldLayoutId id="2147483740" r:id="rId5"/>
    <p:sldLayoutId id="2147483742" r:id="rId6"/>
    <p:sldLayoutId id="2147483743" r:id="rId7"/>
    <p:sldLayoutId id="2147483773" r:id="rId8"/>
    <p:sldLayoutId id="2147483803" r:id="rId9"/>
  </p:sldLayoutIdLst>
  <p:transition>
    <p:fade/>
  </p:transition>
  <p:txStyles>
    <p:titleStyle>
      <a:lvl1pPr algn="l" defTabSz="914363" rtl="0" eaLnBrk="1" latinLnBrk="0" hangingPunct="1">
        <a:lnSpc>
          <a:spcPct val="90000"/>
        </a:lnSpc>
        <a:spcBef>
          <a:spcPct val="0"/>
        </a:spcBef>
        <a:buNone/>
        <a:defRPr lang="en-US" sz="5400" b="0" kern="1200" cap="none" spc="-100" baseline="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effectLst/>
          <a:latin typeface="Segoe UI Light" pitchFamily="34" charset="0"/>
          <a:ea typeface="+mn-ea"/>
          <a:cs typeface="Arial" charset="0"/>
        </a:defRPr>
      </a:lvl1pPr>
    </p:titleStyle>
    <p:bodyStyle>
      <a:lvl1pPr marL="346075" indent="-346075" algn="l" defTabSz="914363" rtl="0" eaLnBrk="1" latinLnBrk="0" hangingPunct="1">
        <a:lnSpc>
          <a:spcPct val="90000"/>
        </a:lnSpc>
        <a:spcBef>
          <a:spcPct val="20000"/>
        </a:spcBef>
        <a:buSzPct val="90000"/>
        <a:buFont typeface="Arial" pitchFamily="34" charset="0"/>
        <a:buChar char="•"/>
        <a:defRPr sz="32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1pPr>
      <a:lvl2pPr marL="630238" indent="-284163" algn="l" defTabSz="914363" rtl="0" eaLnBrk="1" latinLnBrk="0" hangingPunct="1">
        <a:lnSpc>
          <a:spcPct val="90000"/>
        </a:lnSpc>
        <a:spcBef>
          <a:spcPct val="20000"/>
        </a:spcBef>
        <a:buSzPct val="90000"/>
        <a:buFont typeface="Arial" pitchFamily="34" charset="0"/>
        <a:buChar char="•"/>
        <a:tabLst>
          <a:tab pos="630238" algn="l"/>
        </a:tabLst>
        <a:defRPr sz="28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914400" indent="-284163" algn="l" defTabSz="914363" rtl="0" eaLnBrk="1" latinLnBrk="0" hangingPunct="1">
        <a:lnSpc>
          <a:spcPct val="90000"/>
        </a:lnSpc>
        <a:spcBef>
          <a:spcPct val="20000"/>
        </a:spcBef>
        <a:buSzPct val="90000"/>
        <a:buFont typeface="Arial" pitchFamily="34" charset="0"/>
        <a:buChar char="•"/>
        <a:defRPr sz="24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1482725" indent="-223838" algn="l" defTabSz="914363" rtl="0" eaLnBrk="1" latinLnBrk="0" hangingPunct="1">
        <a:lnSpc>
          <a:spcPct val="90000"/>
        </a:lnSpc>
        <a:spcBef>
          <a:spcPct val="20000"/>
        </a:spcBef>
        <a:buSzPct val="90000"/>
        <a:buFont typeface="Arial" pitchFamily="34" charset="0"/>
        <a:buChar char="•"/>
        <a:tabLst>
          <a:tab pos="914400" algn="l"/>
        </a:tabLst>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1712913" indent="-230188" algn="l" defTabSz="914363" rtl="0" eaLnBrk="1" latinLnBrk="0" hangingPunct="1">
        <a:lnSpc>
          <a:spcPct val="90000"/>
        </a:lnSpc>
        <a:spcBef>
          <a:spcPct val="20000"/>
        </a:spcBef>
        <a:buSzPct val="90000"/>
        <a:buFont typeface="Arial" pitchFamily="34" charset="0"/>
        <a:buChar char="•"/>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12" y="228600"/>
            <a:ext cx="11149013" cy="7478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519113" y="1447800"/>
            <a:ext cx="11149012" cy="2000548"/>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225013393"/>
      </p:ext>
    </p:extLst>
  </p:cSld>
  <p:clrMap bg1="dk1" tx1="lt1" bg2="dk2" tx2="lt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Lst>
  <p:transition>
    <p:fade/>
  </p:transition>
  <p:txStyles>
    <p:titleStyle>
      <a:lvl1pPr algn="l" defTabSz="914363" rtl="0" eaLnBrk="1" latinLnBrk="0" hangingPunct="1">
        <a:lnSpc>
          <a:spcPct val="90000"/>
        </a:lnSpc>
        <a:spcBef>
          <a:spcPct val="0"/>
        </a:spcBef>
        <a:buNone/>
        <a:defRPr lang="en-US" sz="5400" b="0" kern="1200" cap="none" spc="-100" baseline="0" dirty="0" smtClean="0">
          <a:ln w="3175">
            <a:noFill/>
          </a:ln>
          <a:gradFill flip="none" rotWithShape="1">
            <a:gsLst>
              <a:gs pos="0">
                <a:schemeClr val="tx1">
                  <a:lumMod val="75000"/>
                  <a:lumOff val="25000"/>
                </a:schemeClr>
              </a:gs>
              <a:gs pos="86000">
                <a:schemeClr val="tx1">
                  <a:lumMod val="75000"/>
                  <a:lumOff val="25000"/>
                </a:schemeClr>
              </a:gs>
            </a:gsLst>
            <a:lin ang="5400000" scaled="0"/>
            <a:tileRect/>
          </a:gradFill>
          <a:effectLst/>
          <a:latin typeface="Segoe UI Light" pitchFamily="34" charset="0"/>
          <a:ea typeface="+mn-ea"/>
          <a:cs typeface="Arial" charset="0"/>
        </a:defRPr>
      </a:lvl1pPr>
    </p:titleStyle>
    <p:bodyStyle>
      <a:lvl1pPr marL="346075" indent="-346075" algn="l" defTabSz="914363" rtl="0" eaLnBrk="1" latinLnBrk="0" hangingPunct="1">
        <a:lnSpc>
          <a:spcPct val="90000"/>
        </a:lnSpc>
        <a:spcBef>
          <a:spcPct val="20000"/>
        </a:spcBef>
        <a:buSzPct val="90000"/>
        <a:buFont typeface="Arial" pitchFamily="34" charset="0"/>
        <a:buChar char="•"/>
        <a:defRPr sz="32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1pPr>
      <a:lvl2pPr marL="630238" indent="-284163" algn="l" defTabSz="914363" rtl="0" eaLnBrk="1" latinLnBrk="0" hangingPunct="1">
        <a:lnSpc>
          <a:spcPct val="90000"/>
        </a:lnSpc>
        <a:spcBef>
          <a:spcPct val="20000"/>
        </a:spcBef>
        <a:buSzPct val="90000"/>
        <a:buFont typeface="Arial" pitchFamily="34" charset="0"/>
        <a:buChar char="•"/>
        <a:tabLst>
          <a:tab pos="630238" algn="l"/>
        </a:tabLst>
        <a:defRPr sz="28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2pPr>
      <a:lvl3pPr marL="914400" indent="-284163" algn="l" defTabSz="914363" rtl="0" eaLnBrk="1" latinLnBrk="0" hangingPunct="1">
        <a:lnSpc>
          <a:spcPct val="90000"/>
        </a:lnSpc>
        <a:spcBef>
          <a:spcPct val="20000"/>
        </a:spcBef>
        <a:buSzPct val="90000"/>
        <a:buFont typeface="Arial" pitchFamily="34" charset="0"/>
        <a:buChar char="•"/>
        <a:defRPr sz="24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3pPr>
      <a:lvl4pPr marL="1482725" indent="-223838" algn="l" defTabSz="914363" rtl="0" eaLnBrk="1" latinLnBrk="0" hangingPunct="1">
        <a:lnSpc>
          <a:spcPct val="90000"/>
        </a:lnSpc>
        <a:spcBef>
          <a:spcPct val="20000"/>
        </a:spcBef>
        <a:buSzPct val="90000"/>
        <a:buFont typeface="Arial" pitchFamily="34" charset="0"/>
        <a:buChar char="•"/>
        <a:tabLst>
          <a:tab pos="914400" algn="l"/>
        </a:tabLst>
        <a:defRPr sz="20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4pPr>
      <a:lvl5pPr marL="1712913" indent="-230188" algn="l" defTabSz="914363" rtl="0" eaLnBrk="1" latinLnBrk="0" hangingPunct="1">
        <a:lnSpc>
          <a:spcPct val="90000"/>
        </a:lnSpc>
        <a:spcBef>
          <a:spcPct val="20000"/>
        </a:spcBef>
        <a:buSzPct val="90000"/>
        <a:buFont typeface="Arial" pitchFamily="34" charset="0"/>
        <a:buChar char="•"/>
        <a:defRPr sz="20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BFBFB"/>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12" y="228600"/>
            <a:ext cx="11149013" cy="747897"/>
          </a:xfrm>
          <a:prstGeom prst="rect">
            <a:avLst/>
          </a:prstGeom>
        </p:spPr>
        <p:txBody>
          <a:bodyPr vert="horz" wrap="square" lIns="0" tIns="0" rIns="0" bIns="0" rtlCol="0" anchor="t">
            <a:spAutoFit/>
          </a:bodyPr>
          <a:lstStyle/>
          <a:p>
            <a:pPr lvl="0"/>
            <a:r>
              <a:rPr lang="en-US" dirty="0" smtClean="0"/>
              <a:t>Click to edit Master title style</a:t>
            </a:r>
            <a:endParaRPr lang="en-US" dirty="0"/>
          </a:p>
        </p:txBody>
      </p:sp>
      <p:sp>
        <p:nvSpPr>
          <p:cNvPr id="3" name="Text Placeholder 2"/>
          <p:cNvSpPr>
            <a:spLocks noGrp="1"/>
          </p:cNvSpPr>
          <p:nvPr>
            <p:ph type="body" idx="1"/>
          </p:nvPr>
        </p:nvSpPr>
        <p:spPr>
          <a:xfrm>
            <a:off x="519113" y="1447800"/>
            <a:ext cx="11149012" cy="2000548"/>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20943621"/>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Lst>
  <p:transition>
    <p:fade/>
  </p:transition>
  <p:txStyles>
    <p:titleStyle>
      <a:lvl1pPr algn="l" defTabSz="914363" rtl="0" eaLnBrk="1" latinLnBrk="0" hangingPunct="1">
        <a:lnSpc>
          <a:spcPct val="90000"/>
        </a:lnSpc>
        <a:spcBef>
          <a:spcPct val="0"/>
        </a:spcBef>
        <a:buNone/>
        <a:defRPr lang="en-US" sz="5400" b="0" kern="1200" cap="none" spc="-100" baseline="0" dirty="0">
          <a:ln w="3175">
            <a:noFill/>
          </a:ln>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effectLst/>
          <a:latin typeface="Segoe UI Light" pitchFamily="34" charset="0"/>
          <a:ea typeface="+mn-ea"/>
          <a:cs typeface="+mn-cs"/>
        </a:defRPr>
      </a:lvl1pPr>
    </p:titleStyle>
    <p:bodyStyle>
      <a:lvl1pPr marL="346075" indent="-346075" algn="l" defTabSz="914363" rtl="0" eaLnBrk="1" latinLnBrk="0" hangingPunct="1">
        <a:lnSpc>
          <a:spcPct val="90000"/>
        </a:lnSpc>
        <a:spcBef>
          <a:spcPct val="20000"/>
        </a:spcBef>
        <a:buClrTx/>
        <a:buSzPct val="90000"/>
        <a:buFont typeface="Arial" pitchFamily="34" charset="0"/>
        <a:buChar char="•"/>
        <a:defRPr sz="32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1pPr>
      <a:lvl2pPr marL="630238" indent="-284163" algn="l" defTabSz="914363" rtl="0" eaLnBrk="1" latinLnBrk="0" hangingPunct="1">
        <a:lnSpc>
          <a:spcPct val="90000"/>
        </a:lnSpc>
        <a:spcBef>
          <a:spcPct val="20000"/>
        </a:spcBef>
        <a:buClrTx/>
        <a:buSzPct val="90000"/>
        <a:buFont typeface="Arial" pitchFamily="34" charset="0"/>
        <a:buChar char="•"/>
        <a:tabLst>
          <a:tab pos="630238" algn="l"/>
        </a:tabLst>
        <a:defRPr sz="28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914400" indent="-284163" algn="l" defTabSz="914363" rtl="0" eaLnBrk="1" latinLnBrk="0" hangingPunct="1">
        <a:lnSpc>
          <a:spcPct val="90000"/>
        </a:lnSpc>
        <a:spcBef>
          <a:spcPct val="20000"/>
        </a:spcBef>
        <a:buClrTx/>
        <a:buSzPct val="90000"/>
        <a:buFont typeface="Arial" pitchFamily="34" charset="0"/>
        <a:buChar char="•"/>
        <a:defRPr sz="24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1482725" indent="-223838" algn="l" defTabSz="914363" rtl="0" eaLnBrk="1" latinLnBrk="0" hangingPunct="1">
        <a:lnSpc>
          <a:spcPct val="90000"/>
        </a:lnSpc>
        <a:spcBef>
          <a:spcPct val="20000"/>
        </a:spcBef>
        <a:buClrTx/>
        <a:buSzPct val="90000"/>
        <a:buFont typeface="Arial" pitchFamily="34" charset="0"/>
        <a:buChar char="•"/>
        <a:tabLst>
          <a:tab pos="914400" algn="l"/>
        </a:tabLst>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1712913" indent="-230188" algn="l" defTabSz="914363" rtl="0" eaLnBrk="1" latinLnBrk="0" hangingPunct="1">
        <a:lnSpc>
          <a:spcPct val="90000"/>
        </a:lnSpc>
        <a:spcBef>
          <a:spcPct val="20000"/>
        </a:spcBef>
        <a:buClrTx/>
        <a:buSzPct val="90000"/>
        <a:buFont typeface="Arial" pitchFamily="34" charset="0"/>
        <a:buChar char="•"/>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BFBFB"/>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12" y="228600"/>
            <a:ext cx="11149013" cy="747897"/>
          </a:xfrm>
          <a:prstGeom prst="rect">
            <a:avLst/>
          </a:prstGeom>
        </p:spPr>
        <p:txBody>
          <a:bodyPr vert="horz" wrap="square" lIns="0" tIns="0" rIns="0" bIns="0" rtlCol="0" anchor="t">
            <a:spAutoFit/>
          </a:bodyPr>
          <a:lstStyle/>
          <a:p>
            <a:pPr lvl="0"/>
            <a:r>
              <a:rPr lang="en-US" dirty="0" smtClean="0"/>
              <a:t>Click to edit Master title style</a:t>
            </a:r>
            <a:endParaRPr lang="en-US" dirty="0"/>
          </a:p>
        </p:txBody>
      </p:sp>
      <p:sp>
        <p:nvSpPr>
          <p:cNvPr id="3" name="Text Placeholder 2"/>
          <p:cNvSpPr>
            <a:spLocks noGrp="1"/>
          </p:cNvSpPr>
          <p:nvPr>
            <p:ph type="body" idx="1"/>
          </p:nvPr>
        </p:nvSpPr>
        <p:spPr>
          <a:xfrm>
            <a:off x="519113" y="1447800"/>
            <a:ext cx="11149012" cy="2000548"/>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342079442"/>
      </p:ext>
    </p:extLst>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Lst>
  <p:transition>
    <p:fade/>
  </p:transition>
  <p:hf hdr="0" ftr="0" dt="0"/>
  <p:txStyles>
    <p:titleStyle>
      <a:lvl1pPr algn="l" defTabSz="914363" rtl="0" eaLnBrk="1" latinLnBrk="0" hangingPunct="1">
        <a:lnSpc>
          <a:spcPct val="90000"/>
        </a:lnSpc>
        <a:spcBef>
          <a:spcPct val="0"/>
        </a:spcBef>
        <a:buNone/>
        <a:defRPr lang="en-US" sz="5400" b="0" kern="1200" cap="none" spc="-100" baseline="0" dirty="0">
          <a:ln w="3175">
            <a:noFill/>
          </a:ln>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effectLst/>
          <a:latin typeface="Segoe UI Light" pitchFamily="34" charset="0"/>
          <a:ea typeface="+mn-ea"/>
          <a:cs typeface="+mn-cs"/>
        </a:defRPr>
      </a:lvl1pPr>
    </p:titleStyle>
    <p:bodyStyle>
      <a:lvl1pPr marL="346075" indent="-346075" algn="l" defTabSz="914363" rtl="0" eaLnBrk="1" latinLnBrk="0" hangingPunct="1">
        <a:lnSpc>
          <a:spcPct val="90000"/>
        </a:lnSpc>
        <a:spcBef>
          <a:spcPct val="20000"/>
        </a:spcBef>
        <a:buClrTx/>
        <a:buSzPct val="90000"/>
        <a:buFont typeface="Arial" pitchFamily="34" charset="0"/>
        <a:buChar char="•"/>
        <a:defRPr sz="32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1pPr>
      <a:lvl2pPr marL="630238" indent="-284163" algn="l" defTabSz="914363" rtl="0" eaLnBrk="1" latinLnBrk="0" hangingPunct="1">
        <a:lnSpc>
          <a:spcPct val="90000"/>
        </a:lnSpc>
        <a:spcBef>
          <a:spcPct val="20000"/>
        </a:spcBef>
        <a:buClrTx/>
        <a:buSzPct val="90000"/>
        <a:buFont typeface="Arial" pitchFamily="34" charset="0"/>
        <a:buChar char="•"/>
        <a:tabLst>
          <a:tab pos="630238" algn="l"/>
        </a:tabLst>
        <a:defRPr sz="28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914400" indent="-284163" algn="l" defTabSz="914363" rtl="0" eaLnBrk="1" latinLnBrk="0" hangingPunct="1">
        <a:lnSpc>
          <a:spcPct val="90000"/>
        </a:lnSpc>
        <a:spcBef>
          <a:spcPct val="20000"/>
        </a:spcBef>
        <a:buClrTx/>
        <a:buSzPct val="90000"/>
        <a:buFont typeface="Arial" pitchFamily="34" charset="0"/>
        <a:buChar char="•"/>
        <a:defRPr sz="24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1482725" indent="-223838" algn="l" defTabSz="914363" rtl="0" eaLnBrk="1" latinLnBrk="0" hangingPunct="1">
        <a:lnSpc>
          <a:spcPct val="90000"/>
        </a:lnSpc>
        <a:spcBef>
          <a:spcPct val="20000"/>
        </a:spcBef>
        <a:buClrTx/>
        <a:buSzPct val="90000"/>
        <a:buFont typeface="Arial" pitchFamily="34" charset="0"/>
        <a:buChar char="•"/>
        <a:tabLst>
          <a:tab pos="914400" algn="l"/>
        </a:tabLst>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1712913" indent="-230188" algn="l" defTabSz="914363" rtl="0" eaLnBrk="1" latinLnBrk="0" hangingPunct="1">
        <a:lnSpc>
          <a:spcPct val="90000"/>
        </a:lnSpc>
        <a:spcBef>
          <a:spcPct val="20000"/>
        </a:spcBef>
        <a:buClrTx/>
        <a:buSzPct val="90000"/>
        <a:buFont typeface="Arial" pitchFamily="34" charset="0"/>
        <a:buChar char="•"/>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BFBFB"/>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12" y="228600"/>
            <a:ext cx="11149013" cy="747897"/>
          </a:xfrm>
          <a:prstGeom prst="rect">
            <a:avLst/>
          </a:prstGeom>
        </p:spPr>
        <p:txBody>
          <a:bodyPr vert="horz" wrap="square" lIns="0" tIns="0" rIns="0" bIns="0" rtlCol="0" anchor="t">
            <a:spAutoFit/>
          </a:bodyPr>
          <a:lstStyle/>
          <a:p>
            <a:pPr lvl="0"/>
            <a:r>
              <a:rPr lang="en-US" dirty="0" smtClean="0"/>
              <a:t>Click to edit Master title style</a:t>
            </a:r>
            <a:endParaRPr lang="en-US" dirty="0"/>
          </a:p>
        </p:txBody>
      </p:sp>
      <p:sp>
        <p:nvSpPr>
          <p:cNvPr id="3" name="Text Placeholder 2"/>
          <p:cNvSpPr>
            <a:spLocks noGrp="1"/>
          </p:cNvSpPr>
          <p:nvPr>
            <p:ph type="body" idx="1"/>
          </p:nvPr>
        </p:nvSpPr>
        <p:spPr>
          <a:xfrm>
            <a:off x="519113" y="1447800"/>
            <a:ext cx="11149012" cy="2000548"/>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156066145"/>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Lst>
  <p:transition>
    <p:fade/>
  </p:transition>
  <p:txStyles>
    <p:titleStyle>
      <a:lvl1pPr algn="l" defTabSz="914363" rtl="0" eaLnBrk="1" latinLnBrk="0" hangingPunct="1">
        <a:lnSpc>
          <a:spcPct val="90000"/>
        </a:lnSpc>
        <a:spcBef>
          <a:spcPct val="0"/>
        </a:spcBef>
        <a:buNone/>
        <a:defRPr lang="en-US" sz="5400" b="0" kern="1200" cap="none" spc="-100" baseline="0" dirty="0">
          <a:ln w="3175">
            <a:noFill/>
          </a:ln>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effectLst/>
          <a:latin typeface="Segoe UI Light" pitchFamily="34" charset="0"/>
          <a:ea typeface="+mn-ea"/>
          <a:cs typeface="+mn-cs"/>
        </a:defRPr>
      </a:lvl1pPr>
    </p:titleStyle>
    <p:bodyStyle>
      <a:lvl1pPr marL="346075" indent="-346075" algn="l" defTabSz="914363" rtl="0" eaLnBrk="1" latinLnBrk="0" hangingPunct="1">
        <a:lnSpc>
          <a:spcPct val="90000"/>
        </a:lnSpc>
        <a:spcBef>
          <a:spcPct val="20000"/>
        </a:spcBef>
        <a:buClrTx/>
        <a:buSzPct val="90000"/>
        <a:buFont typeface="Arial" pitchFamily="34" charset="0"/>
        <a:buChar char="•"/>
        <a:defRPr sz="32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1pPr>
      <a:lvl2pPr marL="630238" indent="-284163" algn="l" defTabSz="914363" rtl="0" eaLnBrk="1" latinLnBrk="0" hangingPunct="1">
        <a:lnSpc>
          <a:spcPct val="90000"/>
        </a:lnSpc>
        <a:spcBef>
          <a:spcPct val="20000"/>
        </a:spcBef>
        <a:buClrTx/>
        <a:buSzPct val="90000"/>
        <a:buFont typeface="Arial" pitchFamily="34" charset="0"/>
        <a:buChar char="•"/>
        <a:tabLst>
          <a:tab pos="630238" algn="l"/>
        </a:tabLst>
        <a:defRPr sz="28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914400" indent="-284163" algn="l" defTabSz="914363" rtl="0" eaLnBrk="1" latinLnBrk="0" hangingPunct="1">
        <a:lnSpc>
          <a:spcPct val="90000"/>
        </a:lnSpc>
        <a:spcBef>
          <a:spcPct val="20000"/>
        </a:spcBef>
        <a:buClrTx/>
        <a:buSzPct val="90000"/>
        <a:buFont typeface="Arial" pitchFamily="34" charset="0"/>
        <a:buChar char="•"/>
        <a:defRPr sz="24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1482725" indent="-223838" algn="l" defTabSz="914363" rtl="0" eaLnBrk="1" latinLnBrk="0" hangingPunct="1">
        <a:lnSpc>
          <a:spcPct val="90000"/>
        </a:lnSpc>
        <a:spcBef>
          <a:spcPct val="20000"/>
        </a:spcBef>
        <a:buClrTx/>
        <a:buSzPct val="90000"/>
        <a:buFont typeface="Arial" pitchFamily="34" charset="0"/>
        <a:buChar char="•"/>
        <a:tabLst>
          <a:tab pos="914400" algn="l"/>
        </a:tabLst>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1712913" indent="-230188" algn="l" defTabSz="914363" rtl="0" eaLnBrk="1" latinLnBrk="0" hangingPunct="1">
        <a:lnSpc>
          <a:spcPct val="90000"/>
        </a:lnSpc>
        <a:spcBef>
          <a:spcPct val="20000"/>
        </a:spcBef>
        <a:buClrTx/>
        <a:buSzPct val="90000"/>
        <a:buFont typeface="Arial" pitchFamily="34" charset="0"/>
        <a:buChar char="•"/>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12" y="228600"/>
            <a:ext cx="11149013" cy="7478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519113" y="1447800"/>
            <a:ext cx="11149012" cy="1086451"/>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1123652895"/>
      </p:ext>
    </p:extLst>
  </p:cSld>
  <p:clrMap bg1="dk1" tx1="lt1" bg2="dk2" tx2="lt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Lst>
  <p:transition>
    <p:fade/>
  </p:transition>
  <p:txStyles>
    <p:titleStyle>
      <a:lvl1pPr algn="l" defTabSz="914363" rtl="0" eaLnBrk="1" latinLnBrk="0" hangingPunct="1">
        <a:lnSpc>
          <a:spcPct val="90000"/>
        </a:lnSpc>
        <a:spcBef>
          <a:spcPct val="0"/>
        </a:spcBef>
        <a:buNone/>
        <a:defRPr lang="en-US" sz="5400" b="0" kern="1200" cap="none" spc="-100" baseline="0" dirty="0" smtClean="0">
          <a:ln w="3175">
            <a:noFill/>
          </a:ln>
          <a:gradFill flip="none" rotWithShape="1">
            <a:gsLst>
              <a:gs pos="0">
                <a:schemeClr val="tx1">
                  <a:lumMod val="75000"/>
                  <a:lumOff val="25000"/>
                </a:schemeClr>
              </a:gs>
              <a:gs pos="86000">
                <a:schemeClr val="tx1">
                  <a:lumMod val="75000"/>
                  <a:lumOff val="25000"/>
                </a:schemeClr>
              </a:gs>
            </a:gsLst>
            <a:lin ang="5400000" scaled="0"/>
            <a:tileRect/>
          </a:gradFill>
          <a:effectLst/>
          <a:latin typeface="Segoe UI Light" pitchFamily="34" charset="0"/>
          <a:ea typeface="+mn-ea"/>
          <a:cs typeface="Arial" charset="0"/>
        </a:defRPr>
      </a:lvl1pPr>
    </p:titleStyle>
    <p:bodyStyle>
      <a:lvl1pPr marL="346075" indent="-346075" algn="l" defTabSz="914363" rtl="0" eaLnBrk="1" latinLnBrk="0" hangingPunct="1">
        <a:lnSpc>
          <a:spcPct val="90000"/>
        </a:lnSpc>
        <a:spcBef>
          <a:spcPct val="20000"/>
        </a:spcBef>
        <a:buSzPct val="90000"/>
        <a:buFont typeface="Arial" pitchFamily="34" charset="0"/>
        <a:buChar char="•"/>
        <a:defRPr sz="3200" kern="1200">
          <a:gradFill>
            <a:gsLst>
              <a:gs pos="0">
                <a:schemeClr val="tx1">
                  <a:lumMod val="75000"/>
                  <a:lumOff val="25000"/>
                </a:schemeClr>
              </a:gs>
              <a:gs pos="86000">
                <a:schemeClr val="tx1">
                  <a:lumMod val="75000"/>
                  <a:lumOff val="25000"/>
                </a:schemeClr>
              </a:gs>
            </a:gsLst>
            <a:lin ang="5400000" scaled="0"/>
          </a:gradFill>
          <a:latin typeface="+mj-lt"/>
          <a:ea typeface="+mn-ea"/>
          <a:cs typeface="+mn-cs"/>
        </a:defRPr>
      </a:lvl1pPr>
      <a:lvl2pPr marL="630238" indent="-284163" algn="l" defTabSz="914363" rtl="0" eaLnBrk="1" latinLnBrk="0" hangingPunct="1">
        <a:lnSpc>
          <a:spcPct val="90000"/>
        </a:lnSpc>
        <a:spcBef>
          <a:spcPct val="20000"/>
        </a:spcBef>
        <a:buSzPct val="90000"/>
        <a:buFont typeface="Arial" pitchFamily="34" charset="0"/>
        <a:buChar char="•"/>
        <a:tabLst>
          <a:tab pos="630238" algn="l"/>
        </a:tabLst>
        <a:defRPr sz="20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2pPr>
      <a:lvl3pPr marL="914400" indent="-284163" algn="l" defTabSz="914363" rtl="0" eaLnBrk="1" latinLnBrk="0" hangingPunct="1">
        <a:lnSpc>
          <a:spcPct val="90000"/>
        </a:lnSpc>
        <a:spcBef>
          <a:spcPct val="20000"/>
        </a:spcBef>
        <a:buSzPct val="90000"/>
        <a:buFont typeface="Arial" pitchFamily="34" charset="0"/>
        <a:buChar char="•"/>
        <a:defRPr sz="18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3pPr>
      <a:lvl4pPr marL="1482725" indent="-223838" algn="l" defTabSz="914363" rtl="0" eaLnBrk="1" latinLnBrk="0" hangingPunct="1">
        <a:lnSpc>
          <a:spcPct val="90000"/>
        </a:lnSpc>
        <a:spcBef>
          <a:spcPct val="20000"/>
        </a:spcBef>
        <a:buSzPct val="90000"/>
        <a:buFont typeface="Arial" pitchFamily="34" charset="0"/>
        <a:buChar char="•"/>
        <a:tabLst>
          <a:tab pos="914400" algn="l"/>
        </a:tabLst>
        <a:defRPr sz="20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4pPr>
      <a:lvl5pPr marL="1712913" indent="-230188" algn="l" defTabSz="914363" rtl="0" eaLnBrk="1" latinLnBrk="0" hangingPunct="1">
        <a:lnSpc>
          <a:spcPct val="90000"/>
        </a:lnSpc>
        <a:spcBef>
          <a:spcPct val="20000"/>
        </a:spcBef>
        <a:buSzPct val="90000"/>
        <a:buFont typeface="Arial" pitchFamily="34" charset="0"/>
        <a:buChar char="•"/>
        <a:defRPr sz="20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12" y="228600"/>
            <a:ext cx="11149013" cy="7478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519113" y="1447800"/>
            <a:ext cx="11149012" cy="1086451"/>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2795207330"/>
      </p:ext>
    </p:extLst>
  </p:cSld>
  <p:clrMap bg1="dk1" tx1="lt1" bg2="dk2" tx2="lt2" accent1="accent1" accent2="accent2" accent3="accent3" accent4="accent4" accent5="accent5" accent6="accent6" hlink="hlink" folHlink="folHlink"/>
  <p:sldLayoutIdLst>
    <p:sldLayoutId id="2147483818" r:id="rId1"/>
    <p:sldLayoutId id="2147483819" r:id="rId2"/>
    <p:sldLayoutId id="2147483820" r:id="rId3"/>
    <p:sldLayoutId id="2147483821" r:id="rId4"/>
    <p:sldLayoutId id="2147483822" r:id="rId5"/>
    <p:sldLayoutId id="2147483823" r:id="rId6"/>
    <p:sldLayoutId id="2147483824" r:id="rId7"/>
    <p:sldLayoutId id="2147483825" r:id="rId8"/>
    <p:sldLayoutId id="2147483826" r:id="rId9"/>
    <p:sldLayoutId id="2147483827" r:id="rId10"/>
    <p:sldLayoutId id="2147483828" r:id="rId11"/>
    <p:sldLayoutId id="2147483829" r:id="rId12"/>
  </p:sldLayoutIdLst>
  <p:transition>
    <p:fade/>
  </p:transition>
  <p:txStyles>
    <p:titleStyle>
      <a:lvl1pPr algn="l" defTabSz="914363" rtl="0" eaLnBrk="1" latinLnBrk="0" hangingPunct="1">
        <a:lnSpc>
          <a:spcPct val="90000"/>
        </a:lnSpc>
        <a:spcBef>
          <a:spcPct val="0"/>
        </a:spcBef>
        <a:buNone/>
        <a:defRPr lang="en-US" sz="5400" b="0" kern="1200" cap="none" spc="-100" baseline="0" dirty="0" smtClean="0">
          <a:ln w="3175">
            <a:noFill/>
          </a:ln>
          <a:gradFill flip="none" rotWithShape="1">
            <a:gsLst>
              <a:gs pos="0">
                <a:schemeClr val="tx1">
                  <a:lumMod val="75000"/>
                  <a:lumOff val="25000"/>
                </a:schemeClr>
              </a:gs>
              <a:gs pos="86000">
                <a:schemeClr val="tx1">
                  <a:lumMod val="75000"/>
                  <a:lumOff val="25000"/>
                </a:schemeClr>
              </a:gs>
            </a:gsLst>
            <a:lin ang="5400000" scaled="0"/>
            <a:tileRect/>
          </a:gradFill>
          <a:effectLst/>
          <a:latin typeface="Segoe UI Light" pitchFamily="34" charset="0"/>
          <a:ea typeface="+mn-ea"/>
          <a:cs typeface="Arial" charset="0"/>
        </a:defRPr>
      </a:lvl1pPr>
    </p:titleStyle>
    <p:bodyStyle>
      <a:lvl1pPr marL="346075" indent="-346075" algn="l" defTabSz="914363" rtl="0" eaLnBrk="1" latinLnBrk="0" hangingPunct="1">
        <a:lnSpc>
          <a:spcPct val="90000"/>
        </a:lnSpc>
        <a:spcBef>
          <a:spcPct val="20000"/>
        </a:spcBef>
        <a:buSzPct val="90000"/>
        <a:buFont typeface="Arial" pitchFamily="34" charset="0"/>
        <a:buChar char="•"/>
        <a:defRPr sz="3200" kern="1200">
          <a:gradFill>
            <a:gsLst>
              <a:gs pos="0">
                <a:schemeClr val="tx1">
                  <a:lumMod val="75000"/>
                  <a:lumOff val="25000"/>
                </a:schemeClr>
              </a:gs>
              <a:gs pos="86000">
                <a:schemeClr val="tx1">
                  <a:lumMod val="75000"/>
                  <a:lumOff val="25000"/>
                </a:schemeClr>
              </a:gs>
            </a:gsLst>
            <a:lin ang="5400000" scaled="0"/>
          </a:gradFill>
          <a:latin typeface="+mj-lt"/>
          <a:ea typeface="+mn-ea"/>
          <a:cs typeface="+mn-cs"/>
        </a:defRPr>
      </a:lvl1pPr>
      <a:lvl2pPr marL="630238" indent="-284163" algn="l" defTabSz="914363" rtl="0" eaLnBrk="1" latinLnBrk="0" hangingPunct="1">
        <a:lnSpc>
          <a:spcPct val="90000"/>
        </a:lnSpc>
        <a:spcBef>
          <a:spcPct val="20000"/>
        </a:spcBef>
        <a:buSzPct val="90000"/>
        <a:buFont typeface="Arial" pitchFamily="34" charset="0"/>
        <a:buChar char="•"/>
        <a:tabLst>
          <a:tab pos="630238" algn="l"/>
        </a:tabLst>
        <a:defRPr sz="20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2pPr>
      <a:lvl3pPr marL="914400" indent="-284163" algn="l" defTabSz="914363" rtl="0" eaLnBrk="1" latinLnBrk="0" hangingPunct="1">
        <a:lnSpc>
          <a:spcPct val="90000"/>
        </a:lnSpc>
        <a:spcBef>
          <a:spcPct val="20000"/>
        </a:spcBef>
        <a:buSzPct val="90000"/>
        <a:buFont typeface="Arial" pitchFamily="34" charset="0"/>
        <a:buChar char="•"/>
        <a:defRPr sz="18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3pPr>
      <a:lvl4pPr marL="1482725" indent="-223838" algn="l" defTabSz="914363" rtl="0" eaLnBrk="1" latinLnBrk="0" hangingPunct="1">
        <a:lnSpc>
          <a:spcPct val="90000"/>
        </a:lnSpc>
        <a:spcBef>
          <a:spcPct val="20000"/>
        </a:spcBef>
        <a:buSzPct val="90000"/>
        <a:buFont typeface="Arial" pitchFamily="34" charset="0"/>
        <a:buChar char="•"/>
        <a:tabLst>
          <a:tab pos="914400" algn="l"/>
        </a:tabLst>
        <a:defRPr sz="20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4pPr>
      <a:lvl5pPr marL="1712913" indent="-230188" algn="l" defTabSz="914363" rtl="0" eaLnBrk="1" latinLnBrk="0" hangingPunct="1">
        <a:lnSpc>
          <a:spcPct val="90000"/>
        </a:lnSpc>
        <a:spcBef>
          <a:spcPct val="20000"/>
        </a:spcBef>
        <a:buSzPct val="90000"/>
        <a:buFont typeface="Arial" pitchFamily="34" charset="0"/>
        <a:buChar char="•"/>
        <a:defRPr sz="20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7" Type="http://schemas.microsoft.com/office/2007/relationships/hdphoto" Target="../media/hdphoto2.wdp"/><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8.png"/><Relationship Id="rId7" Type="http://schemas.openxmlformats.org/officeDocument/2006/relationships/image" Target="../media/image28.jp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27.jpg"/><Relationship Id="rId5" Type="http://schemas.openxmlformats.org/officeDocument/2006/relationships/image" Target="../media/image26.png"/><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33.png"/><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36.jpg"/></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41.png"/><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29.png"/><Relationship Id="rId7" Type="http://schemas.openxmlformats.org/officeDocument/2006/relationships/image" Target="../media/image45.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44.png"/><Relationship Id="rId5" Type="http://schemas.openxmlformats.org/officeDocument/2006/relationships/image" Target="../media/image43.png"/><Relationship Id="rId10" Type="http://schemas.openxmlformats.org/officeDocument/2006/relationships/image" Target="../media/image26.png"/><Relationship Id="rId4" Type="http://schemas.openxmlformats.org/officeDocument/2006/relationships/image" Target="../media/image42.png"/><Relationship Id="rId9" Type="http://schemas.openxmlformats.org/officeDocument/2006/relationships/image" Target="../media/image47.png"/></Relationships>
</file>

<file path=ppt/slides/_rels/slide2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6.xml"/><Relationship Id="rId1" Type="http://schemas.openxmlformats.org/officeDocument/2006/relationships/slideLayout" Target="../slideLayouts/slideLayout4.xml"/><Relationship Id="rId6" Type="http://schemas.openxmlformats.org/officeDocument/2006/relationships/image" Target="../media/image50.png"/><Relationship Id="rId5" Type="http://schemas.openxmlformats.org/officeDocument/2006/relationships/image" Target="../media/image22.png"/><Relationship Id="rId4" Type="http://schemas.openxmlformats.org/officeDocument/2006/relationships/image" Target="../media/image49.png"/></Relationships>
</file>

<file path=ppt/slides/_rels/slide2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image" Target="../media/image52.png"/></Relationships>
</file>

<file path=ppt/slides/_rels/slide28.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29.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image" Target="../media/image54.wmf"/><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29.xml"/><Relationship Id="rId1" Type="http://schemas.openxmlformats.org/officeDocument/2006/relationships/slideLayout" Target="../slideLayouts/slideLayout5.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56.png"/></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32.xml.rels><?xml version="1.0" encoding="UTF-8" standalone="yes"?>
<Relationships xmlns="http://schemas.openxmlformats.org/package/2006/relationships"><Relationship Id="rId3" Type="http://schemas.openxmlformats.org/officeDocument/2006/relationships/image" Target="../media/image54.wmf"/><Relationship Id="rId2" Type="http://schemas.openxmlformats.org/officeDocument/2006/relationships/notesSlide" Target="../notesSlides/notesSlide32.xml"/><Relationship Id="rId1" Type="http://schemas.openxmlformats.org/officeDocument/2006/relationships/slideLayout" Target="../slideLayouts/slideLayout5.xml"/><Relationship Id="rId5" Type="http://schemas.openxmlformats.org/officeDocument/2006/relationships/image" Target="../media/image59.wmf"/><Relationship Id="rId4" Type="http://schemas.openxmlformats.org/officeDocument/2006/relationships/image" Target="../media/image58.png"/></Relationships>
</file>

<file path=ppt/slides/_rels/slide3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3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4.xml"/><Relationship Id="rId1" Type="http://schemas.openxmlformats.org/officeDocument/2006/relationships/slideLayout" Target="../slideLayouts/slideLayout1.xml"/><Relationship Id="rId5" Type="http://schemas.openxmlformats.org/officeDocument/2006/relationships/image" Target="../media/image62.png"/><Relationship Id="rId4" Type="http://schemas.openxmlformats.org/officeDocument/2006/relationships/image" Target="../media/image25.png"/></Relationships>
</file>

<file path=ppt/slides/_rels/slide3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5.xml"/><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image" Target="../media/image6.png"/></Relationships>
</file>

<file path=ppt/slides/_rels/slide36.xml.rels><?xml version="1.0" encoding="UTF-8" standalone="yes"?>
<Relationships xmlns="http://schemas.openxmlformats.org/package/2006/relationships"><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notesSlide" Target="../notesSlides/notesSlide36.xml"/><Relationship Id="rId1" Type="http://schemas.openxmlformats.org/officeDocument/2006/relationships/slideLayout" Target="../slideLayouts/slideLayout4.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37.xml.rels><?xml version="1.0" encoding="UTF-8" standalone="yes"?>
<Relationships xmlns="http://schemas.openxmlformats.org/package/2006/relationships"><Relationship Id="rId3" Type="http://schemas.openxmlformats.org/officeDocument/2006/relationships/hyperlink" Target="microsoftvirtualacademy.com" TargetMode="External"/><Relationship Id="rId2" Type="http://schemas.openxmlformats.org/officeDocument/2006/relationships/hyperlink" Target="technet.microsoft.com%5Cevalcenter" TargetMode="External"/><Relationship Id="rId1" Type="http://schemas.openxmlformats.org/officeDocument/2006/relationships/slideLayout" Target="../slideLayouts/slideLayout4.xml"/><Relationship Id="rId5" Type="http://schemas.openxmlformats.org/officeDocument/2006/relationships/hyperlink" Target="http://aka.ms/certifications" TargetMode="External"/><Relationship Id="rId4" Type="http://schemas.openxmlformats.org/officeDocument/2006/relationships/hyperlink" Target="technet.microsoft.com%5Cglobalitcamps"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7.xml"/><Relationship Id="rId1" Type="http://schemas.openxmlformats.org/officeDocument/2006/relationships/slideLayout" Target="../slideLayouts/slideLayout59.xml"/><Relationship Id="rId6" Type="http://schemas.openxmlformats.org/officeDocument/2006/relationships/image" Target="../media/image71.png"/><Relationship Id="rId5" Type="http://schemas.microsoft.com/office/2007/relationships/hdphoto" Target="../media/hdphoto3.wdp"/><Relationship Id="rId4" Type="http://schemas.openxmlformats.org/officeDocument/2006/relationships/image" Target="../media/image7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512764" y="1768475"/>
            <a:ext cx="11228440" cy="2659190"/>
          </a:xfrm>
        </p:spPr>
        <p:txBody>
          <a:bodyPr/>
          <a:lstStyle/>
          <a:p>
            <a:r>
              <a:rPr lang="en-US" sz="9600" spc="-400" dirty="0" smtClean="0"/>
              <a:t>Windows 8 Recovery and Security</a:t>
            </a:r>
            <a:endParaRPr lang="en-US" sz="9600" spc="-400" dirty="0"/>
          </a:p>
        </p:txBody>
      </p:sp>
    </p:spTree>
    <p:extLst>
      <p:ext uri="{BB962C8B-B14F-4D97-AF65-F5344CB8AC3E}">
        <p14:creationId xmlns:p14="http://schemas.microsoft.com/office/powerpoint/2010/main" val="2051359902"/>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Group 46"/>
          <p:cNvGrpSpPr>
            <a:grpSpLocks noChangeAspect="1"/>
          </p:cNvGrpSpPr>
          <p:nvPr/>
        </p:nvGrpSpPr>
        <p:grpSpPr>
          <a:xfrm>
            <a:off x="2925168" y="815950"/>
            <a:ext cx="5789141" cy="5779194"/>
            <a:chOff x="2178948" y="1790005"/>
            <a:chExt cx="1877746" cy="1874520"/>
          </a:xfrm>
        </p:grpSpPr>
        <p:sp>
          <p:nvSpPr>
            <p:cNvPr id="48" name="Rectangle 47"/>
            <p:cNvSpPr/>
            <p:nvPr/>
          </p:nvSpPr>
          <p:spPr bwMode="auto">
            <a:xfrm>
              <a:off x="2178948" y="1790005"/>
              <a:ext cx="1877746" cy="187452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pic>
          <p:nvPicPr>
            <p:cNvPr id="49" name="Picture 2" descr="C:\Users\sigurdg\Desktop\Agility.png"/>
            <p:cNvPicPr>
              <a:picLocks noChangeAspect="1" noChangeArrowheads="1"/>
            </p:cNvPicPr>
            <p:nvPr/>
          </p:nvPicPr>
          <p:blipFill>
            <a:blip r:embed="rId3" cstate="print"/>
            <a:srcRect/>
            <a:stretch>
              <a:fillRect/>
            </a:stretch>
          </p:blipFill>
          <p:spPr bwMode="auto">
            <a:xfrm>
              <a:off x="2386890" y="2011599"/>
              <a:ext cx="1458634" cy="1492426"/>
            </a:xfrm>
            <a:prstGeom prst="rect">
              <a:avLst/>
            </a:prstGeom>
            <a:noFill/>
          </p:spPr>
        </p:pic>
      </p:grpSp>
      <p:grpSp>
        <p:nvGrpSpPr>
          <p:cNvPr id="13" name="Group 12"/>
          <p:cNvGrpSpPr/>
          <p:nvPr/>
        </p:nvGrpSpPr>
        <p:grpSpPr>
          <a:xfrm>
            <a:off x="2177335" y="1786096"/>
            <a:ext cx="1877746" cy="1874520"/>
            <a:chOff x="2177335" y="1786096"/>
            <a:chExt cx="1877746" cy="1874520"/>
          </a:xfrm>
        </p:grpSpPr>
        <p:sp>
          <p:nvSpPr>
            <p:cNvPr id="18" name="Rectangle 17"/>
            <p:cNvSpPr/>
            <p:nvPr/>
          </p:nvSpPr>
          <p:spPr bwMode="auto">
            <a:xfrm>
              <a:off x="2177335" y="1786096"/>
              <a:ext cx="1877746" cy="187452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4" name="TextBox 3"/>
            <p:cNvSpPr txBox="1"/>
            <p:nvPr/>
          </p:nvSpPr>
          <p:spPr>
            <a:xfrm>
              <a:off x="2342178" y="2355961"/>
              <a:ext cx="1551285" cy="830997"/>
            </a:xfrm>
            <a:prstGeom prst="rect">
              <a:avLst/>
            </a:prstGeom>
            <a:noFill/>
          </p:spPr>
          <p:txBody>
            <a:bodyPr wrap="square" lIns="0" tIns="0" rIns="0" bIns="0" rtlCol="0">
              <a:spAutoFit/>
            </a:bodyPr>
            <a:lstStyle/>
            <a:p>
              <a:pPr lvl="0" algn="ctr"/>
              <a:r>
                <a:rPr lang="en-US" dirty="0">
                  <a:solidFill>
                    <a:schemeClr val="bg1"/>
                  </a:solidFill>
                  <a:latin typeface="Segoe UI" pitchFamily="34" charset="0"/>
                </a:rPr>
                <a:t>Protecting devices against threats</a:t>
              </a:r>
            </a:p>
          </p:txBody>
        </p:sp>
      </p:grpSp>
      <p:grpSp>
        <p:nvGrpSpPr>
          <p:cNvPr id="15" name="Group 14"/>
          <p:cNvGrpSpPr/>
          <p:nvPr/>
        </p:nvGrpSpPr>
        <p:grpSpPr>
          <a:xfrm>
            <a:off x="6135006" y="1769741"/>
            <a:ext cx="1877746" cy="1874520"/>
            <a:chOff x="6148654" y="1756093"/>
            <a:chExt cx="1877746" cy="1874520"/>
          </a:xfrm>
        </p:grpSpPr>
        <p:sp>
          <p:nvSpPr>
            <p:cNvPr id="20" name="Rectangle 19"/>
            <p:cNvSpPr/>
            <p:nvPr/>
          </p:nvSpPr>
          <p:spPr bwMode="auto">
            <a:xfrm>
              <a:off x="6148654" y="1756093"/>
              <a:ext cx="1877746" cy="187452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25" name="TextBox 24"/>
            <p:cNvSpPr txBox="1"/>
            <p:nvPr/>
          </p:nvSpPr>
          <p:spPr>
            <a:xfrm>
              <a:off x="6232217" y="2552019"/>
              <a:ext cx="1695424" cy="276999"/>
            </a:xfrm>
            <a:prstGeom prst="rect">
              <a:avLst/>
            </a:prstGeom>
            <a:noFill/>
          </p:spPr>
          <p:txBody>
            <a:bodyPr wrap="square" lIns="0" tIns="0" rIns="0" bIns="0" rtlCol="0">
              <a:spAutoFit/>
            </a:bodyPr>
            <a:lstStyle/>
            <a:p>
              <a:pPr algn="ctr"/>
              <a:r>
                <a:rPr lang="en-US" dirty="0" smtClean="0">
                  <a:solidFill>
                    <a:srgbClr val="FFFFFF"/>
                  </a:solidFill>
                </a:rPr>
                <a:t>Secure access</a:t>
              </a:r>
            </a:p>
          </p:txBody>
        </p:sp>
      </p:grpSp>
      <p:sp>
        <p:nvSpPr>
          <p:cNvPr id="46" name="Title 7"/>
          <p:cNvSpPr>
            <a:spLocks noGrp="1"/>
          </p:cNvSpPr>
          <p:nvPr>
            <p:ph type="title"/>
          </p:nvPr>
        </p:nvSpPr>
        <p:spPr>
          <a:xfrm>
            <a:off x="519112" y="78472"/>
            <a:ext cx="11149013" cy="747897"/>
          </a:xfrm>
        </p:spPr>
        <p:txBody>
          <a:bodyPr/>
          <a:lstStyle/>
          <a:p>
            <a:r>
              <a:rPr lang="en-US" dirty="0" smtClean="0"/>
              <a:t>New Features, Familiar Tools</a:t>
            </a:r>
            <a:endParaRPr lang="en-US" dirty="0"/>
          </a:p>
        </p:txBody>
      </p:sp>
      <p:grpSp>
        <p:nvGrpSpPr>
          <p:cNvPr id="8" name="Group 7"/>
          <p:cNvGrpSpPr/>
          <p:nvPr/>
        </p:nvGrpSpPr>
        <p:grpSpPr>
          <a:xfrm>
            <a:off x="2189163" y="3756665"/>
            <a:ext cx="1877746" cy="1874520"/>
            <a:chOff x="4161613" y="3797565"/>
            <a:chExt cx="1877746" cy="1874520"/>
          </a:xfrm>
        </p:grpSpPr>
        <p:sp>
          <p:nvSpPr>
            <p:cNvPr id="41" name="Rectangle 40"/>
            <p:cNvSpPr/>
            <p:nvPr/>
          </p:nvSpPr>
          <p:spPr bwMode="auto">
            <a:xfrm>
              <a:off x="4161613" y="3797565"/>
              <a:ext cx="1877746" cy="187452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pic>
          <p:nvPicPr>
            <p:cNvPr id="31" name="Picture 2" descr="\\MAGNUM\Projects\Microsoft\Cloud Power FY12\Design\ICONS_PNG\Devices.png"/>
            <p:cNvPicPr>
              <a:picLocks noChangeAspect="1" noChangeArrowheads="1"/>
            </p:cNvPicPr>
            <p:nvPr/>
          </p:nvPicPr>
          <p:blipFill>
            <a:blip r:embed="rId4" cstate="print">
              <a:lum bright="100000"/>
            </a:blip>
            <a:srcRect/>
            <a:stretch>
              <a:fillRect/>
            </a:stretch>
          </p:blipFill>
          <p:spPr bwMode="auto">
            <a:xfrm>
              <a:off x="4183541" y="3811371"/>
              <a:ext cx="1828800" cy="1828800"/>
            </a:xfrm>
            <a:prstGeom prst="rect">
              <a:avLst/>
            </a:prstGeom>
            <a:noFill/>
          </p:spPr>
        </p:pic>
      </p:grpSp>
      <p:grpSp>
        <p:nvGrpSpPr>
          <p:cNvPr id="5" name="Group 4"/>
          <p:cNvGrpSpPr/>
          <p:nvPr/>
        </p:nvGrpSpPr>
        <p:grpSpPr>
          <a:xfrm>
            <a:off x="6149027" y="3756665"/>
            <a:ext cx="1877746" cy="1880933"/>
            <a:chOff x="8125042" y="3791151"/>
            <a:chExt cx="1877746" cy="1880933"/>
          </a:xfrm>
        </p:grpSpPr>
        <p:sp>
          <p:nvSpPr>
            <p:cNvPr id="51" name="Rectangle 50"/>
            <p:cNvSpPr/>
            <p:nvPr/>
          </p:nvSpPr>
          <p:spPr bwMode="auto">
            <a:xfrm>
              <a:off x="8125042" y="3791151"/>
              <a:ext cx="1877746" cy="1880933"/>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pic>
          <p:nvPicPr>
            <p:cNvPr id="32" name="Picture 6" descr="\\MAGNUM\Projects\Microsoft\Cloud Power FY12\Design\ICONS_PNG\Flexible_Workspace.png"/>
            <p:cNvPicPr>
              <a:picLocks noChangeAspect="1" noChangeArrowheads="1"/>
            </p:cNvPicPr>
            <p:nvPr/>
          </p:nvPicPr>
          <p:blipFill>
            <a:blip r:embed="rId5" cstate="print">
              <a:lum bright="100000"/>
            </a:blip>
            <a:srcRect/>
            <a:stretch>
              <a:fillRect/>
            </a:stretch>
          </p:blipFill>
          <p:spPr bwMode="auto">
            <a:xfrm>
              <a:off x="8150723" y="3809575"/>
              <a:ext cx="1828800" cy="1828800"/>
            </a:xfrm>
            <a:prstGeom prst="rect">
              <a:avLst/>
            </a:prstGeom>
            <a:noFill/>
          </p:spPr>
        </p:pic>
      </p:grpSp>
      <p:grpSp>
        <p:nvGrpSpPr>
          <p:cNvPr id="3" name="Group 2"/>
          <p:cNvGrpSpPr/>
          <p:nvPr/>
        </p:nvGrpSpPr>
        <p:grpSpPr>
          <a:xfrm>
            <a:off x="4155127" y="1782123"/>
            <a:ext cx="1877746" cy="1874520"/>
            <a:chOff x="6142669" y="1782196"/>
            <a:chExt cx="1877746" cy="1874520"/>
          </a:xfrm>
        </p:grpSpPr>
        <p:sp>
          <p:nvSpPr>
            <p:cNvPr id="21" name="Rectangle 20"/>
            <p:cNvSpPr/>
            <p:nvPr/>
          </p:nvSpPr>
          <p:spPr bwMode="auto">
            <a:xfrm>
              <a:off x="6142669" y="1782196"/>
              <a:ext cx="1877746" cy="187452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pic>
          <p:nvPicPr>
            <p:cNvPr id="34" name="Picture 3" descr="\\MAGNUM\Projects\Microsoft\Cloud Power FY12\Design\ICONS_PNG\Confidentiality.png"/>
            <p:cNvPicPr>
              <a:picLocks noChangeAspect="1" noChangeArrowheads="1"/>
            </p:cNvPicPr>
            <p:nvPr/>
          </p:nvPicPr>
          <p:blipFill>
            <a:blip r:embed="rId6" cstate="print">
              <a:lum bright="100000"/>
            </a:blip>
            <a:srcRect/>
            <a:stretch>
              <a:fillRect/>
            </a:stretch>
          </p:blipFill>
          <p:spPr bwMode="auto">
            <a:xfrm>
              <a:off x="6163424" y="1805916"/>
              <a:ext cx="1828800" cy="1828800"/>
            </a:xfrm>
            <a:prstGeom prst="rect">
              <a:avLst/>
            </a:prstGeom>
            <a:noFill/>
          </p:spPr>
        </p:pic>
      </p:grpSp>
      <p:grpSp>
        <p:nvGrpSpPr>
          <p:cNvPr id="14" name="Group 13"/>
          <p:cNvGrpSpPr/>
          <p:nvPr/>
        </p:nvGrpSpPr>
        <p:grpSpPr>
          <a:xfrm>
            <a:off x="4164533" y="3756823"/>
            <a:ext cx="1877746" cy="1874520"/>
            <a:chOff x="4168775" y="3757425"/>
            <a:chExt cx="1877746" cy="1874520"/>
          </a:xfrm>
        </p:grpSpPr>
        <p:sp>
          <p:nvSpPr>
            <p:cNvPr id="38" name="Rectangle 37"/>
            <p:cNvSpPr/>
            <p:nvPr/>
          </p:nvSpPr>
          <p:spPr bwMode="auto">
            <a:xfrm>
              <a:off x="4168775" y="3757425"/>
              <a:ext cx="1877746" cy="187452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11" name="TextBox 10"/>
            <p:cNvSpPr txBox="1"/>
            <p:nvPr/>
          </p:nvSpPr>
          <p:spPr>
            <a:xfrm>
              <a:off x="4374785" y="4233020"/>
              <a:ext cx="1444954" cy="923330"/>
            </a:xfrm>
            <a:prstGeom prst="rect">
              <a:avLst/>
            </a:prstGeom>
            <a:noFill/>
          </p:spPr>
          <p:txBody>
            <a:bodyPr wrap="square" lIns="0" tIns="0" rIns="0" bIns="0" rtlCol="0">
              <a:spAutoFit/>
            </a:bodyPr>
            <a:lstStyle/>
            <a:p>
              <a:pPr lvl="0" algn="ctr"/>
              <a:r>
                <a:rPr lang="en-US" sz="2000" dirty="0">
                  <a:solidFill>
                    <a:schemeClr val="bg1"/>
                  </a:solidFill>
                  <a:latin typeface="Segoe UI" pitchFamily="34" charset="0"/>
                </a:rPr>
                <a:t>Protecting sensitive </a:t>
              </a:r>
              <a:r>
                <a:rPr lang="en-US" sz="2000" dirty="0" smtClean="0">
                  <a:solidFill>
                    <a:schemeClr val="bg1"/>
                  </a:solidFill>
                  <a:latin typeface="Segoe UI" pitchFamily="34" charset="0"/>
                </a:rPr>
                <a:t>data</a:t>
              </a:r>
              <a:endParaRPr lang="en-US" sz="2000" dirty="0">
                <a:solidFill>
                  <a:schemeClr val="bg1"/>
                </a:solidFill>
                <a:latin typeface="Segoe UI" pitchFamily="34" charset="0"/>
              </a:endParaRPr>
            </a:p>
          </p:txBody>
        </p:sp>
      </p:grpSp>
      <p:sp>
        <p:nvSpPr>
          <p:cNvPr id="12" name="TextBox 11"/>
          <p:cNvSpPr txBox="1"/>
          <p:nvPr/>
        </p:nvSpPr>
        <p:spPr>
          <a:xfrm>
            <a:off x="2189163" y="1173012"/>
            <a:ext cx="3866764" cy="615553"/>
          </a:xfrm>
          <a:prstGeom prst="rect">
            <a:avLst/>
          </a:prstGeom>
          <a:noFill/>
        </p:spPr>
        <p:txBody>
          <a:bodyPr wrap="none" lIns="0" tIns="0" rIns="0" bIns="0" rtlCol="0">
            <a:spAutoFit/>
          </a:bodyPr>
          <a:lstStyle/>
          <a:p>
            <a:r>
              <a:rPr lang="en-US" sz="4000" dirty="0" smtClean="0">
                <a:solidFill>
                  <a:schemeClr val="accent2">
                    <a:lumMod val="75000"/>
                  </a:schemeClr>
                </a:solidFill>
                <a:latin typeface="Segoe UI Light" pitchFamily="34" charset="0"/>
              </a:rPr>
              <a:t>Three focus areas:</a:t>
            </a:r>
          </a:p>
        </p:txBody>
      </p:sp>
      <p:sp>
        <p:nvSpPr>
          <p:cNvPr id="16" name="TextBox 15"/>
          <p:cNvSpPr txBox="1"/>
          <p:nvPr/>
        </p:nvSpPr>
        <p:spPr>
          <a:xfrm>
            <a:off x="870835" y="3121224"/>
            <a:ext cx="10447155" cy="615553"/>
          </a:xfrm>
          <a:prstGeom prst="rect">
            <a:avLst/>
          </a:prstGeom>
          <a:noFill/>
        </p:spPr>
        <p:txBody>
          <a:bodyPr wrap="none" lIns="0" tIns="0" rIns="0" bIns="0" rtlCol="0">
            <a:spAutoFit/>
          </a:bodyPr>
          <a:lstStyle/>
          <a:p>
            <a:pPr lvl="0"/>
            <a:r>
              <a:rPr lang="en-US" sz="4000" dirty="0">
                <a:solidFill>
                  <a:schemeClr val="accent2">
                    <a:lumMod val="75000"/>
                  </a:schemeClr>
                </a:solidFill>
                <a:latin typeface="+mj-lt"/>
              </a:rPr>
              <a:t>Windows 8 moves security and recovery </a:t>
            </a:r>
            <a:r>
              <a:rPr lang="en-US" sz="4000" dirty="0" smtClean="0">
                <a:solidFill>
                  <a:schemeClr val="accent2">
                    <a:lumMod val="75000"/>
                  </a:schemeClr>
                </a:solidFill>
                <a:latin typeface="+mj-lt"/>
              </a:rPr>
              <a:t>forward</a:t>
            </a:r>
            <a:endParaRPr lang="en-US" sz="4000" dirty="0">
              <a:solidFill>
                <a:schemeClr val="accent2">
                  <a:lumMod val="75000"/>
                </a:schemeClr>
              </a:solidFill>
              <a:latin typeface="+mj-lt"/>
            </a:endParaRPr>
          </a:p>
        </p:txBody>
      </p:sp>
      <p:sp>
        <p:nvSpPr>
          <p:cNvPr id="17" name="TextBox 16"/>
          <p:cNvSpPr txBox="1"/>
          <p:nvPr/>
        </p:nvSpPr>
        <p:spPr>
          <a:xfrm>
            <a:off x="1748782" y="2814839"/>
            <a:ext cx="6254726" cy="1969770"/>
          </a:xfrm>
          <a:prstGeom prst="rect">
            <a:avLst/>
          </a:prstGeom>
          <a:noFill/>
        </p:spPr>
        <p:txBody>
          <a:bodyPr wrap="none" lIns="0" tIns="0" rIns="0" bIns="0" rtlCol="0">
            <a:spAutoFit/>
          </a:bodyPr>
          <a:lstStyle/>
          <a:p>
            <a:pPr lvl="0"/>
            <a:r>
              <a:rPr lang="en-US" sz="3200" dirty="0">
                <a:solidFill>
                  <a:schemeClr val="accent6"/>
                </a:solidFill>
                <a:latin typeface="+mj-lt"/>
              </a:rPr>
              <a:t>Familiar tools from Windows 7</a:t>
            </a:r>
          </a:p>
          <a:p>
            <a:pPr marL="914382" lvl="1" indent="-457200">
              <a:buFont typeface="Arial" pitchFamily="34" charset="0"/>
              <a:buChar char="•"/>
            </a:pPr>
            <a:r>
              <a:rPr lang="en-US" sz="3200" dirty="0">
                <a:solidFill>
                  <a:schemeClr val="accent6"/>
                </a:solidFill>
                <a:latin typeface="+mj-lt"/>
              </a:rPr>
              <a:t>BitLocker and DaRT </a:t>
            </a:r>
          </a:p>
          <a:p>
            <a:pPr marL="914382" lvl="1" indent="-457200">
              <a:buFont typeface="Arial" pitchFamily="34" charset="0"/>
              <a:buChar char="•"/>
            </a:pPr>
            <a:r>
              <a:rPr lang="en-US" sz="3200" dirty="0">
                <a:solidFill>
                  <a:schemeClr val="accent6"/>
                </a:solidFill>
                <a:latin typeface="+mj-lt"/>
              </a:rPr>
              <a:t>Safe Mode and System Restore</a:t>
            </a:r>
            <a:endParaRPr lang="en-US" sz="3200" dirty="0">
              <a:solidFill>
                <a:schemeClr val="accent6"/>
              </a:solidFill>
              <a:latin typeface="+mj-lt"/>
              <a:ea typeface="Calibri"/>
              <a:cs typeface="Times New Roman"/>
            </a:endParaRPr>
          </a:p>
          <a:p>
            <a:endParaRPr lang="en-US" sz="3200" dirty="0" err="1" smtClean="0">
              <a:solidFill>
                <a:schemeClr val="accent6"/>
              </a:solidFill>
              <a:latin typeface="+mj-lt"/>
            </a:endParaRPr>
          </a:p>
        </p:txBody>
      </p:sp>
    </p:spTree>
    <p:extLst>
      <p:ext uri="{BB962C8B-B14F-4D97-AF65-F5344CB8AC3E}">
        <p14:creationId xmlns:p14="http://schemas.microsoft.com/office/powerpoint/2010/main" val="364904649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750"/>
                                        <p:tgtEl>
                                          <p:spTgt spid="16"/>
                                        </p:tgtEl>
                                      </p:cBhvr>
                                    </p:animEffect>
                                    <p:set>
                                      <p:cBhvr>
                                        <p:cTn id="7" dur="1" fill="hold">
                                          <p:stCondLst>
                                            <p:cond delay="749"/>
                                          </p:stCondLst>
                                        </p:cTn>
                                        <p:tgtEl>
                                          <p:spTgt spid="16"/>
                                        </p:tgtEl>
                                        <p:attrNameLst>
                                          <p:attrName>style.visibility</p:attrName>
                                        </p:attrNameLst>
                                      </p:cBhvr>
                                      <p:to>
                                        <p:strVal val="hidden"/>
                                      </p:to>
                                    </p:set>
                                  </p:childTnLst>
                                </p:cTn>
                              </p:par>
                            </p:childTnLst>
                          </p:cTn>
                        </p:par>
                        <p:par>
                          <p:cTn id="8" fill="hold">
                            <p:stCondLst>
                              <p:cond delay="750"/>
                            </p:stCondLst>
                            <p:childTnLst>
                              <p:par>
                                <p:cTn id="9" presetID="10" presetClass="entr" presetSubtype="0" fill="hold"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fade">
                                      <p:cBhvr>
                                        <p:cTn id="11" dur="750"/>
                                        <p:tgtEl>
                                          <p:spTgt spid="47"/>
                                        </p:tgtEl>
                                      </p:cBhvr>
                                    </p:animEffect>
                                  </p:childTnLst>
                                </p:cTn>
                              </p:par>
                            </p:childTnLst>
                          </p:cTn>
                        </p:par>
                        <p:par>
                          <p:cTn id="12" fill="hold">
                            <p:stCondLst>
                              <p:cond delay="1500"/>
                            </p:stCondLst>
                            <p:childTnLst>
                              <p:par>
                                <p:cTn id="13" presetID="6" presetClass="emph" presetSubtype="0" fill="hold" nodeType="afterEffect">
                                  <p:stCondLst>
                                    <p:cond delay="0"/>
                                  </p:stCondLst>
                                  <p:childTnLst>
                                    <p:animScale>
                                      <p:cBhvr>
                                        <p:cTn id="14" dur="1500" fill="hold"/>
                                        <p:tgtEl>
                                          <p:spTgt spid="47"/>
                                        </p:tgtEl>
                                      </p:cBhvr>
                                      <p:by x="67000" y="67000"/>
                                    </p:animScale>
                                  </p:childTnLst>
                                </p:cTn>
                              </p:par>
                            </p:childTnLst>
                          </p:cTn>
                        </p:par>
                        <p:par>
                          <p:cTn id="15" fill="hold">
                            <p:stCondLst>
                              <p:cond delay="3000"/>
                            </p:stCondLst>
                            <p:childTnLst>
                              <p:par>
                                <p:cTn id="16" presetID="42" presetClass="path" presetSubtype="0" accel="50000" decel="50000" fill="hold" nodeType="afterEffect">
                                  <p:stCondLst>
                                    <p:cond delay="0"/>
                                  </p:stCondLst>
                                  <p:childTnLst>
                                    <p:animMotion origin="layout" path="M 0.00117 2.01665E-6 L 0.34441 2.01665E-6 " pathEditMode="relative" rAng="0" ptsTypes="AA">
                                      <p:cBhvr>
                                        <p:cTn id="17" dur="1500" fill="hold"/>
                                        <p:tgtEl>
                                          <p:spTgt spid="47"/>
                                        </p:tgtEl>
                                        <p:attrNameLst>
                                          <p:attrName>ppt_x</p:attrName>
                                          <p:attrName>ppt_y</p:attrName>
                                        </p:attrNameLst>
                                      </p:cBhvr>
                                      <p:rCtr x="17155" y="0"/>
                                    </p:animMotion>
                                  </p:childTnLst>
                                </p:cTn>
                              </p:par>
                            </p:childTnLst>
                          </p:cTn>
                        </p:par>
                        <p:par>
                          <p:cTn id="18" fill="hold">
                            <p:stCondLst>
                              <p:cond delay="4500"/>
                            </p:stCondLst>
                            <p:childTnLst>
                              <p:par>
                                <p:cTn id="19" presetID="10" presetClass="entr" presetSubtype="0"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par>
                                <p:cTn id="22" presetID="10" presetClass="entr" presetSubtype="0" fill="hold" nodeType="withEffect">
                                  <p:stCondLst>
                                    <p:cond delay="25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par>
                                <p:cTn id="25" presetID="10" presetClass="entr" presetSubtype="0" fill="hold" nodeType="withEffect">
                                  <p:stCondLst>
                                    <p:cond delay="50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par>
                                <p:cTn id="28" presetID="10" presetClass="entr" presetSubtype="0" fill="hold" nodeType="withEffect">
                                  <p:stCondLst>
                                    <p:cond delay="75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500"/>
                                        <p:tgtEl>
                                          <p:spTgt spid="14"/>
                                        </p:tgtEl>
                                      </p:cBhvr>
                                    </p:animEffect>
                                  </p:childTnLst>
                                </p:cTn>
                              </p:par>
                              <p:par>
                                <p:cTn id="31" presetID="10" presetClass="entr" presetSubtype="0" fill="hold" nodeType="withEffect">
                                  <p:stCondLst>
                                    <p:cond delay="1000"/>
                                  </p:stCondLst>
                                  <p:childTnLst>
                                    <p:set>
                                      <p:cBhvr>
                                        <p:cTn id="32" dur="1" fill="hold">
                                          <p:stCondLst>
                                            <p:cond delay="0"/>
                                          </p:stCondLst>
                                        </p:cTn>
                                        <p:tgtEl>
                                          <p:spTgt spid="3"/>
                                        </p:tgtEl>
                                        <p:attrNameLst>
                                          <p:attrName>style.visibility</p:attrName>
                                        </p:attrNameLst>
                                      </p:cBhvr>
                                      <p:to>
                                        <p:strVal val="visible"/>
                                      </p:to>
                                    </p:set>
                                    <p:animEffect transition="in" filter="fade">
                                      <p:cBhvr>
                                        <p:cTn id="33" dur="500"/>
                                        <p:tgtEl>
                                          <p:spTgt spid="3"/>
                                        </p:tgtEl>
                                      </p:cBhvr>
                                    </p:animEffect>
                                  </p:childTnLst>
                                </p:cTn>
                              </p:par>
                              <p:par>
                                <p:cTn id="34" presetID="10" presetClass="entr" presetSubtype="0" fill="hold" nodeType="withEffect">
                                  <p:stCondLst>
                                    <p:cond delay="125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500"/>
                                        <p:tgtEl>
                                          <p:spTgt spid="15"/>
                                        </p:tgtEl>
                                      </p:cBhvr>
                                    </p:animEffect>
                                  </p:childTnLst>
                                </p:cTn>
                              </p:par>
                              <p:par>
                                <p:cTn id="37" presetID="10" presetClass="entr" presetSubtype="0" fill="hold" nodeType="withEffect">
                                  <p:stCondLst>
                                    <p:cond delay="1500"/>
                                  </p:stCondLst>
                                  <p:childTnLst>
                                    <p:set>
                                      <p:cBhvr>
                                        <p:cTn id="38" dur="1" fill="hold">
                                          <p:stCondLst>
                                            <p:cond delay="0"/>
                                          </p:stCondLst>
                                        </p:cTn>
                                        <p:tgtEl>
                                          <p:spTgt spid="5"/>
                                        </p:tgtEl>
                                        <p:attrNameLst>
                                          <p:attrName>style.visibility</p:attrName>
                                        </p:attrNameLst>
                                      </p:cBhvr>
                                      <p:to>
                                        <p:strVal val="visible"/>
                                      </p:to>
                                    </p:set>
                                    <p:animEffect transition="in" filter="fade">
                                      <p:cBhvr>
                                        <p:cTn id="39" dur="500"/>
                                        <p:tgtEl>
                                          <p:spTgt spid="5"/>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grpId="1" nodeType="clickEffect">
                                  <p:stCondLst>
                                    <p:cond delay="0"/>
                                  </p:stCondLst>
                                  <p:childTnLst>
                                    <p:animEffect transition="out" filter="fade">
                                      <p:cBhvr>
                                        <p:cTn id="43" dur="250"/>
                                        <p:tgtEl>
                                          <p:spTgt spid="12"/>
                                        </p:tgtEl>
                                      </p:cBhvr>
                                    </p:animEffect>
                                    <p:set>
                                      <p:cBhvr>
                                        <p:cTn id="44" dur="1" fill="hold">
                                          <p:stCondLst>
                                            <p:cond delay="249"/>
                                          </p:stCondLst>
                                        </p:cTn>
                                        <p:tgtEl>
                                          <p:spTgt spid="12"/>
                                        </p:tgtEl>
                                        <p:attrNameLst>
                                          <p:attrName>style.visibility</p:attrName>
                                        </p:attrNameLst>
                                      </p:cBhvr>
                                      <p:to>
                                        <p:strVal val="hidden"/>
                                      </p:to>
                                    </p:set>
                                  </p:childTnLst>
                                </p:cTn>
                              </p:par>
                            </p:childTnLst>
                          </p:cTn>
                        </p:par>
                        <p:par>
                          <p:cTn id="45" fill="hold">
                            <p:stCondLst>
                              <p:cond delay="250"/>
                            </p:stCondLst>
                            <p:childTnLst>
                              <p:par>
                                <p:cTn id="46" presetID="10" presetClass="exit" presetSubtype="0" fill="hold" nodeType="afterEffect">
                                  <p:stCondLst>
                                    <p:cond delay="0"/>
                                  </p:stCondLst>
                                  <p:childTnLst>
                                    <p:animEffect transition="out" filter="fade">
                                      <p:cBhvr>
                                        <p:cTn id="47" dur="250"/>
                                        <p:tgtEl>
                                          <p:spTgt spid="13"/>
                                        </p:tgtEl>
                                      </p:cBhvr>
                                    </p:animEffect>
                                    <p:set>
                                      <p:cBhvr>
                                        <p:cTn id="48" dur="1" fill="hold">
                                          <p:stCondLst>
                                            <p:cond delay="249"/>
                                          </p:stCondLst>
                                        </p:cTn>
                                        <p:tgtEl>
                                          <p:spTgt spid="13"/>
                                        </p:tgtEl>
                                        <p:attrNameLst>
                                          <p:attrName>style.visibility</p:attrName>
                                        </p:attrNameLst>
                                      </p:cBhvr>
                                      <p:to>
                                        <p:strVal val="hidden"/>
                                      </p:to>
                                    </p:set>
                                  </p:childTnLst>
                                </p:cTn>
                              </p:par>
                            </p:childTnLst>
                          </p:cTn>
                        </p:par>
                        <p:par>
                          <p:cTn id="49" fill="hold">
                            <p:stCondLst>
                              <p:cond delay="500"/>
                            </p:stCondLst>
                            <p:childTnLst>
                              <p:par>
                                <p:cTn id="50" presetID="10" presetClass="exit" presetSubtype="0" fill="hold" nodeType="afterEffect">
                                  <p:stCondLst>
                                    <p:cond delay="0"/>
                                  </p:stCondLst>
                                  <p:childTnLst>
                                    <p:animEffect transition="out" filter="fade">
                                      <p:cBhvr>
                                        <p:cTn id="51" dur="250"/>
                                        <p:tgtEl>
                                          <p:spTgt spid="8"/>
                                        </p:tgtEl>
                                      </p:cBhvr>
                                    </p:animEffect>
                                    <p:set>
                                      <p:cBhvr>
                                        <p:cTn id="52" dur="1" fill="hold">
                                          <p:stCondLst>
                                            <p:cond delay="249"/>
                                          </p:stCondLst>
                                        </p:cTn>
                                        <p:tgtEl>
                                          <p:spTgt spid="8"/>
                                        </p:tgtEl>
                                        <p:attrNameLst>
                                          <p:attrName>style.visibility</p:attrName>
                                        </p:attrNameLst>
                                      </p:cBhvr>
                                      <p:to>
                                        <p:strVal val="hidden"/>
                                      </p:to>
                                    </p:set>
                                  </p:childTnLst>
                                </p:cTn>
                              </p:par>
                            </p:childTnLst>
                          </p:cTn>
                        </p:par>
                        <p:par>
                          <p:cTn id="53" fill="hold">
                            <p:stCondLst>
                              <p:cond delay="750"/>
                            </p:stCondLst>
                            <p:childTnLst>
                              <p:par>
                                <p:cTn id="54" presetID="10" presetClass="exit" presetSubtype="0" fill="hold" nodeType="afterEffect">
                                  <p:stCondLst>
                                    <p:cond delay="0"/>
                                  </p:stCondLst>
                                  <p:childTnLst>
                                    <p:animEffect transition="out" filter="fade">
                                      <p:cBhvr>
                                        <p:cTn id="55" dur="250"/>
                                        <p:tgtEl>
                                          <p:spTgt spid="14"/>
                                        </p:tgtEl>
                                      </p:cBhvr>
                                    </p:animEffect>
                                    <p:set>
                                      <p:cBhvr>
                                        <p:cTn id="56" dur="1" fill="hold">
                                          <p:stCondLst>
                                            <p:cond delay="249"/>
                                          </p:stCondLst>
                                        </p:cTn>
                                        <p:tgtEl>
                                          <p:spTgt spid="14"/>
                                        </p:tgtEl>
                                        <p:attrNameLst>
                                          <p:attrName>style.visibility</p:attrName>
                                        </p:attrNameLst>
                                      </p:cBhvr>
                                      <p:to>
                                        <p:strVal val="hidden"/>
                                      </p:to>
                                    </p:set>
                                  </p:childTnLst>
                                </p:cTn>
                              </p:par>
                            </p:childTnLst>
                          </p:cTn>
                        </p:par>
                        <p:par>
                          <p:cTn id="57" fill="hold">
                            <p:stCondLst>
                              <p:cond delay="1000"/>
                            </p:stCondLst>
                            <p:childTnLst>
                              <p:par>
                                <p:cTn id="58" presetID="10" presetClass="exit" presetSubtype="0" fill="hold" nodeType="afterEffect">
                                  <p:stCondLst>
                                    <p:cond delay="0"/>
                                  </p:stCondLst>
                                  <p:childTnLst>
                                    <p:animEffect transition="out" filter="fade">
                                      <p:cBhvr>
                                        <p:cTn id="59" dur="250"/>
                                        <p:tgtEl>
                                          <p:spTgt spid="3"/>
                                        </p:tgtEl>
                                      </p:cBhvr>
                                    </p:animEffect>
                                    <p:set>
                                      <p:cBhvr>
                                        <p:cTn id="60" dur="1" fill="hold">
                                          <p:stCondLst>
                                            <p:cond delay="249"/>
                                          </p:stCondLst>
                                        </p:cTn>
                                        <p:tgtEl>
                                          <p:spTgt spid="3"/>
                                        </p:tgtEl>
                                        <p:attrNameLst>
                                          <p:attrName>style.visibility</p:attrName>
                                        </p:attrNameLst>
                                      </p:cBhvr>
                                      <p:to>
                                        <p:strVal val="hidden"/>
                                      </p:to>
                                    </p:set>
                                  </p:childTnLst>
                                </p:cTn>
                              </p:par>
                            </p:childTnLst>
                          </p:cTn>
                        </p:par>
                        <p:par>
                          <p:cTn id="61" fill="hold">
                            <p:stCondLst>
                              <p:cond delay="1250"/>
                            </p:stCondLst>
                            <p:childTnLst>
                              <p:par>
                                <p:cTn id="62" presetID="10" presetClass="exit" presetSubtype="0" fill="hold" nodeType="afterEffect">
                                  <p:stCondLst>
                                    <p:cond delay="0"/>
                                  </p:stCondLst>
                                  <p:childTnLst>
                                    <p:animEffect transition="out" filter="fade">
                                      <p:cBhvr>
                                        <p:cTn id="63" dur="250"/>
                                        <p:tgtEl>
                                          <p:spTgt spid="15"/>
                                        </p:tgtEl>
                                      </p:cBhvr>
                                    </p:animEffect>
                                    <p:set>
                                      <p:cBhvr>
                                        <p:cTn id="64" dur="1" fill="hold">
                                          <p:stCondLst>
                                            <p:cond delay="249"/>
                                          </p:stCondLst>
                                        </p:cTn>
                                        <p:tgtEl>
                                          <p:spTgt spid="15"/>
                                        </p:tgtEl>
                                        <p:attrNameLst>
                                          <p:attrName>style.visibility</p:attrName>
                                        </p:attrNameLst>
                                      </p:cBhvr>
                                      <p:to>
                                        <p:strVal val="hidden"/>
                                      </p:to>
                                    </p:set>
                                  </p:childTnLst>
                                </p:cTn>
                              </p:par>
                            </p:childTnLst>
                          </p:cTn>
                        </p:par>
                        <p:par>
                          <p:cTn id="65" fill="hold">
                            <p:stCondLst>
                              <p:cond delay="1500"/>
                            </p:stCondLst>
                            <p:childTnLst>
                              <p:par>
                                <p:cTn id="66" presetID="10" presetClass="exit" presetSubtype="0" fill="hold" nodeType="afterEffect">
                                  <p:stCondLst>
                                    <p:cond delay="0"/>
                                  </p:stCondLst>
                                  <p:childTnLst>
                                    <p:animEffect transition="out" filter="fade">
                                      <p:cBhvr>
                                        <p:cTn id="67" dur="250"/>
                                        <p:tgtEl>
                                          <p:spTgt spid="5"/>
                                        </p:tgtEl>
                                      </p:cBhvr>
                                    </p:animEffect>
                                    <p:set>
                                      <p:cBhvr>
                                        <p:cTn id="68" dur="1" fill="hold">
                                          <p:stCondLst>
                                            <p:cond delay="249"/>
                                          </p:stCondLst>
                                        </p:cTn>
                                        <p:tgtEl>
                                          <p:spTgt spid="5"/>
                                        </p:tgtEl>
                                        <p:attrNameLst>
                                          <p:attrName>style.visibility</p:attrName>
                                        </p:attrNameLst>
                                      </p:cBhvr>
                                      <p:to>
                                        <p:strVal val="hidden"/>
                                      </p:to>
                                    </p:set>
                                  </p:childTnLst>
                                </p:cTn>
                              </p:par>
                            </p:childTnLst>
                          </p:cTn>
                        </p:par>
                        <p:par>
                          <p:cTn id="69" fill="hold">
                            <p:stCondLst>
                              <p:cond delay="1750"/>
                            </p:stCondLst>
                            <p:childTnLst>
                              <p:par>
                                <p:cTn id="70" presetID="10" presetClass="entr" presetSubtype="0" fill="hold" grpId="0" nodeType="afterEffect">
                                  <p:stCondLst>
                                    <p:cond delay="0"/>
                                  </p:stCondLst>
                                  <p:childTnLst>
                                    <p:set>
                                      <p:cBhvr>
                                        <p:cTn id="71" dur="1" fill="hold">
                                          <p:stCondLst>
                                            <p:cond delay="0"/>
                                          </p:stCondLst>
                                        </p:cTn>
                                        <p:tgtEl>
                                          <p:spTgt spid="17"/>
                                        </p:tgtEl>
                                        <p:attrNameLst>
                                          <p:attrName>style.visibility</p:attrName>
                                        </p:attrNameLst>
                                      </p:cBhvr>
                                      <p:to>
                                        <p:strVal val="visible"/>
                                      </p:to>
                                    </p:set>
                                    <p:animEffect transition="in" filter="fade">
                                      <p:cBhvr>
                                        <p:cTn id="72" dur="7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2" grpId="1"/>
      <p:bldP spid="16" grpId="0"/>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2"/>
          <p:cNvSpPr>
            <a:spLocks noGrp="1"/>
          </p:cNvSpPr>
          <p:nvPr>
            <p:ph type="body" sz="quarter" idx="10"/>
          </p:nvPr>
        </p:nvSpPr>
        <p:spPr>
          <a:xfrm>
            <a:off x="969962" y="2305038"/>
            <a:ext cx="6049793" cy="2012859"/>
          </a:xfrm>
        </p:spPr>
        <p:txBody>
          <a:bodyPr/>
          <a:lstStyle/>
          <a:p>
            <a:pPr marL="457200" lvl="0" indent="-457200">
              <a:buFont typeface="Arial" pitchFamily="34" charset="0"/>
              <a:buChar char="•"/>
            </a:pPr>
            <a:r>
              <a:rPr lang="en-US" sz="2800" dirty="0">
                <a:solidFill>
                  <a:schemeClr val="accent2">
                    <a:lumMod val="75000"/>
                  </a:schemeClr>
                </a:solidFill>
                <a:latin typeface="+mj-lt"/>
              </a:rPr>
              <a:t>Refresh and </a:t>
            </a:r>
            <a:r>
              <a:rPr lang="en-US" sz="2800" dirty="0" smtClean="0">
                <a:solidFill>
                  <a:schemeClr val="accent2">
                    <a:lumMod val="75000"/>
                  </a:schemeClr>
                </a:solidFill>
                <a:latin typeface="+mj-lt"/>
              </a:rPr>
              <a:t>Reset</a:t>
            </a:r>
          </a:p>
          <a:p>
            <a:pPr lvl="0"/>
            <a:endParaRPr lang="en-US" sz="1400" dirty="0">
              <a:solidFill>
                <a:schemeClr val="accent2">
                  <a:lumMod val="75000"/>
                </a:schemeClr>
              </a:solidFill>
              <a:latin typeface="+mj-lt"/>
            </a:endParaRPr>
          </a:p>
          <a:p>
            <a:pPr marL="457200" lvl="0" indent="-457200">
              <a:buFont typeface="Arial" pitchFamily="34" charset="0"/>
              <a:buChar char="•"/>
            </a:pPr>
            <a:r>
              <a:rPr lang="en-US" sz="2800" dirty="0">
                <a:solidFill>
                  <a:schemeClr val="accent2">
                    <a:lumMod val="75000"/>
                  </a:schemeClr>
                </a:solidFill>
                <a:latin typeface="+mj-lt"/>
              </a:rPr>
              <a:t>Enhanced BitLocker </a:t>
            </a:r>
            <a:r>
              <a:rPr lang="en-US" sz="2800" dirty="0" smtClean="0">
                <a:solidFill>
                  <a:schemeClr val="accent2">
                    <a:lumMod val="75000"/>
                  </a:schemeClr>
                </a:solidFill>
                <a:latin typeface="+mj-lt"/>
              </a:rPr>
              <a:t>protection</a:t>
            </a:r>
          </a:p>
          <a:p>
            <a:pPr lvl="0"/>
            <a:endParaRPr lang="en-US" sz="1400" dirty="0">
              <a:solidFill>
                <a:schemeClr val="accent2">
                  <a:lumMod val="75000"/>
                </a:schemeClr>
              </a:solidFill>
              <a:latin typeface="+mj-lt"/>
            </a:endParaRPr>
          </a:p>
          <a:p>
            <a:pPr marL="457200" indent="-457200">
              <a:buFont typeface="Arial" pitchFamily="34" charset="0"/>
              <a:buChar char="•"/>
            </a:pPr>
            <a:r>
              <a:rPr lang="en-US" sz="2800" dirty="0" smtClean="0">
                <a:solidFill>
                  <a:schemeClr val="accent2">
                    <a:lumMod val="75000"/>
                  </a:schemeClr>
                </a:solidFill>
                <a:latin typeface="+mj-lt"/>
              </a:rPr>
              <a:t>New secure boot options</a:t>
            </a:r>
            <a:endParaRPr lang="en-US" sz="2800" dirty="0">
              <a:solidFill>
                <a:schemeClr val="accent2">
                  <a:lumMod val="75000"/>
                </a:schemeClr>
              </a:solidFill>
              <a:latin typeface="+mj-lt"/>
            </a:endParaRPr>
          </a:p>
        </p:txBody>
      </p:sp>
      <p:sp>
        <p:nvSpPr>
          <p:cNvPr id="10" name="Rectangle 9"/>
          <p:cNvSpPr/>
          <p:nvPr/>
        </p:nvSpPr>
        <p:spPr bwMode="auto">
          <a:xfrm>
            <a:off x="7059613" y="1449237"/>
            <a:ext cx="3840480" cy="3840480"/>
          </a:xfrm>
          <a:prstGeom prst="rect">
            <a:avLst/>
          </a:prstGeom>
          <a:solidFill>
            <a:schemeClr val="accent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marL="0" lvl="1" algn="ctr" fontAlgn="base">
              <a:lnSpc>
                <a:spcPct val="90000"/>
              </a:lnSpc>
              <a:spcAft>
                <a:spcPts val="400"/>
              </a:spcAft>
              <a:buClr>
                <a:schemeClr val="tx1">
                  <a:lumMod val="75000"/>
                  <a:lumOff val="25000"/>
                </a:schemeClr>
              </a:buClr>
              <a:buSzPct val="90000"/>
              <a:tabLst>
                <a:tab pos="630238" algn="l"/>
              </a:tabLst>
            </a:pPr>
            <a:endParaRPr lang="en-US" sz="2200" spc="-50" dirty="0">
              <a:solidFill>
                <a:schemeClr val="bg1"/>
              </a:solidFill>
            </a:endParaRPr>
          </a:p>
        </p:txBody>
      </p:sp>
      <p:sp>
        <p:nvSpPr>
          <p:cNvPr id="11" name="Title 1"/>
          <p:cNvSpPr>
            <a:spLocks noGrp="1"/>
          </p:cNvSpPr>
          <p:nvPr>
            <p:ph type="title"/>
          </p:nvPr>
        </p:nvSpPr>
        <p:spPr>
          <a:xfrm>
            <a:off x="519112" y="228600"/>
            <a:ext cx="11149013" cy="747897"/>
          </a:xfrm>
        </p:spPr>
        <p:txBody>
          <a:bodyPr/>
          <a:lstStyle/>
          <a:p>
            <a:r>
              <a:rPr lang="en-US" dirty="0" smtClean="0"/>
              <a:t>Examples of What’s New</a:t>
            </a:r>
            <a:endParaRPr lang="en-US" sz="4000" dirty="0">
              <a:solidFill>
                <a:srgbClr val="83B800"/>
              </a:solidFill>
            </a:endParaRPr>
          </a:p>
        </p:txBody>
      </p:sp>
      <p:pic>
        <p:nvPicPr>
          <p:cNvPr id="12" name="Picture 9" descr="\\MAGNUM\Projects\Microsoft\Cloud Power FY12\Design\Icons\PNGs\Optimized.png"/>
          <p:cNvPicPr>
            <a:picLocks noChangeAspect="1" noChangeArrowheads="1"/>
          </p:cNvPicPr>
          <p:nvPr/>
        </p:nvPicPr>
        <p:blipFill>
          <a:blip r:embed="rId3" cstate="print">
            <a:biLevel thresh="25000"/>
          </a:blip>
          <a:srcRect/>
          <a:stretch>
            <a:fillRect/>
          </a:stretch>
        </p:blipFill>
        <p:spPr bwMode="auto">
          <a:xfrm>
            <a:off x="7507203" y="1896827"/>
            <a:ext cx="2945301" cy="2945301"/>
          </a:xfrm>
          <a:prstGeom prst="rect">
            <a:avLst/>
          </a:prstGeom>
          <a:noFill/>
        </p:spPr>
      </p:pic>
      <p:pic>
        <p:nvPicPr>
          <p:cNvPr id="13" name="Picture 5" descr="\\MAGNUM\Projects\Microsoft\Cloud Power FY12\Design\Icons\PNGs\Seal.png"/>
          <p:cNvPicPr>
            <a:picLocks noChangeAspect="1" noChangeArrowheads="1"/>
          </p:cNvPicPr>
          <p:nvPr/>
        </p:nvPicPr>
        <p:blipFill>
          <a:blip r:embed="rId4" cstate="print">
            <a:biLevel thresh="25000"/>
          </a:blip>
          <a:srcRect/>
          <a:stretch>
            <a:fillRect/>
          </a:stretch>
        </p:blipFill>
        <p:spPr bwMode="auto">
          <a:xfrm>
            <a:off x="7019756" y="1409380"/>
            <a:ext cx="3920195" cy="3920195"/>
          </a:xfrm>
          <a:prstGeom prst="rect">
            <a:avLst/>
          </a:prstGeom>
          <a:noFill/>
        </p:spPr>
      </p:pic>
      <p:pic>
        <p:nvPicPr>
          <p:cNvPr id="14" name="Picture 2" descr="\\MAGNUM\Projects\Microsoft\Cloud Power FY12\Design\ICONS_PNG\Compass.png"/>
          <p:cNvPicPr>
            <a:picLocks noChangeAspect="1" noChangeArrowheads="1"/>
          </p:cNvPicPr>
          <p:nvPr/>
        </p:nvPicPr>
        <p:blipFill>
          <a:blip r:embed="rId5" cstate="print">
            <a:biLevel thresh="25000"/>
          </a:blip>
          <a:srcRect/>
          <a:stretch>
            <a:fillRect/>
          </a:stretch>
        </p:blipFill>
        <p:spPr bwMode="auto">
          <a:xfrm>
            <a:off x="7359938" y="1749562"/>
            <a:ext cx="3239831" cy="3239831"/>
          </a:xfrm>
          <a:prstGeom prst="rect">
            <a:avLst/>
          </a:prstGeom>
          <a:noFill/>
        </p:spPr>
      </p:pic>
    </p:spTree>
    <p:extLst>
      <p:ext uri="{BB962C8B-B14F-4D97-AF65-F5344CB8AC3E}">
        <p14:creationId xmlns:p14="http://schemas.microsoft.com/office/powerpoint/2010/main" val="355224019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1000"/>
                                        <p:tgtEl>
                                          <p:spTgt spid="12"/>
                                        </p:tgtEl>
                                      </p:cBhvr>
                                    </p:animEffect>
                                  </p:childTnLst>
                                </p:cTn>
                              </p:par>
                              <p:par>
                                <p:cTn id="11" presetID="10" presetClass="entr" presetSubtype="0" fill="hold" nodeType="with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500"/>
                                        <p:tgtEl>
                                          <p:spTgt spid="6">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
                                            <p:txEl>
                                              <p:pRg st="2" end="2"/>
                                            </p:txEl>
                                          </p:spTgt>
                                        </p:tgtEl>
                                        <p:attrNameLst>
                                          <p:attrName>style.visibility</p:attrName>
                                        </p:attrNameLst>
                                      </p:cBhvr>
                                      <p:to>
                                        <p:strVal val="visible"/>
                                      </p:to>
                                    </p:set>
                                    <p:animEffect transition="in" filter="fade">
                                      <p:cBhvr>
                                        <p:cTn id="18" dur="500"/>
                                        <p:tgtEl>
                                          <p:spTgt spid="6">
                                            <p:txEl>
                                              <p:pRg st="2" end="2"/>
                                            </p:txEl>
                                          </p:spTgt>
                                        </p:tgtEl>
                                      </p:cBhvr>
                                    </p:animEffect>
                                  </p:childTnLst>
                                </p:cTn>
                              </p:par>
                              <p:par>
                                <p:cTn id="19" presetID="10" presetClass="exit" presetSubtype="0" fill="hold" nodeType="withEffect">
                                  <p:stCondLst>
                                    <p:cond delay="0"/>
                                  </p:stCondLst>
                                  <p:childTnLst>
                                    <p:animEffect transition="out" filter="fade">
                                      <p:cBhvr>
                                        <p:cTn id="20" dur="750"/>
                                        <p:tgtEl>
                                          <p:spTgt spid="12"/>
                                        </p:tgtEl>
                                      </p:cBhvr>
                                    </p:animEffect>
                                    <p:set>
                                      <p:cBhvr>
                                        <p:cTn id="21" dur="1" fill="hold">
                                          <p:stCondLst>
                                            <p:cond delay="749"/>
                                          </p:stCondLst>
                                        </p:cTn>
                                        <p:tgtEl>
                                          <p:spTgt spid="12"/>
                                        </p:tgtEl>
                                        <p:attrNameLst>
                                          <p:attrName>style.visibility</p:attrName>
                                        </p:attrNameLst>
                                      </p:cBhvr>
                                      <p:to>
                                        <p:strVal val="hidden"/>
                                      </p:to>
                                    </p:set>
                                  </p:childTnLst>
                                </p:cTn>
                              </p:par>
                              <p:par>
                                <p:cTn id="22" presetID="10" presetClass="entr" presetSubtype="0" fill="hold"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1000"/>
                                        <p:tgtEl>
                                          <p:spTgt spid="13"/>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6">
                                            <p:txEl>
                                              <p:pRg st="4" end="4"/>
                                            </p:txEl>
                                          </p:spTgt>
                                        </p:tgtEl>
                                        <p:attrNameLst>
                                          <p:attrName>style.visibility</p:attrName>
                                        </p:attrNameLst>
                                      </p:cBhvr>
                                      <p:to>
                                        <p:strVal val="visible"/>
                                      </p:to>
                                    </p:set>
                                    <p:animEffect transition="in" filter="fade">
                                      <p:cBhvr>
                                        <p:cTn id="29" dur="500"/>
                                        <p:tgtEl>
                                          <p:spTgt spid="6">
                                            <p:txEl>
                                              <p:pRg st="4" end="4"/>
                                            </p:txEl>
                                          </p:spTgt>
                                        </p:tgtEl>
                                      </p:cBhvr>
                                    </p:animEffect>
                                  </p:childTnLst>
                                </p:cTn>
                              </p:par>
                              <p:par>
                                <p:cTn id="30" presetID="10" presetClass="exit" presetSubtype="0" fill="hold" nodeType="withEffect">
                                  <p:stCondLst>
                                    <p:cond delay="0"/>
                                  </p:stCondLst>
                                  <p:childTnLst>
                                    <p:animEffect transition="out" filter="fade">
                                      <p:cBhvr>
                                        <p:cTn id="31" dur="750"/>
                                        <p:tgtEl>
                                          <p:spTgt spid="13"/>
                                        </p:tgtEl>
                                      </p:cBhvr>
                                    </p:animEffect>
                                    <p:set>
                                      <p:cBhvr>
                                        <p:cTn id="32" dur="1" fill="hold">
                                          <p:stCondLst>
                                            <p:cond delay="749"/>
                                          </p:stCondLst>
                                        </p:cTn>
                                        <p:tgtEl>
                                          <p:spTgt spid="13"/>
                                        </p:tgtEl>
                                        <p:attrNameLst>
                                          <p:attrName>style.visibility</p:attrName>
                                        </p:attrNameLst>
                                      </p:cBhvr>
                                      <p:to>
                                        <p:strVal val="hidden"/>
                                      </p:to>
                                    </p:set>
                                  </p:childTnLst>
                                </p:cTn>
                              </p:par>
                              <p:par>
                                <p:cTn id="33" presetID="10" presetClass="entr" presetSubtype="0" fill="hold" nodeType="with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p>
            <a:r>
              <a:rPr lang="en-US" dirty="0"/>
              <a:t>Tools for Recovery</a:t>
            </a:r>
          </a:p>
        </p:txBody>
      </p:sp>
      <p:sp>
        <p:nvSpPr>
          <p:cNvPr id="3" name="Content Placeholder 2"/>
          <p:cNvSpPr>
            <a:spLocks noGrp="1"/>
          </p:cNvSpPr>
          <p:nvPr>
            <p:ph type="body" sz="quarter" idx="10"/>
          </p:nvPr>
        </p:nvSpPr>
        <p:spPr>
          <a:xfrm>
            <a:off x="882867" y="1768475"/>
            <a:ext cx="4508959" cy="2716128"/>
          </a:xfrm>
        </p:spPr>
        <p:txBody>
          <a:bodyPr/>
          <a:lstStyle/>
          <a:p>
            <a:pPr lvl="0"/>
            <a:r>
              <a:rPr lang="en-US" sz="2800" dirty="0">
                <a:solidFill>
                  <a:schemeClr val="accent2">
                    <a:lumMod val="75000"/>
                  </a:schemeClr>
                </a:solidFill>
                <a:latin typeface="+mj-lt"/>
              </a:rPr>
              <a:t>Windows 7 tools and </a:t>
            </a:r>
            <a:r>
              <a:rPr lang="en-US" sz="2800" dirty="0" smtClean="0">
                <a:solidFill>
                  <a:schemeClr val="accent2">
                    <a:lumMod val="75000"/>
                  </a:schemeClr>
                </a:solidFill>
                <a:latin typeface="+mj-lt"/>
              </a:rPr>
              <a:t>techniques</a:t>
            </a:r>
          </a:p>
          <a:p>
            <a:pPr marL="342900" lvl="4" indent="-342900">
              <a:buFont typeface="Arial" pitchFamily="34" charset="0"/>
              <a:buChar char="•"/>
            </a:pPr>
            <a:r>
              <a:rPr lang="en-US" sz="2400" dirty="0">
                <a:solidFill>
                  <a:schemeClr val="accent2">
                    <a:lumMod val="75000"/>
                  </a:schemeClr>
                </a:solidFill>
                <a:latin typeface="+mj-lt"/>
              </a:rPr>
              <a:t>System Restore </a:t>
            </a:r>
          </a:p>
          <a:p>
            <a:pPr marL="342900" lvl="1" indent="-342900">
              <a:buFont typeface="Arial" pitchFamily="34" charset="0"/>
              <a:buChar char="•"/>
            </a:pPr>
            <a:r>
              <a:rPr lang="en-US" sz="2400" dirty="0" smtClean="0">
                <a:solidFill>
                  <a:schemeClr val="accent2">
                    <a:lumMod val="75000"/>
                  </a:schemeClr>
                </a:solidFill>
                <a:latin typeface="+mj-lt"/>
              </a:rPr>
              <a:t>Safe </a:t>
            </a:r>
            <a:r>
              <a:rPr lang="en-US" sz="2400" dirty="0">
                <a:solidFill>
                  <a:schemeClr val="accent2">
                    <a:lumMod val="75000"/>
                  </a:schemeClr>
                </a:solidFill>
                <a:latin typeface="+mj-lt"/>
              </a:rPr>
              <a:t>Mode and </a:t>
            </a:r>
            <a:r>
              <a:rPr lang="en-US" sz="2400" dirty="0" smtClean="0">
                <a:solidFill>
                  <a:schemeClr val="accent2">
                    <a:lumMod val="75000"/>
                  </a:schemeClr>
                </a:solidFill>
                <a:latin typeface="+mj-lt"/>
              </a:rPr>
              <a:t>related</a:t>
            </a:r>
          </a:p>
          <a:p>
            <a:pPr lvl="1"/>
            <a:endParaRPr lang="en-US" sz="1400" dirty="0">
              <a:solidFill>
                <a:schemeClr val="accent2">
                  <a:lumMod val="75000"/>
                </a:schemeClr>
              </a:solidFill>
              <a:latin typeface="+mj-lt"/>
            </a:endParaRPr>
          </a:p>
          <a:p>
            <a:pPr lvl="0"/>
            <a:r>
              <a:rPr lang="en-US" sz="2800" dirty="0" smtClean="0">
                <a:solidFill>
                  <a:schemeClr val="accent2">
                    <a:lumMod val="75000"/>
                  </a:schemeClr>
                </a:solidFill>
                <a:latin typeface="+mj-lt"/>
              </a:rPr>
              <a:t>Different </a:t>
            </a:r>
            <a:r>
              <a:rPr lang="en-US" sz="2800" dirty="0">
                <a:solidFill>
                  <a:schemeClr val="accent2">
                    <a:lumMod val="75000"/>
                  </a:schemeClr>
                </a:solidFill>
                <a:latin typeface="+mj-lt"/>
              </a:rPr>
              <a:t>path for </a:t>
            </a:r>
            <a:r>
              <a:rPr lang="en-US" sz="2800" dirty="0" smtClean="0">
                <a:solidFill>
                  <a:schemeClr val="accent2">
                    <a:lumMod val="75000"/>
                  </a:schemeClr>
                </a:solidFill>
                <a:latin typeface="+mj-lt"/>
              </a:rPr>
              <a:t>recovery</a:t>
            </a:r>
          </a:p>
          <a:p>
            <a:pPr lvl="0"/>
            <a:endParaRPr lang="en-US" sz="1400" dirty="0">
              <a:solidFill>
                <a:schemeClr val="accent2">
                  <a:lumMod val="75000"/>
                </a:schemeClr>
              </a:solidFill>
              <a:latin typeface="+mj-lt"/>
            </a:endParaRPr>
          </a:p>
          <a:p>
            <a:r>
              <a:rPr lang="en-US" sz="2800" dirty="0">
                <a:solidFill>
                  <a:schemeClr val="accent2">
                    <a:lumMod val="75000"/>
                  </a:schemeClr>
                </a:solidFill>
                <a:latin typeface="+mj-lt"/>
              </a:rPr>
              <a:t>New Refresh and Reset</a:t>
            </a:r>
          </a:p>
        </p:txBody>
      </p:sp>
      <p:grpSp>
        <p:nvGrpSpPr>
          <p:cNvPr id="7" name="Group 6"/>
          <p:cNvGrpSpPr/>
          <p:nvPr/>
        </p:nvGrpSpPr>
        <p:grpSpPr>
          <a:xfrm>
            <a:off x="9474221" y="3760808"/>
            <a:ext cx="1879579" cy="1879580"/>
            <a:chOff x="9474221" y="3760808"/>
            <a:chExt cx="1879579" cy="1879580"/>
          </a:xfrm>
        </p:grpSpPr>
        <p:sp>
          <p:nvSpPr>
            <p:cNvPr id="9" name="Rectangle 8"/>
            <p:cNvSpPr/>
            <p:nvPr/>
          </p:nvSpPr>
          <p:spPr bwMode="auto">
            <a:xfrm>
              <a:off x="9474221" y="3760808"/>
              <a:ext cx="1879579" cy="187958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ea typeface="Segoe UI" pitchFamily="34" charset="0"/>
                <a:cs typeface="Segoe UI" pitchFamily="34" charset="0"/>
              </a:endParaRPr>
            </a:p>
          </p:txBody>
        </p:sp>
        <p:pic>
          <p:nvPicPr>
            <p:cNvPr id="8" name="Picture 3" descr="\\MAGNUM\Projects\Microsoft\Cloud Power FY12\Design\ICONS_PNG\Management.png"/>
            <p:cNvPicPr>
              <a:picLocks noChangeAspect="1" noChangeArrowheads="1"/>
            </p:cNvPicPr>
            <p:nvPr/>
          </p:nvPicPr>
          <p:blipFill>
            <a:blip r:embed="rId3" cstate="print">
              <a:lum bright="100000"/>
            </a:blip>
            <a:stretch>
              <a:fillRect/>
            </a:stretch>
          </p:blipFill>
          <p:spPr bwMode="auto">
            <a:xfrm>
              <a:off x="9499610" y="3801369"/>
              <a:ext cx="1828800" cy="1828800"/>
            </a:xfrm>
            <a:prstGeom prst="rect">
              <a:avLst/>
            </a:prstGeom>
            <a:noFill/>
          </p:spPr>
        </p:pic>
      </p:grpSp>
      <p:sp>
        <p:nvSpPr>
          <p:cNvPr id="13" name="Rectangle 12"/>
          <p:cNvSpPr/>
          <p:nvPr/>
        </p:nvSpPr>
        <p:spPr bwMode="auto">
          <a:xfrm>
            <a:off x="5508897" y="4865651"/>
            <a:ext cx="3867912" cy="764518"/>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ea typeface="Segoe UI" pitchFamily="34" charset="0"/>
              <a:cs typeface="Segoe UI" pitchFamily="34" charset="0"/>
            </a:endParaRPr>
          </a:p>
        </p:txBody>
      </p:sp>
      <p:grpSp>
        <p:nvGrpSpPr>
          <p:cNvPr id="6" name="Group 5"/>
          <p:cNvGrpSpPr/>
          <p:nvPr/>
        </p:nvGrpSpPr>
        <p:grpSpPr>
          <a:xfrm>
            <a:off x="9474221" y="1772940"/>
            <a:ext cx="1879579" cy="1879580"/>
            <a:chOff x="9474221" y="1772940"/>
            <a:chExt cx="1879579" cy="1879580"/>
          </a:xfrm>
        </p:grpSpPr>
        <p:sp>
          <p:nvSpPr>
            <p:cNvPr id="11" name="Rectangle 10"/>
            <p:cNvSpPr/>
            <p:nvPr/>
          </p:nvSpPr>
          <p:spPr bwMode="auto">
            <a:xfrm>
              <a:off x="9474221" y="1772940"/>
              <a:ext cx="1879579" cy="187958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ea typeface="Segoe UI" pitchFamily="34" charset="0"/>
                <a:cs typeface="Segoe UI" pitchFamily="34" charset="0"/>
              </a:endParaRPr>
            </a:p>
          </p:txBody>
        </p:sp>
        <p:pic>
          <p:nvPicPr>
            <p:cNvPr id="12" name="Picture 7" descr="\\MAGNUM\Projects\Microsoft\Cloud Power FY12\Design\ICONS_PNG\Gears.png"/>
            <p:cNvPicPr>
              <a:picLocks noChangeAspect="1" noChangeArrowheads="1"/>
            </p:cNvPicPr>
            <p:nvPr/>
          </p:nvPicPr>
          <p:blipFill>
            <a:blip r:embed="rId4" cstate="print">
              <a:biLevel thresh="25000"/>
            </a:blip>
            <a:srcRect/>
            <a:stretch>
              <a:fillRect/>
            </a:stretch>
          </p:blipFill>
          <p:spPr bwMode="auto">
            <a:xfrm>
              <a:off x="9492473" y="1798330"/>
              <a:ext cx="1828800" cy="1828800"/>
            </a:xfrm>
            <a:prstGeom prst="rect">
              <a:avLst/>
            </a:prstGeom>
            <a:noFill/>
          </p:spPr>
        </p:pic>
      </p:grpSp>
      <p:pic>
        <p:nvPicPr>
          <p:cNvPr id="5" name="Picture 4"/>
          <p:cNvPicPr>
            <a:picLocks noChangeAspect="1"/>
          </p:cNvPicPr>
          <p:nvPr/>
        </p:nvPicPr>
        <p:blipFill rotWithShape="1">
          <a:blip r:embed="rId5">
            <a:extLst>
              <a:ext uri="{28A0092B-C50C-407E-A947-70E740481C1C}">
                <a14:useLocalDpi xmlns:a14="http://schemas.microsoft.com/office/drawing/2010/main" val="0"/>
              </a:ext>
            </a:extLst>
          </a:blip>
          <a:srcRect l="18074" r="15310"/>
          <a:stretch/>
        </p:blipFill>
        <p:spPr>
          <a:xfrm>
            <a:off x="5508898" y="1782288"/>
            <a:ext cx="3867911" cy="3867911"/>
          </a:xfrm>
          <a:prstGeom prst="rect">
            <a:avLst/>
          </a:prstGeom>
        </p:spPr>
      </p:pic>
    </p:spTree>
    <p:extLst>
      <p:ext uri="{BB962C8B-B14F-4D97-AF65-F5344CB8AC3E}">
        <p14:creationId xmlns:p14="http://schemas.microsoft.com/office/powerpoint/2010/main" val="1265750760"/>
      </p:ext>
    </p:extLst>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push/>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32398" y="1612013"/>
            <a:ext cx="6235727" cy="4153954"/>
          </a:xfrm>
          <a:prstGeom prst="rect">
            <a:avLst/>
          </a:prstGeom>
        </p:spPr>
      </p:pic>
      <p:sp>
        <p:nvSpPr>
          <p:cNvPr id="2" name="Title 1"/>
          <p:cNvSpPr>
            <a:spLocks noGrp="1"/>
          </p:cNvSpPr>
          <p:nvPr>
            <p:ph type="title"/>
          </p:nvPr>
        </p:nvSpPr>
        <p:spPr>
          <a:xfrm>
            <a:off x="519112" y="228600"/>
            <a:ext cx="11149013" cy="747897"/>
          </a:xfrm>
        </p:spPr>
        <p:txBody>
          <a:bodyPr/>
          <a:lstStyle/>
          <a:p>
            <a:r>
              <a:rPr lang="en-US" dirty="0" smtClean="0"/>
              <a:t>Refresh and Reset</a:t>
            </a:r>
            <a:endParaRPr lang="en-US" dirty="0"/>
          </a:p>
        </p:txBody>
      </p:sp>
      <p:sp>
        <p:nvSpPr>
          <p:cNvPr id="3" name="Text Placeholder 2"/>
          <p:cNvSpPr>
            <a:spLocks noGrp="1"/>
          </p:cNvSpPr>
          <p:nvPr>
            <p:ph type="body" sz="quarter" idx="10"/>
          </p:nvPr>
        </p:nvSpPr>
        <p:spPr>
          <a:xfrm>
            <a:off x="519113" y="1673827"/>
            <a:ext cx="5480996" cy="1200329"/>
          </a:xfrm>
        </p:spPr>
        <p:txBody>
          <a:bodyPr/>
          <a:lstStyle/>
          <a:p>
            <a:pPr lvl="0"/>
            <a:r>
              <a:rPr lang="en-US" sz="2800" dirty="0">
                <a:solidFill>
                  <a:schemeClr val="accent2">
                    <a:lumMod val="75000"/>
                  </a:schemeClr>
                </a:solidFill>
                <a:latin typeface="+mj-lt"/>
              </a:rPr>
              <a:t>Refresh keeps </a:t>
            </a:r>
            <a:r>
              <a:rPr lang="en-US" sz="2800" dirty="0" smtClean="0">
                <a:solidFill>
                  <a:schemeClr val="accent2">
                    <a:lumMod val="75000"/>
                  </a:schemeClr>
                </a:solidFill>
                <a:latin typeface="+mj-lt"/>
              </a:rPr>
              <a:t>personalizations</a:t>
            </a:r>
          </a:p>
          <a:p>
            <a:pPr lvl="0"/>
            <a:endParaRPr lang="en-US" sz="1400" dirty="0">
              <a:solidFill>
                <a:schemeClr val="accent2">
                  <a:lumMod val="75000"/>
                </a:schemeClr>
              </a:solidFill>
              <a:latin typeface="+mj-lt"/>
            </a:endParaRPr>
          </a:p>
          <a:p>
            <a:r>
              <a:rPr lang="en-US" sz="2800" dirty="0">
                <a:solidFill>
                  <a:schemeClr val="accent2">
                    <a:lumMod val="75000"/>
                  </a:schemeClr>
                </a:solidFill>
                <a:latin typeface="+mj-lt"/>
              </a:rPr>
              <a:t>Reset formats and reinstalls</a:t>
            </a:r>
          </a:p>
        </p:txBody>
      </p:sp>
    </p:spTree>
    <p:extLst>
      <p:ext uri="{BB962C8B-B14F-4D97-AF65-F5344CB8AC3E}">
        <p14:creationId xmlns:p14="http://schemas.microsoft.com/office/powerpoint/2010/main" val="3729556315"/>
      </p:ext>
    </p:extLst>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0642373" cy="747897"/>
          </a:xfrm>
        </p:spPr>
        <p:txBody>
          <a:bodyPr/>
          <a:lstStyle/>
          <a:p>
            <a:r>
              <a:rPr lang="en-US" dirty="0" smtClean="0">
                <a:solidFill>
                  <a:schemeClr val="bg2">
                    <a:lumMod val="50000"/>
                  </a:schemeClr>
                </a:solidFill>
              </a:rPr>
              <a:t>Refresh vs. Reset</a:t>
            </a:r>
            <a:endParaRPr lang="en-US" dirty="0">
              <a:solidFill>
                <a:schemeClr val="bg2">
                  <a:lumMod val="50000"/>
                </a:schemeClr>
              </a:solidFill>
            </a:endParaRPr>
          </a:p>
        </p:txBody>
      </p:sp>
      <p:sp>
        <p:nvSpPr>
          <p:cNvPr id="4" name="Rectangle 3"/>
          <p:cNvSpPr/>
          <p:nvPr/>
        </p:nvSpPr>
        <p:spPr bwMode="auto">
          <a:xfrm>
            <a:off x="1281795" y="1905000"/>
            <a:ext cx="4760229" cy="524301"/>
          </a:xfrm>
          <a:prstGeom prst="rect">
            <a:avLst/>
          </a:prstGeom>
          <a:solidFill>
            <a:srgbClr val="83B8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lvl="0"/>
            <a:r>
              <a:rPr lang="en-US" sz="2800" dirty="0" smtClean="0">
                <a:latin typeface="+mj-lt"/>
              </a:rPr>
              <a:t>Refresh:</a:t>
            </a:r>
            <a:endParaRPr lang="en-US" sz="2800" dirty="0">
              <a:latin typeface="+mj-lt"/>
            </a:endParaRPr>
          </a:p>
        </p:txBody>
      </p:sp>
      <p:sp>
        <p:nvSpPr>
          <p:cNvPr id="5" name="Rectangle 4"/>
          <p:cNvSpPr/>
          <p:nvPr/>
        </p:nvSpPr>
        <p:spPr bwMode="auto">
          <a:xfrm>
            <a:off x="6195164" y="1905000"/>
            <a:ext cx="4760229" cy="524301"/>
          </a:xfrm>
          <a:prstGeom prst="rect">
            <a:avLst/>
          </a:prstGeom>
          <a:solidFill>
            <a:srgbClr val="83B8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lvl="0"/>
            <a:r>
              <a:rPr lang="en-US" sz="2800" dirty="0" smtClean="0">
                <a:latin typeface="+mj-lt"/>
              </a:rPr>
              <a:t>Reset:</a:t>
            </a:r>
            <a:endParaRPr lang="en-US" sz="2800" dirty="0">
              <a:latin typeface="+mj-lt"/>
            </a:endParaRPr>
          </a:p>
        </p:txBody>
      </p:sp>
      <p:sp>
        <p:nvSpPr>
          <p:cNvPr id="8" name="Text Placeholder 2"/>
          <p:cNvSpPr txBox="1">
            <a:spLocks/>
          </p:cNvSpPr>
          <p:nvPr/>
        </p:nvSpPr>
        <p:spPr>
          <a:xfrm>
            <a:off x="7113460" y="2585413"/>
            <a:ext cx="3668507" cy="646331"/>
          </a:xfrm>
          <a:prstGeom prst="rect">
            <a:avLst/>
          </a:prstGeom>
          <a:noFill/>
        </p:spPr>
        <p:txBody>
          <a:bodyPr>
            <a:spAutoFit/>
          </a:bodyPr>
          <a:lstStyle>
            <a:lvl1pPr marL="460375" indent="-46037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2400" kern="1200">
                <a:solidFill>
                  <a:schemeClr val="tx1">
                    <a:lumMod val="75000"/>
                    <a:lumOff val="25000"/>
                    <a:alpha val="99000"/>
                  </a:schemeClr>
                </a:solidFill>
                <a:latin typeface="+mn-lt"/>
                <a:ea typeface="+mn-ea"/>
                <a:cs typeface="+mn-cs"/>
              </a:defRPr>
            </a:lvl1pPr>
            <a:lvl2pPr marL="855663" indent="-395288"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2000" kern="1200">
                <a:solidFill>
                  <a:schemeClr val="tx1">
                    <a:lumMod val="75000"/>
                    <a:lumOff val="25000"/>
                    <a:alpha val="99000"/>
                  </a:schemeClr>
                </a:solidFill>
                <a:latin typeface="+mn-lt"/>
                <a:ea typeface="+mn-ea"/>
                <a:cs typeface="+mn-cs"/>
              </a:defRPr>
            </a:lvl2pPr>
            <a:lvl3pPr marL="1258888" indent="-40322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800" kern="1200">
                <a:solidFill>
                  <a:schemeClr val="tx1">
                    <a:lumMod val="75000"/>
                    <a:lumOff val="25000"/>
                    <a:alpha val="99000"/>
                  </a:schemeClr>
                </a:solidFill>
                <a:latin typeface="+mn-lt"/>
                <a:ea typeface="+mn-ea"/>
                <a:cs typeface="+mn-cs"/>
              </a:defRPr>
            </a:lvl3pPr>
            <a:lvl4pPr marL="1604963" indent="-34607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600" kern="1200">
                <a:solidFill>
                  <a:schemeClr val="tx1">
                    <a:lumMod val="75000"/>
                    <a:lumOff val="25000"/>
                    <a:alpha val="99000"/>
                  </a:schemeClr>
                </a:solidFill>
                <a:latin typeface="+mn-lt"/>
                <a:ea typeface="+mn-ea"/>
                <a:cs typeface="+mn-cs"/>
              </a:defRPr>
            </a:lvl4pPr>
            <a:lvl5pPr marL="1941513" indent="-336550"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600" kern="1200">
                <a:solidFill>
                  <a:schemeClr val="tx1">
                    <a:lumMod val="75000"/>
                    <a:lumOff val="25000"/>
                    <a:alpha val="99000"/>
                  </a:schemeClr>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buNone/>
            </a:pPr>
            <a:r>
              <a:rPr lang="en-US" sz="2000" dirty="0">
                <a:solidFill>
                  <a:schemeClr val="bg2">
                    <a:lumMod val="25000"/>
                  </a:schemeClr>
                </a:solidFill>
                <a:latin typeface="Segoe UI" pitchFamily="34" charset="0"/>
              </a:rPr>
              <a:t>Does not keep customizations and </a:t>
            </a:r>
            <a:r>
              <a:rPr lang="en-US" sz="2000" dirty="0" smtClean="0">
                <a:solidFill>
                  <a:schemeClr val="bg2">
                    <a:lumMod val="25000"/>
                  </a:schemeClr>
                </a:solidFill>
                <a:latin typeface="Segoe UI" pitchFamily="34" charset="0"/>
              </a:rPr>
              <a:t>data</a:t>
            </a:r>
            <a:endParaRPr lang="en-US" sz="2000" dirty="0">
              <a:solidFill>
                <a:schemeClr val="bg2">
                  <a:lumMod val="25000"/>
                </a:schemeClr>
              </a:solidFill>
            </a:endParaRPr>
          </a:p>
        </p:txBody>
      </p:sp>
      <p:grpSp>
        <p:nvGrpSpPr>
          <p:cNvPr id="16" name="Group 15"/>
          <p:cNvGrpSpPr/>
          <p:nvPr/>
        </p:nvGrpSpPr>
        <p:grpSpPr>
          <a:xfrm>
            <a:off x="1357451" y="2565329"/>
            <a:ext cx="802224" cy="800846"/>
            <a:chOff x="977924" y="1917768"/>
            <a:chExt cx="1877746" cy="1874520"/>
          </a:xfrm>
        </p:grpSpPr>
        <p:sp>
          <p:nvSpPr>
            <p:cNvPr id="18" name="Rectangle 17"/>
            <p:cNvSpPr/>
            <p:nvPr/>
          </p:nvSpPr>
          <p:spPr bwMode="auto">
            <a:xfrm>
              <a:off x="977924" y="1917768"/>
              <a:ext cx="1877746" cy="187452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pic>
          <p:nvPicPr>
            <p:cNvPr id="19" name="Picture 4" descr="\\MAGNUM\Projects\Microsoft\Cloud Power FY12\Design\ICONS_PNG\Check_mark.png"/>
            <p:cNvPicPr>
              <a:picLocks noChangeAspect="1" noChangeArrowheads="1"/>
            </p:cNvPicPr>
            <p:nvPr/>
          </p:nvPicPr>
          <p:blipFill>
            <a:blip r:embed="rId3" cstate="print">
              <a:lum bright="100000"/>
            </a:blip>
            <a:srcRect/>
            <a:stretch>
              <a:fillRect/>
            </a:stretch>
          </p:blipFill>
          <p:spPr bwMode="auto">
            <a:xfrm>
              <a:off x="1251220" y="2189451"/>
              <a:ext cx="1331153" cy="1331153"/>
            </a:xfrm>
            <a:prstGeom prst="rect">
              <a:avLst/>
            </a:prstGeom>
            <a:noFill/>
          </p:spPr>
        </p:pic>
      </p:grpSp>
      <p:sp>
        <p:nvSpPr>
          <p:cNvPr id="9" name="TextBox 8"/>
          <p:cNvSpPr txBox="1"/>
          <p:nvPr/>
        </p:nvSpPr>
        <p:spPr>
          <a:xfrm>
            <a:off x="2359384" y="2811863"/>
            <a:ext cx="3651105" cy="307777"/>
          </a:xfrm>
          <a:prstGeom prst="rect">
            <a:avLst/>
          </a:prstGeom>
          <a:noFill/>
        </p:spPr>
        <p:txBody>
          <a:bodyPr wrap="square" lIns="0" tIns="0" rIns="0" bIns="0" rtlCol="0">
            <a:spAutoFit/>
          </a:bodyPr>
          <a:lstStyle/>
          <a:p>
            <a:pPr lvl="0"/>
            <a:r>
              <a:rPr lang="en-US" sz="2000" dirty="0" smtClean="0">
                <a:solidFill>
                  <a:schemeClr val="bg2">
                    <a:lumMod val="25000"/>
                  </a:schemeClr>
                </a:solidFill>
              </a:rPr>
              <a:t>Keeps </a:t>
            </a:r>
            <a:r>
              <a:rPr lang="en-US" sz="2000" dirty="0">
                <a:solidFill>
                  <a:schemeClr val="bg2">
                    <a:lumMod val="25000"/>
                  </a:schemeClr>
                </a:solidFill>
              </a:rPr>
              <a:t>customizations and </a:t>
            </a:r>
            <a:r>
              <a:rPr lang="en-US" sz="2000" dirty="0" smtClean="0">
                <a:solidFill>
                  <a:schemeClr val="bg2">
                    <a:lumMod val="25000"/>
                  </a:schemeClr>
                </a:solidFill>
              </a:rPr>
              <a:t>data</a:t>
            </a:r>
          </a:p>
        </p:txBody>
      </p:sp>
      <p:grpSp>
        <p:nvGrpSpPr>
          <p:cNvPr id="25" name="Group 24"/>
          <p:cNvGrpSpPr/>
          <p:nvPr/>
        </p:nvGrpSpPr>
        <p:grpSpPr>
          <a:xfrm>
            <a:off x="1357451" y="3752623"/>
            <a:ext cx="802224" cy="800846"/>
            <a:chOff x="977924" y="1917768"/>
            <a:chExt cx="1877746" cy="1874520"/>
          </a:xfrm>
        </p:grpSpPr>
        <p:sp>
          <p:nvSpPr>
            <p:cNvPr id="26" name="Rectangle 25"/>
            <p:cNvSpPr/>
            <p:nvPr/>
          </p:nvSpPr>
          <p:spPr bwMode="auto">
            <a:xfrm>
              <a:off x="977924" y="1917768"/>
              <a:ext cx="1877746" cy="187452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pic>
          <p:nvPicPr>
            <p:cNvPr id="27" name="Picture 4" descr="\\MAGNUM\Projects\Microsoft\Cloud Power FY12\Design\ICONS_PNG\Check_mark.png"/>
            <p:cNvPicPr>
              <a:picLocks noChangeAspect="1" noChangeArrowheads="1"/>
            </p:cNvPicPr>
            <p:nvPr/>
          </p:nvPicPr>
          <p:blipFill>
            <a:blip r:embed="rId3" cstate="print">
              <a:lum bright="100000"/>
            </a:blip>
            <a:srcRect/>
            <a:stretch>
              <a:fillRect/>
            </a:stretch>
          </p:blipFill>
          <p:spPr bwMode="auto">
            <a:xfrm>
              <a:off x="1251220" y="2189451"/>
              <a:ext cx="1331153" cy="1331153"/>
            </a:xfrm>
            <a:prstGeom prst="rect">
              <a:avLst/>
            </a:prstGeom>
            <a:noFill/>
          </p:spPr>
        </p:pic>
      </p:grpSp>
      <p:grpSp>
        <p:nvGrpSpPr>
          <p:cNvPr id="40" name="Group 39"/>
          <p:cNvGrpSpPr/>
          <p:nvPr/>
        </p:nvGrpSpPr>
        <p:grpSpPr>
          <a:xfrm>
            <a:off x="1357451" y="4891810"/>
            <a:ext cx="802224" cy="800846"/>
            <a:chOff x="977924" y="1917768"/>
            <a:chExt cx="1877746" cy="1874520"/>
          </a:xfrm>
        </p:grpSpPr>
        <p:sp>
          <p:nvSpPr>
            <p:cNvPr id="41" name="Rectangle 40"/>
            <p:cNvSpPr/>
            <p:nvPr/>
          </p:nvSpPr>
          <p:spPr bwMode="auto">
            <a:xfrm>
              <a:off x="977924" y="1917768"/>
              <a:ext cx="1877746" cy="187452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pic>
          <p:nvPicPr>
            <p:cNvPr id="42" name="Picture 4" descr="\\MAGNUM\Projects\Microsoft\Cloud Power FY12\Design\ICONS_PNG\Check_mark.png"/>
            <p:cNvPicPr>
              <a:picLocks noChangeAspect="1" noChangeArrowheads="1"/>
            </p:cNvPicPr>
            <p:nvPr/>
          </p:nvPicPr>
          <p:blipFill>
            <a:blip r:embed="rId3" cstate="print">
              <a:lum bright="100000"/>
            </a:blip>
            <a:srcRect/>
            <a:stretch>
              <a:fillRect/>
            </a:stretch>
          </p:blipFill>
          <p:spPr bwMode="auto">
            <a:xfrm>
              <a:off x="1251220" y="2189451"/>
              <a:ext cx="1331153" cy="1331153"/>
            </a:xfrm>
            <a:prstGeom prst="rect">
              <a:avLst/>
            </a:prstGeom>
            <a:noFill/>
          </p:spPr>
        </p:pic>
      </p:grpSp>
      <p:grpSp>
        <p:nvGrpSpPr>
          <p:cNvPr id="43" name="Group 42"/>
          <p:cNvGrpSpPr/>
          <p:nvPr/>
        </p:nvGrpSpPr>
        <p:grpSpPr>
          <a:xfrm>
            <a:off x="6195164" y="2565328"/>
            <a:ext cx="802224" cy="800846"/>
            <a:chOff x="977924" y="1917768"/>
            <a:chExt cx="1877746" cy="1874520"/>
          </a:xfrm>
        </p:grpSpPr>
        <p:sp>
          <p:nvSpPr>
            <p:cNvPr id="44" name="Rectangle 43"/>
            <p:cNvSpPr/>
            <p:nvPr/>
          </p:nvSpPr>
          <p:spPr bwMode="auto">
            <a:xfrm>
              <a:off x="977924" y="1917768"/>
              <a:ext cx="1877746" cy="187452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pic>
          <p:nvPicPr>
            <p:cNvPr id="45" name="Picture 4" descr="\\MAGNUM\Projects\Microsoft\Cloud Power FY12\Design\ICONS_PNG\Check_mark.png"/>
            <p:cNvPicPr>
              <a:picLocks noChangeAspect="1" noChangeArrowheads="1"/>
            </p:cNvPicPr>
            <p:nvPr/>
          </p:nvPicPr>
          <p:blipFill>
            <a:blip r:embed="rId3" cstate="print">
              <a:lum bright="100000"/>
            </a:blip>
            <a:srcRect/>
            <a:stretch>
              <a:fillRect/>
            </a:stretch>
          </p:blipFill>
          <p:spPr bwMode="auto">
            <a:xfrm>
              <a:off x="1251220" y="2189451"/>
              <a:ext cx="1331153" cy="1331153"/>
            </a:xfrm>
            <a:prstGeom prst="rect">
              <a:avLst/>
            </a:prstGeom>
            <a:noFill/>
          </p:spPr>
        </p:pic>
      </p:grpSp>
      <p:grpSp>
        <p:nvGrpSpPr>
          <p:cNvPr id="46" name="Group 45"/>
          <p:cNvGrpSpPr/>
          <p:nvPr/>
        </p:nvGrpSpPr>
        <p:grpSpPr>
          <a:xfrm>
            <a:off x="6195164" y="3752622"/>
            <a:ext cx="802224" cy="800846"/>
            <a:chOff x="977924" y="1917768"/>
            <a:chExt cx="1877746" cy="1874520"/>
          </a:xfrm>
        </p:grpSpPr>
        <p:sp>
          <p:nvSpPr>
            <p:cNvPr id="47" name="Rectangle 46"/>
            <p:cNvSpPr/>
            <p:nvPr/>
          </p:nvSpPr>
          <p:spPr bwMode="auto">
            <a:xfrm>
              <a:off x="977924" y="1917768"/>
              <a:ext cx="1877746" cy="187452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pic>
          <p:nvPicPr>
            <p:cNvPr id="48" name="Picture 4" descr="\\MAGNUM\Projects\Microsoft\Cloud Power FY12\Design\ICONS_PNG\Check_mark.png"/>
            <p:cNvPicPr>
              <a:picLocks noChangeAspect="1" noChangeArrowheads="1"/>
            </p:cNvPicPr>
            <p:nvPr/>
          </p:nvPicPr>
          <p:blipFill>
            <a:blip r:embed="rId3" cstate="print">
              <a:lum bright="100000"/>
            </a:blip>
            <a:srcRect/>
            <a:stretch>
              <a:fillRect/>
            </a:stretch>
          </p:blipFill>
          <p:spPr bwMode="auto">
            <a:xfrm>
              <a:off x="1251220" y="2189451"/>
              <a:ext cx="1331153" cy="1331153"/>
            </a:xfrm>
            <a:prstGeom prst="rect">
              <a:avLst/>
            </a:prstGeom>
            <a:noFill/>
          </p:spPr>
        </p:pic>
      </p:grpSp>
      <p:grpSp>
        <p:nvGrpSpPr>
          <p:cNvPr id="49" name="Group 48"/>
          <p:cNvGrpSpPr/>
          <p:nvPr/>
        </p:nvGrpSpPr>
        <p:grpSpPr>
          <a:xfrm>
            <a:off x="6195164" y="4891809"/>
            <a:ext cx="802224" cy="800846"/>
            <a:chOff x="977924" y="1917768"/>
            <a:chExt cx="1877746" cy="1874520"/>
          </a:xfrm>
        </p:grpSpPr>
        <p:sp>
          <p:nvSpPr>
            <p:cNvPr id="50" name="Rectangle 49"/>
            <p:cNvSpPr/>
            <p:nvPr/>
          </p:nvSpPr>
          <p:spPr bwMode="auto">
            <a:xfrm>
              <a:off x="977924" y="1917768"/>
              <a:ext cx="1877746" cy="187452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pic>
          <p:nvPicPr>
            <p:cNvPr id="51" name="Picture 4" descr="\\MAGNUM\Projects\Microsoft\Cloud Power FY12\Design\ICONS_PNG\Check_mark.png"/>
            <p:cNvPicPr>
              <a:picLocks noChangeAspect="1" noChangeArrowheads="1"/>
            </p:cNvPicPr>
            <p:nvPr/>
          </p:nvPicPr>
          <p:blipFill>
            <a:blip r:embed="rId3" cstate="print">
              <a:lum bright="100000"/>
            </a:blip>
            <a:srcRect/>
            <a:stretch>
              <a:fillRect/>
            </a:stretch>
          </p:blipFill>
          <p:spPr bwMode="auto">
            <a:xfrm>
              <a:off x="1251220" y="2189451"/>
              <a:ext cx="1331153" cy="1331153"/>
            </a:xfrm>
            <a:prstGeom prst="rect">
              <a:avLst/>
            </a:prstGeom>
            <a:noFill/>
          </p:spPr>
        </p:pic>
      </p:grpSp>
      <p:sp>
        <p:nvSpPr>
          <p:cNvPr id="30" name="TextBox 29"/>
          <p:cNvSpPr txBox="1"/>
          <p:nvPr/>
        </p:nvSpPr>
        <p:spPr>
          <a:xfrm>
            <a:off x="2359384" y="3999155"/>
            <a:ext cx="3651105" cy="307777"/>
          </a:xfrm>
          <a:prstGeom prst="rect">
            <a:avLst/>
          </a:prstGeom>
          <a:noFill/>
        </p:spPr>
        <p:txBody>
          <a:bodyPr wrap="square" lIns="0" tIns="0" rIns="0" bIns="0" rtlCol="0">
            <a:spAutoFit/>
          </a:bodyPr>
          <a:lstStyle/>
          <a:p>
            <a:pPr lvl="0"/>
            <a:r>
              <a:rPr lang="en-US" sz="2000" dirty="0" smtClean="0">
                <a:solidFill>
                  <a:schemeClr val="bg2">
                    <a:lumMod val="25000"/>
                  </a:schemeClr>
                </a:solidFill>
              </a:rPr>
              <a:t>Keeps Windows 8 apps</a:t>
            </a:r>
          </a:p>
        </p:txBody>
      </p:sp>
      <p:sp>
        <p:nvSpPr>
          <p:cNvPr id="31" name="TextBox 30"/>
          <p:cNvSpPr txBox="1"/>
          <p:nvPr/>
        </p:nvSpPr>
        <p:spPr>
          <a:xfrm>
            <a:off x="2359384" y="5138344"/>
            <a:ext cx="3651105" cy="307777"/>
          </a:xfrm>
          <a:prstGeom prst="rect">
            <a:avLst/>
          </a:prstGeom>
          <a:noFill/>
        </p:spPr>
        <p:txBody>
          <a:bodyPr wrap="square" lIns="0" tIns="0" rIns="0" bIns="0" rtlCol="0">
            <a:spAutoFit/>
          </a:bodyPr>
          <a:lstStyle/>
          <a:p>
            <a:pPr lvl="0"/>
            <a:r>
              <a:rPr lang="en-US" sz="2000" dirty="0" smtClean="0">
                <a:solidFill>
                  <a:schemeClr val="bg2">
                    <a:lumMod val="25000"/>
                  </a:schemeClr>
                </a:solidFill>
              </a:rPr>
              <a:t>Doesn't format before reinstall</a:t>
            </a:r>
          </a:p>
        </p:txBody>
      </p:sp>
      <p:sp>
        <p:nvSpPr>
          <p:cNvPr id="32" name="Text Placeholder 2"/>
          <p:cNvSpPr txBox="1">
            <a:spLocks/>
          </p:cNvSpPr>
          <p:nvPr/>
        </p:nvSpPr>
        <p:spPr>
          <a:xfrm>
            <a:off x="7113460" y="4948538"/>
            <a:ext cx="3668507" cy="687386"/>
          </a:xfrm>
          <a:prstGeom prst="rect">
            <a:avLst/>
          </a:prstGeom>
          <a:noFill/>
        </p:spPr>
        <p:txBody>
          <a:bodyPr>
            <a:normAutofit/>
          </a:bodyPr>
          <a:lstStyle>
            <a:lvl1pPr marL="460375" indent="-46037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2400" kern="1200">
                <a:solidFill>
                  <a:schemeClr val="tx1">
                    <a:lumMod val="75000"/>
                    <a:lumOff val="25000"/>
                    <a:alpha val="99000"/>
                  </a:schemeClr>
                </a:solidFill>
                <a:latin typeface="+mn-lt"/>
                <a:ea typeface="+mn-ea"/>
                <a:cs typeface="+mn-cs"/>
              </a:defRPr>
            </a:lvl1pPr>
            <a:lvl2pPr marL="855663" indent="-395288"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2000" kern="1200">
                <a:solidFill>
                  <a:schemeClr val="tx1">
                    <a:lumMod val="75000"/>
                    <a:lumOff val="25000"/>
                    <a:alpha val="99000"/>
                  </a:schemeClr>
                </a:solidFill>
                <a:latin typeface="+mn-lt"/>
                <a:ea typeface="+mn-ea"/>
                <a:cs typeface="+mn-cs"/>
              </a:defRPr>
            </a:lvl2pPr>
            <a:lvl3pPr marL="1258888" indent="-40322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800" kern="1200">
                <a:solidFill>
                  <a:schemeClr val="tx1">
                    <a:lumMod val="75000"/>
                    <a:lumOff val="25000"/>
                    <a:alpha val="99000"/>
                  </a:schemeClr>
                </a:solidFill>
                <a:latin typeface="+mn-lt"/>
                <a:ea typeface="+mn-ea"/>
                <a:cs typeface="+mn-cs"/>
              </a:defRPr>
            </a:lvl3pPr>
            <a:lvl4pPr marL="1604963" indent="-34607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600" kern="1200">
                <a:solidFill>
                  <a:schemeClr val="tx1">
                    <a:lumMod val="75000"/>
                    <a:lumOff val="25000"/>
                    <a:alpha val="99000"/>
                  </a:schemeClr>
                </a:solidFill>
                <a:latin typeface="+mn-lt"/>
                <a:ea typeface="+mn-ea"/>
                <a:cs typeface="+mn-cs"/>
              </a:defRPr>
            </a:lvl4pPr>
            <a:lvl5pPr marL="1941513" indent="-336550"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600" kern="1200">
                <a:solidFill>
                  <a:schemeClr val="tx1">
                    <a:lumMod val="75000"/>
                    <a:lumOff val="25000"/>
                    <a:alpha val="99000"/>
                  </a:schemeClr>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buNone/>
            </a:pPr>
            <a:r>
              <a:rPr lang="en-US" sz="2000" dirty="0" smtClean="0">
                <a:solidFill>
                  <a:schemeClr val="bg2">
                    <a:lumMod val="25000"/>
                  </a:schemeClr>
                </a:solidFill>
                <a:latin typeface="Segoe UI" pitchFamily="34" charset="0"/>
              </a:rPr>
              <a:t>Formats </a:t>
            </a:r>
            <a:r>
              <a:rPr lang="en-US" sz="2000" dirty="0">
                <a:solidFill>
                  <a:schemeClr val="bg2">
                    <a:lumMod val="25000"/>
                  </a:schemeClr>
                </a:solidFill>
                <a:latin typeface="Segoe UI" pitchFamily="34" charset="0"/>
              </a:rPr>
              <a:t>the drive before </a:t>
            </a:r>
            <a:r>
              <a:rPr lang="en-US" sz="2000" dirty="0" smtClean="0">
                <a:solidFill>
                  <a:schemeClr val="bg2">
                    <a:lumMod val="25000"/>
                  </a:schemeClr>
                </a:solidFill>
                <a:latin typeface="Segoe UI" pitchFamily="34" charset="0"/>
              </a:rPr>
              <a:t>reinstall</a:t>
            </a:r>
            <a:endParaRPr lang="en-US" sz="2000" dirty="0">
              <a:solidFill>
                <a:schemeClr val="bg2">
                  <a:lumMod val="25000"/>
                </a:schemeClr>
              </a:solidFill>
            </a:endParaRPr>
          </a:p>
        </p:txBody>
      </p:sp>
      <p:sp>
        <p:nvSpPr>
          <p:cNvPr id="33" name="Text Placeholder 2"/>
          <p:cNvSpPr txBox="1">
            <a:spLocks/>
          </p:cNvSpPr>
          <p:nvPr/>
        </p:nvSpPr>
        <p:spPr>
          <a:xfrm>
            <a:off x="7113460" y="3802569"/>
            <a:ext cx="3668507" cy="700947"/>
          </a:xfrm>
          <a:prstGeom prst="rect">
            <a:avLst/>
          </a:prstGeom>
          <a:noFill/>
        </p:spPr>
        <p:txBody>
          <a:bodyPr>
            <a:normAutofit/>
          </a:bodyPr>
          <a:lstStyle>
            <a:lvl1pPr marL="460375" indent="-46037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2400" kern="1200">
                <a:solidFill>
                  <a:schemeClr val="tx1">
                    <a:lumMod val="75000"/>
                    <a:lumOff val="25000"/>
                    <a:alpha val="99000"/>
                  </a:schemeClr>
                </a:solidFill>
                <a:latin typeface="+mn-lt"/>
                <a:ea typeface="+mn-ea"/>
                <a:cs typeface="+mn-cs"/>
              </a:defRPr>
            </a:lvl1pPr>
            <a:lvl2pPr marL="855663" indent="-395288"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2000" kern="1200">
                <a:solidFill>
                  <a:schemeClr val="tx1">
                    <a:lumMod val="75000"/>
                    <a:lumOff val="25000"/>
                    <a:alpha val="99000"/>
                  </a:schemeClr>
                </a:solidFill>
                <a:latin typeface="+mn-lt"/>
                <a:ea typeface="+mn-ea"/>
                <a:cs typeface="+mn-cs"/>
              </a:defRPr>
            </a:lvl2pPr>
            <a:lvl3pPr marL="1258888" indent="-40322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800" kern="1200">
                <a:solidFill>
                  <a:schemeClr val="tx1">
                    <a:lumMod val="75000"/>
                    <a:lumOff val="25000"/>
                    <a:alpha val="99000"/>
                  </a:schemeClr>
                </a:solidFill>
                <a:latin typeface="+mn-lt"/>
                <a:ea typeface="+mn-ea"/>
                <a:cs typeface="+mn-cs"/>
              </a:defRPr>
            </a:lvl3pPr>
            <a:lvl4pPr marL="1604963" indent="-34607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600" kern="1200">
                <a:solidFill>
                  <a:schemeClr val="tx1">
                    <a:lumMod val="75000"/>
                    <a:lumOff val="25000"/>
                    <a:alpha val="99000"/>
                  </a:schemeClr>
                </a:solidFill>
                <a:latin typeface="+mn-lt"/>
                <a:ea typeface="+mn-ea"/>
                <a:cs typeface="+mn-cs"/>
              </a:defRPr>
            </a:lvl4pPr>
            <a:lvl5pPr marL="1941513" indent="-336550"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600" kern="1200">
                <a:solidFill>
                  <a:schemeClr val="tx1">
                    <a:lumMod val="75000"/>
                    <a:lumOff val="25000"/>
                    <a:alpha val="99000"/>
                  </a:schemeClr>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buNone/>
            </a:pPr>
            <a:r>
              <a:rPr lang="en-US" sz="2000" dirty="0" smtClean="0">
                <a:solidFill>
                  <a:schemeClr val="bg2">
                    <a:lumMod val="25000"/>
                  </a:schemeClr>
                </a:solidFill>
                <a:latin typeface="Segoe UI" pitchFamily="34" charset="0"/>
              </a:rPr>
              <a:t>Does </a:t>
            </a:r>
            <a:r>
              <a:rPr lang="en-US" sz="2000" dirty="0">
                <a:solidFill>
                  <a:schemeClr val="bg2">
                    <a:lumMod val="25000"/>
                  </a:schemeClr>
                </a:solidFill>
                <a:latin typeface="Segoe UI" pitchFamily="34" charset="0"/>
              </a:rPr>
              <a:t>not keep Windows 8 </a:t>
            </a:r>
            <a:r>
              <a:rPr lang="en-US" sz="2000" dirty="0" smtClean="0">
                <a:solidFill>
                  <a:schemeClr val="bg2">
                    <a:lumMod val="25000"/>
                  </a:schemeClr>
                </a:solidFill>
                <a:latin typeface="Segoe UI" pitchFamily="34" charset="0"/>
              </a:rPr>
              <a:t>apps</a:t>
            </a:r>
            <a:endParaRPr lang="en-US" sz="2000" dirty="0">
              <a:solidFill>
                <a:schemeClr val="bg2">
                  <a:lumMod val="25000"/>
                </a:schemeClr>
              </a:solidFill>
            </a:endParaRPr>
          </a:p>
        </p:txBody>
      </p:sp>
    </p:spTree>
    <p:extLst>
      <p:ext uri="{BB962C8B-B14F-4D97-AF65-F5344CB8AC3E}">
        <p14:creationId xmlns:p14="http://schemas.microsoft.com/office/powerpoint/2010/main" val="270565486"/>
      </p:ext>
    </p:extLst>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push/>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750"/>
                                        <p:tgtEl>
                                          <p:spTgt spid="16"/>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250"/>
                            </p:stCondLst>
                            <p:childTnLst>
                              <p:par>
                                <p:cTn id="13" presetID="10" presetClass="entr" presetSubtype="0" fill="hold"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750"/>
                                        <p:tgtEl>
                                          <p:spTgt spid="25"/>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500"/>
                                        <p:tgtEl>
                                          <p:spTgt spid="30"/>
                                        </p:tgtEl>
                                      </p:cBhvr>
                                    </p:animEffect>
                                  </p:childTnLst>
                                </p:cTn>
                              </p:par>
                            </p:childTnLst>
                          </p:cTn>
                        </p:par>
                        <p:par>
                          <p:cTn id="20" fill="hold">
                            <p:stCondLst>
                              <p:cond delay="2500"/>
                            </p:stCondLst>
                            <p:childTnLst>
                              <p:par>
                                <p:cTn id="21" presetID="10" presetClass="entr" presetSubtype="0" fill="hold" nodeType="afterEffect">
                                  <p:stCondLst>
                                    <p:cond delay="0"/>
                                  </p:stCondLst>
                                  <p:childTnLst>
                                    <p:set>
                                      <p:cBhvr>
                                        <p:cTn id="22" dur="1" fill="hold">
                                          <p:stCondLst>
                                            <p:cond delay="0"/>
                                          </p:stCondLst>
                                        </p:cTn>
                                        <p:tgtEl>
                                          <p:spTgt spid="40"/>
                                        </p:tgtEl>
                                        <p:attrNameLst>
                                          <p:attrName>style.visibility</p:attrName>
                                        </p:attrNameLst>
                                      </p:cBhvr>
                                      <p:to>
                                        <p:strVal val="visible"/>
                                      </p:to>
                                    </p:set>
                                    <p:animEffect transition="in" filter="fade">
                                      <p:cBhvr>
                                        <p:cTn id="23" dur="750"/>
                                        <p:tgtEl>
                                          <p:spTgt spid="40"/>
                                        </p:tgtEl>
                                      </p:cBhvr>
                                    </p:animEffect>
                                  </p:childTnLst>
                                </p:cTn>
                              </p:par>
                            </p:childTnLst>
                          </p:cTn>
                        </p:par>
                        <p:par>
                          <p:cTn id="24" fill="hold">
                            <p:stCondLst>
                              <p:cond delay="3250"/>
                            </p:stCondLst>
                            <p:childTnLst>
                              <p:par>
                                <p:cTn id="25" presetID="10" presetClass="entr" presetSubtype="0"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500"/>
                                        <p:tgtEl>
                                          <p:spTgt spid="3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3"/>
                                        </p:tgtEl>
                                        <p:attrNameLst>
                                          <p:attrName>style.visibility</p:attrName>
                                        </p:attrNameLst>
                                      </p:cBhvr>
                                      <p:to>
                                        <p:strVal val="visible"/>
                                      </p:to>
                                    </p:set>
                                    <p:animEffect transition="in" filter="fade">
                                      <p:cBhvr>
                                        <p:cTn id="32" dur="750"/>
                                        <p:tgtEl>
                                          <p:spTgt spid="43"/>
                                        </p:tgtEl>
                                      </p:cBhvr>
                                    </p:animEffect>
                                  </p:childTnLst>
                                </p:cTn>
                              </p:par>
                            </p:childTnLst>
                          </p:cTn>
                        </p:par>
                        <p:par>
                          <p:cTn id="33" fill="hold">
                            <p:stCondLst>
                              <p:cond delay="750"/>
                            </p:stCondLst>
                            <p:childTnLst>
                              <p:par>
                                <p:cTn id="34" presetID="10" presetClass="entr" presetSubtype="0"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500"/>
                                        <p:tgtEl>
                                          <p:spTgt spid="8"/>
                                        </p:tgtEl>
                                      </p:cBhvr>
                                    </p:animEffect>
                                  </p:childTnLst>
                                </p:cTn>
                              </p:par>
                            </p:childTnLst>
                          </p:cTn>
                        </p:par>
                        <p:par>
                          <p:cTn id="37" fill="hold">
                            <p:stCondLst>
                              <p:cond delay="1250"/>
                            </p:stCondLst>
                            <p:childTnLst>
                              <p:par>
                                <p:cTn id="38" presetID="10" presetClass="entr" presetSubtype="0" fill="hold" nodeType="afterEffect">
                                  <p:stCondLst>
                                    <p:cond delay="0"/>
                                  </p:stCondLst>
                                  <p:childTnLst>
                                    <p:set>
                                      <p:cBhvr>
                                        <p:cTn id="39" dur="1" fill="hold">
                                          <p:stCondLst>
                                            <p:cond delay="0"/>
                                          </p:stCondLst>
                                        </p:cTn>
                                        <p:tgtEl>
                                          <p:spTgt spid="46"/>
                                        </p:tgtEl>
                                        <p:attrNameLst>
                                          <p:attrName>style.visibility</p:attrName>
                                        </p:attrNameLst>
                                      </p:cBhvr>
                                      <p:to>
                                        <p:strVal val="visible"/>
                                      </p:to>
                                    </p:set>
                                    <p:animEffect transition="in" filter="fade">
                                      <p:cBhvr>
                                        <p:cTn id="40" dur="750"/>
                                        <p:tgtEl>
                                          <p:spTgt spid="46"/>
                                        </p:tgtEl>
                                      </p:cBhvr>
                                    </p:animEffect>
                                  </p:childTnLst>
                                </p:cTn>
                              </p:par>
                            </p:childTnLst>
                          </p:cTn>
                        </p:par>
                        <p:par>
                          <p:cTn id="41" fill="hold">
                            <p:stCondLst>
                              <p:cond delay="2000"/>
                            </p:stCondLst>
                            <p:childTnLst>
                              <p:par>
                                <p:cTn id="42" presetID="10" presetClass="entr" presetSubtype="0" fill="hold" grpId="0" nodeType="after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fade">
                                      <p:cBhvr>
                                        <p:cTn id="44" dur="500"/>
                                        <p:tgtEl>
                                          <p:spTgt spid="33"/>
                                        </p:tgtEl>
                                      </p:cBhvr>
                                    </p:animEffect>
                                  </p:childTnLst>
                                </p:cTn>
                              </p:par>
                            </p:childTnLst>
                          </p:cTn>
                        </p:par>
                        <p:par>
                          <p:cTn id="45" fill="hold">
                            <p:stCondLst>
                              <p:cond delay="2500"/>
                            </p:stCondLst>
                            <p:childTnLst>
                              <p:par>
                                <p:cTn id="46" presetID="10" presetClass="entr" presetSubtype="0" fill="hold" nodeType="afterEffect">
                                  <p:stCondLst>
                                    <p:cond delay="0"/>
                                  </p:stCondLst>
                                  <p:childTnLst>
                                    <p:set>
                                      <p:cBhvr>
                                        <p:cTn id="47" dur="1" fill="hold">
                                          <p:stCondLst>
                                            <p:cond delay="0"/>
                                          </p:stCondLst>
                                        </p:cTn>
                                        <p:tgtEl>
                                          <p:spTgt spid="49"/>
                                        </p:tgtEl>
                                        <p:attrNameLst>
                                          <p:attrName>style.visibility</p:attrName>
                                        </p:attrNameLst>
                                      </p:cBhvr>
                                      <p:to>
                                        <p:strVal val="visible"/>
                                      </p:to>
                                    </p:set>
                                    <p:animEffect transition="in" filter="fade">
                                      <p:cBhvr>
                                        <p:cTn id="48" dur="750"/>
                                        <p:tgtEl>
                                          <p:spTgt spid="49"/>
                                        </p:tgtEl>
                                      </p:cBhvr>
                                    </p:animEffect>
                                  </p:childTnLst>
                                </p:cTn>
                              </p:par>
                            </p:childTnLst>
                          </p:cTn>
                        </p:par>
                        <p:par>
                          <p:cTn id="49" fill="hold">
                            <p:stCondLst>
                              <p:cond delay="3250"/>
                            </p:stCondLst>
                            <p:childTnLst>
                              <p:par>
                                <p:cTn id="50" presetID="10" presetClass="entr" presetSubtype="0" fill="hold" grpId="0" nodeType="after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fade">
                                      <p:cBhvr>
                                        <p:cTn id="5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30" grpId="0"/>
      <p:bldP spid="31" grpId="0"/>
      <p:bldP spid="32" grpId="0"/>
      <p:bldP spid="3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b="15538"/>
          <a:stretch/>
        </p:blipFill>
        <p:spPr>
          <a:xfrm>
            <a:off x="0" y="0"/>
            <a:ext cx="12188825" cy="6858000"/>
          </a:xfrm>
          <a:prstGeom prst="rect">
            <a:avLst/>
          </a:prstGeom>
        </p:spPr>
      </p:pic>
      <p:sp>
        <p:nvSpPr>
          <p:cNvPr id="4" name="TextBox 3"/>
          <p:cNvSpPr txBox="1"/>
          <p:nvPr/>
        </p:nvSpPr>
        <p:spPr>
          <a:xfrm>
            <a:off x="520699" y="62475"/>
            <a:ext cx="11147426" cy="926279"/>
          </a:xfrm>
          <a:prstGeom prst="rect">
            <a:avLst/>
          </a:prstGeom>
        </p:spPr>
        <p:txBody>
          <a:bodyPr vert="horz" wrap="square" lIns="0" tIns="0" rIns="0" bIns="0" rtlCol="0">
            <a:spAutoFit/>
          </a:bodyPr>
          <a:lstStyle/>
          <a:p>
            <a:pPr>
              <a:lnSpc>
                <a:spcPts val="8000"/>
              </a:lnSpc>
            </a:pPr>
            <a:r>
              <a:rPr lang="en-US" sz="4800" spc="-100" dirty="0" smtClean="0">
                <a:ln w="3175">
                  <a:noFill/>
                </a:ln>
                <a:solidFill>
                  <a:schemeClr val="accent1">
                    <a:lumMod val="50000"/>
                  </a:schemeClr>
                </a:solidFill>
                <a:latin typeface="Segoe UI Light"/>
                <a:cs typeface="Segoe Light"/>
              </a:rPr>
              <a:t>Demo: </a:t>
            </a:r>
            <a:r>
              <a:rPr lang="en-US" sz="4800" dirty="0" smtClean="0">
                <a:solidFill>
                  <a:schemeClr val="accent1">
                    <a:lumMod val="50000"/>
                  </a:schemeClr>
                </a:solidFill>
                <a:latin typeface="+mj-lt"/>
              </a:rPr>
              <a:t>Creating a Refresh Image</a:t>
            </a:r>
            <a:endParaRPr lang="en-US" sz="4800" dirty="0">
              <a:solidFill>
                <a:schemeClr val="accent1">
                  <a:lumMod val="50000"/>
                </a:schemeClr>
              </a:solidFill>
              <a:latin typeface="+mj-lt"/>
            </a:endParaRPr>
          </a:p>
        </p:txBody>
      </p:sp>
    </p:spTree>
    <p:extLst>
      <p:ext uri="{BB962C8B-B14F-4D97-AF65-F5344CB8AC3E}">
        <p14:creationId xmlns:p14="http://schemas.microsoft.com/office/powerpoint/2010/main" val="3486050015"/>
      </p:ext>
    </p:extLst>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b="15538"/>
          <a:stretch/>
        </p:blipFill>
        <p:spPr>
          <a:xfrm>
            <a:off x="0" y="0"/>
            <a:ext cx="12188825" cy="6858000"/>
          </a:xfrm>
          <a:prstGeom prst="rect">
            <a:avLst/>
          </a:prstGeom>
        </p:spPr>
      </p:pic>
      <p:sp>
        <p:nvSpPr>
          <p:cNvPr id="2" name="Title 1"/>
          <p:cNvSpPr>
            <a:spLocks noGrp="1"/>
          </p:cNvSpPr>
          <p:nvPr>
            <p:ph type="ctrTitle" idx="4294967295"/>
          </p:nvPr>
        </p:nvSpPr>
        <p:spPr>
          <a:xfrm>
            <a:off x="519113" y="167824"/>
            <a:ext cx="10242550" cy="747897"/>
          </a:xfrm>
        </p:spPr>
        <p:txBody>
          <a:bodyPr/>
          <a:lstStyle/>
          <a:p>
            <a:pPr>
              <a:defRPr/>
            </a:pPr>
            <a:r>
              <a:rPr lang="en-US" sz="5400" dirty="0" smtClean="0">
                <a:solidFill>
                  <a:schemeClr val="accent1">
                    <a:lumMod val="50000"/>
                  </a:schemeClr>
                </a:solidFill>
              </a:rPr>
              <a:t>Demo: Refreshing the PC</a:t>
            </a:r>
            <a:endParaRPr lang="en-US" sz="5400" dirty="0">
              <a:solidFill>
                <a:schemeClr val="accent1">
                  <a:lumMod val="50000"/>
                </a:schemeClr>
              </a:solidFill>
            </a:endParaRPr>
          </a:p>
        </p:txBody>
      </p:sp>
    </p:spTree>
    <p:extLst>
      <p:ext uri="{BB962C8B-B14F-4D97-AF65-F5344CB8AC3E}">
        <p14:creationId xmlns:p14="http://schemas.microsoft.com/office/powerpoint/2010/main" val="3293685153"/>
      </p:ext>
    </p:extLst>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111" y="228602"/>
            <a:ext cx="11149013" cy="747897"/>
          </a:xfrm>
        </p:spPr>
        <p:txBody>
          <a:bodyPr/>
          <a:lstStyle/>
          <a:p>
            <a:r>
              <a:rPr lang="en-US" dirty="0"/>
              <a:t>Advanced Diagnostics and Recovery</a:t>
            </a:r>
            <a:endParaRPr lang="en-US" sz="5400" dirty="0">
              <a:solidFill>
                <a:schemeClr val="bg2">
                  <a:lumMod val="50000"/>
                  <a:alpha val="98824"/>
                </a:schemeClr>
              </a:solidFill>
              <a:latin typeface="Segoe UI Light" pitchFamily="34" charset="0"/>
            </a:endParaRPr>
          </a:p>
        </p:txBody>
      </p:sp>
      <p:sp>
        <p:nvSpPr>
          <p:cNvPr id="6" name="Text Placeholder 2"/>
          <p:cNvSpPr>
            <a:spLocks noGrp="1"/>
          </p:cNvSpPr>
          <p:nvPr>
            <p:ph type="body" sz="quarter" idx="10"/>
          </p:nvPr>
        </p:nvSpPr>
        <p:spPr>
          <a:xfrm>
            <a:off x="821821" y="2078256"/>
            <a:ext cx="4910243" cy="3323987"/>
          </a:xfrm>
        </p:spPr>
        <p:txBody>
          <a:bodyPr/>
          <a:lstStyle/>
          <a:p>
            <a:pPr lvl="0"/>
            <a:r>
              <a:rPr lang="en-US" sz="2800" dirty="0">
                <a:solidFill>
                  <a:schemeClr val="accent2">
                    <a:lumMod val="75000"/>
                  </a:schemeClr>
                </a:solidFill>
                <a:latin typeface="+mj-lt"/>
              </a:rPr>
              <a:t>DaRT is the next level in </a:t>
            </a:r>
            <a:r>
              <a:rPr lang="en-US" sz="2800" dirty="0" smtClean="0">
                <a:solidFill>
                  <a:schemeClr val="accent2">
                    <a:lumMod val="75000"/>
                  </a:schemeClr>
                </a:solidFill>
                <a:latin typeface="+mj-lt"/>
              </a:rPr>
              <a:t>recovery</a:t>
            </a:r>
          </a:p>
          <a:p>
            <a:pPr lvl="0"/>
            <a:endParaRPr lang="en-US" sz="1400" dirty="0">
              <a:solidFill>
                <a:schemeClr val="accent2">
                  <a:lumMod val="75000"/>
                </a:schemeClr>
              </a:solidFill>
              <a:latin typeface="+mj-lt"/>
            </a:endParaRPr>
          </a:p>
          <a:p>
            <a:pPr lvl="0"/>
            <a:r>
              <a:rPr lang="en-US" sz="2800" dirty="0">
                <a:solidFill>
                  <a:schemeClr val="accent2">
                    <a:lumMod val="75000"/>
                  </a:schemeClr>
                </a:solidFill>
                <a:latin typeface="+mj-lt"/>
              </a:rPr>
              <a:t>DaRT has been updated for Windows </a:t>
            </a:r>
            <a:r>
              <a:rPr lang="en-US" sz="2800" dirty="0" smtClean="0">
                <a:solidFill>
                  <a:schemeClr val="accent2">
                    <a:lumMod val="75000"/>
                  </a:schemeClr>
                </a:solidFill>
                <a:latin typeface="+mj-lt"/>
              </a:rPr>
              <a:t>8</a:t>
            </a:r>
          </a:p>
          <a:p>
            <a:pPr marL="457200" lvl="0" indent="-457200">
              <a:buFont typeface="Arial" pitchFamily="34" charset="0"/>
              <a:buChar char="•"/>
            </a:pPr>
            <a:r>
              <a:rPr lang="en-US" sz="2400" dirty="0" smtClean="0">
                <a:solidFill>
                  <a:schemeClr val="accent2">
                    <a:lumMod val="75000"/>
                  </a:schemeClr>
                </a:solidFill>
                <a:latin typeface="+mj-lt"/>
              </a:rPr>
              <a:t>GUID </a:t>
            </a:r>
            <a:r>
              <a:rPr lang="en-US" sz="2400" dirty="0">
                <a:solidFill>
                  <a:schemeClr val="accent2">
                    <a:lumMod val="75000"/>
                  </a:schemeClr>
                </a:solidFill>
                <a:latin typeface="+mj-lt"/>
              </a:rPr>
              <a:t>partition </a:t>
            </a:r>
            <a:r>
              <a:rPr lang="en-US" sz="2400" dirty="0" smtClean="0">
                <a:solidFill>
                  <a:schemeClr val="accent2">
                    <a:lumMod val="75000"/>
                  </a:schemeClr>
                </a:solidFill>
                <a:latin typeface="+mj-lt"/>
              </a:rPr>
              <a:t>tables</a:t>
            </a:r>
          </a:p>
          <a:p>
            <a:pPr marL="457200" lvl="0" indent="-457200">
              <a:buFont typeface="Arial" pitchFamily="34" charset="0"/>
              <a:buChar char="•"/>
            </a:pPr>
            <a:r>
              <a:rPr lang="en-US" sz="2400" dirty="0" smtClean="0">
                <a:solidFill>
                  <a:schemeClr val="accent2">
                    <a:lumMod val="75000"/>
                  </a:schemeClr>
                </a:solidFill>
                <a:latin typeface="+mj-lt"/>
              </a:rPr>
              <a:t>Transparent </a:t>
            </a:r>
            <a:r>
              <a:rPr lang="en-US" sz="2400" dirty="0">
                <a:solidFill>
                  <a:schemeClr val="accent2">
                    <a:lumMod val="75000"/>
                  </a:schemeClr>
                </a:solidFill>
                <a:latin typeface="+mj-lt"/>
              </a:rPr>
              <a:t>UEFI </a:t>
            </a:r>
            <a:r>
              <a:rPr lang="en-US" sz="2400" dirty="0" smtClean="0">
                <a:solidFill>
                  <a:schemeClr val="accent2">
                    <a:lumMod val="75000"/>
                  </a:schemeClr>
                </a:solidFill>
                <a:latin typeface="+mj-lt"/>
              </a:rPr>
              <a:t>support</a:t>
            </a:r>
          </a:p>
          <a:p>
            <a:pPr lvl="0"/>
            <a:endParaRPr lang="en-US" sz="1400" dirty="0">
              <a:solidFill>
                <a:schemeClr val="accent2">
                  <a:lumMod val="75000"/>
                </a:schemeClr>
              </a:solidFill>
              <a:latin typeface="+mj-lt"/>
            </a:endParaRPr>
          </a:p>
          <a:p>
            <a:r>
              <a:rPr lang="en-US" sz="2800" dirty="0">
                <a:solidFill>
                  <a:schemeClr val="accent2">
                    <a:lumMod val="75000"/>
                  </a:schemeClr>
                </a:solidFill>
                <a:latin typeface="+mj-lt"/>
              </a:rPr>
              <a:t>DaRT is part of MDOP</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24550" y="1256728"/>
            <a:ext cx="6057900" cy="5067300"/>
          </a:xfrm>
          <a:prstGeom prst="rect">
            <a:avLst/>
          </a:prstGeom>
        </p:spPr>
      </p:pic>
    </p:spTree>
    <p:extLst>
      <p:ext uri="{BB962C8B-B14F-4D97-AF65-F5344CB8AC3E}">
        <p14:creationId xmlns:p14="http://schemas.microsoft.com/office/powerpoint/2010/main" val="167269150"/>
      </p:ext>
    </p:extLst>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75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750" fill="hold"/>
                                        <p:tgtEl>
                                          <p:spTgt spid="6">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6">
                                            <p:txEl>
                                              <p:pRg st="2" end="2"/>
                                            </p:txEl>
                                          </p:spTgt>
                                        </p:tgtEl>
                                        <p:attrNameLst>
                                          <p:attrName>style.visibility</p:attrName>
                                        </p:attrNameLst>
                                      </p:cBhvr>
                                      <p:to>
                                        <p:strVal val="visible"/>
                                      </p:to>
                                    </p:set>
                                    <p:anim calcmode="lin" valueType="num">
                                      <p:cBhvr additive="base">
                                        <p:cTn id="11" dur="75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6">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500"/>
                                  </p:stCondLst>
                                  <p:childTnLst>
                                    <p:set>
                                      <p:cBhvr>
                                        <p:cTn id="14" dur="1" fill="hold">
                                          <p:stCondLst>
                                            <p:cond delay="0"/>
                                          </p:stCondLst>
                                        </p:cTn>
                                        <p:tgtEl>
                                          <p:spTgt spid="6">
                                            <p:txEl>
                                              <p:pRg st="3" end="3"/>
                                            </p:txEl>
                                          </p:spTgt>
                                        </p:tgtEl>
                                        <p:attrNameLst>
                                          <p:attrName>style.visibility</p:attrName>
                                        </p:attrNameLst>
                                      </p:cBhvr>
                                      <p:to>
                                        <p:strVal val="visible"/>
                                      </p:to>
                                    </p:set>
                                    <p:anim calcmode="lin" valueType="num">
                                      <p:cBhvr additive="base">
                                        <p:cTn id="15" dur="75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16" dur="750" fill="hold"/>
                                        <p:tgtEl>
                                          <p:spTgt spid="6">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750"/>
                                  </p:stCondLst>
                                  <p:childTnLst>
                                    <p:set>
                                      <p:cBhvr>
                                        <p:cTn id="18" dur="1" fill="hold">
                                          <p:stCondLst>
                                            <p:cond delay="0"/>
                                          </p:stCondLst>
                                        </p:cTn>
                                        <p:tgtEl>
                                          <p:spTgt spid="6">
                                            <p:txEl>
                                              <p:pRg st="4" end="4"/>
                                            </p:txEl>
                                          </p:spTgt>
                                        </p:tgtEl>
                                        <p:attrNameLst>
                                          <p:attrName>style.visibility</p:attrName>
                                        </p:attrNameLst>
                                      </p:cBhvr>
                                      <p:to>
                                        <p:strVal val="visible"/>
                                      </p:to>
                                    </p:set>
                                    <p:anim calcmode="lin" valueType="num">
                                      <p:cBhvr additive="base">
                                        <p:cTn id="19" dur="75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20" dur="750" fill="hold"/>
                                        <p:tgtEl>
                                          <p:spTgt spid="6">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1000"/>
                                  </p:stCondLst>
                                  <p:childTnLst>
                                    <p:set>
                                      <p:cBhvr>
                                        <p:cTn id="22" dur="1" fill="hold">
                                          <p:stCondLst>
                                            <p:cond delay="0"/>
                                          </p:stCondLst>
                                        </p:cTn>
                                        <p:tgtEl>
                                          <p:spTgt spid="6">
                                            <p:txEl>
                                              <p:pRg st="6" end="6"/>
                                            </p:txEl>
                                          </p:spTgt>
                                        </p:tgtEl>
                                        <p:attrNameLst>
                                          <p:attrName>style.visibility</p:attrName>
                                        </p:attrNameLst>
                                      </p:cBhvr>
                                      <p:to>
                                        <p:strVal val="visible"/>
                                      </p:to>
                                    </p:set>
                                    <p:anim calcmode="lin" valueType="num">
                                      <p:cBhvr additive="base">
                                        <p:cTn id="23" dur="75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24" dur="75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A Reimagined Recovery Image Wizard</a:t>
            </a:r>
            <a:endParaRPr lang="en-US" dirty="0">
              <a:gradFill flip="none" rotWithShape="1">
                <a:gsLst>
                  <a:gs pos="0">
                    <a:schemeClr val="accent2"/>
                  </a:gs>
                  <a:gs pos="100000">
                    <a:schemeClr val="accent2"/>
                  </a:gs>
                </a:gsLst>
                <a:lin ang="5400000" scaled="0"/>
                <a:tileRect/>
              </a:gradFil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63326" y="1550163"/>
            <a:ext cx="6769291" cy="5040443"/>
          </a:xfrm>
          <a:prstGeom prst="rect">
            <a:avLst/>
          </a:prstGeom>
        </p:spPr>
      </p:pic>
      <p:sp>
        <p:nvSpPr>
          <p:cNvPr id="25" name="Text Placeholder 2"/>
          <p:cNvSpPr txBox="1">
            <a:spLocks/>
          </p:cNvSpPr>
          <p:nvPr/>
        </p:nvSpPr>
        <p:spPr>
          <a:xfrm>
            <a:off x="353328" y="1550163"/>
            <a:ext cx="4423390" cy="4639101"/>
          </a:xfrm>
          <a:prstGeom prst="rect">
            <a:avLst/>
          </a:prstGeom>
        </p:spPr>
        <p:txBody>
          <a:bodyPr/>
          <a:lstStyle>
            <a:lvl1pPr marL="346075" indent="-346075" algn="l" defTabSz="914363" rtl="0" eaLnBrk="1" latinLnBrk="0" hangingPunct="1">
              <a:lnSpc>
                <a:spcPct val="90000"/>
              </a:lnSpc>
              <a:spcBef>
                <a:spcPct val="20000"/>
              </a:spcBef>
              <a:buSzPct val="90000"/>
              <a:buFont typeface="Arial" pitchFamily="34" charset="0"/>
              <a:buChar char="•"/>
              <a:defRPr sz="32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1pPr>
            <a:lvl2pPr marL="630238" indent="-284163" algn="l" defTabSz="914363" rtl="0" eaLnBrk="1" latinLnBrk="0" hangingPunct="1">
              <a:lnSpc>
                <a:spcPct val="90000"/>
              </a:lnSpc>
              <a:spcBef>
                <a:spcPct val="20000"/>
              </a:spcBef>
              <a:buSzPct val="90000"/>
              <a:buFont typeface="Arial" pitchFamily="34" charset="0"/>
              <a:buChar char="•"/>
              <a:tabLst>
                <a:tab pos="630238" algn="l"/>
              </a:tabLst>
              <a:defRPr sz="28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914400" indent="-284163" algn="l" defTabSz="914363" rtl="0" eaLnBrk="1" latinLnBrk="0" hangingPunct="1">
              <a:lnSpc>
                <a:spcPct val="90000"/>
              </a:lnSpc>
              <a:spcBef>
                <a:spcPct val="20000"/>
              </a:spcBef>
              <a:buSzPct val="90000"/>
              <a:buFont typeface="Arial" pitchFamily="34" charset="0"/>
              <a:buChar char="•"/>
              <a:defRPr sz="24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1482725" indent="-223838" algn="l" defTabSz="914363" rtl="0" eaLnBrk="1" latinLnBrk="0" hangingPunct="1">
              <a:lnSpc>
                <a:spcPct val="90000"/>
              </a:lnSpc>
              <a:spcBef>
                <a:spcPct val="20000"/>
              </a:spcBef>
              <a:buSzPct val="90000"/>
              <a:buFont typeface="Arial" pitchFamily="34" charset="0"/>
              <a:buChar char="•"/>
              <a:tabLst>
                <a:tab pos="914400" algn="l"/>
              </a:tabLst>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1712913" indent="-230188" algn="l" defTabSz="914363" rtl="0" eaLnBrk="1" latinLnBrk="0" hangingPunct="1">
              <a:lnSpc>
                <a:spcPct val="90000"/>
              </a:lnSpc>
              <a:spcBef>
                <a:spcPct val="20000"/>
              </a:spcBef>
              <a:buSzPct val="90000"/>
              <a:buFont typeface="Arial" pitchFamily="34" charset="0"/>
              <a:buChar char="•"/>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800" dirty="0">
                <a:solidFill>
                  <a:schemeClr val="accent2">
                    <a:lumMod val="75000"/>
                  </a:schemeClr>
                </a:solidFill>
                <a:latin typeface="+mj-lt"/>
              </a:rPr>
              <a:t>PowerShell Script </a:t>
            </a:r>
            <a:r>
              <a:rPr lang="en-US" sz="2800" dirty="0" smtClean="0">
                <a:solidFill>
                  <a:schemeClr val="accent2">
                    <a:lumMod val="75000"/>
                  </a:schemeClr>
                </a:solidFill>
                <a:latin typeface="+mj-lt"/>
              </a:rPr>
              <a:t>generation</a:t>
            </a:r>
          </a:p>
          <a:p>
            <a:pPr marL="0" lvl="0" indent="0">
              <a:buNone/>
            </a:pPr>
            <a:endParaRPr lang="en-US" sz="1400" dirty="0" smtClean="0">
              <a:solidFill>
                <a:schemeClr val="accent2">
                  <a:lumMod val="75000"/>
                </a:schemeClr>
              </a:solidFill>
              <a:latin typeface="+mj-lt"/>
            </a:endParaRPr>
          </a:p>
          <a:p>
            <a:pPr marL="0" lvl="0" indent="0">
              <a:buNone/>
            </a:pPr>
            <a:r>
              <a:rPr lang="en-US" sz="2800" dirty="0" smtClean="0">
                <a:solidFill>
                  <a:schemeClr val="accent2">
                    <a:lumMod val="75000"/>
                  </a:schemeClr>
                </a:solidFill>
                <a:latin typeface="+mj-lt"/>
              </a:rPr>
              <a:t>Create </a:t>
            </a:r>
            <a:r>
              <a:rPr lang="en-US" sz="2800" dirty="0">
                <a:solidFill>
                  <a:schemeClr val="accent2">
                    <a:lumMod val="75000"/>
                  </a:schemeClr>
                </a:solidFill>
                <a:latin typeface="+mj-lt"/>
              </a:rPr>
              <a:t>x86 and x64 from same </a:t>
            </a:r>
            <a:r>
              <a:rPr lang="en-US" sz="2800" dirty="0" smtClean="0">
                <a:solidFill>
                  <a:schemeClr val="accent2">
                    <a:lumMod val="75000"/>
                  </a:schemeClr>
                </a:solidFill>
                <a:latin typeface="+mj-lt"/>
              </a:rPr>
              <a:t>workstation</a:t>
            </a:r>
          </a:p>
          <a:p>
            <a:pPr marL="0" lvl="0" indent="0">
              <a:buNone/>
            </a:pPr>
            <a:endParaRPr lang="en-US" sz="1400" dirty="0">
              <a:solidFill>
                <a:schemeClr val="accent2">
                  <a:lumMod val="75000"/>
                </a:schemeClr>
              </a:solidFill>
              <a:latin typeface="+mj-lt"/>
            </a:endParaRPr>
          </a:p>
          <a:p>
            <a:pPr marL="0" lvl="0" indent="0">
              <a:buNone/>
            </a:pPr>
            <a:r>
              <a:rPr lang="en-US" sz="2800" dirty="0">
                <a:solidFill>
                  <a:schemeClr val="accent2">
                    <a:lumMod val="75000"/>
                  </a:schemeClr>
                </a:solidFill>
                <a:latin typeface="+mj-lt"/>
              </a:rPr>
              <a:t>Generates WIM and ISO image </a:t>
            </a:r>
            <a:r>
              <a:rPr lang="en-US" sz="2800" dirty="0" smtClean="0">
                <a:solidFill>
                  <a:schemeClr val="accent2">
                    <a:lumMod val="75000"/>
                  </a:schemeClr>
                </a:solidFill>
                <a:latin typeface="+mj-lt"/>
              </a:rPr>
              <a:t>files</a:t>
            </a:r>
          </a:p>
          <a:p>
            <a:pPr marL="0" lvl="0" indent="0">
              <a:buNone/>
            </a:pPr>
            <a:endParaRPr lang="en-US" sz="1400" dirty="0">
              <a:solidFill>
                <a:schemeClr val="accent2">
                  <a:lumMod val="75000"/>
                </a:schemeClr>
              </a:solidFill>
              <a:latin typeface="+mj-lt"/>
            </a:endParaRPr>
          </a:p>
          <a:p>
            <a:pPr marL="0" lvl="0" indent="0">
              <a:buNone/>
            </a:pPr>
            <a:r>
              <a:rPr lang="en-US" sz="2800" dirty="0">
                <a:solidFill>
                  <a:schemeClr val="accent2">
                    <a:lumMod val="75000"/>
                  </a:schemeClr>
                </a:solidFill>
                <a:latin typeface="+mj-lt"/>
              </a:rPr>
              <a:t>Native tools for media </a:t>
            </a:r>
            <a:r>
              <a:rPr lang="en-US" sz="2800" dirty="0" smtClean="0">
                <a:solidFill>
                  <a:schemeClr val="accent2">
                    <a:lumMod val="75000"/>
                  </a:schemeClr>
                </a:solidFill>
                <a:latin typeface="+mj-lt"/>
              </a:rPr>
              <a:t>creation:</a:t>
            </a:r>
          </a:p>
          <a:p>
            <a:r>
              <a:rPr lang="en-US" sz="2400" dirty="0" smtClean="0">
                <a:solidFill>
                  <a:schemeClr val="accent2">
                    <a:lumMod val="75000"/>
                  </a:schemeClr>
                </a:solidFill>
                <a:latin typeface="+mj-lt"/>
              </a:rPr>
              <a:t>CD </a:t>
            </a:r>
            <a:r>
              <a:rPr lang="en-US" sz="2400" dirty="0">
                <a:solidFill>
                  <a:schemeClr val="accent2">
                    <a:lumMod val="75000"/>
                  </a:schemeClr>
                </a:solidFill>
                <a:latin typeface="+mj-lt"/>
              </a:rPr>
              <a:t>or </a:t>
            </a:r>
            <a:r>
              <a:rPr lang="en-US" sz="2400" dirty="0" smtClean="0">
                <a:solidFill>
                  <a:schemeClr val="accent2">
                    <a:lumMod val="75000"/>
                  </a:schemeClr>
                </a:solidFill>
                <a:latin typeface="+mj-lt"/>
              </a:rPr>
              <a:t>DVD</a:t>
            </a:r>
          </a:p>
          <a:p>
            <a:r>
              <a:rPr lang="en-US" sz="2400" dirty="0" smtClean="0">
                <a:solidFill>
                  <a:schemeClr val="accent2">
                    <a:lumMod val="75000"/>
                  </a:schemeClr>
                </a:solidFill>
                <a:latin typeface="+mj-lt"/>
              </a:rPr>
              <a:t>USB </a:t>
            </a:r>
            <a:r>
              <a:rPr lang="en-US" sz="2400" dirty="0">
                <a:solidFill>
                  <a:schemeClr val="accent2">
                    <a:lumMod val="75000"/>
                  </a:schemeClr>
                </a:solidFill>
                <a:latin typeface="+mj-lt"/>
              </a:rPr>
              <a:t>drives</a:t>
            </a:r>
          </a:p>
        </p:txBody>
      </p:sp>
    </p:spTree>
    <p:extLst>
      <p:ext uri="{BB962C8B-B14F-4D97-AF65-F5344CB8AC3E}">
        <p14:creationId xmlns:p14="http://schemas.microsoft.com/office/powerpoint/2010/main" val="429037610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250"/>
                                  </p:stCondLst>
                                  <p:childTnLst>
                                    <p:set>
                                      <p:cBhvr>
                                        <p:cTn id="6" dur="1" fill="hold">
                                          <p:stCondLst>
                                            <p:cond delay="0"/>
                                          </p:stCondLst>
                                        </p:cTn>
                                        <p:tgtEl>
                                          <p:spTgt spid="25">
                                            <p:txEl>
                                              <p:pRg st="2" end="2"/>
                                            </p:txEl>
                                          </p:spTgt>
                                        </p:tgtEl>
                                        <p:attrNameLst>
                                          <p:attrName>style.visibility</p:attrName>
                                        </p:attrNameLst>
                                      </p:cBhvr>
                                      <p:to>
                                        <p:strVal val="visible"/>
                                      </p:to>
                                    </p:set>
                                    <p:anim calcmode="lin" valueType="num">
                                      <p:cBhvr additive="base">
                                        <p:cTn id="7" dur="750" fill="hold"/>
                                        <p:tgtEl>
                                          <p:spTgt spid="25">
                                            <p:txEl>
                                              <p:pRg st="2" end="2"/>
                                            </p:txEl>
                                          </p:spTgt>
                                        </p:tgtEl>
                                        <p:attrNameLst>
                                          <p:attrName>ppt_x</p:attrName>
                                        </p:attrNameLst>
                                      </p:cBhvr>
                                      <p:tavLst>
                                        <p:tav tm="0">
                                          <p:val>
                                            <p:strVal val="#ppt_x"/>
                                          </p:val>
                                        </p:tav>
                                        <p:tav tm="100000">
                                          <p:val>
                                            <p:strVal val="#ppt_x"/>
                                          </p:val>
                                        </p:tav>
                                      </p:tavLst>
                                    </p:anim>
                                    <p:anim calcmode="lin" valueType="num">
                                      <p:cBhvr additive="base">
                                        <p:cTn id="8" dur="750" fill="hold"/>
                                        <p:tgtEl>
                                          <p:spTgt spid="25">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5">
                                            <p:txEl>
                                              <p:pRg st="0" end="0"/>
                                            </p:txEl>
                                          </p:spTgt>
                                        </p:tgtEl>
                                        <p:attrNameLst>
                                          <p:attrName>style.visibility</p:attrName>
                                        </p:attrNameLst>
                                      </p:cBhvr>
                                      <p:to>
                                        <p:strVal val="visible"/>
                                      </p:to>
                                    </p:set>
                                    <p:anim calcmode="lin" valueType="num">
                                      <p:cBhvr additive="base">
                                        <p:cTn id="11" dur="750" fill="hold"/>
                                        <p:tgtEl>
                                          <p:spTgt spid="25">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25">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500"/>
                                  </p:stCondLst>
                                  <p:childTnLst>
                                    <p:set>
                                      <p:cBhvr>
                                        <p:cTn id="14" dur="1" fill="hold">
                                          <p:stCondLst>
                                            <p:cond delay="0"/>
                                          </p:stCondLst>
                                        </p:cTn>
                                        <p:tgtEl>
                                          <p:spTgt spid="25">
                                            <p:txEl>
                                              <p:pRg st="4" end="4"/>
                                            </p:txEl>
                                          </p:spTgt>
                                        </p:tgtEl>
                                        <p:attrNameLst>
                                          <p:attrName>style.visibility</p:attrName>
                                        </p:attrNameLst>
                                      </p:cBhvr>
                                      <p:to>
                                        <p:strVal val="visible"/>
                                      </p:to>
                                    </p:set>
                                    <p:anim calcmode="lin" valueType="num">
                                      <p:cBhvr additive="base">
                                        <p:cTn id="15" dur="750" fill="hold"/>
                                        <p:tgtEl>
                                          <p:spTgt spid="25">
                                            <p:txEl>
                                              <p:pRg st="4" end="4"/>
                                            </p:txEl>
                                          </p:spTgt>
                                        </p:tgtEl>
                                        <p:attrNameLst>
                                          <p:attrName>ppt_x</p:attrName>
                                        </p:attrNameLst>
                                      </p:cBhvr>
                                      <p:tavLst>
                                        <p:tav tm="0">
                                          <p:val>
                                            <p:strVal val="#ppt_x"/>
                                          </p:val>
                                        </p:tav>
                                        <p:tav tm="100000">
                                          <p:val>
                                            <p:strVal val="#ppt_x"/>
                                          </p:val>
                                        </p:tav>
                                      </p:tavLst>
                                    </p:anim>
                                    <p:anim calcmode="lin" valueType="num">
                                      <p:cBhvr additive="base">
                                        <p:cTn id="16" dur="750" fill="hold"/>
                                        <p:tgtEl>
                                          <p:spTgt spid="25">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750"/>
                                  </p:stCondLst>
                                  <p:childTnLst>
                                    <p:set>
                                      <p:cBhvr>
                                        <p:cTn id="18" dur="1" fill="hold">
                                          <p:stCondLst>
                                            <p:cond delay="0"/>
                                          </p:stCondLst>
                                        </p:cTn>
                                        <p:tgtEl>
                                          <p:spTgt spid="25">
                                            <p:txEl>
                                              <p:pRg st="6" end="6"/>
                                            </p:txEl>
                                          </p:spTgt>
                                        </p:tgtEl>
                                        <p:attrNameLst>
                                          <p:attrName>style.visibility</p:attrName>
                                        </p:attrNameLst>
                                      </p:cBhvr>
                                      <p:to>
                                        <p:strVal val="visible"/>
                                      </p:to>
                                    </p:set>
                                    <p:anim calcmode="lin" valueType="num">
                                      <p:cBhvr additive="base">
                                        <p:cTn id="19" dur="750" fill="hold"/>
                                        <p:tgtEl>
                                          <p:spTgt spid="25">
                                            <p:txEl>
                                              <p:pRg st="6" end="6"/>
                                            </p:txEl>
                                          </p:spTgt>
                                        </p:tgtEl>
                                        <p:attrNameLst>
                                          <p:attrName>ppt_x</p:attrName>
                                        </p:attrNameLst>
                                      </p:cBhvr>
                                      <p:tavLst>
                                        <p:tav tm="0">
                                          <p:val>
                                            <p:strVal val="#ppt_x"/>
                                          </p:val>
                                        </p:tav>
                                        <p:tav tm="100000">
                                          <p:val>
                                            <p:strVal val="#ppt_x"/>
                                          </p:val>
                                        </p:tav>
                                      </p:tavLst>
                                    </p:anim>
                                    <p:anim calcmode="lin" valueType="num">
                                      <p:cBhvr additive="base">
                                        <p:cTn id="20" dur="750" fill="hold"/>
                                        <p:tgtEl>
                                          <p:spTgt spid="25">
                                            <p:txEl>
                                              <p:pRg st="6" end="6"/>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1000"/>
                                  </p:stCondLst>
                                  <p:childTnLst>
                                    <p:set>
                                      <p:cBhvr>
                                        <p:cTn id="22" dur="1" fill="hold">
                                          <p:stCondLst>
                                            <p:cond delay="0"/>
                                          </p:stCondLst>
                                        </p:cTn>
                                        <p:tgtEl>
                                          <p:spTgt spid="25">
                                            <p:txEl>
                                              <p:pRg st="7" end="7"/>
                                            </p:txEl>
                                          </p:spTgt>
                                        </p:tgtEl>
                                        <p:attrNameLst>
                                          <p:attrName>style.visibility</p:attrName>
                                        </p:attrNameLst>
                                      </p:cBhvr>
                                      <p:to>
                                        <p:strVal val="visible"/>
                                      </p:to>
                                    </p:set>
                                    <p:anim calcmode="lin" valueType="num">
                                      <p:cBhvr additive="base">
                                        <p:cTn id="23" dur="750" fill="hold"/>
                                        <p:tgtEl>
                                          <p:spTgt spid="25">
                                            <p:txEl>
                                              <p:pRg st="7" end="7"/>
                                            </p:txEl>
                                          </p:spTgt>
                                        </p:tgtEl>
                                        <p:attrNameLst>
                                          <p:attrName>ppt_x</p:attrName>
                                        </p:attrNameLst>
                                      </p:cBhvr>
                                      <p:tavLst>
                                        <p:tav tm="0">
                                          <p:val>
                                            <p:strVal val="#ppt_x"/>
                                          </p:val>
                                        </p:tav>
                                        <p:tav tm="100000">
                                          <p:val>
                                            <p:strVal val="#ppt_x"/>
                                          </p:val>
                                        </p:tav>
                                      </p:tavLst>
                                    </p:anim>
                                    <p:anim calcmode="lin" valueType="num">
                                      <p:cBhvr additive="base">
                                        <p:cTn id="24" dur="750" fill="hold"/>
                                        <p:tgtEl>
                                          <p:spTgt spid="25">
                                            <p:txEl>
                                              <p:pRg st="7" end="7"/>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1250"/>
                                  </p:stCondLst>
                                  <p:childTnLst>
                                    <p:set>
                                      <p:cBhvr>
                                        <p:cTn id="26" dur="1" fill="hold">
                                          <p:stCondLst>
                                            <p:cond delay="0"/>
                                          </p:stCondLst>
                                        </p:cTn>
                                        <p:tgtEl>
                                          <p:spTgt spid="25">
                                            <p:txEl>
                                              <p:pRg st="8" end="8"/>
                                            </p:txEl>
                                          </p:spTgt>
                                        </p:tgtEl>
                                        <p:attrNameLst>
                                          <p:attrName>style.visibility</p:attrName>
                                        </p:attrNameLst>
                                      </p:cBhvr>
                                      <p:to>
                                        <p:strVal val="visible"/>
                                      </p:to>
                                    </p:set>
                                    <p:anim calcmode="lin" valueType="num">
                                      <p:cBhvr additive="base">
                                        <p:cTn id="27" dur="750" fill="hold"/>
                                        <p:tgtEl>
                                          <p:spTgt spid="25">
                                            <p:txEl>
                                              <p:pRg st="8" end="8"/>
                                            </p:txEl>
                                          </p:spTgt>
                                        </p:tgtEl>
                                        <p:attrNameLst>
                                          <p:attrName>ppt_x</p:attrName>
                                        </p:attrNameLst>
                                      </p:cBhvr>
                                      <p:tavLst>
                                        <p:tav tm="0">
                                          <p:val>
                                            <p:strVal val="#ppt_x"/>
                                          </p:val>
                                        </p:tav>
                                        <p:tav tm="100000">
                                          <p:val>
                                            <p:strVal val="#ppt_x"/>
                                          </p:val>
                                        </p:tav>
                                      </p:tavLst>
                                    </p:anim>
                                    <p:anim calcmode="lin" valueType="num">
                                      <p:cBhvr additive="base">
                                        <p:cTn id="28" dur="750" fill="hold"/>
                                        <p:tgtEl>
                                          <p:spTgt spid="25">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tangle 45"/>
          <p:cNvSpPr/>
          <p:nvPr/>
        </p:nvSpPr>
        <p:spPr>
          <a:xfrm>
            <a:off x="2409669" y="2463368"/>
            <a:ext cx="3643748" cy="523220"/>
          </a:xfrm>
          <a:prstGeom prst="rect">
            <a:avLst/>
          </a:prstGeom>
        </p:spPr>
        <p:txBody>
          <a:bodyPr wrap="square">
            <a:spAutoFit/>
          </a:bodyPr>
          <a:lstStyle/>
          <a:p>
            <a:pPr lvl="0"/>
            <a:r>
              <a:rPr lang="en-US" sz="2800" dirty="0">
                <a:solidFill>
                  <a:schemeClr val="accent2">
                    <a:lumMod val="75000"/>
                  </a:schemeClr>
                </a:solidFill>
                <a:latin typeface="+mj-lt"/>
              </a:rPr>
              <a:t>PowerShell cmdlets</a:t>
            </a:r>
          </a:p>
        </p:txBody>
      </p:sp>
      <p:sp>
        <p:nvSpPr>
          <p:cNvPr id="2" name="Title 1"/>
          <p:cNvSpPr>
            <a:spLocks noGrp="1"/>
          </p:cNvSpPr>
          <p:nvPr>
            <p:ph type="title"/>
          </p:nvPr>
        </p:nvSpPr>
        <p:spPr>
          <a:xfrm>
            <a:off x="519112" y="228600"/>
            <a:ext cx="11149013" cy="747897"/>
          </a:xfrm>
        </p:spPr>
        <p:txBody>
          <a:bodyPr/>
          <a:lstStyle/>
          <a:p>
            <a:r>
              <a:rPr lang="en-US" dirty="0"/>
              <a:t>Improved Scripting Functionality</a:t>
            </a:r>
            <a:endParaRPr lang="en-US" sz="4800" dirty="0"/>
          </a:p>
        </p:txBody>
      </p:sp>
      <p:sp>
        <p:nvSpPr>
          <p:cNvPr id="167" name="Rectangle 166"/>
          <p:cNvSpPr/>
          <p:nvPr/>
        </p:nvSpPr>
        <p:spPr>
          <a:xfrm>
            <a:off x="7791570" y="3040426"/>
            <a:ext cx="3358652" cy="1384995"/>
          </a:xfrm>
          <a:prstGeom prst="rect">
            <a:avLst/>
          </a:prstGeom>
        </p:spPr>
        <p:txBody>
          <a:bodyPr wrap="square">
            <a:spAutoFit/>
          </a:bodyPr>
          <a:lstStyle/>
          <a:p>
            <a:r>
              <a:rPr lang="en-US" sz="2800" dirty="0" smtClean="0">
                <a:solidFill>
                  <a:schemeClr val="accent2">
                    <a:lumMod val="75000"/>
                  </a:schemeClr>
                </a:solidFill>
                <a:latin typeface="+mj-lt"/>
              </a:rPr>
              <a:t>Provide end-to-end </a:t>
            </a:r>
            <a:r>
              <a:rPr lang="en-US" sz="2800" dirty="0">
                <a:solidFill>
                  <a:schemeClr val="accent2">
                    <a:lumMod val="75000"/>
                  </a:schemeClr>
                </a:solidFill>
                <a:latin typeface="+mj-lt"/>
              </a:rPr>
              <a:t>coverage of image </a:t>
            </a:r>
            <a:r>
              <a:rPr lang="en-US" sz="2800" dirty="0" smtClean="0">
                <a:solidFill>
                  <a:schemeClr val="accent2">
                    <a:lumMod val="75000"/>
                  </a:schemeClr>
                </a:solidFill>
                <a:latin typeface="+mj-lt"/>
              </a:rPr>
              <a:t>generation process</a:t>
            </a:r>
            <a:endParaRPr lang="en-US" sz="2800" dirty="0">
              <a:solidFill>
                <a:schemeClr val="accent2">
                  <a:lumMod val="75000"/>
                </a:schemeClr>
              </a:solidFill>
              <a:latin typeface="+mj-lt"/>
            </a:endParaRPr>
          </a:p>
        </p:txBody>
      </p:sp>
      <p:sp>
        <p:nvSpPr>
          <p:cNvPr id="181" name="Rectangle 180"/>
          <p:cNvSpPr/>
          <p:nvPr/>
        </p:nvSpPr>
        <p:spPr>
          <a:xfrm>
            <a:off x="2409669" y="4457337"/>
            <a:ext cx="3956050" cy="523220"/>
          </a:xfrm>
          <a:prstGeom prst="rect">
            <a:avLst/>
          </a:prstGeom>
        </p:spPr>
        <p:txBody>
          <a:bodyPr wrap="square">
            <a:spAutoFit/>
          </a:bodyPr>
          <a:lstStyle/>
          <a:p>
            <a:pPr lvl="0"/>
            <a:r>
              <a:rPr lang="en-US" sz="2800" dirty="0">
                <a:solidFill>
                  <a:schemeClr val="accent2">
                    <a:lumMod val="75000"/>
                  </a:schemeClr>
                </a:solidFill>
                <a:latin typeface="+mj-lt"/>
              </a:rPr>
              <a:t>DISM cmdlets</a:t>
            </a:r>
          </a:p>
        </p:txBody>
      </p:sp>
      <p:grpSp>
        <p:nvGrpSpPr>
          <p:cNvPr id="4" name="Group 3"/>
          <p:cNvGrpSpPr/>
          <p:nvPr/>
        </p:nvGrpSpPr>
        <p:grpSpPr>
          <a:xfrm>
            <a:off x="520700" y="1775135"/>
            <a:ext cx="1877577" cy="1887228"/>
            <a:chOff x="520700" y="1775135"/>
            <a:chExt cx="1877577" cy="1887228"/>
          </a:xfrm>
        </p:grpSpPr>
        <p:sp>
          <p:nvSpPr>
            <p:cNvPr id="29" name="Rectangle 28"/>
            <p:cNvSpPr/>
            <p:nvPr/>
          </p:nvSpPr>
          <p:spPr bwMode="auto">
            <a:xfrm>
              <a:off x="520700" y="1787594"/>
              <a:ext cx="1877577" cy="1874769"/>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lnSpc>
                  <a:spcPct val="90000"/>
                </a:lnSpc>
                <a:spcBef>
                  <a:spcPct val="0"/>
                </a:spcBef>
                <a:spcAft>
                  <a:spcPct val="0"/>
                </a:spcAft>
              </a:pPr>
              <a:endParaRPr lang="en-US" sz="1400" dirty="0">
                <a:gradFill>
                  <a:gsLst>
                    <a:gs pos="0">
                      <a:srgbClr val="FFFFFF"/>
                    </a:gs>
                    <a:gs pos="100000">
                      <a:srgbClr val="FFFFFF"/>
                    </a:gs>
                  </a:gsLst>
                  <a:lin ang="5400000" scaled="0"/>
                </a:gradFill>
                <a:latin typeface="Segoe UI Light"/>
                <a:ea typeface="Segoe UI" pitchFamily="34" charset="0"/>
                <a:cs typeface="Segoe UI" pitchFamily="34" charset="0"/>
              </a:endParaRPr>
            </a:p>
          </p:txBody>
        </p:sp>
        <p:pic>
          <p:nvPicPr>
            <p:cNvPr id="17" name="Picture 7" descr="\\MAGNUM\Projects\Microsoft\Cloud Power FY12\Design\ICONS_PNG\Gears.png"/>
            <p:cNvPicPr>
              <a:picLocks noChangeAspect="1" noChangeArrowheads="1"/>
            </p:cNvPicPr>
            <p:nvPr/>
          </p:nvPicPr>
          <p:blipFill>
            <a:blip r:embed="rId3" cstate="print">
              <a:lum bright="100000"/>
            </a:blip>
            <a:srcRect/>
            <a:stretch>
              <a:fillRect/>
            </a:stretch>
          </p:blipFill>
          <p:spPr bwMode="auto">
            <a:xfrm>
              <a:off x="543500" y="1775135"/>
              <a:ext cx="1828800" cy="1828800"/>
            </a:xfrm>
            <a:prstGeom prst="rect">
              <a:avLst/>
            </a:prstGeom>
            <a:noFill/>
          </p:spPr>
        </p:pic>
      </p:grpSp>
      <p:grpSp>
        <p:nvGrpSpPr>
          <p:cNvPr id="7" name="Group 6"/>
          <p:cNvGrpSpPr/>
          <p:nvPr/>
        </p:nvGrpSpPr>
        <p:grpSpPr>
          <a:xfrm>
            <a:off x="519112" y="3800892"/>
            <a:ext cx="1877577" cy="1893888"/>
            <a:chOff x="519112" y="3800892"/>
            <a:chExt cx="1877577" cy="1893888"/>
          </a:xfrm>
        </p:grpSpPr>
        <p:sp>
          <p:nvSpPr>
            <p:cNvPr id="176" name="Rectangle 175"/>
            <p:cNvSpPr/>
            <p:nvPr/>
          </p:nvSpPr>
          <p:spPr bwMode="auto">
            <a:xfrm>
              <a:off x="519112" y="3800892"/>
              <a:ext cx="1877577" cy="1893888"/>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lnSpc>
                  <a:spcPct val="90000"/>
                </a:lnSpc>
                <a:spcBef>
                  <a:spcPct val="0"/>
                </a:spcBef>
                <a:spcAft>
                  <a:spcPct val="0"/>
                </a:spcAft>
              </a:pPr>
              <a:endParaRPr lang="en-US" sz="1400" dirty="0">
                <a:gradFill>
                  <a:gsLst>
                    <a:gs pos="0">
                      <a:srgbClr val="FFFFFF"/>
                    </a:gs>
                    <a:gs pos="100000">
                      <a:srgbClr val="FFFFFF"/>
                    </a:gs>
                  </a:gsLst>
                  <a:lin ang="5400000" scaled="0"/>
                </a:gradFill>
                <a:latin typeface="Segoe UI Light"/>
                <a:ea typeface="Segoe UI" pitchFamily="34" charset="0"/>
                <a:cs typeface="Segoe UI" pitchFamily="34" charset="0"/>
              </a:endParaRPr>
            </a:p>
          </p:txBody>
        </p:sp>
        <p:grpSp>
          <p:nvGrpSpPr>
            <p:cNvPr id="13" name="Group 12"/>
            <p:cNvGrpSpPr>
              <a:grpSpLocks noChangeAspect="1"/>
            </p:cNvGrpSpPr>
            <p:nvPr/>
          </p:nvGrpSpPr>
          <p:grpSpPr>
            <a:xfrm>
              <a:off x="745323" y="4238499"/>
              <a:ext cx="1428329" cy="1018674"/>
              <a:chOff x="1919150" y="3044496"/>
              <a:chExt cx="666391" cy="475141"/>
            </a:xfrm>
          </p:grpSpPr>
          <p:sp>
            <p:nvSpPr>
              <p:cNvPr id="14" name="Round Same Side Corner Rectangle 11"/>
              <p:cNvSpPr/>
              <p:nvPr/>
            </p:nvSpPr>
            <p:spPr>
              <a:xfrm>
                <a:off x="1970085" y="3044496"/>
                <a:ext cx="564520" cy="361776"/>
              </a:xfrm>
              <a:custGeom>
                <a:avLst/>
                <a:gdLst/>
                <a:ahLst/>
                <a:cxnLst/>
                <a:rect l="l" t="t" r="r" b="b"/>
                <a:pathLst>
                  <a:path w="564520" h="361776">
                    <a:moveTo>
                      <a:pt x="21117" y="19360"/>
                    </a:moveTo>
                    <a:lnTo>
                      <a:pt x="21117" y="345592"/>
                    </a:lnTo>
                    <a:lnTo>
                      <a:pt x="543404" y="345592"/>
                    </a:lnTo>
                    <a:lnTo>
                      <a:pt x="543404" y="19360"/>
                    </a:lnTo>
                    <a:close/>
                    <a:moveTo>
                      <a:pt x="17539" y="0"/>
                    </a:moveTo>
                    <a:lnTo>
                      <a:pt x="546981" y="0"/>
                    </a:lnTo>
                    <a:cubicBezTo>
                      <a:pt x="556668" y="0"/>
                      <a:pt x="564520" y="7852"/>
                      <a:pt x="564520" y="17539"/>
                    </a:cubicBezTo>
                    <a:lnTo>
                      <a:pt x="564520" y="361776"/>
                    </a:lnTo>
                    <a:lnTo>
                      <a:pt x="0" y="361776"/>
                    </a:lnTo>
                    <a:lnTo>
                      <a:pt x="0" y="17539"/>
                    </a:lnTo>
                    <a:cubicBezTo>
                      <a:pt x="0" y="7852"/>
                      <a:pt x="7852" y="0"/>
                      <a:pt x="17539" y="0"/>
                    </a:cubicBezTo>
                    <a:close/>
                  </a:path>
                </a:pathLst>
              </a:custGeom>
              <a:solidFill>
                <a:srgbClr val="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Segoe"/>
                  <a:ea typeface="+mn-ea"/>
                  <a:cs typeface="+mn-cs"/>
                </a:endParaRPr>
              </a:p>
            </p:txBody>
          </p:sp>
          <p:sp>
            <p:nvSpPr>
              <p:cNvPr id="15" name="Trapezoid 12"/>
              <p:cNvSpPr/>
              <p:nvPr/>
            </p:nvSpPr>
            <p:spPr>
              <a:xfrm>
                <a:off x="1919150" y="3408078"/>
                <a:ext cx="666391" cy="84127"/>
              </a:xfrm>
              <a:custGeom>
                <a:avLst/>
                <a:gdLst/>
                <a:ahLst/>
                <a:cxnLst/>
                <a:rect l="l" t="t" r="r" b="b"/>
                <a:pathLst>
                  <a:path w="666391" h="84127">
                    <a:moveTo>
                      <a:pt x="257990" y="52557"/>
                    </a:moveTo>
                    <a:lnTo>
                      <a:pt x="241755" y="79989"/>
                    </a:lnTo>
                    <a:lnTo>
                      <a:pt x="424635" y="79989"/>
                    </a:lnTo>
                    <a:lnTo>
                      <a:pt x="408400" y="52557"/>
                    </a:lnTo>
                    <a:close/>
                    <a:moveTo>
                      <a:pt x="49787" y="0"/>
                    </a:moveTo>
                    <a:lnTo>
                      <a:pt x="616604" y="0"/>
                    </a:lnTo>
                    <a:lnTo>
                      <a:pt x="666391" y="84127"/>
                    </a:lnTo>
                    <a:lnTo>
                      <a:pt x="0" y="84127"/>
                    </a:lnTo>
                    <a:close/>
                  </a:path>
                </a:pathLst>
              </a:custGeom>
              <a:solidFill>
                <a:srgbClr val="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Segoe"/>
                  <a:ea typeface="+mn-ea"/>
                  <a:cs typeface="+mn-cs"/>
                </a:endParaRPr>
              </a:p>
            </p:txBody>
          </p:sp>
          <p:sp>
            <p:nvSpPr>
              <p:cNvPr id="16" name="Rectangle 15"/>
              <p:cNvSpPr/>
              <p:nvPr/>
            </p:nvSpPr>
            <p:spPr>
              <a:xfrm>
                <a:off x="1919446" y="3492205"/>
                <a:ext cx="665798" cy="27432"/>
              </a:xfrm>
              <a:prstGeom prst="rect">
                <a:avLst/>
              </a:prstGeom>
              <a:solidFill>
                <a:srgbClr val="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Segoe"/>
                  <a:ea typeface="+mn-ea"/>
                  <a:cs typeface="+mn-cs"/>
                </a:endParaRPr>
              </a:p>
            </p:txBody>
          </p:sp>
        </p:gr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06321" y="4393629"/>
              <a:ext cx="498070" cy="498070"/>
            </a:xfrm>
            <a:prstGeom prst="rect">
              <a:avLst/>
            </a:prstGeom>
          </p:spPr>
        </p:pic>
      </p:grpSp>
    </p:spTree>
    <p:extLst>
      <p:ext uri="{BB962C8B-B14F-4D97-AF65-F5344CB8AC3E}">
        <p14:creationId xmlns:p14="http://schemas.microsoft.com/office/powerpoint/2010/main" val="255888094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6"/>
                                        </p:tgtEl>
                                        <p:attrNameLst>
                                          <p:attrName>style.visibility</p:attrName>
                                        </p:attrNameLst>
                                      </p:cBhvr>
                                      <p:to>
                                        <p:strVal val="visible"/>
                                      </p:to>
                                    </p:set>
                                    <p:animEffect transition="in" filter="wipe(left)">
                                      <p:cBhvr>
                                        <p:cTn id="10" dur="1250"/>
                                        <p:tgtEl>
                                          <p:spTgt spid="4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750"/>
                                        <p:tgtEl>
                                          <p:spTgt spid="7"/>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81"/>
                                        </p:tgtEl>
                                        <p:attrNameLst>
                                          <p:attrName>style.visibility</p:attrName>
                                        </p:attrNameLst>
                                      </p:cBhvr>
                                      <p:to>
                                        <p:strVal val="visible"/>
                                      </p:to>
                                    </p:set>
                                    <p:animEffect transition="in" filter="wipe(left)">
                                      <p:cBhvr>
                                        <p:cTn id="18" dur="1250"/>
                                        <p:tgtEl>
                                          <p:spTgt spid="181"/>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167"/>
                                        </p:tgtEl>
                                        <p:attrNameLst>
                                          <p:attrName>style.visibility</p:attrName>
                                        </p:attrNameLst>
                                      </p:cBhvr>
                                      <p:to>
                                        <p:strVal val="visible"/>
                                      </p:to>
                                    </p:set>
                                    <p:animEffect transition="in" filter="randombar(horizontal)">
                                      <p:cBhvr>
                                        <p:cTn id="23" dur="1000"/>
                                        <p:tgtEl>
                                          <p:spTgt spid="1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167" grpId="0"/>
      <p:bldP spid="18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b="15538"/>
          <a:stretch/>
        </p:blipFill>
        <p:spPr>
          <a:xfrm>
            <a:off x="0" y="0"/>
            <a:ext cx="12188825" cy="6858000"/>
          </a:xfrm>
          <a:prstGeom prst="rect">
            <a:avLst/>
          </a:prstGeom>
        </p:spPr>
      </p:pic>
      <p:sp>
        <p:nvSpPr>
          <p:cNvPr id="2" name="Title 1"/>
          <p:cNvSpPr>
            <a:spLocks noGrp="1"/>
          </p:cNvSpPr>
          <p:nvPr>
            <p:ph type="ctrTitle" idx="4294967295"/>
          </p:nvPr>
        </p:nvSpPr>
        <p:spPr>
          <a:xfrm>
            <a:off x="519112" y="354841"/>
            <a:ext cx="11463337" cy="1495794"/>
          </a:xfrm>
        </p:spPr>
        <p:txBody>
          <a:bodyPr/>
          <a:lstStyle/>
          <a:p>
            <a:pPr>
              <a:defRPr/>
            </a:pPr>
            <a:r>
              <a:rPr lang="en-US" dirty="0" smtClean="0">
                <a:solidFill>
                  <a:schemeClr val="accent1">
                    <a:lumMod val="50000"/>
                  </a:schemeClr>
                </a:solidFill>
              </a:rPr>
              <a:t>Demo: Creating DaRT</a:t>
            </a:r>
            <a:br>
              <a:rPr lang="en-US" dirty="0" smtClean="0">
                <a:solidFill>
                  <a:schemeClr val="accent1">
                    <a:lumMod val="50000"/>
                  </a:schemeClr>
                </a:solidFill>
              </a:rPr>
            </a:br>
            <a:r>
              <a:rPr lang="en-US" dirty="0" smtClean="0">
                <a:solidFill>
                  <a:schemeClr val="accent1">
                    <a:lumMod val="50000"/>
                  </a:schemeClr>
                </a:solidFill>
              </a:rPr>
              <a:t>Recovery Images</a:t>
            </a:r>
            <a:endParaRPr lang="en-US" dirty="0">
              <a:solidFill>
                <a:schemeClr val="accent1">
                  <a:lumMod val="50000"/>
                </a:schemeClr>
              </a:solidFill>
            </a:endParaRPr>
          </a:p>
        </p:txBody>
      </p:sp>
    </p:spTree>
    <p:extLst>
      <p:ext uri="{BB962C8B-B14F-4D97-AF65-F5344CB8AC3E}">
        <p14:creationId xmlns:p14="http://schemas.microsoft.com/office/powerpoint/2010/main" val="2822851679"/>
      </p:ext>
    </p:extLst>
  </p:cSld>
  <p:clrMapOvr>
    <a:masterClrMapping/>
  </p:clrMapOvr>
  <p:transition spd="slow">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p>
            <a:r>
              <a:rPr lang="en-US" dirty="0" smtClean="0"/>
              <a:t>DaRT Deployment </a:t>
            </a:r>
            <a:r>
              <a:rPr lang="en-US" dirty="0"/>
              <a:t>Options</a:t>
            </a:r>
            <a:endParaRPr lang="en-US" sz="6000" dirty="0">
              <a:solidFill>
                <a:schemeClr val="accent1"/>
              </a:solidFill>
            </a:endParaRPr>
          </a:p>
        </p:txBody>
      </p:sp>
      <p:sp>
        <p:nvSpPr>
          <p:cNvPr id="3" name="TextBox 2"/>
          <p:cNvSpPr txBox="1"/>
          <p:nvPr/>
        </p:nvSpPr>
        <p:spPr>
          <a:xfrm>
            <a:off x="2082800" y="1572953"/>
            <a:ext cx="3610552" cy="923330"/>
          </a:xfrm>
          <a:prstGeom prst="rect">
            <a:avLst/>
          </a:prstGeom>
          <a:noFill/>
        </p:spPr>
        <p:txBody>
          <a:bodyPr wrap="square" lIns="0" tIns="0" rIns="0" bIns="0" rtlCol="0">
            <a:spAutoFit/>
          </a:bodyPr>
          <a:lstStyle/>
          <a:p>
            <a:pPr lvl="0"/>
            <a:r>
              <a:rPr lang="en-US" sz="2000" dirty="0">
                <a:solidFill>
                  <a:schemeClr val="bg2">
                    <a:lumMod val="50000"/>
                  </a:schemeClr>
                </a:solidFill>
                <a:latin typeface="Segoe UI" pitchFamily="34" charset="0"/>
              </a:rPr>
              <a:t>Removable </a:t>
            </a:r>
            <a:r>
              <a:rPr lang="en-US" sz="2000" dirty="0" smtClean="0">
                <a:solidFill>
                  <a:schemeClr val="bg2">
                    <a:lumMod val="50000"/>
                  </a:schemeClr>
                </a:solidFill>
                <a:latin typeface="Segoe UI" pitchFamily="34" charset="0"/>
              </a:rPr>
              <a:t>Media</a:t>
            </a:r>
          </a:p>
          <a:p>
            <a:pPr marL="342900" lvl="0" indent="-342900">
              <a:buFont typeface="Arial" pitchFamily="34" charset="0"/>
              <a:buChar char="•"/>
            </a:pPr>
            <a:r>
              <a:rPr lang="en-US" sz="2000" dirty="0" smtClean="0">
                <a:solidFill>
                  <a:schemeClr val="bg2">
                    <a:lumMod val="50000"/>
                  </a:schemeClr>
                </a:solidFill>
                <a:latin typeface="Segoe UI" pitchFamily="34" charset="0"/>
              </a:rPr>
              <a:t>CD</a:t>
            </a:r>
          </a:p>
          <a:p>
            <a:pPr marL="342900" lvl="0" indent="-342900">
              <a:buFont typeface="Arial" pitchFamily="34" charset="0"/>
              <a:buChar char="•"/>
            </a:pPr>
            <a:r>
              <a:rPr lang="en-US" sz="2000" dirty="0" smtClean="0">
                <a:solidFill>
                  <a:schemeClr val="bg2">
                    <a:lumMod val="50000"/>
                  </a:schemeClr>
                </a:solidFill>
                <a:latin typeface="Segoe UI" pitchFamily="34" charset="0"/>
              </a:rPr>
              <a:t>USB</a:t>
            </a:r>
            <a:endParaRPr lang="en-US" sz="2000" dirty="0">
              <a:solidFill>
                <a:schemeClr val="bg2">
                  <a:lumMod val="50000"/>
                </a:schemeClr>
              </a:solidFill>
              <a:latin typeface="Segoe UI" pitchFamily="34" charset="0"/>
            </a:endParaRPr>
          </a:p>
        </p:txBody>
      </p:sp>
      <p:sp>
        <p:nvSpPr>
          <p:cNvPr id="29" name="TextBox 28"/>
          <p:cNvSpPr txBox="1"/>
          <p:nvPr/>
        </p:nvSpPr>
        <p:spPr>
          <a:xfrm>
            <a:off x="2082800" y="3151309"/>
            <a:ext cx="4094328" cy="1538883"/>
          </a:xfrm>
          <a:prstGeom prst="rect">
            <a:avLst/>
          </a:prstGeom>
          <a:noFill/>
        </p:spPr>
        <p:txBody>
          <a:bodyPr wrap="square" lIns="0" tIns="0" rIns="0" bIns="0" rtlCol="0">
            <a:spAutoFit/>
          </a:bodyPr>
          <a:lstStyle/>
          <a:p>
            <a:pPr lvl="0"/>
            <a:r>
              <a:rPr lang="en-US" sz="2000" dirty="0">
                <a:solidFill>
                  <a:schemeClr val="bg2">
                    <a:lumMod val="50000"/>
                  </a:schemeClr>
                </a:solidFill>
                <a:latin typeface="Segoe UI" pitchFamily="34" charset="0"/>
              </a:rPr>
              <a:t>Local </a:t>
            </a:r>
            <a:r>
              <a:rPr lang="en-US" sz="2000" dirty="0" smtClean="0">
                <a:solidFill>
                  <a:schemeClr val="bg2">
                    <a:lumMod val="50000"/>
                  </a:schemeClr>
                </a:solidFill>
                <a:latin typeface="Segoe UI" pitchFamily="34" charset="0"/>
              </a:rPr>
              <a:t>Installation</a:t>
            </a:r>
          </a:p>
          <a:p>
            <a:pPr marL="342900" lvl="0" indent="-342900">
              <a:buFont typeface="Arial" pitchFamily="34" charset="0"/>
              <a:buChar char="•"/>
            </a:pPr>
            <a:r>
              <a:rPr lang="en-US" sz="2000" dirty="0" smtClean="0">
                <a:solidFill>
                  <a:schemeClr val="bg2">
                    <a:lumMod val="50000"/>
                  </a:schemeClr>
                </a:solidFill>
                <a:latin typeface="Segoe UI" pitchFamily="34" charset="0"/>
              </a:rPr>
              <a:t>Manually</a:t>
            </a:r>
          </a:p>
          <a:p>
            <a:pPr marL="342900" lvl="0" indent="-342900">
              <a:buFont typeface="Arial" pitchFamily="34" charset="0"/>
              <a:buChar char="•"/>
            </a:pPr>
            <a:r>
              <a:rPr lang="en-US" sz="2000" dirty="0" smtClean="0">
                <a:solidFill>
                  <a:schemeClr val="bg2">
                    <a:lumMod val="50000"/>
                  </a:schemeClr>
                </a:solidFill>
                <a:latin typeface="Segoe UI" pitchFamily="34" charset="0"/>
              </a:rPr>
              <a:t>MDT </a:t>
            </a:r>
            <a:r>
              <a:rPr lang="en-US" sz="2000" dirty="0">
                <a:solidFill>
                  <a:schemeClr val="bg2">
                    <a:lumMod val="50000"/>
                  </a:schemeClr>
                </a:solidFill>
                <a:latin typeface="Segoe UI" pitchFamily="34" charset="0"/>
              </a:rPr>
              <a:t>2012 Update </a:t>
            </a:r>
            <a:r>
              <a:rPr lang="en-US" sz="2000" dirty="0" smtClean="0">
                <a:solidFill>
                  <a:schemeClr val="bg2">
                    <a:lumMod val="50000"/>
                  </a:schemeClr>
                </a:solidFill>
                <a:latin typeface="Segoe UI" pitchFamily="34" charset="0"/>
              </a:rPr>
              <a:t>1</a:t>
            </a:r>
          </a:p>
          <a:p>
            <a:pPr marL="342900" lvl="0" indent="-342900">
              <a:buFont typeface="Arial" pitchFamily="34" charset="0"/>
              <a:buChar char="•"/>
            </a:pPr>
            <a:r>
              <a:rPr lang="en-US" sz="2000" dirty="0" smtClean="0">
                <a:solidFill>
                  <a:schemeClr val="bg2">
                    <a:lumMod val="50000"/>
                  </a:schemeClr>
                </a:solidFill>
                <a:latin typeface="Segoe UI" pitchFamily="34" charset="0"/>
              </a:rPr>
              <a:t>System Center 2012 Configuration </a:t>
            </a:r>
            <a:r>
              <a:rPr lang="en-US" sz="2000" dirty="0">
                <a:solidFill>
                  <a:schemeClr val="bg2">
                    <a:lumMod val="50000"/>
                  </a:schemeClr>
                </a:solidFill>
                <a:latin typeface="Segoe UI" pitchFamily="34" charset="0"/>
              </a:rPr>
              <a:t>Manager with SP1</a:t>
            </a:r>
          </a:p>
        </p:txBody>
      </p:sp>
      <p:sp>
        <p:nvSpPr>
          <p:cNvPr id="31" name="TextBox 30"/>
          <p:cNvSpPr txBox="1"/>
          <p:nvPr/>
        </p:nvSpPr>
        <p:spPr>
          <a:xfrm>
            <a:off x="2082800" y="5230218"/>
            <a:ext cx="3878550" cy="615553"/>
          </a:xfrm>
          <a:prstGeom prst="rect">
            <a:avLst/>
          </a:prstGeom>
          <a:noFill/>
        </p:spPr>
        <p:txBody>
          <a:bodyPr wrap="square" lIns="0" tIns="0" rIns="0" bIns="0" rtlCol="0">
            <a:spAutoFit/>
          </a:bodyPr>
          <a:lstStyle/>
          <a:p>
            <a:pPr lvl="0"/>
            <a:r>
              <a:rPr lang="en-US" sz="2000" dirty="0">
                <a:solidFill>
                  <a:schemeClr val="bg2">
                    <a:lumMod val="50000"/>
                  </a:schemeClr>
                </a:solidFill>
                <a:latin typeface="Segoe UI" pitchFamily="34" charset="0"/>
              </a:rPr>
              <a:t>Network Service</a:t>
            </a:r>
          </a:p>
          <a:p>
            <a:pPr marL="342900" indent="-342900">
              <a:buFont typeface="Arial" pitchFamily="34" charset="0"/>
              <a:buChar char="•"/>
            </a:pPr>
            <a:r>
              <a:rPr lang="en-US" sz="2000" dirty="0" smtClean="0">
                <a:solidFill>
                  <a:schemeClr val="bg2">
                    <a:lumMod val="50000"/>
                  </a:schemeClr>
                </a:solidFill>
                <a:latin typeface="Segoe UI" pitchFamily="34" charset="0"/>
              </a:rPr>
              <a:t>Windows </a:t>
            </a:r>
            <a:r>
              <a:rPr lang="en-US" sz="2000" dirty="0">
                <a:solidFill>
                  <a:schemeClr val="bg2">
                    <a:lumMod val="50000"/>
                  </a:schemeClr>
                </a:solidFill>
                <a:latin typeface="Segoe UI" pitchFamily="34" charset="0"/>
              </a:rPr>
              <a:t>Deployment Services </a:t>
            </a:r>
          </a:p>
        </p:txBody>
      </p:sp>
      <p:pic>
        <p:nvPicPr>
          <p:cNvPr id="23" name="Picture 36" descr="flexibility.png"/>
          <p:cNvPicPr>
            <a:picLocks noChangeAspect="1"/>
          </p:cNvPicPr>
          <p:nvPr/>
        </p:nvPicPr>
        <p:blipFill>
          <a:blip r:embed="rId3" cstate="print">
            <a:duotone>
              <a:prstClr val="black"/>
              <a:schemeClr val="accent1">
                <a:tint val="45000"/>
                <a:satMod val="400000"/>
              </a:schemeClr>
            </a:duotone>
          </a:blip>
          <a:srcRect l="8323" t="7976" r="6375" b="6839"/>
          <a:stretch>
            <a:fillRect/>
          </a:stretch>
        </p:blipFill>
        <p:spPr bwMode="auto">
          <a:xfrm>
            <a:off x="6294575" y="1878787"/>
            <a:ext cx="3576362" cy="3659208"/>
          </a:xfrm>
          <a:prstGeom prst="rect">
            <a:avLst/>
          </a:prstGeom>
          <a:noFill/>
          <a:ln w="9525">
            <a:noFill/>
            <a:miter lim="800000"/>
            <a:headEnd/>
            <a:tailEnd/>
          </a:ln>
        </p:spPr>
      </p:pic>
      <p:grpSp>
        <p:nvGrpSpPr>
          <p:cNvPr id="9" name="Group 8"/>
          <p:cNvGrpSpPr/>
          <p:nvPr/>
        </p:nvGrpSpPr>
        <p:grpSpPr>
          <a:xfrm>
            <a:off x="518382" y="3151309"/>
            <a:ext cx="1281657" cy="1249095"/>
            <a:chOff x="518382" y="3094476"/>
            <a:chExt cx="1281657" cy="1249095"/>
          </a:xfrm>
        </p:grpSpPr>
        <p:sp>
          <p:nvSpPr>
            <p:cNvPr id="55" name="Rectangle 54"/>
            <p:cNvSpPr/>
            <p:nvPr/>
          </p:nvSpPr>
          <p:spPr bwMode="auto">
            <a:xfrm>
              <a:off x="518382" y="3104722"/>
              <a:ext cx="1281657" cy="1238534"/>
            </a:xfrm>
            <a:prstGeom prst="rect">
              <a:avLst/>
            </a:prstGeom>
            <a:solidFill>
              <a:schemeClr val="accent2">
                <a:lumMod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lnSpc>
                  <a:spcPct val="90000"/>
                </a:lnSpc>
                <a:spcBef>
                  <a:spcPct val="0"/>
                </a:spcBef>
                <a:spcAft>
                  <a:spcPct val="0"/>
                </a:spcAft>
              </a:pPr>
              <a:endParaRPr lang="en-US" sz="1500" dirty="0">
                <a:gradFill>
                  <a:gsLst>
                    <a:gs pos="0">
                      <a:srgbClr val="FFFFFF"/>
                    </a:gs>
                    <a:gs pos="100000">
                      <a:srgbClr val="FFFFFF"/>
                    </a:gs>
                  </a:gsLst>
                  <a:lin ang="5400000" scaled="0"/>
                </a:gradFill>
                <a:latin typeface="+mj-lt"/>
                <a:ea typeface="Segoe UI" pitchFamily="34" charset="0"/>
                <a:cs typeface="Segoe UI" pitchFamily="34" charset="0"/>
              </a:endParaRPr>
            </a:p>
          </p:txBody>
        </p:sp>
        <p:pic>
          <p:nvPicPr>
            <p:cNvPr id="25" name="Picture 4" descr="\\MAGNUM\Projects\Microsoft\Cloud Power FY12\Design\Icons\PNGs\IT_guy.png"/>
            <p:cNvPicPr>
              <a:picLocks noChangeAspect="1" noChangeArrowheads="1"/>
            </p:cNvPicPr>
            <p:nvPr/>
          </p:nvPicPr>
          <p:blipFill>
            <a:blip r:embed="rId4" cstate="print">
              <a:biLevel thresh="25000"/>
            </a:blip>
            <a:stretch>
              <a:fillRect/>
            </a:stretch>
          </p:blipFill>
          <p:spPr bwMode="auto">
            <a:xfrm>
              <a:off x="535981" y="3094476"/>
              <a:ext cx="1249095" cy="1249095"/>
            </a:xfrm>
            <a:prstGeom prst="rect">
              <a:avLst/>
            </a:prstGeom>
            <a:noFill/>
          </p:spPr>
        </p:pic>
      </p:grpSp>
      <p:grpSp>
        <p:nvGrpSpPr>
          <p:cNvPr id="11" name="Group 10"/>
          <p:cNvGrpSpPr/>
          <p:nvPr/>
        </p:nvGrpSpPr>
        <p:grpSpPr>
          <a:xfrm>
            <a:off x="520700" y="4898948"/>
            <a:ext cx="1281604" cy="1278093"/>
            <a:chOff x="520700" y="4411209"/>
            <a:chExt cx="1281604" cy="1278093"/>
          </a:xfrm>
        </p:grpSpPr>
        <p:sp>
          <p:nvSpPr>
            <p:cNvPr id="28" name="Rectangle 27"/>
            <p:cNvSpPr/>
            <p:nvPr/>
          </p:nvSpPr>
          <p:spPr bwMode="auto">
            <a:xfrm>
              <a:off x="520700" y="4411209"/>
              <a:ext cx="1281604" cy="1238484"/>
            </a:xfrm>
            <a:prstGeom prst="rect">
              <a:avLst/>
            </a:prstGeom>
            <a:solidFill>
              <a:srgbClr val="7FBA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lnSpc>
                  <a:spcPct val="90000"/>
                </a:lnSpc>
                <a:spcBef>
                  <a:spcPct val="0"/>
                </a:spcBef>
                <a:spcAft>
                  <a:spcPct val="0"/>
                </a:spcAft>
              </a:pPr>
              <a:endParaRPr lang="en-US" sz="1500" dirty="0">
                <a:gradFill>
                  <a:gsLst>
                    <a:gs pos="0">
                      <a:srgbClr val="FFFFFF"/>
                    </a:gs>
                    <a:gs pos="100000">
                      <a:srgbClr val="FFFFFF"/>
                    </a:gs>
                  </a:gsLst>
                  <a:lin ang="5400000" scaled="0"/>
                </a:gradFill>
                <a:latin typeface="+mj-lt"/>
                <a:ea typeface="Segoe UI" pitchFamily="34" charset="0"/>
                <a:cs typeface="Segoe UI" pitchFamily="34" charset="0"/>
              </a:endParaRPr>
            </a:p>
          </p:txBody>
        </p:sp>
        <p:pic>
          <p:nvPicPr>
            <p:cNvPr id="26" name="Picture 5" descr="\\MAGNUM\Projects\Microsoft\Cloud Power FY12\Design\Icons\PNGs\Stop_watch.png"/>
            <p:cNvPicPr>
              <a:picLocks noChangeAspect="1" noChangeArrowheads="1"/>
            </p:cNvPicPr>
            <p:nvPr/>
          </p:nvPicPr>
          <p:blipFill>
            <a:blip r:embed="rId5" cstate="print">
              <a:biLevel thresh="25000"/>
            </a:blip>
            <a:stretch>
              <a:fillRect/>
            </a:stretch>
          </p:blipFill>
          <p:spPr bwMode="auto">
            <a:xfrm>
              <a:off x="526945" y="4421809"/>
              <a:ext cx="1267493" cy="1267493"/>
            </a:xfrm>
            <a:prstGeom prst="rect">
              <a:avLst/>
            </a:prstGeom>
            <a:noFill/>
          </p:spPr>
        </p:pic>
      </p:grpSp>
      <p:grpSp>
        <p:nvGrpSpPr>
          <p:cNvPr id="4" name="Group 3"/>
          <p:cNvGrpSpPr/>
          <p:nvPr/>
        </p:nvGrpSpPr>
        <p:grpSpPr>
          <a:xfrm>
            <a:off x="520700" y="1416471"/>
            <a:ext cx="1279339" cy="1236294"/>
            <a:chOff x="520700" y="1768475"/>
            <a:chExt cx="1279339" cy="1236294"/>
          </a:xfrm>
        </p:grpSpPr>
        <p:sp>
          <p:nvSpPr>
            <p:cNvPr id="27" name="Rectangle 26"/>
            <p:cNvSpPr/>
            <p:nvPr/>
          </p:nvSpPr>
          <p:spPr bwMode="auto">
            <a:xfrm>
              <a:off x="520700" y="1768475"/>
              <a:ext cx="1279339" cy="1236294"/>
            </a:xfrm>
            <a:prstGeom prst="rect">
              <a:avLst/>
            </a:prstGeom>
            <a:solidFill>
              <a:srgbClr val="7FBA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lnSpc>
                  <a:spcPct val="90000"/>
                </a:lnSpc>
                <a:spcBef>
                  <a:spcPct val="0"/>
                </a:spcBef>
                <a:spcAft>
                  <a:spcPct val="0"/>
                </a:spcAft>
              </a:pPr>
              <a:endParaRPr lang="en-US" sz="1500" dirty="0">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17" name="Rectangle 16"/>
            <p:cNvSpPr/>
            <p:nvPr/>
          </p:nvSpPr>
          <p:spPr bwMode="auto">
            <a:xfrm>
              <a:off x="581218" y="2018820"/>
              <a:ext cx="1158132" cy="801785"/>
            </a:xfrm>
            <a:prstGeom prst="rect">
              <a:avLst/>
            </a:prstGeom>
            <a:solidFill>
              <a:srgbClr val="83B800"/>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18" name="Picture 17"/>
            <p:cNvPicPr>
              <a:picLocks noChangeAspect="1"/>
            </p:cNvPicPr>
            <p:nvPr/>
          </p:nvPicPr>
          <p:blipFill>
            <a:blip r:embed="rId6" cstate="screen">
              <a:extLst>
                <a:ext uri="{BEBA8EAE-BF5A-486C-A8C5-ECC9F3942E4B}">
                  <a14:imgProps xmlns:a14="http://schemas.microsoft.com/office/drawing/2010/main">
                    <a14:imgLayer r:embed="rId7">
                      <a14:imgEffect>
                        <a14:brightnessContrast bright="100000" contrast="4000"/>
                      </a14:imgEffect>
                    </a14:imgLayer>
                  </a14:imgProps>
                </a:ext>
                <a:ext uri="{28A0092B-C50C-407E-A947-70E740481C1C}">
                  <a14:useLocalDpi xmlns:a14="http://schemas.microsoft.com/office/drawing/2010/main"/>
                </a:ext>
              </a:extLst>
            </a:blip>
            <a:stretch>
              <a:fillRect/>
            </a:stretch>
          </p:blipFill>
          <p:spPr>
            <a:xfrm flipH="1">
              <a:off x="994446" y="2291459"/>
              <a:ext cx="479556" cy="267399"/>
            </a:xfrm>
            <a:prstGeom prst="rect">
              <a:avLst/>
            </a:prstGeom>
          </p:spPr>
        </p:pic>
        <p:sp>
          <p:nvSpPr>
            <p:cNvPr id="19" name="Round Same Side Corner Rectangle 18"/>
            <p:cNvSpPr/>
            <p:nvPr/>
          </p:nvSpPr>
          <p:spPr>
            <a:xfrm rot="5400000">
              <a:off x="1068811" y="2029525"/>
              <a:ext cx="382993" cy="791264"/>
            </a:xfrm>
            <a:prstGeom prst="round2SameRect">
              <a:avLst>
                <a:gd name="adj1" fmla="val 26135"/>
                <a:gd name="adj2" fmla="val 0"/>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0" name="Rectangle 19"/>
            <p:cNvSpPr/>
            <p:nvPr/>
          </p:nvSpPr>
          <p:spPr>
            <a:xfrm>
              <a:off x="674225" y="2292554"/>
              <a:ext cx="181603" cy="265206"/>
            </a:xfrm>
            <a:prstGeom prst="rect">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spTree>
    <p:extLst>
      <p:ext uri="{BB962C8B-B14F-4D97-AF65-F5344CB8AC3E}">
        <p14:creationId xmlns:p14="http://schemas.microsoft.com/office/powerpoint/2010/main" val="292996187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ppt_x"/>
                                          </p:val>
                                        </p:tav>
                                        <p:tav tm="100000">
                                          <p:val>
                                            <p:strVal val="#ppt_x"/>
                                          </p:val>
                                        </p:tav>
                                      </p:tavLst>
                                    </p:anim>
                                    <p:anim calcmode="lin" valueType="num">
                                      <p:cBhvr additive="base">
                                        <p:cTn id="8" dur="75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750" fill="hold"/>
                                        <p:tgtEl>
                                          <p:spTgt spid="4"/>
                                        </p:tgtEl>
                                        <p:attrNameLst>
                                          <p:attrName>ppt_x</p:attrName>
                                        </p:attrNameLst>
                                      </p:cBhvr>
                                      <p:tavLst>
                                        <p:tav tm="0">
                                          <p:val>
                                            <p:strVal val="#ppt_x"/>
                                          </p:val>
                                        </p:tav>
                                        <p:tav tm="100000">
                                          <p:val>
                                            <p:strVal val="#ppt_x"/>
                                          </p:val>
                                        </p:tav>
                                      </p:tavLst>
                                    </p:anim>
                                    <p:anim calcmode="lin" valueType="num">
                                      <p:cBhvr additive="base">
                                        <p:cTn id="12" dur="75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additive="base">
                                        <p:cTn id="17" dur="750" fill="hold"/>
                                        <p:tgtEl>
                                          <p:spTgt spid="29"/>
                                        </p:tgtEl>
                                        <p:attrNameLst>
                                          <p:attrName>ppt_x</p:attrName>
                                        </p:attrNameLst>
                                      </p:cBhvr>
                                      <p:tavLst>
                                        <p:tav tm="0">
                                          <p:val>
                                            <p:strVal val="#ppt_x"/>
                                          </p:val>
                                        </p:tav>
                                        <p:tav tm="100000">
                                          <p:val>
                                            <p:strVal val="#ppt_x"/>
                                          </p:val>
                                        </p:tav>
                                      </p:tavLst>
                                    </p:anim>
                                    <p:anim calcmode="lin" valueType="num">
                                      <p:cBhvr additive="base">
                                        <p:cTn id="18" dur="750" fill="hold"/>
                                        <p:tgtEl>
                                          <p:spTgt spid="29"/>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750" fill="hold"/>
                                        <p:tgtEl>
                                          <p:spTgt spid="9"/>
                                        </p:tgtEl>
                                        <p:attrNameLst>
                                          <p:attrName>ppt_x</p:attrName>
                                        </p:attrNameLst>
                                      </p:cBhvr>
                                      <p:tavLst>
                                        <p:tav tm="0">
                                          <p:val>
                                            <p:strVal val="#ppt_x"/>
                                          </p:val>
                                        </p:tav>
                                        <p:tav tm="100000">
                                          <p:val>
                                            <p:strVal val="#ppt_x"/>
                                          </p:val>
                                        </p:tav>
                                      </p:tavLst>
                                    </p:anim>
                                    <p:anim calcmode="lin" valueType="num">
                                      <p:cBhvr additive="base">
                                        <p:cTn id="22" dur="75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additive="base">
                                        <p:cTn id="27" dur="750" fill="hold"/>
                                        <p:tgtEl>
                                          <p:spTgt spid="31"/>
                                        </p:tgtEl>
                                        <p:attrNameLst>
                                          <p:attrName>ppt_x</p:attrName>
                                        </p:attrNameLst>
                                      </p:cBhvr>
                                      <p:tavLst>
                                        <p:tav tm="0">
                                          <p:val>
                                            <p:strVal val="#ppt_x"/>
                                          </p:val>
                                        </p:tav>
                                        <p:tav tm="100000">
                                          <p:val>
                                            <p:strVal val="#ppt_x"/>
                                          </p:val>
                                        </p:tav>
                                      </p:tavLst>
                                    </p:anim>
                                    <p:anim calcmode="lin" valueType="num">
                                      <p:cBhvr additive="base">
                                        <p:cTn id="28" dur="750" fill="hold"/>
                                        <p:tgtEl>
                                          <p:spTgt spid="31"/>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750" fill="hold"/>
                                        <p:tgtEl>
                                          <p:spTgt spid="11"/>
                                        </p:tgtEl>
                                        <p:attrNameLst>
                                          <p:attrName>ppt_x</p:attrName>
                                        </p:attrNameLst>
                                      </p:cBhvr>
                                      <p:tavLst>
                                        <p:tav tm="0">
                                          <p:val>
                                            <p:strVal val="#ppt_x"/>
                                          </p:val>
                                        </p:tav>
                                        <p:tav tm="100000">
                                          <p:val>
                                            <p:strVal val="#ppt_x"/>
                                          </p:val>
                                        </p:tav>
                                      </p:tavLst>
                                    </p:anim>
                                    <p:anim calcmode="lin" valueType="num">
                                      <p:cBhvr additive="base">
                                        <p:cTn id="32" dur="75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9" grpId="0"/>
      <p:bldP spid="3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779145969"/>
              </p:ext>
            </p:extLst>
          </p:nvPr>
        </p:nvGraphicFramePr>
        <p:xfrm>
          <a:off x="331211" y="950254"/>
          <a:ext cx="9671626" cy="5668915"/>
        </p:xfrm>
        <a:graphic>
          <a:graphicData uri="http://schemas.openxmlformats.org/drawingml/2006/table">
            <a:tbl>
              <a:tblPr firstRow="1" bandRow="1">
                <a:tableStyleId>{69CF1AB2-1976-4502-BF36-3FF5EA218861}</a:tableStyleId>
              </a:tblPr>
              <a:tblGrid>
                <a:gridCol w="2427351"/>
                <a:gridCol w="1251892"/>
                <a:gridCol w="1201815"/>
                <a:gridCol w="1235198"/>
                <a:gridCol w="1235198"/>
                <a:gridCol w="1185125"/>
                <a:gridCol w="1135047"/>
              </a:tblGrid>
              <a:tr h="1304537">
                <a:tc>
                  <a:txBody>
                    <a:bodyPr/>
                    <a:lstStyle/>
                    <a:p>
                      <a:endParaRPr lang="en-US" sz="1600" dirty="0">
                        <a:ln>
                          <a:solidFill>
                            <a:schemeClr val="bg1"/>
                          </a:solidFill>
                        </a:ln>
                        <a:solidFill>
                          <a:schemeClr val="bg1"/>
                        </a:solidFill>
                      </a:endParaRPr>
                    </a:p>
                  </a:txBody>
                  <a:tcPr marL="83220" marR="83220" marT="41610" marB="4161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a:txBody>
                    <a:bodyPr/>
                    <a:lstStyle/>
                    <a:p>
                      <a:endParaRPr lang="en-US" sz="1600" dirty="0">
                        <a:ln>
                          <a:solidFill>
                            <a:schemeClr val="bg1"/>
                          </a:solidFill>
                        </a:ln>
                        <a:solidFill>
                          <a:schemeClr val="bg1"/>
                        </a:solidFill>
                      </a:endParaRPr>
                    </a:p>
                  </a:txBody>
                  <a:tcPr marL="83220" marR="83220" marT="41610" marB="4161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a:txBody>
                    <a:bodyPr/>
                    <a:lstStyle/>
                    <a:p>
                      <a:endParaRPr lang="en-US" sz="1600">
                        <a:ln>
                          <a:solidFill>
                            <a:schemeClr val="bg1"/>
                          </a:solidFill>
                        </a:ln>
                        <a:solidFill>
                          <a:schemeClr val="bg1"/>
                        </a:solidFill>
                      </a:endParaRPr>
                    </a:p>
                  </a:txBody>
                  <a:tcPr marL="83220" marR="83220" marT="41610" marB="4161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a:txBody>
                    <a:bodyPr/>
                    <a:lstStyle/>
                    <a:p>
                      <a:endParaRPr lang="en-US" sz="1600" dirty="0">
                        <a:ln>
                          <a:solidFill>
                            <a:schemeClr val="bg1"/>
                          </a:solidFill>
                        </a:ln>
                        <a:solidFill>
                          <a:schemeClr val="bg1"/>
                        </a:solidFill>
                      </a:endParaRPr>
                    </a:p>
                  </a:txBody>
                  <a:tcPr marL="83220" marR="83220" marT="41610" marB="4161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a:txBody>
                    <a:bodyPr/>
                    <a:lstStyle/>
                    <a:p>
                      <a:endParaRPr lang="en-US" sz="1600">
                        <a:ln>
                          <a:solidFill>
                            <a:schemeClr val="bg1"/>
                          </a:solidFill>
                        </a:ln>
                        <a:solidFill>
                          <a:schemeClr val="bg1"/>
                        </a:solidFill>
                      </a:endParaRPr>
                    </a:p>
                  </a:txBody>
                  <a:tcPr marL="83220" marR="83220" marT="41610" marB="4161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a:txBody>
                    <a:bodyPr/>
                    <a:lstStyle/>
                    <a:p>
                      <a:endParaRPr lang="en-US" sz="1600">
                        <a:ln>
                          <a:solidFill>
                            <a:schemeClr val="bg1"/>
                          </a:solidFill>
                        </a:ln>
                        <a:solidFill>
                          <a:schemeClr val="bg1"/>
                        </a:solidFill>
                      </a:endParaRPr>
                    </a:p>
                  </a:txBody>
                  <a:tcPr marL="83220" marR="83220" marT="41610" marB="4161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a:txBody>
                    <a:bodyPr/>
                    <a:lstStyle/>
                    <a:p>
                      <a:endParaRPr lang="en-US" sz="1600" dirty="0">
                        <a:ln>
                          <a:solidFill>
                            <a:schemeClr val="bg1"/>
                          </a:solidFill>
                        </a:ln>
                        <a:solidFill>
                          <a:schemeClr val="bg1"/>
                        </a:solidFill>
                      </a:endParaRPr>
                    </a:p>
                  </a:txBody>
                  <a:tcPr marL="83220" marR="83220" marT="41610" marB="4161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r>
              <a:tr h="886527">
                <a:tc>
                  <a:txBody>
                    <a:bodyPr/>
                    <a:lstStyle/>
                    <a:p>
                      <a:endParaRPr lang="en-US" sz="1600">
                        <a:ln>
                          <a:solidFill>
                            <a:schemeClr val="bg1"/>
                          </a:solidFill>
                        </a:ln>
                        <a:solidFill>
                          <a:schemeClr val="bg1"/>
                        </a:solidFill>
                      </a:endParaRPr>
                    </a:p>
                  </a:txBody>
                  <a:tcPr marL="83220" marR="83220" marT="41610" marB="4161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a:txBody>
                    <a:bodyPr/>
                    <a:lstStyle/>
                    <a:p>
                      <a:endParaRPr lang="en-US" sz="1600" dirty="0">
                        <a:ln>
                          <a:solidFill>
                            <a:schemeClr val="bg1"/>
                          </a:solidFill>
                        </a:ln>
                        <a:solidFill>
                          <a:schemeClr val="bg1"/>
                        </a:solidFill>
                      </a:endParaRPr>
                    </a:p>
                  </a:txBody>
                  <a:tcPr marL="83220" marR="83220" marT="41610" marB="4161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a:txBody>
                    <a:bodyPr/>
                    <a:lstStyle/>
                    <a:p>
                      <a:endParaRPr lang="en-US" sz="1600">
                        <a:ln>
                          <a:solidFill>
                            <a:schemeClr val="bg1"/>
                          </a:solidFill>
                        </a:ln>
                        <a:solidFill>
                          <a:schemeClr val="bg1"/>
                        </a:solidFill>
                      </a:endParaRPr>
                    </a:p>
                  </a:txBody>
                  <a:tcPr marL="83220" marR="83220" marT="41610" marB="4161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a:txBody>
                    <a:bodyPr/>
                    <a:lstStyle/>
                    <a:p>
                      <a:endParaRPr lang="en-US" sz="1600" dirty="0">
                        <a:ln>
                          <a:solidFill>
                            <a:schemeClr val="bg1"/>
                          </a:solidFill>
                        </a:ln>
                        <a:solidFill>
                          <a:schemeClr val="bg1"/>
                        </a:solidFill>
                      </a:endParaRPr>
                    </a:p>
                  </a:txBody>
                  <a:tcPr marL="83220" marR="83220" marT="41610" marB="4161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a:txBody>
                    <a:bodyPr/>
                    <a:lstStyle/>
                    <a:p>
                      <a:endParaRPr lang="en-US" sz="1600" dirty="0">
                        <a:ln>
                          <a:solidFill>
                            <a:schemeClr val="bg1"/>
                          </a:solidFill>
                        </a:ln>
                        <a:solidFill>
                          <a:schemeClr val="bg1"/>
                        </a:solidFill>
                      </a:endParaRPr>
                    </a:p>
                  </a:txBody>
                  <a:tcPr marL="83220" marR="83220" marT="41610" marB="4161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a:txBody>
                    <a:bodyPr/>
                    <a:lstStyle/>
                    <a:p>
                      <a:endParaRPr lang="en-US" sz="1600" dirty="0">
                        <a:ln>
                          <a:solidFill>
                            <a:schemeClr val="bg1"/>
                          </a:solidFill>
                        </a:ln>
                        <a:solidFill>
                          <a:schemeClr val="bg1"/>
                        </a:solidFill>
                      </a:endParaRPr>
                    </a:p>
                  </a:txBody>
                  <a:tcPr marL="83220" marR="83220" marT="41610" marB="4161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a:txBody>
                    <a:bodyPr/>
                    <a:lstStyle/>
                    <a:p>
                      <a:endParaRPr lang="en-US" sz="1600">
                        <a:ln>
                          <a:solidFill>
                            <a:schemeClr val="bg1"/>
                          </a:solidFill>
                        </a:ln>
                        <a:solidFill>
                          <a:schemeClr val="bg1"/>
                        </a:solidFill>
                      </a:endParaRPr>
                    </a:p>
                  </a:txBody>
                  <a:tcPr marL="83220" marR="83220" marT="41610" marB="4161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r>
              <a:tr h="869463">
                <a:tc>
                  <a:txBody>
                    <a:bodyPr/>
                    <a:lstStyle/>
                    <a:p>
                      <a:endParaRPr lang="en-US" sz="1600">
                        <a:ln>
                          <a:solidFill>
                            <a:schemeClr val="bg1"/>
                          </a:solidFill>
                        </a:ln>
                        <a:solidFill>
                          <a:schemeClr val="bg1"/>
                        </a:solidFill>
                      </a:endParaRPr>
                    </a:p>
                  </a:txBody>
                  <a:tcPr marL="83220" marR="83220" marT="41610" marB="4161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a:txBody>
                    <a:bodyPr/>
                    <a:lstStyle/>
                    <a:p>
                      <a:endParaRPr lang="en-US" sz="1600" dirty="0">
                        <a:ln>
                          <a:solidFill>
                            <a:schemeClr val="bg1"/>
                          </a:solidFill>
                        </a:ln>
                        <a:solidFill>
                          <a:schemeClr val="bg1"/>
                        </a:solidFill>
                      </a:endParaRPr>
                    </a:p>
                  </a:txBody>
                  <a:tcPr marL="83220" marR="83220" marT="41610" marB="4161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a:txBody>
                    <a:bodyPr/>
                    <a:lstStyle/>
                    <a:p>
                      <a:endParaRPr lang="en-US" sz="1600">
                        <a:ln>
                          <a:solidFill>
                            <a:schemeClr val="bg1"/>
                          </a:solidFill>
                        </a:ln>
                        <a:solidFill>
                          <a:schemeClr val="bg1"/>
                        </a:solidFill>
                      </a:endParaRPr>
                    </a:p>
                  </a:txBody>
                  <a:tcPr marL="83220" marR="83220" marT="41610" marB="4161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a:txBody>
                    <a:bodyPr/>
                    <a:lstStyle/>
                    <a:p>
                      <a:endParaRPr lang="en-US" sz="1600">
                        <a:ln>
                          <a:solidFill>
                            <a:schemeClr val="bg1"/>
                          </a:solidFill>
                        </a:ln>
                        <a:solidFill>
                          <a:schemeClr val="bg1"/>
                        </a:solidFill>
                      </a:endParaRPr>
                    </a:p>
                  </a:txBody>
                  <a:tcPr marL="83220" marR="83220" marT="41610" marB="4161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a:txBody>
                    <a:bodyPr/>
                    <a:lstStyle/>
                    <a:p>
                      <a:endParaRPr lang="en-US" sz="1600">
                        <a:ln>
                          <a:solidFill>
                            <a:schemeClr val="bg1"/>
                          </a:solidFill>
                        </a:ln>
                        <a:solidFill>
                          <a:schemeClr val="bg1"/>
                        </a:solidFill>
                      </a:endParaRPr>
                    </a:p>
                  </a:txBody>
                  <a:tcPr marL="83220" marR="83220" marT="41610" marB="4161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a:txBody>
                    <a:bodyPr/>
                    <a:lstStyle/>
                    <a:p>
                      <a:endParaRPr lang="en-US" sz="1600" dirty="0">
                        <a:ln>
                          <a:solidFill>
                            <a:schemeClr val="bg1"/>
                          </a:solidFill>
                        </a:ln>
                        <a:solidFill>
                          <a:schemeClr val="bg1"/>
                        </a:solidFill>
                      </a:endParaRPr>
                    </a:p>
                  </a:txBody>
                  <a:tcPr marL="83220" marR="83220" marT="41610" marB="4161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a:txBody>
                    <a:bodyPr/>
                    <a:lstStyle/>
                    <a:p>
                      <a:endParaRPr lang="en-US" sz="1600">
                        <a:ln>
                          <a:solidFill>
                            <a:schemeClr val="bg1"/>
                          </a:solidFill>
                        </a:ln>
                        <a:solidFill>
                          <a:schemeClr val="bg1"/>
                        </a:solidFill>
                      </a:endParaRPr>
                    </a:p>
                  </a:txBody>
                  <a:tcPr marL="83220" marR="83220" marT="41610" marB="4161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r>
              <a:tr h="906726">
                <a:tc>
                  <a:txBody>
                    <a:bodyPr/>
                    <a:lstStyle/>
                    <a:p>
                      <a:endParaRPr lang="en-US" sz="1600" dirty="0">
                        <a:ln>
                          <a:solidFill>
                            <a:schemeClr val="bg1"/>
                          </a:solidFill>
                        </a:ln>
                        <a:solidFill>
                          <a:schemeClr val="bg1"/>
                        </a:solidFill>
                      </a:endParaRPr>
                    </a:p>
                  </a:txBody>
                  <a:tcPr marL="83220" marR="83220" marT="41610" marB="4161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a:txBody>
                    <a:bodyPr/>
                    <a:lstStyle/>
                    <a:p>
                      <a:endParaRPr lang="en-US" sz="1600">
                        <a:ln>
                          <a:solidFill>
                            <a:schemeClr val="bg1"/>
                          </a:solidFill>
                        </a:ln>
                        <a:solidFill>
                          <a:schemeClr val="bg1"/>
                        </a:solidFill>
                      </a:endParaRPr>
                    </a:p>
                  </a:txBody>
                  <a:tcPr marL="83220" marR="83220" marT="41610" marB="4161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a:txBody>
                    <a:bodyPr/>
                    <a:lstStyle/>
                    <a:p>
                      <a:endParaRPr lang="en-US" sz="1600">
                        <a:ln>
                          <a:solidFill>
                            <a:schemeClr val="bg1"/>
                          </a:solidFill>
                        </a:ln>
                        <a:solidFill>
                          <a:schemeClr val="bg1"/>
                        </a:solidFill>
                      </a:endParaRPr>
                    </a:p>
                  </a:txBody>
                  <a:tcPr marL="83220" marR="83220" marT="41610" marB="4161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a:txBody>
                    <a:bodyPr/>
                    <a:lstStyle/>
                    <a:p>
                      <a:endParaRPr lang="en-US" sz="1600">
                        <a:ln>
                          <a:solidFill>
                            <a:schemeClr val="bg1"/>
                          </a:solidFill>
                        </a:ln>
                        <a:solidFill>
                          <a:schemeClr val="bg1"/>
                        </a:solidFill>
                      </a:endParaRPr>
                    </a:p>
                  </a:txBody>
                  <a:tcPr marL="83220" marR="83220" marT="41610" marB="4161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a:txBody>
                    <a:bodyPr/>
                    <a:lstStyle/>
                    <a:p>
                      <a:endParaRPr lang="en-US" sz="1600">
                        <a:ln>
                          <a:solidFill>
                            <a:schemeClr val="bg1"/>
                          </a:solidFill>
                        </a:ln>
                        <a:solidFill>
                          <a:schemeClr val="bg1"/>
                        </a:solidFill>
                      </a:endParaRPr>
                    </a:p>
                  </a:txBody>
                  <a:tcPr marL="83220" marR="83220" marT="41610" marB="4161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a:txBody>
                    <a:bodyPr/>
                    <a:lstStyle/>
                    <a:p>
                      <a:endParaRPr lang="en-US" sz="1600" dirty="0">
                        <a:ln>
                          <a:solidFill>
                            <a:schemeClr val="bg1"/>
                          </a:solidFill>
                        </a:ln>
                        <a:solidFill>
                          <a:schemeClr val="bg1"/>
                        </a:solidFill>
                      </a:endParaRPr>
                    </a:p>
                  </a:txBody>
                  <a:tcPr marL="83220" marR="83220" marT="41610" marB="4161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a:txBody>
                    <a:bodyPr/>
                    <a:lstStyle/>
                    <a:p>
                      <a:endParaRPr lang="en-US" sz="1600">
                        <a:ln>
                          <a:solidFill>
                            <a:schemeClr val="bg1"/>
                          </a:solidFill>
                        </a:ln>
                        <a:solidFill>
                          <a:schemeClr val="bg1"/>
                        </a:solidFill>
                      </a:endParaRPr>
                    </a:p>
                  </a:txBody>
                  <a:tcPr marL="83220" marR="83220" marT="41610" marB="4161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r>
              <a:tr h="894304">
                <a:tc>
                  <a:txBody>
                    <a:bodyPr/>
                    <a:lstStyle/>
                    <a:p>
                      <a:endParaRPr lang="en-US" sz="1600">
                        <a:ln>
                          <a:solidFill>
                            <a:schemeClr val="bg1"/>
                          </a:solidFill>
                        </a:ln>
                        <a:solidFill>
                          <a:schemeClr val="bg1"/>
                        </a:solidFill>
                      </a:endParaRPr>
                    </a:p>
                  </a:txBody>
                  <a:tcPr marL="83220" marR="83220" marT="41610" marB="4161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a:txBody>
                    <a:bodyPr/>
                    <a:lstStyle/>
                    <a:p>
                      <a:endParaRPr lang="en-US" sz="1600">
                        <a:ln>
                          <a:solidFill>
                            <a:schemeClr val="bg1"/>
                          </a:solidFill>
                        </a:ln>
                        <a:solidFill>
                          <a:schemeClr val="bg1"/>
                        </a:solidFill>
                      </a:endParaRPr>
                    </a:p>
                  </a:txBody>
                  <a:tcPr marL="83220" marR="83220" marT="41610" marB="4161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a:txBody>
                    <a:bodyPr/>
                    <a:lstStyle/>
                    <a:p>
                      <a:endParaRPr lang="en-US" sz="1600" dirty="0">
                        <a:ln>
                          <a:solidFill>
                            <a:schemeClr val="bg1"/>
                          </a:solidFill>
                        </a:ln>
                        <a:solidFill>
                          <a:schemeClr val="bg1"/>
                        </a:solidFill>
                      </a:endParaRPr>
                    </a:p>
                  </a:txBody>
                  <a:tcPr marL="83220" marR="83220" marT="41610" marB="4161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a:txBody>
                    <a:bodyPr/>
                    <a:lstStyle/>
                    <a:p>
                      <a:endParaRPr lang="en-US" sz="1600">
                        <a:ln>
                          <a:solidFill>
                            <a:schemeClr val="bg1"/>
                          </a:solidFill>
                        </a:ln>
                        <a:solidFill>
                          <a:schemeClr val="bg1"/>
                        </a:solidFill>
                      </a:endParaRPr>
                    </a:p>
                  </a:txBody>
                  <a:tcPr marL="83220" marR="83220" marT="41610" marB="4161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a:txBody>
                    <a:bodyPr/>
                    <a:lstStyle/>
                    <a:p>
                      <a:endParaRPr lang="en-US" sz="1600">
                        <a:ln>
                          <a:solidFill>
                            <a:schemeClr val="bg1"/>
                          </a:solidFill>
                        </a:ln>
                        <a:solidFill>
                          <a:schemeClr val="bg1"/>
                        </a:solidFill>
                      </a:endParaRPr>
                    </a:p>
                  </a:txBody>
                  <a:tcPr marL="83220" marR="83220" marT="41610" marB="4161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a:txBody>
                    <a:bodyPr/>
                    <a:lstStyle/>
                    <a:p>
                      <a:endParaRPr lang="en-US" sz="1600">
                        <a:ln>
                          <a:solidFill>
                            <a:schemeClr val="bg1"/>
                          </a:solidFill>
                        </a:ln>
                        <a:solidFill>
                          <a:schemeClr val="bg1"/>
                        </a:solidFill>
                      </a:endParaRPr>
                    </a:p>
                  </a:txBody>
                  <a:tcPr marL="83220" marR="83220" marT="41610" marB="4161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a:txBody>
                    <a:bodyPr/>
                    <a:lstStyle/>
                    <a:p>
                      <a:endParaRPr lang="en-US" sz="1600">
                        <a:ln>
                          <a:solidFill>
                            <a:schemeClr val="bg1"/>
                          </a:solidFill>
                        </a:ln>
                        <a:solidFill>
                          <a:schemeClr val="bg1"/>
                        </a:solidFill>
                      </a:endParaRPr>
                    </a:p>
                  </a:txBody>
                  <a:tcPr marL="83220" marR="83220" marT="41610" marB="4161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r>
              <a:tr h="807358">
                <a:tc>
                  <a:txBody>
                    <a:bodyPr/>
                    <a:lstStyle/>
                    <a:p>
                      <a:endParaRPr lang="en-US" sz="1600" dirty="0">
                        <a:ln>
                          <a:solidFill>
                            <a:schemeClr val="bg1"/>
                          </a:solidFill>
                        </a:ln>
                        <a:solidFill>
                          <a:schemeClr val="bg1"/>
                        </a:solidFill>
                      </a:endParaRPr>
                    </a:p>
                  </a:txBody>
                  <a:tcPr marL="83220" marR="83220" marT="41610" marB="4161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a:txBody>
                    <a:bodyPr/>
                    <a:lstStyle/>
                    <a:p>
                      <a:endParaRPr lang="en-US" sz="1600">
                        <a:ln>
                          <a:solidFill>
                            <a:schemeClr val="bg1"/>
                          </a:solidFill>
                        </a:ln>
                        <a:solidFill>
                          <a:schemeClr val="bg1"/>
                        </a:solidFill>
                      </a:endParaRPr>
                    </a:p>
                  </a:txBody>
                  <a:tcPr marL="83220" marR="83220" marT="41610" marB="4161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a:txBody>
                    <a:bodyPr/>
                    <a:lstStyle/>
                    <a:p>
                      <a:endParaRPr lang="en-US" sz="1600">
                        <a:ln>
                          <a:solidFill>
                            <a:schemeClr val="bg1"/>
                          </a:solidFill>
                        </a:ln>
                        <a:solidFill>
                          <a:schemeClr val="bg1"/>
                        </a:solidFill>
                      </a:endParaRPr>
                    </a:p>
                  </a:txBody>
                  <a:tcPr marL="83220" marR="83220" marT="41610" marB="4161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a:txBody>
                    <a:bodyPr/>
                    <a:lstStyle/>
                    <a:p>
                      <a:endParaRPr lang="en-US" sz="1600">
                        <a:ln>
                          <a:solidFill>
                            <a:schemeClr val="bg1"/>
                          </a:solidFill>
                        </a:ln>
                        <a:solidFill>
                          <a:schemeClr val="bg1"/>
                        </a:solidFill>
                      </a:endParaRPr>
                    </a:p>
                  </a:txBody>
                  <a:tcPr marL="83220" marR="83220" marT="41610" marB="4161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a:txBody>
                    <a:bodyPr/>
                    <a:lstStyle/>
                    <a:p>
                      <a:endParaRPr lang="en-US" sz="1600">
                        <a:ln>
                          <a:solidFill>
                            <a:schemeClr val="bg1"/>
                          </a:solidFill>
                        </a:ln>
                        <a:solidFill>
                          <a:schemeClr val="bg1"/>
                        </a:solidFill>
                      </a:endParaRPr>
                    </a:p>
                  </a:txBody>
                  <a:tcPr marL="83220" marR="83220" marT="41610" marB="4161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a:txBody>
                    <a:bodyPr/>
                    <a:lstStyle/>
                    <a:p>
                      <a:endParaRPr lang="en-US" sz="1600" dirty="0">
                        <a:ln>
                          <a:solidFill>
                            <a:schemeClr val="bg1"/>
                          </a:solidFill>
                        </a:ln>
                        <a:solidFill>
                          <a:schemeClr val="bg1"/>
                        </a:solidFill>
                      </a:endParaRPr>
                    </a:p>
                  </a:txBody>
                  <a:tcPr marL="83220" marR="83220" marT="41610" marB="4161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a:txBody>
                    <a:bodyPr/>
                    <a:lstStyle/>
                    <a:p>
                      <a:endParaRPr lang="en-US" sz="1600" dirty="0">
                        <a:ln>
                          <a:solidFill>
                            <a:schemeClr val="bg1"/>
                          </a:solidFill>
                        </a:ln>
                        <a:solidFill>
                          <a:schemeClr val="bg1"/>
                        </a:solidFill>
                      </a:endParaRPr>
                    </a:p>
                  </a:txBody>
                  <a:tcPr marL="83220" marR="83220" marT="41610" marB="4161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r>
            </a:tbl>
          </a:graphicData>
        </a:graphic>
      </p:graphicFrame>
      <p:sp>
        <p:nvSpPr>
          <p:cNvPr id="12" name="Flowchart: Summing Junction 3"/>
          <p:cNvSpPr/>
          <p:nvPr/>
        </p:nvSpPr>
        <p:spPr bwMode="auto">
          <a:xfrm>
            <a:off x="4401094" y="2452697"/>
            <a:ext cx="469900" cy="469964"/>
          </a:xfrm>
          <a:prstGeom prst="chord">
            <a:avLst>
              <a:gd name="adj1" fmla="val 5668966"/>
              <a:gd name="adj2" fmla="val 16012287"/>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5" name="TextBox 4"/>
          <p:cNvSpPr txBox="1"/>
          <p:nvPr/>
        </p:nvSpPr>
        <p:spPr>
          <a:xfrm rot="16200000">
            <a:off x="7735355" y="1377007"/>
            <a:ext cx="1089081" cy="430887"/>
          </a:xfrm>
          <a:prstGeom prst="rect">
            <a:avLst/>
          </a:prstGeom>
          <a:noFill/>
        </p:spPr>
        <p:txBody>
          <a:bodyPr wrap="none" lIns="0" tIns="0" rIns="0" bIns="0" rtlCol="0">
            <a:spAutoFit/>
          </a:bodyPr>
          <a:lstStyle/>
          <a:p>
            <a:r>
              <a:rPr lang="en-US" sz="1400" dirty="0" smtClean="0">
                <a:solidFill>
                  <a:schemeClr val="bg1"/>
                </a:solidFill>
              </a:rPr>
              <a:t>Network</a:t>
            </a:r>
          </a:p>
          <a:p>
            <a:r>
              <a:rPr lang="en-US" sz="1400" dirty="0" smtClean="0">
                <a:solidFill>
                  <a:schemeClr val="bg1"/>
                </a:solidFill>
              </a:rPr>
              <a:t>Requirements</a:t>
            </a:r>
          </a:p>
        </p:txBody>
      </p:sp>
      <p:sp>
        <p:nvSpPr>
          <p:cNvPr id="3" name="TextBox 2"/>
          <p:cNvSpPr txBox="1"/>
          <p:nvPr/>
        </p:nvSpPr>
        <p:spPr>
          <a:xfrm>
            <a:off x="456902" y="1522033"/>
            <a:ext cx="1756891" cy="215444"/>
          </a:xfrm>
          <a:prstGeom prst="rect">
            <a:avLst/>
          </a:prstGeom>
          <a:noFill/>
        </p:spPr>
        <p:txBody>
          <a:bodyPr wrap="none" lIns="0" tIns="0" rIns="0" bIns="0" rtlCol="0">
            <a:spAutoFit/>
          </a:bodyPr>
          <a:lstStyle/>
          <a:p>
            <a:r>
              <a:rPr lang="en-US" sz="1400" b="1" dirty="0" smtClean="0">
                <a:solidFill>
                  <a:schemeClr val="bg1"/>
                </a:solidFill>
              </a:rPr>
              <a:t>Deployment Method</a:t>
            </a:r>
          </a:p>
        </p:txBody>
      </p:sp>
      <p:sp>
        <p:nvSpPr>
          <p:cNvPr id="14" name="TextBox 13"/>
          <p:cNvSpPr txBox="1"/>
          <p:nvPr/>
        </p:nvSpPr>
        <p:spPr>
          <a:xfrm>
            <a:off x="456901" y="2593762"/>
            <a:ext cx="1965282" cy="215444"/>
          </a:xfrm>
          <a:prstGeom prst="rect">
            <a:avLst/>
          </a:prstGeom>
          <a:noFill/>
        </p:spPr>
        <p:txBody>
          <a:bodyPr wrap="none" lIns="0" tIns="0" rIns="0" bIns="0" rtlCol="0">
            <a:spAutoFit/>
          </a:bodyPr>
          <a:lstStyle/>
          <a:p>
            <a:r>
              <a:rPr lang="en-US" sz="1400" dirty="0" smtClean="0">
                <a:solidFill>
                  <a:schemeClr val="bg1"/>
                </a:solidFill>
              </a:rPr>
              <a:t>Manual Local Installation</a:t>
            </a:r>
          </a:p>
        </p:txBody>
      </p:sp>
      <p:sp>
        <p:nvSpPr>
          <p:cNvPr id="15" name="TextBox 14"/>
          <p:cNvSpPr txBox="1"/>
          <p:nvPr/>
        </p:nvSpPr>
        <p:spPr>
          <a:xfrm>
            <a:off x="415908" y="3481027"/>
            <a:ext cx="2262222" cy="215444"/>
          </a:xfrm>
          <a:prstGeom prst="rect">
            <a:avLst/>
          </a:prstGeom>
          <a:noFill/>
        </p:spPr>
        <p:txBody>
          <a:bodyPr wrap="none" lIns="0" tIns="0" rIns="0" bIns="0" rtlCol="0">
            <a:spAutoFit/>
          </a:bodyPr>
          <a:lstStyle/>
          <a:p>
            <a:r>
              <a:rPr lang="en-US" sz="1400" dirty="0" smtClean="0">
                <a:solidFill>
                  <a:schemeClr val="bg1"/>
                </a:solidFill>
              </a:rPr>
              <a:t>Automated Local Installation</a:t>
            </a:r>
          </a:p>
        </p:txBody>
      </p:sp>
      <p:sp>
        <p:nvSpPr>
          <p:cNvPr id="16" name="TextBox 15"/>
          <p:cNvSpPr txBox="1"/>
          <p:nvPr/>
        </p:nvSpPr>
        <p:spPr>
          <a:xfrm>
            <a:off x="465316" y="4347512"/>
            <a:ext cx="1003480" cy="215444"/>
          </a:xfrm>
          <a:prstGeom prst="rect">
            <a:avLst/>
          </a:prstGeom>
          <a:noFill/>
        </p:spPr>
        <p:txBody>
          <a:bodyPr wrap="none" lIns="0" tIns="0" rIns="0" bIns="0" rtlCol="0">
            <a:spAutoFit/>
          </a:bodyPr>
          <a:lstStyle/>
          <a:p>
            <a:r>
              <a:rPr lang="en-US" sz="1400" dirty="0" smtClean="0">
                <a:solidFill>
                  <a:schemeClr val="bg1"/>
                </a:solidFill>
              </a:rPr>
              <a:t>Windows DS</a:t>
            </a:r>
          </a:p>
        </p:txBody>
      </p:sp>
      <p:sp>
        <p:nvSpPr>
          <p:cNvPr id="17" name="TextBox 16"/>
          <p:cNvSpPr txBox="1"/>
          <p:nvPr/>
        </p:nvSpPr>
        <p:spPr>
          <a:xfrm>
            <a:off x="458114" y="5272999"/>
            <a:ext cx="784446" cy="215444"/>
          </a:xfrm>
          <a:prstGeom prst="rect">
            <a:avLst/>
          </a:prstGeom>
          <a:noFill/>
        </p:spPr>
        <p:txBody>
          <a:bodyPr wrap="none" lIns="0" tIns="0" rIns="0" bIns="0" rtlCol="0">
            <a:spAutoFit/>
          </a:bodyPr>
          <a:lstStyle/>
          <a:p>
            <a:r>
              <a:rPr lang="en-US" sz="1400" dirty="0" smtClean="0">
                <a:solidFill>
                  <a:schemeClr val="bg1"/>
                </a:solidFill>
              </a:rPr>
              <a:t>USB Drive</a:t>
            </a:r>
          </a:p>
        </p:txBody>
      </p:sp>
      <p:sp>
        <p:nvSpPr>
          <p:cNvPr id="18" name="TextBox 17"/>
          <p:cNvSpPr txBox="1"/>
          <p:nvPr/>
        </p:nvSpPr>
        <p:spPr>
          <a:xfrm>
            <a:off x="447807" y="6086728"/>
            <a:ext cx="870431" cy="215444"/>
          </a:xfrm>
          <a:prstGeom prst="rect">
            <a:avLst/>
          </a:prstGeom>
          <a:noFill/>
        </p:spPr>
        <p:txBody>
          <a:bodyPr wrap="none" lIns="0" tIns="0" rIns="0" bIns="0" rtlCol="0">
            <a:spAutoFit/>
          </a:bodyPr>
          <a:lstStyle/>
          <a:p>
            <a:r>
              <a:rPr lang="en-US" sz="1400" dirty="0" smtClean="0">
                <a:solidFill>
                  <a:schemeClr val="bg1"/>
                </a:solidFill>
              </a:rPr>
              <a:t>CD or DVD</a:t>
            </a:r>
          </a:p>
        </p:txBody>
      </p:sp>
      <p:sp>
        <p:nvSpPr>
          <p:cNvPr id="20" name="TextBox 19"/>
          <p:cNvSpPr txBox="1"/>
          <p:nvPr/>
        </p:nvSpPr>
        <p:spPr>
          <a:xfrm rot="16200000">
            <a:off x="6621767" y="1478109"/>
            <a:ext cx="889667" cy="430887"/>
          </a:xfrm>
          <a:prstGeom prst="rect">
            <a:avLst/>
          </a:prstGeom>
          <a:noFill/>
        </p:spPr>
        <p:txBody>
          <a:bodyPr wrap="none" lIns="0" tIns="0" rIns="0" bIns="0" rtlCol="0">
            <a:spAutoFit/>
          </a:bodyPr>
          <a:lstStyle/>
          <a:p>
            <a:r>
              <a:rPr lang="en-US" sz="1400" dirty="0" smtClean="0">
                <a:solidFill>
                  <a:schemeClr val="bg1"/>
                </a:solidFill>
              </a:rPr>
              <a:t>Centralized</a:t>
            </a:r>
          </a:p>
          <a:p>
            <a:r>
              <a:rPr lang="en-US" sz="1400" dirty="0" smtClean="0">
                <a:solidFill>
                  <a:schemeClr val="bg1"/>
                </a:solidFill>
              </a:rPr>
              <a:t>Updates</a:t>
            </a:r>
          </a:p>
        </p:txBody>
      </p:sp>
      <p:sp>
        <p:nvSpPr>
          <p:cNvPr id="21" name="TextBox 20"/>
          <p:cNvSpPr txBox="1"/>
          <p:nvPr/>
        </p:nvSpPr>
        <p:spPr>
          <a:xfrm rot="16200000">
            <a:off x="5384040" y="1607096"/>
            <a:ext cx="847348" cy="215444"/>
          </a:xfrm>
          <a:prstGeom prst="rect">
            <a:avLst/>
          </a:prstGeom>
          <a:noFill/>
        </p:spPr>
        <p:txBody>
          <a:bodyPr wrap="none" lIns="0" tIns="0" rIns="0" bIns="0" rtlCol="0">
            <a:spAutoFit/>
          </a:bodyPr>
          <a:lstStyle/>
          <a:p>
            <a:r>
              <a:rPr lang="en-US" sz="1400" dirty="0" smtClean="0">
                <a:solidFill>
                  <a:schemeClr val="bg1"/>
                </a:solidFill>
              </a:rPr>
              <a:t>Availability</a:t>
            </a:r>
          </a:p>
        </p:txBody>
      </p:sp>
      <p:sp>
        <p:nvSpPr>
          <p:cNvPr id="22" name="TextBox 21"/>
          <p:cNvSpPr txBox="1"/>
          <p:nvPr/>
        </p:nvSpPr>
        <p:spPr>
          <a:xfrm rot="16200000">
            <a:off x="4097544" y="1395493"/>
            <a:ext cx="1060418" cy="430887"/>
          </a:xfrm>
          <a:prstGeom prst="rect">
            <a:avLst/>
          </a:prstGeom>
          <a:noFill/>
        </p:spPr>
        <p:txBody>
          <a:bodyPr wrap="none" lIns="0" tIns="0" rIns="0" bIns="0" rtlCol="0">
            <a:spAutoFit/>
          </a:bodyPr>
          <a:lstStyle/>
          <a:p>
            <a:r>
              <a:rPr lang="en-US" sz="1400" dirty="0" smtClean="0">
                <a:solidFill>
                  <a:schemeClr val="bg1"/>
                </a:solidFill>
              </a:rPr>
              <a:t>Infrastructure</a:t>
            </a:r>
          </a:p>
          <a:p>
            <a:r>
              <a:rPr lang="en-US" sz="1400" dirty="0" smtClean="0">
                <a:solidFill>
                  <a:schemeClr val="bg1"/>
                </a:solidFill>
              </a:rPr>
              <a:t>Requirement</a:t>
            </a:r>
          </a:p>
        </p:txBody>
      </p:sp>
      <p:sp>
        <p:nvSpPr>
          <p:cNvPr id="23" name="TextBox 22"/>
          <p:cNvSpPr txBox="1"/>
          <p:nvPr/>
        </p:nvSpPr>
        <p:spPr>
          <a:xfrm rot="16200000">
            <a:off x="2988318" y="1628362"/>
            <a:ext cx="803233" cy="215444"/>
          </a:xfrm>
          <a:prstGeom prst="rect">
            <a:avLst/>
          </a:prstGeom>
          <a:noFill/>
        </p:spPr>
        <p:txBody>
          <a:bodyPr wrap="none" lIns="0" tIns="0" rIns="0" bIns="0" rtlCol="0">
            <a:spAutoFit/>
          </a:bodyPr>
          <a:lstStyle/>
          <a:p>
            <a:r>
              <a:rPr lang="en-US" sz="1400" dirty="0" smtClean="0">
                <a:solidFill>
                  <a:schemeClr val="bg1"/>
                </a:solidFill>
              </a:rPr>
              <a:t>Portability</a:t>
            </a:r>
          </a:p>
        </p:txBody>
      </p:sp>
      <p:sp>
        <p:nvSpPr>
          <p:cNvPr id="24" name="TextBox 23"/>
          <p:cNvSpPr txBox="1"/>
          <p:nvPr/>
        </p:nvSpPr>
        <p:spPr>
          <a:xfrm rot="16200000">
            <a:off x="9066810" y="1599026"/>
            <a:ext cx="643189" cy="430887"/>
          </a:xfrm>
          <a:prstGeom prst="rect">
            <a:avLst/>
          </a:prstGeom>
          <a:noFill/>
        </p:spPr>
        <p:txBody>
          <a:bodyPr wrap="none" lIns="0" tIns="0" rIns="0" bIns="0" rtlCol="0">
            <a:spAutoFit/>
          </a:bodyPr>
          <a:lstStyle/>
          <a:p>
            <a:r>
              <a:rPr lang="en-US" sz="1400" dirty="0" smtClean="0">
                <a:solidFill>
                  <a:schemeClr val="bg1"/>
                </a:solidFill>
              </a:rPr>
              <a:t>Remote</a:t>
            </a:r>
          </a:p>
          <a:p>
            <a:r>
              <a:rPr lang="en-US" sz="1400" dirty="0" smtClean="0">
                <a:solidFill>
                  <a:schemeClr val="bg1"/>
                </a:solidFill>
              </a:rPr>
              <a:t>Support</a:t>
            </a:r>
          </a:p>
        </p:txBody>
      </p:sp>
      <p:sp>
        <p:nvSpPr>
          <p:cNvPr id="25" name="Flowchart: Summing Junction 3"/>
          <p:cNvSpPr/>
          <p:nvPr/>
        </p:nvSpPr>
        <p:spPr bwMode="auto">
          <a:xfrm>
            <a:off x="4401094" y="4231369"/>
            <a:ext cx="469900" cy="469964"/>
          </a:xfrm>
          <a:prstGeom prst="chord">
            <a:avLst>
              <a:gd name="adj1" fmla="val 5668966"/>
              <a:gd name="adj2" fmla="val 16012287"/>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26" name="Flowchart: Summing Junction 3"/>
          <p:cNvSpPr/>
          <p:nvPr/>
        </p:nvSpPr>
        <p:spPr bwMode="auto">
          <a:xfrm>
            <a:off x="5587869" y="4231369"/>
            <a:ext cx="469900" cy="469964"/>
          </a:xfrm>
          <a:prstGeom prst="chord">
            <a:avLst>
              <a:gd name="adj1" fmla="val 5668966"/>
              <a:gd name="adj2" fmla="val 16012287"/>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27" name="Flowchart: Summing Junction 3"/>
          <p:cNvSpPr/>
          <p:nvPr/>
        </p:nvSpPr>
        <p:spPr bwMode="auto">
          <a:xfrm>
            <a:off x="6953029" y="3364294"/>
            <a:ext cx="469900" cy="469964"/>
          </a:xfrm>
          <a:prstGeom prst="chord">
            <a:avLst>
              <a:gd name="adj1" fmla="val 5668966"/>
              <a:gd name="adj2" fmla="val 16012287"/>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28" name="Flowchart: Summing Junction 3"/>
          <p:cNvSpPr/>
          <p:nvPr/>
        </p:nvSpPr>
        <p:spPr bwMode="auto">
          <a:xfrm>
            <a:off x="8066211" y="3364294"/>
            <a:ext cx="469900" cy="469964"/>
          </a:xfrm>
          <a:prstGeom prst="chord">
            <a:avLst>
              <a:gd name="adj1" fmla="val 5668966"/>
              <a:gd name="adj2" fmla="val 16012287"/>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29" name="Flowchart: Summing Junction 3"/>
          <p:cNvSpPr/>
          <p:nvPr/>
        </p:nvSpPr>
        <p:spPr bwMode="auto">
          <a:xfrm>
            <a:off x="9164087" y="4231369"/>
            <a:ext cx="469900" cy="469964"/>
          </a:xfrm>
          <a:prstGeom prst="chord">
            <a:avLst>
              <a:gd name="adj1" fmla="val 5668966"/>
              <a:gd name="adj2" fmla="val 16012287"/>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30" name="Flowchart: Summing Junction 3"/>
          <p:cNvSpPr/>
          <p:nvPr/>
        </p:nvSpPr>
        <p:spPr bwMode="auto">
          <a:xfrm>
            <a:off x="6953029" y="5124050"/>
            <a:ext cx="469900" cy="469964"/>
          </a:xfrm>
          <a:prstGeom prst="chord">
            <a:avLst>
              <a:gd name="adj1" fmla="val 5668966"/>
              <a:gd name="adj2" fmla="val 16012287"/>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31" name="Flowchart: Summing Junction 3"/>
          <p:cNvSpPr/>
          <p:nvPr/>
        </p:nvSpPr>
        <p:spPr bwMode="auto">
          <a:xfrm>
            <a:off x="6953029" y="5986759"/>
            <a:ext cx="469900" cy="469964"/>
          </a:xfrm>
          <a:prstGeom prst="chord">
            <a:avLst>
              <a:gd name="adj1" fmla="val 5668966"/>
              <a:gd name="adj2" fmla="val 16012287"/>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6" name="Oval 5"/>
          <p:cNvSpPr/>
          <p:nvPr/>
        </p:nvSpPr>
        <p:spPr bwMode="auto">
          <a:xfrm>
            <a:off x="5592157" y="2453878"/>
            <a:ext cx="461324" cy="467603"/>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32" name="Oval 31"/>
          <p:cNvSpPr/>
          <p:nvPr/>
        </p:nvSpPr>
        <p:spPr bwMode="auto">
          <a:xfrm>
            <a:off x="6957317" y="2453878"/>
            <a:ext cx="461324" cy="467603"/>
          </a:xfrm>
          <a:prstGeom prst="ellipse">
            <a:avLst/>
          </a:prstGeom>
          <a:noFill/>
          <a:ln w="28575">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33" name="Oval 32"/>
          <p:cNvSpPr/>
          <p:nvPr/>
        </p:nvSpPr>
        <p:spPr bwMode="auto">
          <a:xfrm>
            <a:off x="3179842" y="2453878"/>
            <a:ext cx="461324" cy="467603"/>
          </a:xfrm>
          <a:prstGeom prst="ellipse">
            <a:avLst/>
          </a:prstGeom>
          <a:noFill/>
          <a:ln w="28575">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34" name="Oval 33"/>
          <p:cNvSpPr/>
          <p:nvPr/>
        </p:nvSpPr>
        <p:spPr bwMode="auto">
          <a:xfrm>
            <a:off x="8070499" y="2453878"/>
            <a:ext cx="461324" cy="467603"/>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35" name="Oval 34"/>
          <p:cNvSpPr/>
          <p:nvPr/>
        </p:nvSpPr>
        <p:spPr bwMode="auto">
          <a:xfrm>
            <a:off x="9168375" y="2453878"/>
            <a:ext cx="461324" cy="467603"/>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36" name="Oval 35"/>
          <p:cNvSpPr/>
          <p:nvPr/>
        </p:nvSpPr>
        <p:spPr bwMode="auto">
          <a:xfrm>
            <a:off x="9168375" y="3365475"/>
            <a:ext cx="461324" cy="467603"/>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37" name="Oval 36"/>
          <p:cNvSpPr/>
          <p:nvPr/>
        </p:nvSpPr>
        <p:spPr bwMode="auto">
          <a:xfrm>
            <a:off x="5592157" y="3365475"/>
            <a:ext cx="461324" cy="467603"/>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38" name="Oval 37"/>
          <p:cNvSpPr/>
          <p:nvPr/>
        </p:nvSpPr>
        <p:spPr bwMode="auto">
          <a:xfrm>
            <a:off x="3179842" y="4232550"/>
            <a:ext cx="461324" cy="467603"/>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39" name="Oval 38"/>
          <p:cNvSpPr/>
          <p:nvPr/>
        </p:nvSpPr>
        <p:spPr bwMode="auto">
          <a:xfrm>
            <a:off x="3179842" y="5125231"/>
            <a:ext cx="461324" cy="467603"/>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40" name="Oval 39"/>
          <p:cNvSpPr/>
          <p:nvPr/>
        </p:nvSpPr>
        <p:spPr bwMode="auto">
          <a:xfrm>
            <a:off x="4405382" y="5125231"/>
            <a:ext cx="461324" cy="467603"/>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41" name="Oval 40"/>
          <p:cNvSpPr/>
          <p:nvPr/>
        </p:nvSpPr>
        <p:spPr bwMode="auto">
          <a:xfrm>
            <a:off x="3179842" y="5987940"/>
            <a:ext cx="461324" cy="467603"/>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42" name="Oval 41"/>
          <p:cNvSpPr/>
          <p:nvPr/>
        </p:nvSpPr>
        <p:spPr bwMode="auto">
          <a:xfrm>
            <a:off x="4405382" y="5987940"/>
            <a:ext cx="461324" cy="467603"/>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43" name="Oval 42"/>
          <p:cNvSpPr/>
          <p:nvPr/>
        </p:nvSpPr>
        <p:spPr bwMode="auto">
          <a:xfrm>
            <a:off x="8070499" y="5987940"/>
            <a:ext cx="461324" cy="467603"/>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44" name="Oval 43"/>
          <p:cNvSpPr/>
          <p:nvPr/>
        </p:nvSpPr>
        <p:spPr bwMode="auto">
          <a:xfrm>
            <a:off x="8070499" y="5125231"/>
            <a:ext cx="461324" cy="467603"/>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45" name="Oval 44"/>
          <p:cNvSpPr/>
          <p:nvPr/>
        </p:nvSpPr>
        <p:spPr bwMode="auto">
          <a:xfrm>
            <a:off x="6957317" y="4232550"/>
            <a:ext cx="461324" cy="467603"/>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46" name="Oval 45"/>
          <p:cNvSpPr/>
          <p:nvPr/>
        </p:nvSpPr>
        <p:spPr bwMode="auto">
          <a:xfrm>
            <a:off x="3179842" y="3365475"/>
            <a:ext cx="461324" cy="467603"/>
          </a:xfrm>
          <a:prstGeom prst="ellipse">
            <a:avLst/>
          </a:prstGeom>
          <a:noFill/>
          <a:ln w="28575">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47" name="Oval 46"/>
          <p:cNvSpPr/>
          <p:nvPr/>
        </p:nvSpPr>
        <p:spPr bwMode="auto">
          <a:xfrm>
            <a:off x="4405382" y="3365475"/>
            <a:ext cx="461324" cy="467603"/>
          </a:xfrm>
          <a:prstGeom prst="ellipse">
            <a:avLst/>
          </a:prstGeom>
          <a:noFill/>
          <a:ln w="28575">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48" name="Oval 47"/>
          <p:cNvSpPr/>
          <p:nvPr/>
        </p:nvSpPr>
        <p:spPr bwMode="auto">
          <a:xfrm>
            <a:off x="5592157" y="5125231"/>
            <a:ext cx="461324" cy="467603"/>
          </a:xfrm>
          <a:prstGeom prst="ellipse">
            <a:avLst/>
          </a:prstGeom>
          <a:noFill/>
          <a:ln w="28575">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49" name="Oval 48"/>
          <p:cNvSpPr/>
          <p:nvPr/>
        </p:nvSpPr>
        <p:spPr bwMode="auto">
          <a:xfrm>
            <a:off x="5592157" y="5987940"/>
            <a:ext cx="461324" cy="467603"/>
          </a:xfrm>
          <a:prstGeom prst="ellipse">
            <a:avLst/>
          </a:prstGeom>
          <a:noFill/>
          <a:ln w="28575">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50" name="Oval 49"/>
          <p:cNvSpPr/>
          <p:nvPr/>
        </p:nvSpPr>
        <p:spPr bwMode="auto">
          <a:xfrm>
            <a:off x="9168375" y="5125231"/>
            <a:ext cx="461324" cy="467603"/>
          </a:xfrm>
          <a:prstGeom prst="ellipse">
            <a:avLst/>
          </a:prstGeom>
          <a:noFill/>
          <a:ln w="28575">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51" name="Oval 50"/>
          <p:cNvSpPr/>
          <p:nvPr/>
        </p:nvSpPr>
        <p:spPr bwMode="auto">
          <a:xfrm>
            <a:off x="9168375" y="5987940"/>
            <a:ext cx="461324" cy="467603"/>
          </a:xfrm>
          <a:prstGeom prst="ellipse">
            <a:avLst/>
          </a:prstGeom>
          <a:noFill/>
          <a:ln w="28575">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52" name="Oval 51"/>
          <p:cNvSpPr/>
          <p:nvPr/>
        </p:nvSpPr>
        <p:spPr bwMode="auto">
          <a:xfrm>
            <a:off x="8070499" y="4232550"/>
            <a:ext cx="461324" cy="467603"/>
          </a:xfrm>
          <a:prstGeom prst="ellipse">
            <a:avLst/>
          </a:prstGeom>
          <a:noFill/>
          <a:ln w="28575">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53" name="Title 1"/>
          <p:cNvSpPr txBox="1">
            <a:spLocks/>
          </p:cNvSpPr>
          <p:nvPr/>
        </p:nvSpPr>
        <p:spPr>
          <a:xfrm>
            <a:off x="164264" y="228600"/>
            <a:ext cx="11149013" cy="747897"/>
          </a:xfrm>
          <a:prstGeom prst="rect">
            <a:avLst/>
          </a:prstGeom>
        </p:spPr>
        <p:txBody>
          <a:bodyPr/>
          <a:lstStyle>
            <a:lvl1pPr algn="l" defTabSz="914363" rtl="0" eaLnBrk="1" latinLnBrk="0" hangingPunct="1">
              <a:lnSpc>
                <a:spcPct val="90000"/>
              </a:lnSpc>
              <a:spcBef>
                <a:spcPct val="0"/>
              </a:spcBef>
              <a:buNone/>
              <a:defRPr lang="en-US" sz="5400" b="0" kern="1200" cap="none" spc="-100" baseline="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effectLst/>
                <a:latin typeface="Segoe UI Light" pitchFamily="34" charset="0"/>
                <a:ea typeface="+mn-ea"/>
                <a:cs typeface="Arial" charset="0"/>
              </a:defRPr>
            </a:lvl1pPr>
          </a:lstStyle>
          <a:p>
            <a:r>
              <a:rPr lang="en-US" sz="4400" dirty="0" smtClean="0"/>
              <a:t>Deployment Choices</a:t>
            </a:r>
            <a:endParaRPr lang="en-US" sz="4800" dirty="0">
              <a:solidFill>
                <a:schemeClr val="accent1"/>
              </a:solidFill>
            </a:endParaRPr>
          </a:p>
        </p:txBody>
      </p:sp>
      <p:sp>
        <p:nvSpPr>
          <p:cNvPr id="54" name="Flowchart: Summing Junction 3"/>
          <p:cNvSpPr/>
          <p:nvPr/>
        </p:nvSpPr>
        <p:spPr bwMode="auto">
          <a:xfrm>
            <a:off x="10388135" y="5390363"/>
            <a:ext cx="469900" cy="469964"/>
          </a:xfrm>
          <a:prstGeom prst="chord">
            <a:avLst>
              <a:gd name="adj1" fmla="val 5668966"/>
              <a:gd name="adj2" fmla="val 16012287"/>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55" name="Oval 54"/>
          <p:cNvSpPr/>
          <p:nvPr/>
        </p:nvSpPr>
        <p:spPr bwMode="auto">
          <a:xfrm>
            <a:off x="10388135" y="6139590"/>
            <a:ext cx="461324" cy="467603"/>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56" name="Oval 55"/>
          <p:cNvSpPr/>
          <p:nvPr/>
        </p:nvSpPr>
        <p:spPr bwMode="auto">
          <a:xfrm>
            <a:off x="10388135" y="4672097"/>
            <a:ext cx="461324" cy="467603"/>
          </a:xfrm>
          <a:prstGeom prst="ellipse">
            <a:avLst/>
          </a:prstGeom>
          <a:noFill/>
          <a:ln w="28575">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7" name="TextBox 6"/>
          <p:cNvSpPr txBox="1"/>
          <p:nvPr/>
        </p:nvSpPr>
        <p:spPr>
          <a:xfrm>
            <a:off x="11027390" y="4782787"/>
            <a:ext cx="698909" cy="246221"/>
          </a:xfrm>
          <a:prstGeom prst="rect">
            <a:avLst/>
          </a:prstGeom>
          <a:noFill/>
        </p:spPr>
        <p:txBody>
          <a:bodyPr wrap="none" lIns="0" tIns="0" rIns="0" bIns="0" rtlCol="0">
            <a:spAutoFit/>
          </a:bodyPr>
          <a:lstStyle/>
          <a:p>
            <a:r>
              <a:rPr lang="en-US" sz="1600" dirty="0">
                <a:solidFill>
                  <a:schemeClr val="bg1"/>
                </a:solidFill>
              </a:rPr>
              <a:t>= Good</a:t>
            </a:r>
          </a:p>
        </p:txBody>
      </p:sp>
      <p:sp>
        <p:nvSpPr>
          <p:cNvPr id="57" name="TextBox 56"/>
          <p:cNvSpPr txBox="1"/>
          <p:nvPr/>
        </p:nvSpPr>
        <p:spPr>
          <a:xfrm>
            <a:off x="11027390" y="5474281"/>
            <a:ext cx="737381" cy="246221"/>
          </a:xfrm>
          <a:prstGeom prst="rect">
            <a:avLst/>
          </a:prstGeom>
          <a:noFill/>
        </p:spPr>
        <p:txBody>
          <a:bodyPr wrap="none" lIns="0" tIns="0" rIns="0" bIns="0" rtlCol="0">
            <a:spAutoFit/>
          </a:bodyPr>
          <a:lstStyle/>
          <a:p>
            <a:r>
              <a:rPr lang="en-US" sz="1600" dirty="0">
                <a:solidFill>
                  <a:schemeClr val="bg1"/>
                </a:solidFill>
              </a:rPr>
              <a:t>= </a:t>
            </a:r>
            <a:r>
              <a:rPr lang="en-US" sz="1600" dirty="0" smtClean="0">
                <a:solidFill>
                  <a:schemeClr val="bg1"/>
                </a:solidFill>
              </a:rPr>
              <a:t>Better</a:t>
            </a:r>
            <a:endParaRPr lang="en-US" sz="1600" dirty="0">
              <a:solidFill>
                <a:schemeClr val="bg1"/>
              </a:solidFill>
            </a:endParaRPr>
          </a:p>
        </p:txBody>
      </p:sp>
      <p:sp>
        <p:nvSpPr>
          <p:cNvPr id="58" name="TextBox 57"/>
          <p:cNvSpPr txBox="1"/>
          <p:nvPr/>
        </p:nvSpPr>
        <p:spPr>
          <a:xfrm>
            <a:off x="11027390" y="6221741"/>
            <a:ext cx="577081" cy="246221"/>
          </a:xfrm>
          <a:prstGeom prst="rect">
            <a:avLst/>
          </a:prstGeom>
          <a:noFill/>
        </p:spPr>
        <p:txBody>
          <a:bodyPr wrap="none" lIns="0" tIns="0" rIns="0" bIns="0" rtlCol="0">
            <a:spAutoFit/>
          </a:bodyPr>
          <a:lstStyle/>
          <a:p>
            <a:r>
              <a:rPr lang="en-US" sz="1600" dirty="0">
                <a:solidFill>
                  <a:schemeClr val="bg1"/>
                </a:solidFill>
              </a:rPr>
              <a:t>= </a:t>
            </a:r>
            <a:r>
              <a:rPr lang="en-US" sz="1600" dirty="0" smtClean="0">
                <a:solidFill>
                  <a:schemeClr val="bg1"/>
                </a:solidFill>
              </a:rPr>
              <a:t>Best</a:t>
            </a:r>
            <a:endParaRPr lang="en-US" sz="1600" dirty="0">
              <a:solidFill>
                <a:schemeClr val="bg1"/>
              </a:solidFill>
            </a:endParaRPr>
          </a:p>
        </p:txBody>
      </p:sp>
    </p:spTree>
    <p:extLst>
      <p:ext uri="{BB962C8B-B14F-4D97-AF65-F5344CB8AC3E}">
        <p14:creationId xmlns:p14="http://schemas.microsoft.com/office/powerpoint/2010/main" val="998895617"/>
      </p:ext>
    </p:extLst>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push/>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b="15538"/>
          <a:stretch/>
        </p:blipFill>
        <p:spPr>
          <a:xfrm>
            <a:off x="0" y="0"/>
            <a:ext cx="12188825" cy="6858000"/>
          </a:xfrm>
          <a:prstGeom prst="rect">
            <a:avLst/>
          </a:prstGeom>
        </p:spPr>
      </p:pic>
      <p:sp>
        <p:nvSpPr>
          <p:cNvPr id="4" name="TextBox 3"/>
          <p:cNvSpPr txBox="1"/>
          <p:nvPr/>
        </p:nvSpPr>
        <p:spPr>
          <a:xfrm>
            <a:off x="520700" y="306906"/>
            <a:ext cx="11147425" cy="1661993"/>
          </a:xfrm>
          <a:prstGeom prst="rect">
            <a:avLst/>
          </a:prstGeom>
        </p:spPr>
        <p:txBody>
          <a:bodyPr vert="horz" wrap="square" lIns="0" tIns="0" rIns="0" bIns="0" rtlCol="0">
            <a:spAutoFit/>
          </a:bodyPr>
          <a:lstStyle/>
          <a:p>
            <a:r>
              <a:rPr lang="en-US" sz="5400" spc="-100" dirty="0" smtClean="0">
                <a:ln w="3175">
                  <a:noFill/>
                </a:ln>
                <a:solidFill>
                  <a:schemeClr val="accent1">
                    <a:lumMod val="50000"/>
                  </a:schemeClr>
                </a:solidFill>
                <a:latin typeface="Segoe UI Light" pitchFamily="34" charset="0"/>
                <a:cs typeface="Segoe Light"/>
              </a:rPr>
              <a:t>Demo: Installing DaRT</a:t>
            </a:r>
            <a:br>
              <a:rPr lang="en-US" sz="5400" spc="-100" dirty="0" smtClean="0">
                <a:ln w="3175">
                  <a:noFill/>
                </a:ln>
                <a:solidFill>
                  <a:schemeClr val="accent1">
                    <a:lumMod val="50000"/>
                  </a:schemeClr>
                </a:solidFill>
                <a:latin typeface="Segoe UI Light" pitchFamily="34" charset="0"/>
                <a:cs typeface="Segoe Light"/>
              </a:rPr>
            </a:br>
            <a:r>
              <a:rPr lang="en-US" sz="5400" spc="-100" dirty="0" smtClean="0">
                <a:ln w="3175">
                  <a:noFill/>
                </a:ln>
                <a:solidFill>
                  <a:schemeClr val="accent1">
                    <a:lumMod val="50000"/>
                  </a:schemeClr>
                </a:solidFill>
                <a:latin typeface="Segoe UI Light" pitchFamily="34" charset="0"/>
                <a:cs typeface="Segoe Light"/>
              </a:rPr>
              <a:t>Recovery Images Locally</a:t>
            </a:r>
            <a:endParaRPr lang="en-US" sz="5400" spc="-100" dirty="0">
              <a:ln w="3175">
                <a:noFill/>
              </a:ln>
              <a:solidFill>
                <a:schemeClr val="accent1">
                  <a:lumMod val="50000"/>
                </a:schemeClr>
              </a:solidFill>
              <a:latin typeface="Segoe UI Light" pitchFamily="34" charset="0"/>
              <a:cs typeface="Segoe Light"/>
            </a:endParaRPr>
          </a:p>
        </p:txBody>
      </p:sp>
    </p:spTree>
    <p:extLst>
      <p:ext uri="{BB962C8B-B14F-4D97-AF65-F5344CB8AC3E}">
        <p14:creationId xmlns:p14="http://schemas.microsoft.com/office/powerpoint/2010/main" val="1942700633"/>
      </p:ext>
    </p:extLst>
  </p:cSld>
  <p:clrMapOvr>
    <a:masterClrMapping/>
  </p:clrMapOvr>
  <p:transition spd="slow">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b="15538"/>
          <a:stretch/>
        </p:blipFill>
        <p:spPr>
          <a:xfrm>
            <a:off x="0" y="0"/>
            <a:ext cx="12188825" cy="6858000"/>
          </a:xfrm>
          <a:prstGeom prst="rect">
            <a:avLst/>
          </a:prstGeom>
        </p:spPr>
      </p:pic>
      <p:sp>
        <p:nvSpPr>
          <p:cNvPr id="4" name="TextBox 3"/>
          <p:cNvSpPr txBox="1"/>
          <p:nvPr/>
        </p:nvSpPr>
        <p:spPr>
          <a:xfrm>
            <a:off x="520700" y="379330"/>
            <a:ext cx="11147425" cy="1661993"/>
          </a:xfrm>
          <a:prstGeom prst="rect">
            <a:avLst/>
          </a:prstGeom>
        </p:spPr>
        <p:txBody>
          <a:bodyPr vert="horz" wrap="square" lIns="0" tIns="0" rIns="0" bIns="0" rtlCol="0">
            <a:spAutoFit/>
          </a:bodyPr>
          <a:lstStyle/>
          <a:p>
            <a:r>
              <a:rPr lang="en-US" sz="5400" spc="-100" dirty="0" smtClean="0">
                <a:ln w="3175">
                  <a:noFill/>
                </a:ln>
                <a:solidFill>
                  <a:schemeClr val="accent1">
                    <a:lumMod val="50000"/>
                  </a:schemeClr>
                </a:solidFill>
                <a:latin typeface="Segoe UI Light" pitchFamily="34" charset="0"/>
                <a:cs typeface="Segoe Light"/>
              </a:rPr>
              <a:t>Demo: Starting Local DaRT</a:t>
            </a:r>
            <a:br>
              <a:rPr lang="en-US" sz="5400" spc="-100" dirty="0" smtClean="0">
                <a:ln w="3175">
                  <a:noFill/>
                </a:ln>
                <a:solidFill>
                  <a:schemeClr val="accent1">
                    <a:lumMod val="50000"/>
                  </a:schemeClr>
                </a:solidFill>
                <a:latin typeface="Segoe UI Light" pitchFamily="34" charset="0"/>
                <a:cs typeface="Segoe Light"/>
              </a:rPr>
            </a:br>
            <a:r>
              <a:rPr lang="en-US" sz="5400" spc="-100" dirty="0" smtClean="0">
                <a:ln w="3175">
                  <a:noFill/>
                </a:ln>
                <a:solidFill>
                  <a:schemeClr val="accent1">
                    <a:lumMod val="50000"/>
                  </a:schemeClr>
                </a:solidFill>
                <a:latin typeface="Segoe UI Light" pitchFamily="34" charset="0"/>
                <a:cs typeface="Segoe Light"/>
              </a:rPr>
              <a:t>Recovery Images</a:t>
            </a:r>
            <a:endParaRPr lang="en-US" sz="5400" spc="-100" dirty="0">
              <a:ln w="3175">
                <a:noFill/>
              </a:ln>
              <a:solidFill>
                <a:schemeClr val="accent1">
                  <a:lumMod val="50000"/>
                </a:schemeClr>
              </a:solidFill>
              <a:latin typeface="Segoe UI Light" pitchFamily="34" charset="0"/>
              <a:cs typeface="Segoe Light"/>
            </a:endParaRPr>
          </a:p>
        </p:txBody>
      </p:sp>
    </p:spTree>
    <p:extLst>
      <p:ext uri="{BB962C8B-B14F-4D97-AF65-F5344CB8AC3E}">
        <p14:creationId xmlns:p14="http://schemas.microsoft.com/office/powerpoint/2010/main" val="3544161109"/>
      </p:ext>
    </p:extLst>
  </p:cSld>
  <p:clrMapOvr>
    <a:masterClrMapping/>
  </p:clrMapOvr>
  <p:transition spd="slow">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p>
            <a:r>
              <a:rPr lang="en-US" dirty="0"/>
              <a:t>Groundbreaking Enterprise Security</a:t>
            </a:r>
          </a:p>
        </p:txBody>
      </p:sp>
      <p:sp>
        <p:nvSpPr>
          <p:cNvPr id="3" name="Content Placeholder 2"/>
          <p:cNvSpPr>
            <a:spLocks noGrp="1"/>
          </p:cNvSpPr>
          <p:nvPr>
            <p:ph type="body" sz="quarter" idx="10"/>
          </p:nvPr>
        </p:nvSpPr>
        <p:spPr>
          <a:xfrm>
            <a:off x="519112" y="1992743"/>
            <a:ext cx="11149013" cy="3794885"/>
          </a:xfrm>
        </p:spPr>
        <p:txBody>
          <a:bodyPr/>
          <a:lstStyle/>
          <a:p>
            <a:pPr marL="457200" lvl="0" indent="-457200">
              <a:buFont typeface="Arial" pitchFamily="34" charset="0"/>
              <a:buChar char="•"/>
            </a:pPr>
            <a:r>
              <a:rPr lang="en-US" sz="2800" dirty="0">
                <a:solidFill>
                  <a:schemeClr val="accent2">
                    <a:lumMod val="75000"/>
                  </a:schemeClr>
                </a:solidFill>
                <a:latin typeface="+mj-lt"/>
              </a:rPr>
              <a:t>Builds on Windows 7 </a:t>
            </a:r>
            <a:r>
              <a:rPr lang="en-US" sz="2800" dirty="0" smtClean="0">
                <a:solidFill>
                  <a:schemeClr val="accent2">
                    <a:lumMod val="75000"/>
                  </a:schemeClr>
                </a:solidFill>
                <a:latin typeface="+mj-lt"/>
              </a:rPr>
              <a:t>technologies</a:t>
            </a:r>
          </a:p>
          <a:p>
            <a:pPr lvl="0"/>
            <a:endParaRPr lang="en-US" sz="2800" dirty="0">
              <a:solidFill>
                <a:schemeClr val="accent2">
                  <a:lumMod val="75000"/>
                </a:schemeClr>
              </a:solidFill>
              <a:latin typeface="+mj-lt"/>
            </a:endParaRPr>
          </a:p>
          <a:p>
            <a:pPr marL="457200" lvl="0" indent="-457200">
              <a:buFont typeface="Arial" pitchFamily="34" charset="0"/>
              <a:buChar char="•"/>
            </a:pPr>
            <a:r>
              <a:rPr lang="en-US" sz="2800" dirty="0" smtClean="0">
                <a:solidFill>
                  <a:schemeClr val="accent2">
                    <a:lumMod val="75000"/>
                  </a:schemeClr>
                </a:solidFill>
                <a:latin typeface="+mj-lt"/>
              </a:rPr>
              <a:t>Enhanced BitLocker protection</a:t>
            </a:r>
          </a:p>
          <a:p>
            <a:pPr lvl="0"/>
            <a:endParaRPr lang="en-US" sz="2800" dirty="0">
              <a:solidFill>
                <a:schemeClr val="accent2">
                  <a:lumMod val="75000"/>
                </a:schemeClr>
              </a:solidFill>
              <a:latin typeface="+mj-lt"/>
            </a:endParaRPr>
          </a:p>
          <a:p>
            <a:pPr marL="457200" lvl="0" indent="-457200">
              <a:buFont typeface="Arial" pitchFamily="34" charset="0"/>
              <a:buChar char="•"/>
            </a:pPr>
            <a:r>
              <a:rPr lang="en-US" sz="2800" dirty="0">
                <a:solidFill>
                  <a:schemeClr val="accent2">
                    <a:lumMod val="75000"/>
                  </a:schemeClr>
                </a:solidFill>
                <a:latin typeface="+mj-lt"/>
              </a:rPr>
              <a:t>UEFI support for Trusted </a:t>
            </a:r>
            <a:r>
              <a:rPr lang="en-US" sz="2800" dirty="0" smtClean="0">
                <a:solidFill>
                  <a:schemeClr val="accent2">
                    <a:lumMod val="75000"/>
                  </a:schemeClr>
                </a:solidFill>
                <a:latin typeface="+mj-lt"/>
              </a:rPr>
              <a:t>Boot</a:t>
            </a:r>
          </a:p>
          <a:p>
            <a:pPr lvl="0"/>
            <a:endParaRPr lang="en-US" sz="2800" dirty="0">
              <a:solidFill>
                <a:schemeClr val="accent2">
                  <a:lumMod val="75000"/>
                </a:schemeClr>
              </a:solidFill>
              <a:latin typeface="+mj-lt"/>
            </a:endParaRPr>
          </a:p>
          <a:p>
            <a:pPr marL="457200" indent="-457200">
              <a:buFont typeface="Arial" pitchFamily="34" charset="0"/>
              <a:buChar char="•"/>
            </a:pPr>
            <a:r>
              <a:rPr lang="en-US" sz="2800" dirty="0">
                <a:solidFill>
                  <a:schemeClr val="accent2">
                    <a:lumMod val="75000"/>
                  </a:schemeClr>
                </a:solidFill>
                <a:latin typeface="+mj-lt"/>
              </a:rPr>
              <a:t>Windows Defender </a:t>
            </a:r>
            <a:r>
              <a:rPr lang="en-US" sz="2800" dirty="0" smtClean="0">
                <a:solidFill>
                  <a:schemeClr val="accent2">
                    <a:lumMod val="75000"/>
                  </a:schemeClr>
                </a:solidFill>
                <a:latin typeface="+mj-lt"/>
              </a:rPr>
              <a:t>and</a:t>
            </a:r>
            <a:br>
              <a:rPr lang="en-US" sz="2800" dirty="0" smtClean="0">
                <a:solidFill>
                  <a:schemeClr val="accent2">
                    <a:lumMod val="75000"/>
                  </a:schemeClr>
                </a:solidFill>
                <a:latin typeface="+mj-lt"/>
              </a:rPr>
            </a:br>
            <a:r>
              <a:rPr lang="en-US" sz="2800" dirty="0" smtClean="0">
                <a:solidFill>
                  <a:schemeClr val="accent2">
                    <a:lumMod val="75000"/>
                  </a:schemeClr>
                </a:solidFill>
                <a:latin typeface="+mj-lt"/>
              </a:rPr>
              <a:t>Windows Firewall</a:t>
            </a:r>
            <a:endParaRPr lang="en-US" sz="2800" dirty="0">
              <a:solidFill>
                <a:schemeClr val="accent2">
                  <a:lumMod val="75000"/>
                </a:schemeClr>
              </a:solidFill>
              <a:latin typeface="+mj-lt"/>
            </a:endParaRPr>
          </a:p>
        </p:txBody>
      </p:sp>
      <p:sp>
        <p:nvSpPr>
          <p:cNvPr id="9" name="Rectangle 8"/>
          <p:cNvSpPr/>
          <p:nvPr/>
        </p:nvSpPr>
        <p:spPr bwMode="auto">
          <a:xfrm>
            <a:off x="9856365" y="3760808"/>
            <a:ext cx="1879579" cy="187958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ea typeface="Segoe UI" pitchFamily="34" charset="0"/>
              <a:cs typeface="Segoe UI" pitchFamily="34" charset="0"/>
            </a:endParaRPr>
          </a:p>
        </p:txBody>
      </p:sp>
      <p:sp>
        <p:nvSpPr>
          <p:cNvPr id="12" name="Rectangle 11"/>
          <p:cNvSpPr/>
          <p:nvPr/>
        </p:nvSpPr>
        <p:spPr bwMode="auto">
          <a:xfrm>
            <a:off x="7873936" y="1772940"/>
            <a:ext cx="1879579" cy="187958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ea typeface="Segoe UI" pitchFamily="34" charset="0"/>
              <a:cs typeface="Segoe UI" pitchFamily="34" charset="0"/>
            </a:endParaRPr>
          </a:p>
        </p:txBody>
      </p:sp>
      <p:sp>
        <p:nvSpPr>
          <p:cNvPr id="14" name="Rectangle 13"/>
          <p:cNvSpPr/>
          <p:nvPr/>
        </p:nvSpPr>
        <p:spPr bwMode="auto">
          <a:xfrm>
            <a:off x="5891507" y="3760808"/>
            <a:ext cx="1879579" cy="187958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ea typeface="Segoe UI" pitchFamily="34" charset="0"/>
              <a:cs typeface="Segoe UI" pitchFamily="34" charset="0"/>
            </a:endParaRPr>
          </a:p>
        </p:txBody>
      </p:sp>
      <p:sp>
        <p:nvSpPr>
          <p:cNvPr id="22" name="Rectangle 21"/>
          <p:cNvSpPr/>
          <p:nvPr/>
        </p:nvSpPr>
        <p:spPr bwMode="auto">
          <a:xfrm>
            <a:off x="7869851" y="5192110"/>
            <a:ext cx="1883664" cy="45236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ea typeface="Segoe UI" pitchFamily="34" charset="0"/>
              <a:cs typeface="Segoe UI" pitchFamily="34" charset="0"/>
            </a:endParaRPr>
          </a:p>
        </p:txBody>
      </p:sp>
      <p:sp>
        <p:nvSpPr>
          <p:cNvPr id="25" name="Rectangle 24"/>
          <p:cNvSpPr/>
          <p:nvPr/>
        </p:nvSpPr>
        <p:spPr bwMode="auto">
          <a:xfrm>
            <a:off x="9852280" y="3204242"/>
            <a:ext cx="1883664" cy="45236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ea typeface="Segoe UI" pitchFamily="34" charset="0"/>
              <a:cs typeface="Segoe UI" pitchFamily="34" charset="0"/>
            </a:endParaRPr>
          </a:p>
        </p:txBody>
      </p:sp>
      <p:sp>
        <p:nvSpPr>
          <p:cNvPr id="13" name="Rectangle 12"/>
          <p:cNvSpPr/>
          <p:nvPr/>
        </p:nvSpPr>
        <p:spPr bwMode="auto">
          <a:xfrm>
            <a:off x="5898525" y="3210001"/>
            <a:ext cx="1883664" cy="45236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ea typeface="Segoe UI" pitchFamily="34" charset="0"/>
              <a:cs typeface="Segoe UI" pitchFamily="34" charset="0"/>
            </a:endParaRPr>
          </a:p>
        </p:txBody>
      </p:sp>
      <p:pic>
        <p:nvPicPr>
          <p:cNvPr id="21" name="Picture 3" descr="\\MAGNUM\Projects\Microsoft\Cloud Power FY12\Design\ICONS_PNG\Confidentiality.png"/>
          <p:cNvPicPr>
            <a:picLocks noChangeAspect="1" noChangeArrowheads="1"/>
          </p:cNvPicPr>
          <p:nvPr/>
        </p:nvPicPr>
        <p:blipFill>
          <a:blip r:embed="rId3" cstate="print">
            <a:biLevel thresh="25000"/>
          </a:blip>
          <a:srcRect/>
          <a:stretch>
            <a:fillRect/>
          </a:stretch>
        </p:blipFill>
        <p:spPr bwMode="auto">
          <a:xfrm>
            <a:off x="7892846" y="1804273"/>
            <a:ext cx="1828800" cy="1828800"/>
          </a:xfrm>
          <a:prstGeom prst="rect">
            <a:avLst/>
          </a:prstGeom>
          <a:noFill/>
        </p:spPr>
      </p:pic>
      <p:pic>
        <p:nvPicPr>
          <p:cNvPr id="26" name="Picture 6" descr="\\MAGNUM\Projects\Microsoft\Cloud Power FY12\Design\Icons\PNGs\Firewall.png"/>
          <p:cNvPicPr>
            <a:picLocks noChangeAspect="1" noChangeArrowheads="1"/>
          </p:cNvPicPr>
          <p:nvPr/>
        </p:nvPicPr>
        <p:blipFill>
          <a:blip r:embed="rId4" cstate="print">
            <a:biLevel thresh="25000"/>
          </a:blip>
          <a:srcRect/>
          <a:stretch>
            <a:fillRect/>
          </a:stretch>
        </p:blipFill>
        <p:spPr bwMode="auto">
          <a:xfrm>
            <a:off x="5926093" y="3774456"/>
            <a:ext cx="1828800" cy="1828800"/>
          </a:xfrm>
          <a:prstGeom prst="rect">
            <a:avLst/>
          </a:prstGeom>
          <a:noFill/>
        </p:spPr>
      </p:pic>
      <p:pic>
        <p:nvPicPr>
          <p:cNvPr id="27" name="Picture 7" descr="\\MAGNUM\Projects\Microsoft\Cloud Power FY12\Design\ICONS_PNG\Secure.png"/>
          <p:cNvPicPr>
            <a:picLocks noChangeAspect="1" noChangeArrowheads="1"/>
          </p:cNvPicPr>
          <p:nvPr/>
        </p:nvPicPr>
        <p:blipFill>
          <a:blip r:embed="rId5" cstate="print">
            <a:biLevel thresh="25000"/>
          </a:blip>
          <a:srcRect/>
          <a:stretch>
            <a:fillRect/>
          </a:stretch>
        </p:blipFill>
        <p:spPr bwMode="auto">
          <a:xfrm>
            <a:off x="9856365" y="3780547"/>
            <a:ext cx="1828800" cy="1828800"/>
          </a:xfrm>
          <a:prstGeom prst="rect">
            <a:avLst/>
          </a:prstGeom>
          <a:noFill/>
        </p:spPr>
      </p:pic>
      <p:pic>
        <p:nvPicPr>
          <p:cNvPr id="4" name="Picture 3"/>
          <p:cNvPicPr>
            <a:picLocks noChangeAspect="1"/>
          </p:cNvPicPr>
          <p:nvPr/>
        </p:nvPicPr>
        <p:blipFill rotWithShape="1">
          <a:blip r:embed="rId6">
            <a:extLst>
              <a:ext uri="{28A0092B-C50C-407E-A947-70E740481C1C}">
                <a14:useLocalDpi xmlns:a14="http://schemas.microsoft.com/office/drawing/2010/main" val="0"/>
              </a:ext>
            </a:extLst>
          </a:blip>
          <a:srcRect l="7894" r="25330"/>
          <a:stretch/>
        </p:blipFill>
        <p:spPr>
          <a:xfrm>
            <a:off x="7869851" y="3760808"/>
            <a:ext cx="1883664" cy="1898630"/>
          </a:xfrm>
          <a:prstGeom prst="rect">
            <a:avLst/>
          </a:prstGeom>
        </p:spPr>
      </p:pic>
      <p:pic>
        <p:nvPicPr>
          <p:cNvPr id="5" name="Picture 4"/>
          <p:cNvPicPr>
            <a:picLocks noChangeAspect="1"/>
          </p:cNvPicPr>
          <p:nvPr/>
        </p:nvPicPr>
        <p:blipFill rotWithShape="1">
          <a:blip r:embed="rId7">
            <a:extLst>
              <a:ext uri="{28A0092B-C50C-407E-A947-70E740481C1C}">
                <a14:useLocalDpi xmlns:a14="http://schemas.microsoft.com/office/drawing/2010/main" val="0"/>
              </a:ext>
            </a:extLst>
          </a:blip>
          <a:srcRect l="880" r="33089"/>
          <a:stretch/>
        </p:blipFill>
        <p:spPr>
          <a:xfrm>
            <a:off x="5891507" y="1768476"/>
            <a:ext cx="1847173" cy="1875786"/>
          </a:xfrm>
          <a:prstGeom prst="rect">
            <a:avLst/>
          </a:prstGeom>
        </p:spPr>
      </p:pic>
      <p:pic>
        <p:nvPicPr>
          <p:cNvPr id="16" name="Picture 9"/>
          <p:cNvPicPr preferRelativeResize="0">
            <a:picLocks noChangeAspect="1" noChangeArrowheads="1"/>
          </p:cNvPicPr>
          <p:nvPr/>
        </p:nvPicPr>
        <p:blipFill rotWithShape="1">
          <a:blip r:embed="rId8">
            <a:extLst>
              <a:ext uri="{28A0092B-C50C-407E-A947-70E740481C1C}">
                <a14:useLocalDpi xmlns:a14="http://schemas.microsoft.com/office/drawing/2010/main" val="0"/>
              </a:ext>
            </a:extLst>
          </a:blip>
          <a:srcRect t="28854" b="3147"/>
          <a:stretch/>
        </p:blipFill>
        <p:spPr bwMode="auto">
          <a:xfrm>
            <a:off x="9862372" y="1789033"/>
            <a:ext cx="1877746" cy="1865309"/>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8054639"/>
      </p:ext>
    </p:extLst>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push/>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25292" t="16965" r="7451"/>
          <a:stretch/>
        </p:blipFill>
        <p:spPr>
          <a:xfrm>
            <a:off x="8132763" y="1768476"/>
            <a:ext cx="3846658" cy="3189214"/>
          </a:xfrm>
          <a:prstGeom prst="rect">
            <a:avLst/>
          </a:prstGeom>
        </p:spPr>
      </p:pic>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t="22853"/>
          <a:stretch/>
        </p:blipFill>
        <p:spPr>
          <a:xfrm>
            <a:off x="520699" y="1768475"/>
            <a:ext cx="7505701" cy="3857334"/>
          </a:xfrm>
          <a:prstGeom prst="rect">
            <a:avLst/>
          </a:prstGeom>
          <a:ln>
            <a:noFill/>
          </a:ln>
        </p:spPr>
      </p:pic>
      <p:sp>
        <p:nvSpPr>
          <p:cNvPr id="4" name="Title 3"/>
          <p:cNvSpPr>
            <a:spLocks noGrp="1"/>
          </p:cNvSpPr>
          <p:nvPr>
            <p:ph type="title"/>
          </p:nvPr>
        </p:nvSpPr>
        <p:spPr/>
        <p:txBody>
          <a:bodyPr/>
          <a:lstStyle/>
          <a:p>
            <a:r>
              <a:rPr lang="en-US" dirty="0" smtClean="0"/>
              <a:t>BitLocker </a:t>
            </a:r>
            <a:r>
              <a:rPr lang="en-US" dirty="0"/>
              <a:t>Enhancements</a:t>
            </a:r>
          </a:p>
        </p:txBody>
      </p:sp>
      <p:sp>
        <p:nvSpPr>
          <p:cNvPr id="5" name="Rectangle 4"/>
          <p:cNvSpPr/>
          <p:nvPr/>
        </p:nvSpPr>
        <p:spPr bwMode="auto">
          <a:xfrm>
            <a:off x="519112" y="4868459"/>
            <a:ext cx="7507288" cy="767231"/>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45720" rIns="45720" bIns="45720" numCol="1" spcCol="0" rtlCol="0" fromWordArt="0" anchor="ctr" anchorCtr="0" forceAA="0" compatLnSpc="1">
            <a:prstTxWarp prst="textNoShape">
              <a:avLst/>
            </a:prstTxWarp>
            <a:noAutofit/>
          </a:bodyPr>
          <a:lstStyle/>
          <a:p>
            <a:pPr defTabSz="914099" fontAlgn="base">
              <a:spcBef>
                <a:spcPct val="0"/>
              </a:spcBef>
              <a:spcAft>
                <a:spcPct val="0"/>
              </a:spcAft>
            </a:pPr>
            <a:r>
              <a:rPr lang="en-US" sz="2000" spc="-50" dirty="0" smtClean="0">
                <a:gradFill>
                  <a:gsLst>
                    <a:gs pos="0">
                      <a:srgbClr val="FFFFFF"/>
                    </a:gs>
                    <a:gs pos="100000">
                      <a:srgbClr val="FFFFFF"/>
                    </a:gs>
                  </a:gsLst>
                  <a:lin ang="5400000" scaled="0"/>
                </a:gradFill>
                <a:ea typeface="Segoe UI" pitchFamily="34" charset="0"/>
                <a:cs typeface="Segoe UI" pitchFamily="34" charset="0"/>
              </a:rPr>
              <a:t>Encryption of data at rest</a:t>
            </a:r>
            <a:endParaRPr lang="en-US" sz="2000" spc="-50" dirty="0">
              <a:gradFill>
                <a:gsLst>
                  <a:gs pos="0">
                    <a:srgbClr val="FFFFFF"/>
                  </a:gs>
                  <a:gs pos="100000">
                    <a:srgbClr val="FFFFFF"/>
                  </a:gs>
                </a:gsLst>
                <a:lin ang="5400000" scaled="0"/>
              </a:gradFill>
              <a:ea typeface="Segoe UI" pitchFamily="34" charset="0"/>
              <a:cs typeface="Segoe UI" pitchFamily="34" charset="0"/>
            </a:endParaRPr>
          </a:p>
        </p:txBody>
      </p:sp>
      <p:sp>
        <p:nvSpPr>
          <p:cNvPr id="7" name="Rectangle 6"/>
          <p:cNvSpPr/>
          <p:nvPr/>
        </p:nvSpPr>
        <p:spPr bwMode="auto">
          <a:xfrm>
            <a:off x="8129796" y="4858578"/>
            <a:ext cx="3849624" cy="767231"/>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45720" rIns="45720" bIns="45720" numCol="1" spcCol="0" rtlCol="0" fromWordArt="0" anchor="ctr" anchorCtr="0" forceAA="0" compatLnSpc="1">
            <a:prstTxWarp prst="textNoShape">
              <a:avLst/>
            </a:prstTxWarp>
            <a:noAutofit/>
          </a:bodyPr>
          <a:lstStyle/>
          <a:p>
            <a:pPr defTabSz="914099" fontAlgn="base">
              <a:spcBef>
                <a:spcPct val="0"/>
              </a:spcBef>
              <a:spcAft>
                <a:spcPct val="0"/>
              </a:spcAft>
            </a:pPr>
            <a:r>
              <a:rPr lang="en-US" sz="2000" spc="-50" dirty="0" smtClean="0">
                <a:gradFill>
                  <a:gsLst>
                    <a:gs pos="0">
                      <a:srgbClr val="FFFFFF"/>
                    </a:gs>
                    <a:gs pos="100000">
                      <a:srgbClr val="FFFFFF"/>
                    </a:gs>
                  </a:gsLst>
                  <a:lin ang="5400000" scaled="0"/>
                </a:gradFill>
                <a:ea typeface="Segoe UI" pitchFamily="34" charset="0"/>
                <a:cs typeface="Segoe UI" pitchFamily="34" charset="0"/>
              </a:rPr>
              <a:t>Many Improvements</a:t>
            </a:r>
            <a:endParaRPr lang="en-US" sz="2000" spc="-50" dirty="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301477162"/>
      </p:ext>
    </p:extLst>
  </p:cSld>
  <p:clrMapOvr>
    <a:masterClrMapping/>
  </p:clrMapOvr>
  <p:transition spd="slow">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p>
            <a:r>
              <a:rPr lang="en-US" dirty="0"/>
              <a:t>TPM 2.0 Support</a:t>
            </a:r>
          </a:p>
        </p:txBody>
      </p:sp>
      <p:sp>
        <p:nvSpPr>
          <p:cNvPr id="9" name="Rectangle 8"/>
          <p:cNvSpPr/>
          <p:nvPr/>
        </p:nvSpPr>
        <p:spPr bwMode="auto">
          <a:xfrm>
            <a:off x="2197800" y="3750589"/>
            <a:ext cx="1879579" cy="187958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r>
              <a:rPr lang="en-US" spc="-50" dirty="0" smtClean="0">
                <a:gradFill>
                  <a:gsLst>
                    <a:gs pos="0">
                      <a:srgbClr val="FFFFFF"/>
                    </a:gs>
                    <a:gs pos="100000">
                      <a:srgbClr val="FFFFFF"/>
                    </a:gs>
                  </a:gsLst>
                  <a:lin ang="5400000" scaled="0"/>
                </a:gradFill>
                <a:ea typeface="Segoe UI" pitchFamily="34" charset="0"/>
                <a:cs typeface="Segoe UI" pitchFamily="34" charset="0"/>
              </a:rPr>
              <a:t>Crypto Agility</a:t>
            </a:r>
            <a:endParaRPr lang="en-US" spc="-50" dirty="0">
              <a:gradFill>
                <a:gsLst>
                  <a:gs pos="0">
                    <a:srgbClr val="FFFFFF"/>
                  </a:gs>
                  <a:gs pos="100000">
                    <a:srgbClr val="FFFFFF"/>
                  </a:gs>
                </a:gsLst>
                <a:lin ang="5400000" scaled="0"/>
              </a:gradFill>
              <a:ea typeface="Segoe UI" pitchFamily="34" charset="0"/>
              <a:cs typeface="Segoe UI" pitchFamily="34" charset="0"/>
            </a:endParaRPr>
          </a:p>
        </p:txBody>
      </p:sp>
      <p:sp>
        <p:nvSpPr>
          <p:cNvPr id="11" name="Rectangle 10"/>
          <p:cNvSpPr/>
          <p:nvPr/>
        </p:nvSpPr>
        <p:spPr bwMode="auto">
          <a:xfrm>
            <a:off x="2199388" y="1743671"/>
            <a:ext cx="1879579" cy="187958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r>
              <a:rPr lang="en-US" spc="-50" dirty="0" smtClean="0">
                <a:gradFill>
                  <a:gsLst>
                    <a:gs pos="0">
                      <a:srgbClr val="FFFFFF"/>
                    </a:gs>
                    <a:gs pos="100000">
                      <a:srgbClr val="FFFFFF"/>
                    </a:gs>
                  </a:gsLst>
                  <a:lin ang="5400000" scaled="0"/>
                </a:gradFill>
                <a:ea typeface="Segoe UI" pitchFamily="34" charset="0"/>
                <a:cs typeface="Segoe UI" pitchFamily="34" charset="0"/>
              </a:rPr>
              <a:t>TPM 2.0 Support</a:t>
            </a:r>
            <a:endParaRPr lang="en-US" spc="-50" dirty="0">
              <a:gradFill>
                <a:gsLst>
                  <a:gs pos="0">
                    <a:srgbClr val="FFFFFF"/>
                  </a:gs>
                  <a:gs pos="100000">
                    <a:srgbClr val="FFFFFF"/>
                  </a:gs>
                </a:gsLst>
                <a:lin ang="5400000" scaled="0"/>
              </a:gradFill>
              <a:ea typeface="Segoe UI" pitchFamily="34" charset="0"/>
              <a:cs typeface="Segoe UI" pitchFamily="34" charset="0"/>
            </a:endParaRPr>
          </a:p>
        </p:txBody>
      </p:sp>
      <p:sp>
        <p:nvSpPr>
          <p:cNvPr id="13" name="Rectangle 12"/>
          <p:cNvSpPr/>
          <p:nvPr/>
        </p:nvSpPr>
        <p:spPr bwMode="auto">
          <a:xfrm>
            <a:off x="5508897" y="4865651"/>
            <a:ext cx="3867912" cy="764518"/>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ea typeface="Segoe UI" pitchFamily="34" charset="0"/>
              <a:cs typeface="Segoe UI" pitchFamily="34" charset="0"/>
            </a:endParaRPr>
          </a:p>
        </p:txBody>
      </p:sp>
      <p:pic>
        <p:nvPicPr>
          <p:cNvPr id="12" name="Picture 5" descr="\\MAGNUM\Projects\Microsoft\Cloud Power FY12\Design\Icons\PNGs\Pyramid.png"/>
          <p:cNvPicPr>
            <a:picLocks noChangeAspect="1" noChangeArrowheads="1"/>
          </p:cNvPicPr>
          <p:nvPr/>
        </p:nvPicPr>
        <p:blipFill>
          <a:blip r:embed="rId3" cstate="print">
            <a:biLevel thresh="25000"/>
          </a:blip>
          <a:srcRect/>
          <a:stretch>
            <a:fillRect/>
          </a:stretch>
        </p:blipFill>
        <p:spPr bwMode="auto">
          <a:xfrm>
            <a:off x="2225096" y="1593680"/>
            <a:ext cx="1828800" cy="1828800"/>
          </a:xfrm>
          <a:prstGeom prst="rect">
            <a:avLst/>
          </a:prstGeom>
          <a:noFill/>
        </p:spPr>
      </p:pic>
      <p:pic>
        <p:nvPicPr>
          <p:cNvPr id="14" name="Picture 5" descr="\\MAGNUM\Projects\Microsoft\Cloud Power FY12\Design\Icons\PNGs\Seal.png"/>
          <p:cNvPicPr>
            <a:picLocks noChangeAspect="1" noChangeArrowheads="1"/>
          </p:cNvPicPr>
          <p:nvPr/>
        </p:nvPicPr>
        <p:blipFill>
          <a:blip r:embed="rId4" cstate="print">
            <a:biLevel thresh="25000"/>
          </a:blip>
          <a:srcRect/>
          <a:stretch>
            <a:fillRect/>
          </a:stretch>
        </p:blipFill>
        <p:spPr bwMode="auto">
          <a:xfrm>
            <a:off x="2220750" y="3623846"/>
            <a:ext cx="1828800" cy="1828800"/>
          </a:xfrm>
          <a:prstGeom prst="rect">
            <a:avLst/>
          </a:prstGeom>
          <a:noFill/>
        </p:spPr>
      </p:pic>
      <p:pic>
        <p:nvPicPr>
          <p:cNvPr id="17" name="Picture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13859" y="1745888"/>
            <a:ext cx="5830907" cy="3884281"/>
          </a:xfrm>
          <a:prstGeom prst="rect">
            <a:avLst/>
          </a:prstGeom>
        </p:spPr>
      </p:pic>
    </p:spTree>
    <p:extLst>
      <p:ext uri="{BB962C8B-B14F-4D97-AF65-F5344CB8AC3E}">
        <p14:creationId xmlns:p14="http://schemas.microsoft.com/office/powerpoint/2010/main" val="2959524900"/>
      </p:ext>
    </p:extLst>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push/>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19112" y="228600"/>
            <a:ext cx="11149013" cy="747897"/>
          </a:xfrm>
        </p:spPr>
        <p:txBody>
          <a:bodyPr/>
          <a:lstStyle/>
          <a:p>
            <a:r>
              <a:rPr lang="en-US" dirty="0" smtClean="0"/>
              <a:t>Improved BitLocker Performance</a:t>
            </a:r>
            <a:endParaRPr lang="en-US" dirty="0"/>
          </a:p>
        </p:txBody>
      </p:sp>
      <p:sp>
        <p:nvSpPr>
          <p:cNvPr id="13" name="Rectangle 12"/>
          <p:cNvSpPr/>
          <p:nvPr/>
        </p:nvSpPr>
        <p:spPr>
          <a:xfrm>
            <a:off x="7100574" y="1470385"/>
            <a:ext cx="3567425" cy="523220"/>
          </a:xfrm>
          <a:prstGeom prst="rect">
            <a:avLst/>
          </a:prstGeom>
        </p:spPr>
        <p:txBody>
          <a:bodyPr wrap="square">
            <a:spAutoFit/>
          </a:bodyPr>
          <a:lstStyle/>
          <a:p>
            <a:pPr>
              <a:spcBef>
                <a:spcPct val="0"/>
              </a:spcBef>
              <a:spcAft>
                <a:spcPts val="600"/>
              </a:spcAft>
            </a:pPr>
            <a:r>
              <a:rPr lang="en-US" sz="2800" spc="-50" dirty="0" smtClean="0">
                <a:gradFill>
                  <a:gsLst>
                    <a:gs pos="0">
                      <a:srgbClr val="FFFFFF"/>
                    </a:gs>
                    <a:gs pos="100000">
                      <a:srgbClr val="FFFFFF"/>
                    </a:gs>
                  </a:gsLst>
                  <a:lin ang="5400000" scaled="0"/>
                </a:gradFill>
                <a:latin typeface="+mj-lt"/>
                <a:cs typeface="Arial" charset="0"/>
              </a:rPr>
              <a:t>Windows RT device</a:t>
            </a:r>
            <a:endParaRPr lang="en-US" sz="1600" spc="-50" dirty="0">
              <a:gradFill>
                <a:gsLst>
                  <a:gs pos="0">
                    <a:srgbClr val="FFFFFF"/>
                  </a:gs>
                  <a:gs pos="100000">
                    <a:srgbClr val="FFFFFF"/>
                  </a:gs>
                </a:gsLst>
                <a:lin ang="5400000" scaled="0"/>
              </a:gradFill>
              <a:latin typeface="+mj-lt"/>
              <a:cs typeface="Arial" charset="0"/>
            </a:endParaRPr>
          </a:p>
        </p:txBody>
      </p:sp>
      <p:sp>
        <p:nvSpPr>
          <p:cNvPr id="17" name="Rectangle 16"/>
          <p:cNvSpPr/>
          <p:nvPr/>
        </p:nvSpPr>
        <p:spPr>
          <a:xfrm>
            <a:off x="375781" y="2495710"/>
            <a:ext cx="7028756" cy="2246769"/>
          </a:xfrm>
          <a:prstGeom prst="rect">
            <a:avLst/>
          </a:prstGeom>
        </p:spPr>
        <p:txBody>
          <a:bodyPr wrap="square">
            <a:spAutoFit/>
          </a:bodyPr>
          <a:lstStyle/>
          <a:p>
            <a:pPr marL="457200" lvl="0" indent="-457200">
              <a:buFont typeface="Arial" pitchFamily="34" charset="0"/>
              <a:buChar char="•"/>
            </a:pPr>
            <a:r>
              <a:rPr lang="en-US" sz="2800" dirty="0">
                <a:solidFill>
                  <a:schemeClr val="accent2">
                    <a:lumMod val="75000"/>
                  </a:schemeClr>
                </a:solidFill>
                <a:latin typeface="+mj-lt"/>
              </a:rPr>
              <a:t>Used disk space </a:t>
            </a:r>
            <a:r>
              <a:rPr lang="en-US" sz="2800" dirty="0" smtClean="0">
                <a:solidFill>
                  <a:schemeClr val="accent2">
                    <a:lumMod val="75000"/>
                  </a:schemeClr>
                </a:solidFill>
                <a:latin typeface="+mj-lt"/>
              </a:rPr>
              <a:t>encryption</a:t>
            </a:r>
          </a:p>
          <a:p>
            <a:pPr lvl="0"/>
            <a:endParaRPr lang="en-US" sz="2800" dirty="0">
              <a:solidFill>
                <a:schemeClr val="accent2">
                  <a:lumMod val="75000"/>
                </a:schemeClr>
              </a:solidFill>
              <a:latin typeface="+mj-lt"/>
            </a:endParaRPr>
          </a:p>
          <a:p>
            <a:pPr marL="457200" lvl="0" indent="-457200">
              <a:buFont typeface="Arial" pitchFamily="34" charset="0"/>
              <a:buChar char="•"/>
            </a:pPr>
            <a:r>
              <a:rPr lang="en-US" sz="2800" dirty="0">
                <a:solidFill>
                  <a:schemeClr val="accent2">
                    <a:lumMod val="75000"/>
                  </a:schemeClr>
                </a:solidFill>
                <a:latin typeface="+mj-lt"/>
              </a:rPr>
              <a:t>Encrypt during </a:t>
            </a:r>
            <a:r>
              <a:rPr lang="en-US" sz="2800" dirty="0" smtClean="0">
                <a:solidFill>
                  <a:schemeClr val="accent2">
                    <a:lumMod val="75000"/>
                  </a:schemeClr>
                </a:solidFill>
                <a:latin typeface="+mj-lt"/>
              </a:rPr>
              <a:t>install</a:t>
            </a:r>
          </a:p>
          <a:p>
            <a:pPr lvl="0"/>
            <a:endParaRPr lang="en-US" sz="2800" dirty="0">
              <a:solidFill>
                <a:schemeClr val="accent2">
                  <a:lumMod val="75000"/>
                </a:schemeClr>
              </a:solidFill>
              <a:latin typeface="+mj-lt"/>
            </a:endParaRPr>
          </a:p>
          <a:p>
            <a:pPr marL="457200" indent="-457200">
              <a:buFont typeface="Arial" pitchFamily="34" charset="0"/>
              <a:buChar char="•"/>
            </a:pPr>
            <a:r>
              <a:rPr lang="en-US" sz="2800" dirty="0">
                <a:solidFill>
                  <a:schemeClr val="accent2">
                    <a:lumMod val="75000"/>
                  </a:schemeClr>
                </a:solidFill>
                <a:latin typeface="+mj-lt"/>
              </a:rPr>
              <a:t>Support for eDrives</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042024" y="1686586"/>
            <a:ext cx="5963867" cy="39728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10185266"/>
      </p:ext>
    </p:extLst>
  </p:cSld>
  <p:clrMapOvr>
    <a:masterClrMapping/>
  </p:clrMapOvr>
  <p:transition spd="slow">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t="16827" b="5744"/>
          <a:stretch/>
        </p:blipFill>
        <p:spPr>
          <a:xfrm>
            <a:off x="4474744" y="1768475"/>
            <a:ext cx="7497526" cy="3867215"/>
          </a:xfrm>
          <a:prstGeom prst="rect">
            <a:avLst/>
          </a:prstGeom>
        </p:spPr>
      </p:pic>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l="9443" r="8363"/>
          <a:stretch/>
        </p:blipFill>
        <p:spPr>
          <a:xfrm>
            <a:off x="503122" y="1768475"/>
            <a:ext cx="3849625" cy="3113631"/>
          </a:xfrm>
          <a:prstGeom prst="rect">
            <a:avLst/>
          </a:prstGeom>
          <a:ln>
            <a:noFill/>
          </a:ln>
        </p:spPr>
      </p:pic>
      <p:sp>
        <p:nvSpPr>
          <p:cNvPr id="4" name="Title 3"/>
          <p:cNvSpPr>
            <a:spLocks noGrp="1"/>
          </p:cNvSpPr>
          <p:nvPr>
            <p:ph type="title"/>
          </p:nvPr>
        </p:nvSpPr>
        <p:spPr/>
        <p:txBody>
          <a:bodyPr/>
          <a:lstStyle/>
          <a:p>
            <a:r>
              <a:rPr lang="en-US" dirty="0">
                <a:gradFill>
                  <a:gsLst>
                    <a:gs pos="0">
                      <a:schemeClr val="tx1">
                        <a:lumMod val="75000"/>
                        <a:lumOff val="25000"/>
                      </a:schemeClr>
                    </a:gs>
                    <a:gs pos="80000">
                      <a:schemeClr val="tx1">
                        <a:lumMod val="65000"/>
                        <a:lumOff val="35000"/>
                      </a:schemeClr>
                    </a:gs>
                  </a:gsLst>
                  <a:lin ang="16200000" scaled="0"/>
                </a:gradFill>
              </a:rPr>
              <a:t>New </a:t>
            </a:r>
            <a:r>
              <a:rPr lang="en-US" dirty="0" smtClean="0">
                <a:gradFill>
                  <a:gsLst>
                    <a:gs pos="0">
                      <a:schemeClr val="tx1">
                        <a:lumMod val="75000"/>
                        <a:lumOff val="25000"/>
                      </a:schemeClr>
                    </a:gs>
                    <a:gs pos="80000">
                      <a:schemeClr val="tx1">
                        <a:lumMod val="65000"/>
                        <a:lumOff val="35000"/>
                      </a:schemeClr>
                    </a:gs>
                  </a:gsLst>
                  <a:lin ang="16200000" scaled="0"/>
                </a:gradFill>
              </a:rPr>
              <a:t>BitLocker Recovery </a:t>
            </a:r>
            <a:r>
              <a:rPr lang="en-US" dirty="0">
                <a:gradFill>
                  <a:gsLst>
                    <a:gs pos="0">
                      <a:schemeClr val="tx1">
                        <a:lumMod val="75000"/>
                        <a:lumOff val="25000"/>
                      </a:schemeClr>
                    </a:gs>
                    <a:gs pos="80000">
                      <a:schemeClr val="tx1">
                        <a:lumMod val="65000"/>
                        <a:lumOff val="35000"/>
                      </a:schemeClr>
                    </a:gs>
                  </a:gsLst>
                  <a:lin ang="16200000" scaled="0"/>
                </a:gradFill>
              </a:rPr>
              <a:t>Options</a:t>
            </a:r>
            <a:endParaRPr lang="en-US" dirty="0"/>
          </a:p>
        </p:txBody>
      </p:sp>
      <p:sp>
        <p:nvSpPr>
          <p:cNvPr id="5" name="Rectangle 4"/>
          <p:cNvSpPr/>
          <p:nvPr/>
        </p:nvSpPr>
        <p:spPr bwMode="auto">
          <a:xfrm>
            <a:off x="4474743" y="4868459"/>
            <a:ext cx="7507287" cy="767231"/>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45720" rIns="45720" bIns="45720" numCol="1" spcCol="0" rtlCol="0" fromWordArt="0" anchor="ctr" anchorCtr="0" forceAA="0" compatLnSpc="1">
            <a:prstTxWarp prst="textNoShape">
              <a:avLst/>
            </a:prstTxWarp>
            <a:noAutofit/>
          </a:bodyPr>
          <a:lstStyle/>
          <a:p>
            <a:pPr defTabSz="914099" fontAlgn="base">
              <a:spcBef>
                <a:spcPct val="0"/>
              </a:spcBef>
              <a:spcAft>
                <a:spcPct val="0"/>
              </a:spcAft>
            </a:pPr>
            <a:r>
              <a:rPr lang="en-US" sz="2000" dirty="0">
                <a:solidFill>
                  <a:schemeClr val="bg1"/>
                </a:solidFill>
                <a:latin typeface="Segoe UI" pitchFamily="34" charset="0"/>
              </a:rPr>
              <a:t>SkyDrive escrow is new to Windows </a:t>
            </a:r>
            <a:r>
              <a:rPr lang="en-US" sz="2000" dirty="0" smtClean="0">
                <a:solidFill>
                  <a:schemeClr val="bg1"/>
                </a:solidFill>
                <a:latin typeface="Segoe UI" pitchFamily="34" charset="0"/>
              </a:rPr>
              <a:t>8</a:t>
            </a:r>
            <a:endParaRPr lang="en-US" sz="2000" dirty="0">
              <a:solidFill>
                <a:schemeClr val="bg1"/>
              </a:solidFill>
              <a:latin typeface="Segoe UI" pitchFamily="34" charset="0"/>
            </a:endParaRPr>
          </a:p>
        </p:txBody>
      </p:sp>
      <p:sp>
        <p:nvSpPr>
          <p:cNvPr id="7" name="Rectangle 6"/>
          <p:cNvSpPr/>
          <p:nvPr/>
        </p:nvSpPr>
        <p:spPr bwMode="auto">
          <a:xfrm>
            <a:off x="503123" y="4875846"/>
            <a:ext cx="3849624" cy="767231"/>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45720" rIns="45720" bIns="45720" numCol="1" spcCol="0" rtlCol="0" fromWordArt="0" anchor="ctr" anchorCtr="0" forceAA="0" compatLnSpc="1">
            <a:prstTxWarp prst="textNoShape">
              <a:avLst/>
            </a:prstTxWarp>
            <a:noAutofit/>
          </a:bodyPr>
          <a:lstStyle/>
          <a:p>
            <a:pPr lvl="0"/>
            <a:r>
              <a:rPr lang="en-US" sz="2000" dirty="0">
                <a:solidFill>
                  <a:schemeClr val="bg1"/>
                </a:solidFill>
                <a:latin typeface="Segoe UI" pitchFamily="34" charset="0"/>
              </a:rPr>
              <a:t>Several recovery options</a:t>
            </a:r>
          </a:p>
        </p:txBody>
      </p:sp>
    </p:spTree>
    <p:extLst>
      <p:ext uri="{BB962C8B-B14F-4D97-AF65-F5344CB8AC3E}">
        <p14:creationId xmlns:p14="http://schemas.microsoft.com/office/powerpoint/2010/main" val="4141245572"/>
      </p:ext>
    </p:extLst>
  </p:cSld>
  <p:clrMapOvr>
    <a:masterClrMapping/>
  </p:clrMapOvr>
  <p:transition spd="slow">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p>
            <a:r>
              <a:rPr lang="en-US" dirty="0"/>
              <a:t>Group Policy and BitLocker</a:t>
            </a:r>
          </a:p>
        </p:txBody>
      </p:sp>
      <p:sp>
        <p:nvSpPr>
          <p:cNvPr id="6" name="Text Placeholder 5"/>
          <p:cNvSpPr>
            <a:spLocks noGrp="1"/>
          </p:cNvSpPr>
          <p:nvPr>
            <p:ph type="body" sz="quarter" idx="10"/>
          </p:nvPr>
        </p:nvSpPr>
        <p:spPr>
          <a:xfrm>
            <a:off x="4394579" y="2530251"/>
            <a:ext cx="9102904" cy="387798"/>
          </a:xfrm>
        </p:spPr>
        <p:txBody>
          <a:bodyPr vert="horz" wrap="square" lIns="0" tIns="0" rIns="0" bIns="0" rtlCol="0">
            <a:spAutoFit/>
          </a:bodyPr>
          <a:lstStyle/>
          <a:p>
            <a:pPr marL="0" lvl="0" indent="0">
              <a:buNone/>
            </a:pPr>
            <a:r>
              <a:rPr lang="en-US" sz="2800" dirty="0">
                <a:solidFill>
                  <a:schemeClr val="accent2">
                    <a:lumMod val="75000"/>
                  </a:schemeClr>
                </a:solidFill>
                <a:latin typeface="+mj-lt"/>
              </a:rPr>
              <a:t>Numerous Group Policy Settings</a:t>
            </a:r>
          </a:p>
        </p:txBody>
      </p:sp>
      <p:sp>
        <p:nvSpPr>
          <p:cNvPr id="28" name="Text Placeholder 5"/>
          <p:cNvSpPr txBox="1">
            <a:spLocks/>
          </p:cNvSpPr>
          <p:nvPr/>
        </p:nvSpPr>
        <p:spPr>
          <a:xfrm>
            <a:off x="4394579" y="4772704"/>
            <a:ext cx="6978912" cy="387798"/>
          </a:xfrm>
          <a:prstGeom prst="rect">
            <a:avLst/>
          </a:prstGeom>
        </p:spPr>
        <p:txBody>
          <a:bodyPr vert="horz" wrap="square" lIns="0" tIns="0" rIns="0" bIns="0" rtlCol="0">
            <a:spAutoFit/>
          </a:bodyPr>
          <a:lstStyle>
            <a:defPPr>
              <a:defRPr lang="en-US"/>
            </a:defPPr>
            <a:lvl1pPr indent="0">
              <a:lnSpc>
                <a:spcPct val="90000"/>
              </a:lnSpc>
              <a:spcBef>
                <a:spcPct val="20000"/>
              </a:spcBef>
              <a:buClrTx/>
              <a:buSzPct val="90000"/>
              <a:buFont typeface="Arial" pitchFamily="34" charset="0"/>
              <a:buNone/>
              <a:defRPr sz="2400">
                <a:gradFill>
                  <a:gsLst>
                    <a:gs pos="0">
                      <a:schemeClr val="tx1">
                        <a:lumMod val="75000"/>
                        <a:lumOff val="25000"/>
                      </a:schemeClr>
                    </a:gs>
                    <a:gs pos="80000">
                      <a:schemeClr val="tx1">
                        <a:lumMod val="65000"/>
                        <a:lumOff val="35000"/>
                      </a:schemeClr>
                    </a:gs>
                  </a:gsLst>
                  <a:lin ang="16200000" scaled="0"/>
                </a:gradFill>
                <a:latin typeface="+mj-lt"/>
              </a:defRPr>
            </a:lvl1pPr>
            <a:lvl2pPr marL="630238" lvl="1" indent="-284163">
              <a:lnSpc>
                <a:spcPct val="90000"/>
              </a:lnSpc>
              <a:spcBef>
                <a:spcPct val="20000"/>
              </a:spcBef>
              <a:buClrTx/>
              <a:buSzPct val="90000"/>
              <a:buFont typeface="Arial" pitchFamily="34" charset="0"/>
              <a:buChar char="•"/>
              <a:tabLst>
                <a:tab pos="630238" algn="l"/>
              </a:tabLst>
              <a:defRPr sz="20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j-lt"/>
              </a:defRPr>
            </a:lvl2pPr>
            <a:lvl3pPr marL="914400" indent="-284163">
              <a:lnSpc>
                <a:spcPct val="90000"/>
              </a:lnSpc>
              <a:spcBef>
                <a:spcPct val="20000"/>
              </a:spcBef>
              <a:buClrTx/>
              <a:buSzPct val="90000"/>
              <a:buFont typeface="Arial" pitchFamily="34" charset="0"/>
              <a:buChar char="•"/>
              <a:defRPr sz="24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defRPr>
            </a:lvl3pPr>
            <a:lvl4pPr marL="1482725" indent="-223838">
              <a:lnSpc>
                <a:spcPct val="90000"/>
              </a:lnSpc>
              <a:spcBef>
                <a:spcPct val="20000"/>
              </a:spcBef>
              <a:buClrTx/>
              <a:buSzPct val="90000"/>
              <a:buFont typeface="Arial" pitchFamily="34" charset="0"/>
              <a:buChar char="•"/>
              <a:tabLst>
                <a:tab pos="914400" algn="l"/>
              </a:tabLst>
              <a:defRPr sz="20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defRPr>
            </a:lvl4pPr>
            <a:lvl5pPr marL="1712913" indent="-230188">
              <a:lnSpc>
                <a:spcPct val="90000"/>
              </a:lnSpc>
              <a:spcBef>
                <a:spcPct val="20000"/>
              </a:spcBef>
              <a:buClrTx/>
              <a:buSzPct val="90000"/>
              <a:buFont typeface="Arial" pitchFamily="34" charset="0"/>
              <a:buChar char="•"/>
              <a:defRPr sz="20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defRPr>
            </a:lvl5pPr>
            <a:lvl6pPr marL="2514499" indent="-228591">
              <a:spcBef>
                <a:spcPct val="20000"/>
              </a:spcBef>
              <a:buFont typeface="Arial" pitchFamily="34" charset="0"/>
              <a:buChar char="•"/>
              <a:defRPr sz="2000"/>
            </a:lvl6pPr>
            <a:lvl7pPr marL="2971681" indent="-228591">
              <a:spcBef>
                <a:spcPct val="20000"/>
              </a:spcBef>
              <a:buFont typeface="Arial" pitchFamily="34" charset="0"/>
              <a:buChar char="•"/>
              <a:defRPr sz="2000"/>
            </a:lvl7pPr>
            <a:lvl8pPr marL="3428863" indent="-228591">
              <a:spcBef>
                <a:spcPct val="20000"/>
              </a:spcBef>
              <a:buFont typeface="Arial" pitchFamily="34" charset="0"/>
              <a:buChar char="•"/>
              <a:defRPr sz="2000"/>
            </a:lvl8pPr>
            <a:lvl9pPr marL="3886045" indent="-228591">
              <a:spcBef>
                <a:spcPct val="20000"/>
              </a:spcBef>
              <a:buFont typeface="Arial" pitchFamily="34" charset="0"/>
              <a:buChar char="•"/>
              <a:defRPr sz="2000"/>
            </a:lvl9pPr>
          </a:lstStyle>
          <a:p>
            <a:r>
              <a:rPr lang="en-US" sz="2800" dirty="0">
                <a:solidFill>
                  <a:schemeClr val="accent2">
                    <a:lumMod val="75000"/>
                  </a:schemeClr>
                </a:solidFill>
              </a:rPr>
              <a:t>Policies for enterprise scenarios</a:t>
            </a:r>
          </a:p>
        </p:txBody>
      </p:sp>
      <p:grpSp>
        <p:nvGrpSpPr>
          <p:cNvPr id="3" name="Group 2"/>
          <p:cNvGrpSpPr/>
          <p:nvPr/>
        </p:nvGrpSpPr>
        <p:grpSpPr>
          <a:xfrm>
            <a:off x="2054475" y="1677988"/>
            <a:ext cx="2114299" cy="2092325"/>
            <a:chOff x="2054475" y="1677988"/>
            <a:chExt cx="2114299" cy="2092325"/>
          </a:xfrm>
        </p:grpSpPr>
        <p:sp>
          <p:nvSpPr>
            <p:cNvPr id="19" name="Rectangle 18"/>
            <p:cNvSpPr/>
            <p:nvPr/>
          </p:nvSpPr>
          <p:spPr bwMode="auto">
            <a:xfrm>
              <a:off x="2054475" y="1677988"/>
              <a:ext cx="2114299" cy="209232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a:gradFill>
                  <a:gsLst>
                    <a:gs pos="0">
                      <a:srgbClr val="FFFFFF"/>
                    </a:gs>
                    <a:gs pos="100000">
                      <a:srgbClr val="FFFFFF"/>
                    </a:gs>
                  </a:gsLst>
                  <a:lin ang="5400000" scaled="0"/>
                </a:gradFill>
                <a:latin typeface="+mj-lt"/>
                <a:ea typeface="Segoe UI" pitchFamily="34" charset="0"/>
                <a:cs typeface="Segoe UI" pitchFamily="34" charset="0"/>
              </a:endParaRPr>
            </a:p>
          </p:txBody>
        </p:sp>
        <p:pic>
          <p:nvPicPr>
            <p:cNvPr id="16" name="Picture 6" descr="\\MAGNUM\Projects\Microsoft\Cloud Power FY12\Design\ICONS_PNG\Professionals.png"/>
            <p:cNvPicPr>
              <a:picLocks noChangeAspect="1" noChangeArrowheads="1"/>
            </p:cNvPicPr>
            <p:nvPr/>
          </p:nvPicPr>
          <p:blipFill>
            <a:blip r:embed="rId3" cstate="print">
              <a:lum bright="100000"/>
            </a:blip>
            <a:srcRect/>
            <a:stretch>
              <a:fillRect/>
            </a:stretch>
          </p:blipFill>
          <p:spPr bwMode="auto">
            <a:xfrm>
              <a:off x="2204267" y="1809750"/>
              <a:ext cx="1828800" cy="1828800"/>
            </a:xfrm>
            <a:prstGeom prst="rect">
              <a:avLst/>
            </a:prstGeom>
            <a:noFill/>
          </p:spPr>
        </p:pic>
      </p:grpSp>
      <p:grpSp>
        <p:nvGrpSpPr>
          <p:cNvPr id="4" name="Group 3"/>
          <p:cNvGrpSpPr/>
          <p:nvPr/>
        </p:nvGrpSpPr>
        <p:grpSpPr>
          <a:xfrm>
            <a:off x="2057713" y="3920441"/>
            <a:ext cx="2114299" cy="2092325"/>
            <a:chOff x="2057713" y="3920441"/>
            <a:chExt cx="2114299" cy="2092325"/>
          </a:xfrm>
        </p:grpSpPr>
        <p:sp>
          <p:nvSpPr>
            <p:cNvPr id="17" name="Rectangle 16"/>
            <p:cNvSpPr/>
            <p:nvPr/>
          </p:nvSpPr>
          <p:spPr bwMode="auto">
            <a:xfrm>
              <a:off x="2057713" y="3920441"/>
              <a:ext cx="2114299" cy="209232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a:gradFill>
                  <a:gsLst>
                    <a:gs pos="0">
                      <a:srgbClr val="FFFFFF"/>
                    </a:gs>
                    <a:gs pos="100000">
                      <a:srgbClr val="FFFFFF"/>
                    </a:gs>
                  </a:gsLst>
                  <a:lin ang="5400000" scaled="0"/>
                </a:gradFill>
                <a:latin typeface="+mj-lt"/>
                <a:ea typeface="Segoe UI" pitchFamily="34" charset="0"/>
                <a:cs typeface="Segoe UI" pitchFamily="34" charset="0"/>
              </a:endParaRPr>
            </a:p>
          </p:txBody>
        </p:sp>
        <p:pic>
          <p:nvPicPr>
            <p:cNvPr id="15" name="Picture 6" descr="\\MAGNUM\Projects\Microsoft\Cloud Power FY12\Design\Icons\PNGs\Virtual_Network.png"/>
            <p:cNvPicPr>
              <a:picLocks noChangeAspect="1" noChangeArrowheads="1"/>
            </p:cNvPicPr>
            <p:nvPr/>
          </p:nvPicPr>
          <p:blipFill>
            <a:blip r:embed="rId4" cstate="print">
              <a:lum bright="100000"/>
            </a:blip>
            <a:stretch>
              <a:fillRect/>
            </a:stretch>
          </p:blipFill>
          <p:spPr bwMode="auto">
            <a:xfrm>
              <a:off x="2203142" y="4052203"/>
              <a:ext cx="1828800" cy="1828800"/>
            </a:xfrm>
            <a:prstGeom prst="rect">
              <a:avLst/>
            </a:prstGeom>
            <a:noFill/>
          </p:spPr>
        </p:pic>
      </p:grpSp>
    </p:spTree>
    <p:extLst>
      <p:ext uri="{BB962C8B-B14F-4D97-AF65-F5344CB8AC3E}">
        <p14:creationId xmlns:p14="http://schemas.microsoft.com/office/powerpoint/2010/main" val="3093311186"/>
      </p:ext>
    </p:extLst>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push/>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p>
            <a:r>
              <a:rPr lang="en-US" dirty="0" smtClean="0"/>
              <a:t>BitLocker Protectors</a:t>
            </a:r>
            <a:endParaRPr lang="en-US" dirty="0"/>
          </a:p>
        </p:txBody>
      </p:sp>
      <p:sp>
        <p:nvSpPr>
          <p:cNvPr id="23" name="Text Placeholder 2"/>
          <p:cNvSpPr>
            <a:spLocks noGrp="1"/>
          </p:cNvSpPr>
          <p:nvPr>
            <p:ph type="body" sz="quarter" idx="10"/>
          </p:nvPr>
        </p:nvSpPr>
        <p:spPr>
          <a:xfrm>
            <a:off x="1344879" y="2679123"/>
            <a:ext cx="4679097" cy="1606594"/>
          </a:xfrm>
        </p:spPr>
        <p:txBody>
          <a:bodyPr/>
          <a:lstStyle/>
          <a:p>
            <a:pPr marL="0" lvl="0" indent="0">
              <a:buNone/>
            </a:pPr>
            <a:r>
              <a:rPr lang="en-US" sz="2800" dirty="0">
                <a:solidFill>
                  <a:schemeClr val="accent2">
                    <a:lumMod val="75000"/>
                  </a:schemeClr>
                </a:solidFill>
                <a:latin typeface="+mj-lt"/>
              </a:rPr>
              <a:t>Numerous </a:t>
            </a:r>
            <a:r>
              <a:rPr lang="en-US" sz="2800" dirty="0" smtClean="0">
                <a:solidFill>
                  <a:schemeClr val="accent2">
                    <a:lumMod val="75000"/>
                  </a:schemeClr>
                </a:solidFill>
                <a:latin typeface="+mj-lt"/>
              </a:rPr>
              <a:t>protectors</a:t>
            </a:r>
          </a:p>
          <a:p>
            <a:r>
              <a:rPr lang="en-US" sz="2400" dirty="0" smtClean="0">
                <a:solidFill>
                  <a:schemeClr val="accent2">
                    <a:lumMod val="75000"/>
                  </a:schemeClr>
                </a:solidFill>
                <a:latin typeface="+mj-lt"/>
              </a:rPr>
              <a:t>Password </a:t>
            </a:r>
            <a:r>
              <a:rPr lang="en-US" sz="2400" dirty="0">
                <a:solidFill>
                  <a:schemeClr val="accent2">
                    <a:lumMod val="75000"/>
                  </a:schemeClr>
                </a:solidFill>
                <a:latin typeface="+mj-lt"/>
              </a:rPr>
              <a:t>protector for </a:t>
            </a:r>
            <a:r>
              <a:rPr lang="en-US" sz="2400" dirty="0" smtClean="0">
                <a:solidFill>
                  <a:schemeClr val="accent2">
                    <a:lumMod val="75000"/>
                  </a:schemeClr>
                </a:solidFill>
                <a:latin typeface="+mj-lt"/>
              </a:rPr>
              <a:t>non-TPM</a:t>
            </a:r>
          </a:p>
          <a:p>
            <a:r>
              <a:rPr lang="en-US" sz="2400" dirty="0" smtClean="0">
                <a:solidFill>
                  <a:schemeClr val="accent2">
                    <a:lumMod val="75000"/>
                  </a:schemeClr>
                </a:solidFill>
                <a:latin typeface="+mj-lt"/>
              </a:rPr>
              <a:t>Active Directory</a:t>
            </a:r>
          </a:p>
          <a:p>
            <a:r>
              <a:rPr lang="en-US" sz="2400" dirty="0" smtClean="0">
                <a:solidFill>
                  <a:schemeClr val="accent2">
                    <a:lumMod val="75000"/>
                  </a:schemeClr>
                </a:solidFill>
                <a:latin typeface="+mj-lt"/>
              </a:rPr>
              <a:t>Network</a:t>
            </a:r>
            <a:endParaRPr lang="en-US" sz="2400" dirty="0">
              <a:solidFill>
                <a:schemeClr val="accent2">
                  <a:lumMod val="75000"/>
                </a:schemeClr>
              </a:solidFill>
              <a:latin typeface="+mj-lt"/>
            </a:endParaRPr>
          </a:p>
        </p:txBody>
      </p:sp>
      <p:sp>
        <p:nvSpPr>
          <p:cNvPr id="21" name="Freeform 81"/>
          <p:cNvSpPr>
            <a:spLocks/>
          </p:cNvSpPr>
          <p:nvPr/>
        </p:nvSpPr>
        <p:spPr bwMode="black">
          <a:xfrm>
            <a:off x="1132739" y="4888247"/>
            <a:ext cx="424280" cy="577710"/>
          </a:xfrm>
          <a:custGeom>
            <a:avLst/>
            <a:gdLst>
              <a:gd name="T0" fmla="*/ 230 w 256"/>
              <a:gd name="T1" fmla="*/ 221 h 349"/>
              <a:gd name="T2" fmla="*/ 256 w 256"/>
              <a:gd name="T3" fmla="*/ 202 h 349"/>
              <a:gd name="T4" fmla="*/ 232 w 256"/>
              <a:gd name="T5" fmla="*/ 184 h 349"/>
              <a:gd name="T6" fmla="*/ 239 w 256"/>
              <a:gd name="T7" fmla="*/ 170 h 349"/>
              <a:gd name="T8" fmla="*/ 217 w 256"/>
              <a:gd name="T9" fmla="*/ 152 h 349"/>
              <a:gd name="T10" fmla="*/ 187 w 256"/>
              <a:gd name="T11" fmla="*/ 152 h 349"/>
              <a:gd name="T12" fmla="*/ 187 w 256"/>
              <a:gd name="T13" fmla="*/ 91 h 349"/>
              <a:gd name="T14" fmla="*/ 217 w 256"/>
              <a:gd name="T15" fmla="*/ 45 h 349"/>
              <a:gd name="T16" fmla="*/ 203 w 256"/>
              <a:gd name="T17" fmla="*/ 10 h 349"/>
              <a:gd name="T18" fmla="*/ 166 w 256"/>
              <a:gd name="T19" fmla="*/ 58 h 349"/>
              <a:gd name="T20" fmla="*/ 130 w 256"/>
              <a:gd name="T21" fmla="*/ 10 h 349"/>
              <a:gd name="T22" fmla="*/ 116 w 256"/>
              <a:gd name="T23" fmla="*/ 45 h 349"/>
              <a:gd name="T24" fmla="*/ 146 w 256"/>
              <a:gd name="T25" fmla="*/ 91 h 349"/>
              <a:gd name="T26" fmla="*/ 146 w 256"/>
              <a:gd name="T27" fmla="*/ 121 h 349"/>
              <a:gd name="T28" fmla="*/ 143 w 256"/>
              <a:gd name="T29" fmla="*/ 119 h 349"/>
              <a:gd name="T30" fmla="*/ 99 w 256"/>
              <a:gd name="T31" fmla="*/ 126 h 349"/>
              <a:gd name="T32" fmla="*/ 45 w 256"/>
              <a:gd name="T33" fmla="*/ 162 h 349"/>
              <a:gd name="T34" fmla="*/ 0 w 256"/>
              <a:gd name="T35" fmla="*/ 162 h 349"/>
              <a:gd name="T36" fmla="*/ 0 w 256"/>
              <a:gd name="T37" fmla="*/ 272 h 349"/>
              <a:gd name="T38" fmla="*/ 70 w 256"/>
              <a:gd name="T39" fmla="*/ 277 h 349"/>
              <a:gd name="T40" fmla="*/ 132 w 256"/>
              <a:gd name="T41" fmla="*/ 286 h 349"/>
              <a:gd name="T42" fmla="*/ 127 w 256"/>
              <a:gd name="T43" fmla="*/ 273 h 349"/>
              <a:gd name="T44" fmla="*/ 139 w 256"/>
              <a:gd name="T45" fmla="*/ 255 h 349"/>
              <a:gd name="T46" fmla="*/ 125 w 256"/>
              <a:gd name="T47" fmla="*/ 237 h 349"/>
              <a:gd name="T48" fmla="*/ 140 w 256"/>
              <a:gd name="T49" fmla="*/ 219 h 349"/>
              <a:gd name="T50" fmla="*/ 125 w 256"/>
              <a:gd name="T51" fmla="*/ 201 h 349"/>
              <a:gd name="T52" fmla="*/ 138 w 256"/>
              <a:gd name="T53" fmla="*/ 185 h 349"/>
              <a:gd name="T54" fmla="*/ 125 w 256"/>
              <a:gd name="T55" fmla="*/ 167 h 349"/>
              <a:gd name="T56" fmla="*/ 146 w 256"/>
              <a:gd name="T57" fmla="*/ 148 h 349"/>
              <a:gd name="T58" fmla="*/ 146 w 256"/>
              <a:gd name="T59" fmla="*/ 155 h 349"/>
              <a:gd name="T60" fmla="*/ 137 w 256"/>
              <a:gd name="T61" fmla="*/ 170 h 349"/>
              <a:gd name="T62" fmla="*/ 146 w 256"/>
              <a:gd name="T63" fmla="*/ 185 h 349"/>
              <a:gd name="T64" fmla="*/ 146 w 256"/>
              <a:gd name="T65" fmla="*/ 188 h 349"/>
              <a:gd name="T66" fmla="*/ 137 w 256"/>
              <a:gd name="T67" fmla="*/ 202 h 349"/>
              <a:gd name="T68" fmla="*/ 146 w 256"/>
              <a:gd name="T69" fmla="*/ 216 h 349"/>
              <a:gd name="T70" fmla="*/ 146 w 256"/>
              <a:gd name="T71" fmla="*/ 224 h 349"/>
              <a:gd name="T72" fmla="*/ 137 w 256"/>
              <a:gd name="T73" fmla="*/ 239 h 349"/>
              <a:gd name="T74" fmla="*/ 146 w 256"/>
              <a:gd name="T75" fmla="*/ 254 h 349"/>
              <a:gd name="T76" fmla="*/ 146 w 256"/>
              <a:gd name="T77" fmla="*/ 261 h 349"/>
              <a:gd name="T78" fmla="*/ 139 w 256"/>
              <a:gd name="T79" fmla="*/ 276 h 349"/>
              <a:gd name="T80" fmla="*/ 146 w 256"/>
              <a:gd name="T81" fmla="*/ 291 h 349"/>
              <a:gd name="T82" fmla="*/ 146 w 256"/>
              <a:gd name="T83" fmla="*/ 324 h 349"/>
              <a:gd name="T84" fmla="*/ 167 w 256"/>
              <a:gd name="T85" fmla="*/ 349 h 349"/>
              <a:gd name="T86" fmla="*/ 187 w 256"/>
              <a:gd name="T87" fmla="*/ 324 h 349"/>
              <a:gd name="T88" fmla="*/ 187 w 256"/>
              <a:gd name="T89" fmla="*/ 294 h 349"/>
              <a:gd name="T90" fmla="*/ 207 w 256"/>
              <a:gd name="T91" fmla="*/ 294 h 349"/>
              <a:gd name="T92" fmla="*/ 226 w 256"/>
              <a:gd name="T93" fmla="*/ 276 h 349"/>
              <a:gd name="T94" fmla="*/ 207 w 256"/>
              <a:gd name="T95" fmla="*/ 257 h 349"/>
              <a:gd name="T96" fmla="*/ 187 w 256"/>
              <a:gd name="T97" fmla="*/ 257 h 349"/>
              <a:gd name="T98" fmla="*/ 187 w 256"/>
              <a:gd name="T99" fmla="*/ 257 h 349"/>
              <a:gd name="T100" fmla="*/ 217 w 256"/>
              <a:gd name="T101" fmla="*/ 257 h 349"/>
              <a:gd name="T102" fmla="*/ 239 w 256"/>
              <a:gd name="T103" fmla="*/ 239 h 349"/>
              <a:gd name="T104" fmla="*/ 217 w 256"/>
              <a:gd name="T105" fmla="*/ 221 h 349"/>
              <a:gd name="T106" fmla="*/ 187 w 256"/>
              <a:gd name="T107" fmla="*/ 221 h 349"/>
              <a:gd name="T108" fmla="*/ 187 w 256"/>
              <a:gd name="T109" fmla="*/ 221 h 349"/>
              <a:gd name="T110" fmla="*/ 230 w 256"/>
              <a:gd name="T111" fmla="*/ 221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56" h="349">
                <a:moveTo>
                  <a:pt x="230" y="221"/>
                </a:moveTo>
                <a:cubicBezTo>
                  <a:pt x="245" y="221"/>
                  <a:pt x="256" y="212"/>
                  <a:pt x="256" y="202"/>
                </a:cubicBezTo>
                <a:cubicBezTo>
                  <a:pt x="256" y="192"/>
                  <a:pt x="245" y="184"/>
                  <a:pt x="232" y="184"/>
                </a:cubicBezTo>
                <a:cubicBezTo>
                  <a:pt x="236" y="180"/>
                  <a:pt x="239" y="175"/>
                  <a:pt x="239" y="170"/>
                </a:cubicBezTo>
                <a:cubicBezTo>
                  <a:pt x="239" y="160"/>
                  <a:pt x="229" y="152"/>
                  <a:pt x="217" y="152"/>
                </a:cubicBezTo>
                <a:cubicBezTo>
                  <a:pt x="187" y="152"/>
                  <a:pt x="187" y="152"/>
                  <a:pt x="187" y="152"/>
                </a:cubicBezTo>
                <a:cubicBezTo>
                  <a:pt x="187" y="91"/>
                  <a:pt x="187" y="91"/>
                  <a:pt x="187" y="91"/>
                </a:cubicBezTo>
                <a:cubicBezTo>
                  <a:pt x="205" y="83"/>
                  <a:pt x="217" y="66"/>
                  <a:pt x="217" y="45"/>
                </a:cubicBezTo>
                <a:cubicBezTo>
                  <a:pt x="217" y="31"/>
                  <a:pt x="203" y="0"/>
                  <a:pt x="203" y="10"/>
                </a:cubicBezTo>
                <a:cubicBezTo>
                  <a:pt x="204" y="24"/>
                  <a:pt x="195" y="58"/>
                  <a:pt x="166" y="58"/>
                </a:cubicBezTo>
                <a:cubicBezTo>
                  <a:pt x="140" y="58"/>
                  <a:pt x="129" y="30"/>
                  <a:pt x="130" y="10"/>
                </a:cubicBezTo>
                <a:cubicBezTo>
                  <a:pt x="130" y="3"/>
                  <a:pt x="116" y="32"/>
                  <a:pt x="116" y="45"/>
                </a:cubicBezTo>
                <a:cubicBezTo>
                  <a:pt x="116" y="66"/>
                  <a:pt x="129" y="84"/>
                  <a:pt x="146" y="91"/>
                </a:cubicBezTo>
                <a:cubicBezTo>
                  <a:pt x="146" y="121"/>
                  <a:pt x="146" y="121"/>
                  <a:pt x="146" y="121"/>
                </a:cubicBezTo>
                <a:cubicBezTo>
                  <a:pt x="143" y="119"/>
                  <a:pt x="143" y="119"/>
                  <a:pt x="143" y="119"/>
                </a:cubicBezTo>
                <a:cubicBezTo>
                  <a:pt x="143" y="119"/>
                  <a:pt x="110" y="122"/>
                  <a:pt x="99" y="126"/>
                </a:cubicBezTo>
                <a:cubicBezTo>
                  <a:pt x="87" y="131"/>
                  <a:pt x="63" y="162"/>
                  <a:pt x="45" y="162"/>
                </a:cubicBezTo>
                <a:cubicBezTo>
                  <a:pt x="26" y="162"/>
                  <a:pt x="0" y="162"/>
                  <a:pt x="0" y="162"/>
                </a:cubicBezTo>
                <a:cubicBezTo>
                  <a:pt x="0" y="272"/>
                  <a:pt x="0" y="272"/>
                  <a:pt x="0" y="272"/>
                </a:cubicBezTo>
                <a:cubicBezTo>
                  <a:pt x="0" y="272"/>
                  <a:pt x="47" y="272"/>
                  <a:pt x="70" y="277"/>
                </a:cubicBezTo>
                <a:cubicBezTo>
                  <a:pt x="86" y="280"/>
                  <a:pt x="110" y="284"/>
                  <a:pt x="132" y="286"/>
                </a:cubicBezTo>
                <a:cubicBezTo>
                  <a:pt x="129" y="283"/>
                  <a:pt x="127" y="278"/>
                  <a:pt x="127" y="273"/>
                </a:cubicBezTo>
                <a:cubicBezTo>
                  <a:pt x="127" y="265"/>
                  <a:pt x="132" y="258"/>
                  <a:pt x="139" y="255"/>
                </a:cubicBezTo>
                <a:cubicBezTo>
                  <a:pt x="131" y="252"/>
                  <a:pt x="125" y="245"/>
                  <a:pt x="125" y="237"/>
                </a:cubicBezTo>
                <a:cubicBezTo>
                  <a:pt x="125" y="229"/>
                  <a:pt x="131" y="222"/>
                  <a:pt x="140" y="219"/>
                </a:cubicBezTo>
                <a:cubicBezTo>
                  <a:pt x="131" y="216"/>
                  <a:pt x="125" y="209"/>
                  <a:pt x="125" y="201"/>
                </a:cubicBezTo>
                <a:cubicBezTo>
                  <a:pt x="125" y="194"/>
                  <a:pt x="130" y="188"/>
                  <a:pt x="138" y="185"/>
                </a:cubicBezTo>
                <a:cubicBezTo>
                  <a:pt x="130" y="182"/>
                  <a:pt x="125" y="175"/>
                  <a:pt x="125" y="167"/>
                </a:cubicBezTo>
                <a:cubicBezTo>
                  <a:pt x="125" y="157"/>
                  <a:pt x="135" y="148"/>
                  <a:pt x="146" y="148"/>
                </a:cubicBezTo>
                <a:cubicBezTo>
                  <a:pt x="146" y="155"/>
                  <a:pt x="146" y="155"/>
                  <a:pt x="146" y="155"/>
                </a:cubicBezTo>
                <a:cubicBezTo>
                  <a:pt x="141" y="158"/>
                  <a:pt x="137" y="164"/>
                  <a:pt x="137" y="170"/>
                </a:cubicBezTo>
                <a:cubicBezTo>
                  <a:pt x="137" y="176"/>
                  <a:pt x="141" y="182"/>
                  <a:pt x="146" y="185"/>
                </a:cubicBezTo>
                <a:cubicBezTo>
                  <a:pt x="146" y="188"/>
                  <a:pt x="146" y="188"/>
                  <a:pt x="146" y="188"/>
                </a:cubicBezTo>
                <a:cubicBezTo>
                  <a:pt x="141" y="191"/>
                  <a:pt x="137" y="196"/>
                  <a:pt x="137" y="202"/>
                </a:cubicBezTo>
                <a:cubicBezTo>
                  <a:pt x="137" y="208"/>
                  <a:pt x="141" y="213"/>
                  <a:pt x="146" y="216"/>
                </a:cubicBezTo>
                <a:cubicBezTo>
                  <a:pt x="146" y="224"/>
                  <a:pt x="146" y="224"/>
                  <a:pt x="146" y="224"/>
                </a:cubicBezTo>
                <a:cubicBezTo>
                  <a:pt x="141" y="227"/>
                  <a:pt x="137" y="233"/>
                  <a:pt x="137" y="239"/>
                </a:cubicBezTo>
                <a:cubicBezTo>
                  <a:pt x="137" y="245"/>
                  <a:pt x="141" y="251"/>
                  <a:pt x="146" y="254"/>
                </a:cubicBezTo>
                <a:cubicBezTo>
                  <a:pt x="146" y="261"/>
                  <a:pt x="146" y="261"/>
                  <a:pt x="146" y="261"/>
                </a:cubicBezTo>
                <a:cubicBezTo>
                  <a:pt x="142" y="264"/>
                  <a:pt x="139" y="270"/>
                  <a:pt x="139" y="276"/>
                </a:cubicBezTo>
                <a:cubicBezTo>
                  <a:pt x="139" y="282"/>
                  <a:pt x="142" y="287"/>
                  <a:pt x="146" y="291"/>
                </a:cubicBezTo>
                <a:cubicBezTo>
                  <a:pt x="146" y="324"/>
                  <a:pt x="146" y="324"/>
                  <a:pt x="146" y="324"/>
                </a:cubicBezTo>
                <a:cubicBezTo>
                  <a:pt x="146" y="338"/>
                  <a:pt x="156" y="349"/>
                  <a:pt x="167" y="349"/>
                </a:cubicBezTo>
                <a:cubicBezTo>
                  <a:pt x="178" y="349"/>
                  <a:pt x="187" y="338"/>
                  <a:pt x="187" y="324"/>
                </a:cubicBezTo>
                <a:cubicBezTo>
                  <a:pt x="187" y="294"/>
                  <a:pt x="187" y="294"/>
                  <a:pt x="187" y="294"/>
                </a:cubicBezTo>
                <a:cubicBezTo>
                  <a:pt x="207" y="294"/>
                  <a:pt x="207" y="294"/>
                  <a:pt x="207" y="294"/>
                </a:cubicBezTo>
                <a:cubicBezTo>
                  <a:pt x="217" y="294"/>
                  <a:pt x="226" y="286"/>
                  <a:pt x="226" y="276"/>
                </a:cubicBezTo>
                <a:cubicBezTo>
                  <a:pt x="226" y="266"/>
                  <a:pt x="217" y="257"/>
                  <a:pt x="207" y="257"/>
                </a:cubicBezTo>
                <a:cubicBezTo>
                  <a:pt x="187" y="257"/>
                  <a:pt x="187" y="257"/>
                  <a:pt x="187" y="257"/>
                </a:cubicBezTo>
                <a:cubicBezTo>
                  <a:pt x="187" y="257"/>
                  <a:pt x="187" y="257"/>
                  <a:pt x="187" y="257"/>
                </a:cubicBezTo>
                <a:cubicBezTo>
                  <a:pt x="217" y="257"/>
                  <a:pt x="217" y="257"/>
                  <a:pt x="217" y="257"/>
                </a:cubicBezTo>
                <a:cubicBezTo>
                  <a:pt x="229" y="257"/>
                  <a:pt x="239" y="249"/>
                  <a:pt x="239" y="239"/>
                </a:cubicBezTo>
                <a:cubicBezTo>
                  <a:pt x="239" y="229"/>
                  <a:pt x="229" y="221"/>
                  <a:pt x="217" y="221"/>
                </a:cubicBezTo>
                <a:cubicBezTo>
                  <a:pt x="187" y="221"/>
                  <a:pt x="187" y="221"/>
                  <a:pt x="187" y="221"/>
                </a:cubicBezTo>
                <a:cubicBezTo>
                  <a:pt x="187" y="221"/>
                  <a:pt x="187" y="221"/>
                  <a:pt x="187" y="221"/>
                </a:cubicBezTo>
                <a:lnTo>
                  <a:pt x="230" y="221"/>
                </a:ln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endParaRPr lang="en-US" sz="1600"/>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3027" r="12860"/>
          <a:stretch/>
        </p:blipFill>
        <p:spPr>
          <a:xfrm>
            <a:off x="6042025" y="1402756"/>
            <a:ext cx="5626100" cy="4455713"/>
          </a:xfrm>
          <a:prstGeom prst="rect">
            <a:avLst/>
          </a:prstGeom>
        </p:spPr>
      </p:pic>
    </p:spTree>
    <p:extLst>
      <p:ext uri="{BB962C8B-B14F-4D97-AF65-F5344CB8AC3E}">
        <p14:creationId xmlns:p14="http://schemas.microsoft.com/office/powerpoint/2010/main" val="3223445697"/>
      </p:ext>
    </p:extLst>
  </p:cSld>
  <p:clrMapOvr>
    <a:masterClrMapping/>
  </p:clrMapOvr>
  <p:transition spd="slow">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WIN11_Marco_03.p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514349" y="1773238"/>
            <a:ext cx="3842674" cy="3868939"/>
          </a:xfrm>
          <a:prstGeom prst="rect">
            <a:avLst/>
          </a:prstGeom>
        </p:spPr>
      </p:pic>
      <p:sp>
        <p:nvSpPr>
          <p:cNvPr id="2" name="Title 1"/>
          <p:cNvSpPr>
            <a:spLocks noGrp="1"/>
          </p:cNvSpPr>
          <p:nvPr>
            <p:ph type="title"/>
          </p:nvPr>
        </p:nvSpPr>
        <p:spPr>
          <a:xfrm>
            <a:off x="519112" y="228600"/>
            <a:ext cx="11149013" cy="747897"/>
          </a:xfrm>
        </p:spPr>
        <p:txBody>
          <a:bodyPr/>
          <a:lstStyle/>
          <a:p>
            <a:r>
              <a:rPr lang="en-US" dirty="0"/>
              <a:t>Windows RT </a:t>
            </a:r>
            <a:r>
              <a:rPr lang="en-US" dirty="0" smtClean="0"/>
              <a:t>Device Encryption</a:t>
            </a:r>
            <a:endParaRPr lang="en-US" dirty="0"/>
          </a:p>
        </p:txBody>
      </p:sp>
      <p:sp>
        <p:nvSpPr>
          <p:cNvPr id="3" name="Content Placeholder 2"/>
          <p:cNvSpPr>
            <a:spLocks noGrp="1"/>
          </p:cNvSpPr>
          <p:nvPr>
            <p:ph type="body" sz="quarter" idx="10"/>
          </p:nvPr>
        </p:nvSpPr>
        <p:spPr>
          <a:xfrm>
            <a:off x="519112" y="2313479"/>
            <a:ext cx="4844458" cy="1394228"/>
          </a:xfrm>
        </p:spPr>
        <p:txBody>
          <a:bodyPr/>
          <a:lstStyle/>
          <a:p>
            <a:pPr lvl="0"/>
            <a:r>
              <a:rPr lang="en-US" sz="2800" dirty="0">
                <a:solidFill>
                  <a:schemeClr val="accent2">
                    <a:lumMod val="75000"/>
                  </a:schemeClr>
                </a:solidFill>
                <a:latin typeface="+mj-lt"/>
              </a:rPr>
              <a:t>Available for Windows </a:t>
            </a:r>
            <a:r>
              <a:rPr lang="en-US" sz="2800" dirty="0" smtClean="0">
                <a:solidFill>
                  <a:schemeClr val="accent2">
                    <a:lumMod val="75000"/>
                  </a:schemeClr>
                </a:solidFill>
                <a:latin typeface="+mj-lt"/>
              </a:rPr>
              <a:t>RT Devices</a:t>
            </a:r>
          </a:p>
          <a:p>
            <a:pPr lvl="0"/>
            <a:endParaRPr lang="en-US" sz="2800" dirty="0">
              <a:solidFill>
                <a:schemeClr val="accent2">
                  <a:lumMod val="75000"/>
                </a:schemeClr>
              </a:solidFill>
              <a:latin typeface="+mj-lt"/>
            </a:endParaRPr>
          </a:p>
          <a:p>
            <a:r>
              <a:rPr lang="en-US" sz="2800" dirty="0">
                <a:solidFill>
                  <a:schemeClr val="accent2">
                    <a:lumMod val="75000"/>
                  </a:schemeClr>
                </a:solidFill>
                <a:latin typeface="+mj-lt"/>
              </a:rPr>
              <a:t>Optimized for slate form factor</a:t>
            </a:r>
          </a:p>
        </p:txBody>
      </p:sp>
      <p:sp>
        <p:nvSpPr>
          <p:cNvPr id="13" name="Rectangle 12"/>
          <p:cNvSpPr/>
          <p:nvPr/>
        </p:nvSpPr>
        <p:spPr bwMode="auto">
          <a:xfrm>
            <a:off x="5508897" y="4865651"/>
            <a:ext cx="3867912" cy="764518"/>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ea typeface="Segoe UI" pitchFamily="34" charset="0"/>
              <a:cs typeface="Segoe UI" pitchFamily="34" charset="0"/>
            </a:endParaRPr>
          </a:p>
        </p:txBody>
      </p:sp>
      <p:grpSp>
        <p:nvGrpSpPr>
          <p:cNvPr id="6" name="Group 5"/>
          <p:cNvGrpSpPr/>
          <p:nvPr/>
        </p:nvGrpSpPr>
        <p:grpSpPr>
          <a:xfrm>
            <a:off x="3349664" y="4203376"/>
            <a:ext cx="1879579" cy="1879580"/>
            <a:chOff x="3349664" y="4203376"/>
            <a:chExt cx="1879579" cy="1879580"/>
          </a:xfrm>
        </p:grpSpPr>
        <p:sp>
          <p:nvSpPr>
            <p:cNvPr id="11" name="Rectangle 10"/>
            <p:cNvSpPr/>
            <p:nvPr/>
          </p:nvSpPr>
          <p:spPr bwMode="auto">
            <a:xfrm>
              <a:off x="3349664" y="4203376"/>
              <a:ext cx="1879579" cy="187958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ea typeface="Segoe UI" pitchFamily="34" charset="0"/>
                <a:cs typeface="Segoe UI" pitchFamily="34" charset="0"/>
              </a:endParaRPr>
            </a:p>
          </p:txBody>
        </p:sp>
        <p:pic>
          <p:nvPicPr>
            <p:cNvPr id="12" name="Picture 2" descr="\\MAGNUM\Projects\Microsoft\Cloud Power FY12\Design\ICONS_PNG\Devices.png"/>
            <p:cNvPicPr>
              <a:picLocks noChangeAspect="1" noChangeArrowheads="1"/>
            </p:cNvPicPr>
            <p:nvPr/>
          </p:nvPicPr>
          <p:blipFill>
            <a:blip r:embed="rId4" cstate="print">
              <a:biLevel thresh="25000"/>
            </a:blip>
            <a:srcRect l="2000" t="50000" r="46000" b="4000"/>
            <a:stretch>
              <a:fillRect/>
            </a:stretch>
          </p:blipFill>
          <p:spPr bwMode="auto">
            <a:xfrm>
              <a:off x="3423686" y="4387463"/>
              <a:ext cx="1708545" cy="1511405"/>
            </a:xfrm>
            <a:prstGeom prst="rect">
              <a:avLst/>
            </a:prstGeom>
            <a:noFill/>
            <a:ln>
              <a:noFill/>
            </a:ln>
          </p:spPr>
        </p:pic>
      </p:gr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63571" y="1677988"/>
            <a:ext cx="6612539" cy="4404968"/>
          </a:xfrm>
          <a:prstGeom prst="rect">
            <a:avLst/>
          </a:prstGeom>
        </p:spPr>
      </p:pic>
    </p:spTree>
    <p:extLst>
      <p:ext uri="{BB962C8B-B14F-4D97-AF65-F5344CB8AC3E}">
        <p14:creationId xmlns:p14="http://schemas.microsoft.com/office/powerpoint/2010/main" val="1501069141"/>
      </p:ext>
    </p:extLst>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push/>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8125042" y="3791151"/>
            <a:ext cx="1877746" cy="1880933"/>
            <a:chOff x="8125042" y="3791151"/>
            <a:chExt cx="1877746" cy="1880933"/>
          </a:xfrm>
        </p:grpSpPr>
        <p:sp>
          <p:nvSpPr>
            <p:cNvPr id="51" name="Rectangle 50"/>
            <p:cNvSpPr/>
            <p:nvPr/>
          </p:nvSpPr>
          <p:spPr bwMode="auto">
            <a:xfrm>
              <a:off x="8125042" y="3791151"/>
              <a:ext cx="1877746" cy="188093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29" name="TextBox 28"/>
            <p:cNvSpPr txBox="1"/>
            <p:nvPr/>
          </p:nvSpPr>
          <p:spPr>
            <a:xfrm>
              <a:off x="8439461" y="4312912"/>
              <a:ext cx="1248908" cy="830997"/>
            </a:xfrm>
            <a:prstGeom prst="rect">
              <a:avLst/>
            </a:prstGeom>
            <a:noFill/>
          </p:spPr>
          <p:txBody>
            <a:bodyPr wrap="square" lIns="0" tIns="0" rIns="0" bIns="0" rtlCol="0">
              <a:spAutoFit/>
            </a:bodyPr>
            <a:lstStyle/>
            <a:p>
              <a:r>
                <a:rPr lang="en-US" dirty="0" smtClean="0">
                  <a:solidFill>
                    <a:schemeClr val="bg1"/>
                  </a:solidFill>
                  <a:latin typeface="Segoe UI" pitchFamily="34" charset="0"/>
                </a:rPr>
                <a:t>Complex PINs and FIPs</a:t>
              </a:r>
              <a:endParaRPr lang="en-US" dirty="0">
                <a:solidFill>
                  <a:schemeClr val="bg1"/>
                </a:solidFill>
              </a:endParaRPr>
            </a:p>
          </p:txBody>
        </p:sp>
      </p:grpSp>
      <p:pic>
        <p:nvPicPr>
          <p:cNvPr id="6" name="Picture 9"/>
          <p:cNvPicPr preferRelativeResize="0">
            <a:picLocks noChangeAspect="1" noChangeArrowheads="1"/>
          </p:cNvPicPr>
          <p:nvPr/>
        </p:nvPicPr>
        <p:blipFill rotWithShape="1">
          <a:blip r:embed="rId3">
            <a:extLst>
              <a:ext uri="{28A0092B-C50C-407E-A947-70E740481C1C}">
                <a14:useLocalDpi xmlns:a14="http://schemas.microsoft.com/office/drawing/2010/main" val="0"/>
              </a:ext>
            </a:extLst>
          </a:blip>
          <a:srcRect t="28854" b="3147"/>
          <a:stretch/>
        </p:blipFill>
        <p:spPr bwMode="auto">
          <a:xfrm>
            <a:off x="2203697" y="3793222"/>
            <a:ext cx="1828248" cy="186621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7" name="Picture 5" descr="C:\Users\margeaul\Documents\IMAGES\Picture4.png"/>
          <p:cNvPicPr>
            <a:picLocks noChangeAspect="1" noChangeArrowheads="1"/>
          </p:cNvPicPr>
          <p:nvPr/>
        </p:nvPicPr>
        <p:blipFill rotWithShape="1">
          <a:blip r:embed="rId4">
            <a:extLst>
              <a:ext uri="{28A0092B-C50C-407E-A947-70E740481C1C}">
                <a14:useLocalDpi xmlns:a14="http://schemas.microsoft.com/office/drawing/2010/main" val="0"/>
              </a:ext>
            </a:extLst>
          </a:blip>
          <a:srcRect t="-1" r="2061" b="-1"/>
          <a:stretch/>
        </p:blipFill>
        <p:spPr bwMode="auto">
          <a:xfrm>
            <a:off x="8125042" y="1781037"/>
            <a:ext cx="1876426" cy="1874520"/>
          </a:xfrm>
          <a:prstGeom prst="rect">
            <a:avLst/>
          </a:prstGeom>
          <a:noFill/>
          <a:extLst>
            <a:ext uri="{909E8E84-426E-40DD-AFC4-6F175D3DCCD1}">
              <a14:hiddenFill xmlns:a14="http://schemas.microsoft.com/office/drawing/2010/main">
                <a:solidFill>
                  <a:srgbClr val="FFFFFF"/>
                </a:solidFill>
              </a14:hiddenFill>
            </a:ext>
          </a:extLst>
        </p:spPr>
      </p:pic>
      <p:grpSp>
        <p:nvGrpSpPr>
          <p:cNvPr id="27" name="Group 26"/>
          <p:cNvGrpSpPr/>
          <p:nvPr/>
        </p:nvGrpSpPr>
        <p:grpSpPr>
          <a:xfrm>
            <a:off x="2177335" y="1786096"/>
            <a:ext cx="1877746" cy="1874520"/>
            <a:chOff x="976311" y="1908928"/>
            <a:chExt cx="1877746" cy="1874520"/>
          </a:xfrm>
        </p:grpSpPr>
        <p:sp>
          <p:nvSpPr>
            <p:cNvPr id="18" name="Rectangle 17"/>
            <p:cNvSpPr/>
            <p:nvPr/>
          </p:nvSpPr>
          <p:spPr bwMode="auto">
            <a:xfrm>
              <a:off x="976311" y="1908928"/>
              <a:ext cx="1877746" cy="187452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4" name="TextBox 3"/>
            <p:cNvSpPr txBox="1"/>
            <p:nvPr/>
          </p:nvSpPr>
          <p:spPr>
            <a:xfrm>
              <a:off x="1086562" y="2334133"/>
              <a:ext cx="1712903" cy="1107996"/>
            </a:xfrm>
            <a:prstGeom prst="rect">
              <a:avLst/>
            </a:prstGeom>
            <a:noFill/>
          </p:spPr>
          <p:txBody>
            <a:bodyPr wrap="square" lIns="0" tIns="0" rIns="0" bIns="0" rtlCol="0">
              <a:spAutoFit/>
            </a:bodyPr>
            <a:lstStyle/>
            <a:p>
              <a:pPr lvl="0"/>
              <a:r>
                <a:rPr lang="en-US" dirty="0">
                  <a:solidFill>
                    <a:schemeClr val="bg1"/>
                  </a:solidFill>
                  <a:latin typeface="Segoe UI" pitchFamily="34" charset="0"/>
                </a:rPr>
                <a:t>MBAM is enterprise-level tool for BitLocker</a:t>
              </a:r>
            </a:p>
          </p:txBody>
        </p:sp>
      </p:grpSp>
      <p:grpSp>
        <p:nvGrpSpPr>
          <p:cNvPr id="30" name="Group 29"/>
          <p:cNvGrpSpPr/>
          <p:nvPr/>
        </p:nvGrpSpPr>
        <p:grpSpPr>
          <a:xfrm>
            <a:off x="4158389" y="3791151"/>
            <a:ext cx="1877746" cy="1874520"/>
            <a:chOff x="2957365" y="3913983"/>
            <a:chExt cx="1877746" cy="1874520"/>
          </a:xfrm>
        </p:grpSpPr>
        <p:sp>
          <p:nvSpPr>
            <p:cNvPr id="20" name="Rectangle 19"/>
            <p:cNvSpPr/>
            <p:nvPr/>
          </p:nvSpPr>
          <p:spPr bwMode="auto">
            <a:xfrm>
              <a:off x="2957365" y="3913983"/>
              <a:ext cx="1877746" cy="187452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24" name="TextBox 23"/>
            <p:cNvSpPr txBox="1"/>
            <p:nvPr/>
          </p:nvSpPr>
          <p:spPr>
            <a:xfrm>
              <a:off x="3271784" y="4442159"/>
              <a:ext cx="1248908" cy="830997"/>
            </a:xfrm>
            <a:prstGeom prst="rect">
              <a:avLst/>
            </a:prstGeom>
            <a:noFill/>
          </p:spPr>
          <p:txBody>
            <a:bodyPr wrap="square" lIns="0" tIns="0" rIns="0" bIns="0" rtlCol="0">
              <a:spAutoFit/>
            </a:bodyPr>
            <a:lstStyle/>
            <a:p>
              <a:pPr lvl="0"/>
              <a:r>
                <a:rPr lang="en-US" dirty="0">
                  <a:solidFill>
                    <a:schemeClr val="bg1"/>
                  </a:solidFill>
                  <a:latin typeface="Segoe UI" pitchFamily="34" charset="0"/>
                </a:rPr>
                <a:t>Role-based access control</a:t>
              </a:r>
            </a:p>
          </p:txBody>
        </p:sp>
      </p:grpSp>
      <p:grpSp>
        <p:nvGrpSpPr>
          <p:cNvPr id="28" name="Group 27"/>
          <p:cNvGrpSpPr/>
          <p:nvPr/>
        </p:nvGrpSpPr>
        <p:grpSpPr>
          <a:xfrm>
            <a:off x="6142669" y="1782196"/>
            <a:ext cx="1877746" cy="1874520"/>
            <a:chOff x="4941645" y="1905028"/>
            <a:chExt cx="1877746" cy="1874520"/>
          </a:xfrm>
        </p:grpSpPr>
        <p:sp>
          <p:nvSpPr>
            <p:cNvPr id="21" name="Rectangle 20"/>
            <p:cNvSpPr/>
            <p:nvPr/>
          </p:nvSpPr>
          <p:spPr bwMode="auto">
            <a:xfrm>
              <a:off x="4941645" y="1905028"/>
              <a:ext cx="1877746" cy="187452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25" name="TextBox 24"/>
            <p:cNvSpPr txBox="1"/>
            <p:nvPr/>
          </p:nvSpPr>
          <p:spPr>
            <a:xfrm>
              <a:off x="5188901" y="2470865"/>
              <a:ext cx="1383234" cy="553998"/>
            </a:xfrm>
            <a:prstGeom prst="rect">
              <a:avLst/>
            </a:prstGeom>
            <a:noFill/>
          </p:spPr>
          <p:txBody>
            <a:bodyPr wrap="square" lIns="0" tIns="0" rIns="0" bIns="0" rtlCol="0">
              <a:spAutoFit/>
            </a:bodyPr>
            <a:lstStyle/>
            <a:p>
              <a:pPr lvl="0"/>
              <a:r>
                <a:rPr lang="en-US" dirty="0">
                  <a:solidFill>
                    <a:schemeClr val="bg1"/>
                  </a:solidFill>
                  <a:latin typeface="Segoe UI" pitchFamily="34" charset="0"/>
                </a:rPr>
                <a:t>Compliance reports</a:t>
              </a:r>
            </a:p>
          </p:txBody>
        </p:sp>
      </p:grpSp>
      <p:sp>
        <p:nvSpPr>
          <p:cNvPr id="46" name="Title 7"/>
          <p:cNvSpPr>
            <a:spLocks noGrp="1"/>
          </p:cNvSpPr>
          <p:nvPr>
            <p:ph type="title"/>
          </p:nvPr>
        </p:nvSpPr>
        <p:spPr>
          <a:xfrm>
            <a:off x="519112" y="228600"/>
            <a:ext cx="11149013" cy="747897"/>
          </a:xfrm>
        </p:spPr>
        <p:txBody>
          <a:bodyPr/>
          <a:lstStyle/>
          <a:p>
            <a:r>
              <a:rPr lang="en-US" dirty="0" smtClean="0"/>
              <a:t>MBAM: Compliance and Security</a:t>
            </a:r>
            <a:endParaRPr lang="en-US" dirty="0"/>
          </a:p>
        </p:txBody>
      </p:sp>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68775" y="1787726"/>
            <a:ext cx="1867360" cy="1867360"/>
          </a:xfrm>
          <a:prstGeom prst="rect">
            <a:avLst/>
          </a:prstGeom>
        </p:spPr>
      </p:pic>
      <p:pic>
        <p:nvPicPr>
          <p:cNvPr id="10" name="Picture 9"/>
          <p:cNvPicPr>
            <a:picLocks noChangeAspect="1"/>
          </p:cNvPicPr>
          <p:nvPr/>
        </p:nvPicPr>
        <p:blipFill rotWithShape="1">
          <a:blip r:embed="rId6">
            <a:extLst>
              <a:ext uri="{28A0092B-C50C-407E-A947-70E740481C1C}">
                <a14:useLocalDpi xmlns:a14="http://schemas.microsoft.com/office/drawing/2010/main" val="0"/>
              </a:ext>
            </a:extLst>
          </a:blip>
          <a:srcRect l="5571" r="27332"/>
          <a:stretch/>
        </p:blipFill>
        <p:spPr>
          <a:xfrm>
            <a:off x="6162675" y="3793222"/>
            <a:ext cx="1863725" cy="1850348"/>
          </a:xfrm>
          <a:prstGeom prst="rect">
            <a:avLst/>
          </a:prstGeom>
        </p:spPr>
      </p:pic>
      <p:grpSp>
        <p:nvGrpSpPr>
          <p:cNvPr id="5" name="Group 4"/>
          <p:cNvGrpSpPr/>
          <p:nvPr/>
        </p:nvGrpSpPr>
        <p:grpSpPr>
          <a:xfrm>
            <a:off x="2177335" y="1786096"/>
            <a:ext cx="1881903" cy="1869461"/>
            <a:chOff x="2177335" y="1786096"/>
            <a:chExt cx="1881903" cy="1869461"/>
          </a:xfrm>
        </p:grpSpPr>
        <p:sp>
          <p:nvSpPr>
            <p:cNvPr id="3" name="Rectangle 2"/>
            <p:cNvSpPr/>
            <p:nvPr/>
          </p:nvSpPr>
          <p:spPr bwMode="auto">
            <a:xfrm>
              <a:off x="2177335" y="1786096"/>
              <a:ext cx="1881903" cy="1869461"/>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pic>
          <p:nvPicPr>
            <p:cNvPr id="31" name="Picture 2" descr="\\MAGNUM\Projects\Microsoft\Cloud Power FY12\Design\Icons\PNGs\Server_2.png"/>
            <p:cNvPicPr>
              <a:picLocks noChangeAspect="1" noChangeArrowheads="1"/>
            </p:cNvPicPr>
            <p:nvPr/>
          </p:nvPicPr>
          <p:blipFill>
            <a:blip r:embed="rId7" cstate="print">
              <a:biLevel thresh="25000"/>
            </a:blip>
            <a:srcRect/>
            <a:stretch>
              <a:fillRect/>
            </a:stretch>
          </p:blipFill>
          <p:spPr bwMode="auto">
            <a:xfrm>
              <a:off x="2229637" y="1808956"/>
              <a:ext cx="1828800" cy="1828800"/>
            </a:xfrm>
            <a:prstGeom prst="rect">
              <a:avLst/>
            </a:prstGeom>
            <a:noFill/>
          </p:spPr>
        </p:pic>
      </p:grpSp>
      <p:grpSp>
        <p:nvGrpSpPr>
          <p:cNvPr id="11" name="Group 10"/>
          <p:cNvGrpSpPr/>
          <p:nvPr/>
        </p:nvGrpSpPr>
        <p:grpSpPr>
          <a:xfrm>
            <a:off x="4158389" y="3793680"/>
            <a:ext cx="1881903" cy="1924297"/>
            <a:chOff x="4158389" y="3793680"/>
            <a:chExt cx="1881903" cy="1924297"/>
          </a:xfrm>
        </p:grpSpPr>
        <p:sp>
          <p:nvSpPr>
            <p:cNvPr id="44" name="Rectangle 43"/>
            <p:cNvSpPr/>
            <p:nvPr/>
          </p:nvSpPr>
          <p:spPr bwMode="auto">
            <a:xfrm>
              <a:off x="4158389" y="3793680"/>
              <a:ext cx="1881903" cy="1869461"/>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pic>
          <p:nvPicPr>
            <p:cNvPr id="32" name="Picture 3" descr="\\MAGNUM\Projects\Microsoft\Cloud Power FY12\Design\ICONS_PNG\Accountability.png"/>
            <p:cNvPicPr>
              <a:picLocks noChangeAspect="1" noChangeArrowheads="1"/>
            </p:cNvPicPr>
            <p:nvPr/>
          </p:nvPicPr>
          <p:blipFill>
            <a:blip r:embed="rId8" cstate="print">
              <a:biLevel thresh="25000"/>
            </a:blip>
            <a:srcRect/>
            <a:stretch>
              <a:fillRect/>
            </a:stretch>
          </p:blipFill>
          <p:spPr bwMode="auto">
            <a:xfrm>
              <a:off x="4182862" y="3889177"/>
              <a:ext cx="1828800" cy="1828800"/>
            </a:xfrm>
            <a:prstGeom prst="rect">
              <a:avLst/>
            </a:prstGeom>
            <a:noFill/>
          </p:spPr>
        </p:pic>
      </p:grpSp>
      <p:grpSp>
        <p:nvGrpSpPr>
          <p:cNvPr id="8" name="Group 7"/>
          <p:cNvGrpSpPr/>
          <p:nvPr/>
        </p:nvGrpSpPr>
        <p:grpSpPr>
          <a:xfrm>
            <a:off x="6138512" y="1774977"/>
            <a:ext cx="1881903" cy="1885639"/>
            <a:chOff x="6138512" y="1788625"/>
            <a:chExt cx="1881903" cy="1869461"/>
          </a:xfrm>
        </p:grpSpPr>
        <p:sp>
          <p:nvSpPr>
            <p:cNvPr id="45" name="Rectangle 44"/>
            <p:cNvSpPr/>
            <p:nvPr/>
          </p:nvSpPr>
          <p:spPr bwMode="auto">
            <a:xfrm>
              <a:off x="6138512" y="1788625"/>
              <a:ext cx="1881903" cy="1869461"/>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pic>
          <p:nvPicPr>
            <p:cNvPr id="34" name="Picture 3" descr="\\MAGNUM\Projects\Microsoft\Cloud Power FY12\Design\Icons\PNGs\Public_Cloud_Productivity.png"/>
            <p:cNvPicPr>
              <a:picLocks noChangeAspect="1" noChangeArrowheads="1"/>
            </p:cNvPicPr>
            <p:nvPr/>
          </p:nvPicPr>
          <p:blipFill>
            <a:blip r:embed="rId9" cstate="print">
              <a:biLevel thresh="25000"/>
            </a:blip>
            <a:stretch>
              <a:fillRect/>
            </a:stretch>
          </p:blipFill>
          <p:spPr bwMode="auto">
            <a:xfrm>
              <a:off x="6179456" y="1808956"/>
              <a:ext cx="1828800" cy="1828800"/>
            </a:xfrm>
            <a:prstGeom prst="rect">
              <a:avLst/>
            </a:prstGeom>
            <a:noFill/>
          </p:spPr>
        </p:pic>
      </p:grpSp>
      <p:grpSp>
        <p:nvGrpSpPr>
          <p:cNvPr id="13" name="Group 12"/>
          <p:cNvGrpSpPr/>
          <p:nvPr/>
        </p:nvGrpSpPr>
        <p:grpSpPr>
          <a:xfrm>
            <a:off x="8125043" y="3793680"/>
            <a:ext cx="1889624" cy="1878404"/>
            <a:chOff x="8125043" y="3793680"/>
            <a:chExt cx="1889624" cy="1878404"/>
          </a:xfrm>
        </p:grpSpPr>
        <p:sp>
          <p:nvSpPr>
            <p:cNvPr id="47" name="Rectangle 46"/>
            <p:cNvSpPr/>
            <p:nvPr/>
          </p:nvSpPr>
          <p:spPr bwMode="auto">
            <a:xfrm>
              <a:off x="8125043" y="3793680"/>
              <a:ext cx="1889624" cy="1878404"/>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pic>
          <p:nvPicPr>
            <p:cNvPr id="33" name="Picture 7" descr="\\MAGNUM\Projects\Microsoft\Cloud Power FY12\Design\ICONS_PNG\Secure.png"/>
            <p:cNvPicPr>
              <a:picLocks noChangeAspect="1" noChangeArrowheads="1"/>
            </p:cNvPicPr>
            <p:nvPr/>
          </p:nvPicPr>
          <p:blipFill>
            <a:blip r:embed="rId10" cstate="print">
              <a:lum bright="100000"/>
            </a:blip>
            <a:srcRect/>
            <a:stretch>
              <a:fillRect/>
            </a:stretch>
          </p:blipFill>
          <p:spPr bwMode="auto">
            <a:xfrm>
              <a:off x="8155455" y="3811930"/>
              <a:ext cx="1828800" cy="1828800"/>
            </a:xfrm>
            <a:prstGeom prst="rect">
              <a:avLst/>
            </a:prstGeom>
            <a:noFill/>
          </p:spPr>
        </p:pic>
      </p:grpSp>
    </p:spTree>
    <p:extLst>
      <p:ext uri="{BB962C8B-B14F-4D97-AF65-F5344CB8AC3E}">
        <p14:creationId xmlns:p14="http://schemas.microsoft.com/office/powerpoint/2010/main" val="335873653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750" fill="hold"/>
                                        <p:tgtEl>
                                          <p:spTgt spid="27"/>
                                        </p:tgtEl>
                                        <p:attrNameLst>
                                          <p:attrName>ppt_x</p:attrName>
                                        </p:attrNameLst>
                                      </p:cBhvr>
                                      <p:tavLst>
                                        <p:tav tm="0">
                                          <p:val>
                                            <p:strVal val="1+#ppt_w/2"/>
                                          </p:val>
                                        </p:tav>
                                        <p:tav tm="100000">
                                          <p:val>
                                            <p:strVal val="#ppt_x"/>
                                          </p:val>
                                        </p:tav>
                                      </p:tavLst>
                                    </p:anim>
                                    <p:anim calcmode="lin" valueType="num">
                                      <p:cBhvr additive="base">
                                        <p:cTn id="8" dur="750" fill="hold"/>
                                        <p:tgtEl>
                                          <p:spTgt spid="2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750" fill="hold"/>
                                        <p:tgtEl>
                                          <p:spTgt spid="6"/>
                                        </p:tgtEl>
                                        <p:attrNameLst>
                                          <p:attrName>ppt_x</p:attrName>
                                        </p:attrNameLst>
                                      </p:cBhvr>
                                      <p:tavLst>
                                        <p:tav tm="0">
                                          <p:val>
                                            <p:strVal val="1+#ppt_w/2"/>
                                          </p:val>
                                        </p:tav>
                                        <p:tav tm="100000">
                                          <p:val>
                                            <p:strVal val="#ppt_x"/>
                                          </p:val>
                                        </p:tav>
                                      </p:tavLst>
                                    </p:anim>
                                    <p:anim calcmode="lin" valueType="num">
                                      <p:cBhvr additive="base">
                                        <p:cTn id="12" dur="75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additive="base">
                                        <p:cTn id="17" dur="750" fill="hold"/>
                                        <p:tgtEl>
                                          <p:spTgt spid="30"/>
                                        </p:tgtEl>
                                        <p:attrNameLst>
                                          <p:attrName>ppt_x</p:attrName>
                                        </p:attrNameLst>
                                      </p:cBhvr>
                                      <p:tavLst>
                                        <p:tav tm="0">
                                          <p:val>
                                            <p:strVal val="1+#ppt_w/2"/>
                                          </p:val>
                                        </p:tav>
                                        <p:tav tm="100000">
                                          <p:val>
                                            <p:strVal val="#ppt_x"/>
                                          </p:val>
                                        </p:tav>
                                      </p:tavLst>
                                    </p:anim>
                                    <p:anim calcmode="lin" valueType="num">
                                      <p:cBhvr additive="base">
                                        <p:cTn id="18" dur="750" fill="hold"/>
                                        <p:tgtEl>
                                          <p:spTgt spid="30"/>
                                        </p:tgtEl>
                                        <p:attrNameLst>
                                          <p:attrName>ppt_y</p:attrName>
                                        </p:attrNameLst>
                                      </p:cBhvr>
                                      <p:tavLst>
                                        <p:tav tm="0">
                                          <p:val>
                                            <p:strVal val="#ppt_y"/>
                                          </p:val>
                                        </p:tav>
                                        <p:tav tm="100000">
                                          <p:val>
                                            <p:strVal val="#ppt_y"/>
                                          </p:val>
                                        </p:tav>
                                      </p:tavLst>
                                    </p:anim>
                                  </p:childTnLst>
                                </p:cTn>
                              </p:par>
                              <p:par>
                                <p:cTn id="19" presetID="10"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750"/>
                                        <p:tgtEl>
                                          <p:spTgt spid="5"/>
                                        </p:tgtEl>
                                      </p:cBhvr>
                                    </p:animEffect>
                                  </p:childTnLst>
                                </p:cTn>
                              </p:par>
                              <p:par>
                                <p:cTn id="22" presetID="2" presetClass="entr" presetSubtype="2" fill="hold" nodeType="withEffect">
                                  <p:stCondLst>
                                    <p:cond delay="25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750" fill="hold"/>
                                        <p:tgtEl>
                                          <p:spTgt spid="9"/>
                                        </p:tgtEl>
                                        <p:attrNameLst>
                                          <p:attrName>ppt_x</p:attrName>
                                        </p:attrNameLst>
                                      </p:cBhvr>
                                      <p:tavLst>
                                        <p:tav tm="0">
                                          <p:val>
                                            <p:strVal val="1+#ppt_w/2"/>
                                          </p:val>
                                        </p:tav>
                                        <p:tav tm="100000">
                                          <p:val>
                                            <p:strVal val="#ppt_x"/>
                                          </p:val>
                                        </p:tav>
                                      </p:tavLst>
                                    </p:anim>
                                    <p:anim calcmode="lin" valueType="num">
                                      <p:cBhvr additive="base">
                                        <p:cTn id="25" dur="75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2" fill="hold" nodeType="click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750" fill="hold"/>
                                        <p:tgtEl>
                                          <p:spTgt spid="28"/>
                                        </p:tgtEl>
                                        <p:attrNameLst>
                                          <p:attrName>ppt_x</p:attrName>
                                        </p:attrNameLst>
                                      </p:cBhvr>
                                      <p:tavLst>
                                        <p:tav tm="0">
                                          <p:val>
                                            <p:strVal val="1+#ppt_w/2"/>
                                          </p:val>
                                        </p:tav>
                                        <p:tav tm="100000">
                                          <p:val>
                                            <p:strVal val="#ppt_x"/>
                                          </p:val>
                                        </p:tav>
                                      </p:tavLst>
                                    </p:anim>
                                    <p:anim calcmode="lin" valueType="num">
                                      <p:cBhvr additive="base">
                                        <p:cTn id="31" dur="750" fill="hold"/>
                                        <p:tgtEl>
                                          <p:spTgt spid="28"/>
                                        </p:tgtEl>
                                        <p:attrNameLst>
                                          <p:attrName>ppt_y</p:attrName>
                                        </p:attrNameLst>
                                      </p:cBhvr>
                                      <p:tavLst>
                                        <p:tav tm="0">
                                          <p:val>
                                            <p:strVal val="#ppt_y"/>
                                          </p:val>
                                        </p:tav>
                                        <p:tav tm="100000">
                                          <p:val>
                                            <p:strVal val="#ppt_y"/>
                                          </p:val>
                                        </p:tav>
                                      </p:tavLst>
                                    </p:anim>
                                  </p:childTnLst>
                                </p:cTn>
                              </p:par>
                              <p:par>
                                <p:cTn id="32" presetID="10" presetClass="entr" presetSubtype="0" fill="hold"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750"/>
                                        <p:tgtEl>
                                          <p:spTgt spid="11"/>
                                        </p:tgtEl>
                                      </p:cBhvr>
                                    </p:animEffect>
                                  </p:childTnLst>
                                </p:cTn>
                              </p:par>
                              <p:par>
                                <p:cTn id="35" presetID="2" presetClass="entr" presetSubtype="2" fill="hold" nodeType="withEffect">
                                  <p:stCondLst>
                                    <p:cond delay="25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750" fill="hold"/>
                                        <p:tgtEl>
                                          <p:spTgt spid="10"/>
                                        </p:tgtEl>
                                        <p:attrNameLst>
                                          <p:attrName>ppt_x</p:attrName>
                                        </p:attrNameLst>
                                      </p:cBhvr>
                                      <p:tavLst>
                                        <p:tav tm="0">
                                          <p:val>
                                            <p:strVal val="1+#ppt_w/2"/>
                                          </p:val>
                                        </p:tav>
                                        <p:tav tm="100000">
                                          <p:val>
                                            <p:strVal val="#ppt_x"/>
                                          </p:val>
                                        </p:tav>
                                      </p:tavLst>
                                    </p:anim>
                                    <p:anim calcmode="lin" valueType="num">
                                      <p:cBhvr additive="base">
                                        <p:cTn id="38" dur="75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nodeType="clickEffect">
                                  <p:stCondLst>
                                    <p:cond delay="0"/>
                                  </p:stCondLst>
                                  <p:childTnLst>
                                    <p:set>
                                      <p:cBhvr>
                                        <p:cTn id="42" dur="1" fill="hold">
                                          <p:stCondLst>
                                            <p:cond delay="0"/>
                                          </p:stCondLst>
                                        </p:cTn>
                                        <p:tgtEl>
                                          <p:spTgt spid="2"/>
                                        </p:tgtEl>
                                        <p:attrNameLst>
                                          <p:attrName>style.visibility</p:attrName>
                                        </p:attrNameLst>
                                      </p:cBhvr>
                                      <p:to>
                                        <p:strVal val="visible"/>
                                      </p:to>
                                    </p:set>
                                    <p:anim calcmode="lin" valueType="num">
                                      <p:cBhvr additive="base">
                                        <p:cTn id="43" dur="750" fill="hold"/>
                                        <p:tgtEl>
                                          <p:spTgt spid="2"/>
                                        </p:tgtEl>
                                        <p:attrNameLst>
                                          <p:attrName>ppt_x</p:attrName>
                                        </p:attrNameLst>
                                      </p:cBhvr>
                                      <p:tavLst>
                                        <p:tav tm="0">
                                          <p:val>
                                            <p:strVal val="1+#ppt_w/2"/>
                                          </p:val>
                                        </p:tav>
                                        <p:tav tm="100000">
                                          <p:val>
                                            <p:strVal val="#ppt_x"/>
                                          </p:val>
                                        </p:tav>
                                      </p:tavLst>
                                    </p:anim>
                                    <p:anim calcmode="lin" valueType="num">
                                      <p:cBhvr additive="base">
                                        <p:cTn id="44" dur="750" fill="hold"/>
                                        <p:tgtEl>
                                          <p:spTgt spid="2"/>
                                        </p:tgtEl>
                                        <p:attrNameLst>
                                          <p:attrName>ppt_y</p:attrName>
                                        </p:attrNameLst>
                                      </p:cBhvr>
                                      <p:tavLst>
                                        <p:tav tm="0">
                                          <p:val>
                                            <p:strVal val="#ppt_y"/>
                                          </p:val>
                                        </p:tav>
                                        <p:tav tm="100000">
                                          <p:val>
                                            <p:strVal val="#ppt_y"/>
                                          </p:val>
                                        </p:tav>
                                      </p:tavLst>
                                    </p:anim>
                                  </p:childTnLst>
                                </p:cTn>
                              </p:par>
                              <p:par>
                                <p:cTn id="45" presetID="10" presetClass="entr" presetSubtype="0" fill="hold" nodeType="with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750"/>
                                        <p:tgtEl>
                                          <p:spTgt spid="8"/>
                                        </p:tgtEl>
                                      </p:cBhvr>
                                    </p:animEffect>
                                  </p:childTnLst>
                                </p:cTn>
                              </p:par>
                              <p:par>
                                <p:cTn id="48" presetID="2" presetClass="entr" presetSubtype="2" fill="hold" nodeType="withEffect">
                                  <p:stCondLst>
                                    <p:cond delay="250"/>
                                  </p:stCondLst>
                                  <p:childTnLst>
                                    <p:set>
                                      <p:cBhvr>
                                        <p:cTn id="49" dur="1" fill="hold">
                                          <p:stCondLst>
                                            <p:cond delay="0"/>
                                          </p:stCondLst>
                                        </p:cTn>
                                        <p:tgtEl>
                                          <p:spTgt spid="7"/>
                                        </p:tgtEl>
                                        <p:attrNameLst>
                                          <p:attrName>style.visibility</p:attrName>
                                        </p:attrNameLst>
                                      </p:cBhvr>
                                      <p:to>
                                        <p:strVal val="visible"/>
                                      </p:to>
                                    </p:set>
                                    <p:anim calcmode="lin" valueType="num">
                                      <p:cBhvr additive="base">
                                        <p:cTn id="50" dur="750" fill="hold"/>
                                        <p:tgtEl>
                                          <p:spTgt spid="7"/>
                                        </p:tgtEl>
                                        <p:attrNameLst>
                                          <p:attrName>ppt_x</p:attrName>
                                        </p:attrNameLst>
                                      </p:cBhvr>
                                      <p:tavLst>
                                        <p:tav tm="0">
                                          <p:val>
                                            <p:strVal val="1+#ppt_w/2"/>
                                          </p:val>
                                        </p:tav>
                                        <p:tav tm="100000">
                                          <p:val>
                                            <p:strVal val="#ppt_x"/>
                                          </p:val>
                                        </p:tav>
                                      </p:tavLst>
                                    </p:anim>
                                    <p:anim calcmode="lin" valueType="num">
                                      <p:cBhvr additive="base">
                                        <p:cTn id="51" dur="750" fill="hold"/>
                                        <p:tgtEl>
                                          <p:spTgt spid="7"/>
                                        </p:tgtEl>
                                        <p:attrNameLst>
                                          <p:attrName>ppt_y</p:attrName>
                                        </p:attrNameLst>
                                      </p:cBhvr>
                                      <p:tavLst>
                                        <p:tav tm="0">
                                          <p:val>
                                            <p:strVal val="#ppt_y"/>
                                          </p:val>
                                        </p:tav>
                                        <p:tav tm="100000">
                                          <p:val>
                                            <p:strVal val="#ppt_y"/>
                                          </p:val>
                                        </p:tav>
                                      </p:tavLst>
                                    </p:anim>
                                  </p:childTnLst>
                                </p:cTn>
                              </p:par>
                            </p:childTnLst>
                          </p:cTn>
                        </p:par>
                        <p:par>
                          <p:cTn id="52" fill="hold">
                            <p:stCondLst>
                              <p:cond delay="1000"/>
                            </p:stCondLst>
                            <p:childTnLst>
                              <p:par>
                                <p:cTn id="53" presetID="10" presetClass="entr" presetSubtype="0" fill="hold" nodeType="afterEffect">
                                  <p:stCondLst>
                                    <p:cond delay="75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p>
            <a:r>
              <a:rPr lang="en-US" dirty="0" smtClean="0"/>
              <a:t>MBAM: Integration</a:t>
            </a:r>
            <a:endParaRPr lang="en-US" dirty="0"/>
          </a:p>
        </p:txBody>
      </p:sp>
      <p:sp>
        <p:nvSpPr>
          <p:cNvPr id="12" name="Rectangle 11"/>
          <p:cNvSpPr/>
          <p:nvPr/>
        </p:nvSpPr>
        <p:spPr bwMode="auto">
          <a:xfrm>
            <a:off x="8830389" y="1699216"/>
            <a:ext cx="2656490" cy="3240837"/>
          </a:xfrm>
          <a:prstGeom prst="rect">
            <a:avLst/>
          </a:prstGeom>
          <a:solidFill>
            <a:schemeClr val="accent2">
              <a:lumMod val="7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0" tIns="45715" rIns="91430" bIns="45715" numCol="1" rtlCol="0" anchor="ctr" anchorCtr="0" compatLnSpc="1">
            <a:prstTxWarp prst="textNoShape">
              <a:avLst/>
            </a:prstTxWarp>
          </a:bodyPr>
          <a:lstStyle/>
          <a:p>
            <a:pPr algn="ctr" defTabSz="914037"/>
            <a:endParaRPr lang="en-US" sz="2200" dirty="0">
              <a:solidFill>
                <a:schemeClr val="bg1"/>
              </a:solidFill>
            </a:endParaRPr>
          </a:p>
        </p:txBody>
      </p:sp>
      <p:sp>
        <p:nvSpPr>
          <p:cNvPr id="9" name="Rectangle 8"/>
          <p:cNvSpPr/>
          <p:nvPr/>
        </p:nvSpPr>
        <p:spPr bwMode="auto">
          <a:xfrm>
            <a:off x="570949" y="3640546"/>
            <a:ext cx="2656490" cy="1299507"/>
          </a:xfrm>
          <a:prstGeom prst="rect">
            <a:avLst/>
          </a:prstGeom>
          <a:solidFill>
            <a:srgbClr val="83B800"/>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0" tIns="45715" rIns="91430" bIns="45715" numCol="1" rtlCol="0" anchor="ctr" anchorCtr="0" compatLnSpc="1">
            <a:prstTxWarp prst="textNoShape">
              <a:avLst/>
            </a:prstTxWarp>
          </a:bodyPr>
          <a:lstStyle/>
          <a:p>
            <a:pPr algn="ctr" defTabSz="914037"/>
            <a:endParaRPr lang="en-US" dirty="0">
              <a:solidFill>
                <a:schemeClr val="bg1"/>
              </a:solidFill>
            </a:endParaRPr>
          </a:p>
        </p:txBody>
      </p:sp>
      <p:sp>
        <p:nvSpPr>
          <p:cNvPr id="14" name="Rectangle 13"/>
          <p:cNvSpPr/>
          <p:nvPr/>
        </p:nvSpPr>
        <p:spPr>
          <a:xfrm>
            <a:off x="588002" y="3691355"/>
            <a:ext cx="2639438" cy="923324"/>
          </a:xfrm>
          <a:prstGeom prst="rect">
            <a:avLst/>
          </a:prstGeom>
        </p:spPr>
        <p:txBody>
          <a:bodyPr wrap="square" lIns="91433" tIns="45717" rIns="91433" bIns="45717">
            <a:spAutoFit/>
          </a:bodyPr>
          <a:lstStyle/>
          <a:p>
            <a:pPr lvl="0"/>
            <a:r>
              <a:rPr lang="en-US" dirty="0">
                <a:solidFill>
                  <a:schemeClr val="bg1"/>
                </a:solidFill>
                <a:latin typeface="Segoe UI" pitchFamily="34" charset="0"/>
              </a:rPr>
              <a:t>Integration </a:t>
            </a:r>
            <a:r>
              <a:rPr lang="en-US" dirty="0" smtClean="0">
                <a:solidFill>
                  <a:schemeClr val="bg1"/>
                </a:solidFill>
                <a:latin typeface="Segoe UI" pitchFamily="34" charset="0"/>
              </a:rPr>
              <a:t>with</a:t>
            </a:r>
            <a:br>
              <a:rPr lang="en-US" dirty="0" smtClean="0">
                <a:solidFill>
                  <a:schemeClr val="bg1"/>
                </a:solidFill>
                <a:latin typeface="Segoe UI" pitchFamily="34" charset="0"/>
              </a:rPr>
            </a:br>
            <a:r>
              <a:rPr lang="en-US" dirty="0" smtClean="0">
                <a:solidFill>
                  <a:schemeClr val="bg1"/>
                </a:solidFill>
                <a:latin typeface="Segoe UI" pitchFamily="34" charset="0"/>
              </a:rPr>
              <a:t>System </a:t>
            </a:r>
            <a:r>
              <a:rPr lang="en-US" dirty="0">
                <a:solidFill>
                  <a:schemeClr val="bg1"/>
                </a:solidFill>
                <a:latin typeface="Segoe UI" pitchFamily="34" charset="0"/>
              </a:rPr>
              <a:t>Center </a:t>
            </a:r>
            <a:r>
              <a:rPr lang="en-US" dirty="0" smtClean="0">
                <a:solidFill>
                  <a:schemeClr val="bg1"/>
                </a:solidFill>
                <a:latin typeface="Segoe UI" pitchFamily="34" charset="0"/>
              </a:rPr>
              <a:t>2012 Configuration </a:t>
            </a:r>
            <a:r>
              <a:rPr lang="en-US" dirty="0">
                <a:solidFill>
                  <a:schemeClr val="bg1"/>
                </a:solidFill>
                <a:latin typeface="Segoe UI" pitchFamily="34" charset="0"/>
              </a:rPr>
              <a:t>Manager</a:t>
            </a:r>
          </a:p>
        </p:txBody>
      </p:sp>
      <p:sp>
        <p:nvSpPr>
          <p:cNvPr id="11" name="Rectangle 10"/>
          <p:cNvSpPr/>
          <p:nvPr/>
        </p:nvSpPr>
        <p:spPr bwMode="auto">
          <a:xfrm>
            <a:off x="6077243" y="3640546"/>
            <a:ext cx="2656490" cy="1299507"/>
          </a:xfrm>
          <a:prstGeom prst="rect">
            <a:avLst/>
          </a:prstGeom>
          <a:solidFill>
            <a:schemeClr val="accent2"/>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0" tIns="45715" rIns="91430" bIns="45715" numCol="1" rtlCol="0" anchor="ctr" anchorCtr="0" compatLnSpc="1">
            <a:prstTxWarp prst="textNoShape">
              <a:avLst/>
            </a:prstTxWarp>
          </a:bodyPr>
          <a:lstStyle/>
          <a:p>
            <a:pPr algn="ctr" defTabSz="914037"/>
            <a:endParaRPr lang="en-US" dirty="0">
              <a:solidFill>
                <a:schemeClr val="bg1"/>
              </a:solidFill>
            </a:endParaRPr>
          </a:p>
        </p:txBody>
      </p:sp>
      <p:sp>
        <p:nvSpPr>
          <p:cNvPr id="15" name="Rectangle 14"/>
          <p:cNvSpPr/>
          <p:nvPr/>
        </p:nvSpPr>
        <p:spPr>
          <a:xfrm>
            <a:off x="6082388" y="3683731"/>
            <a:ext cx="2412959" cy="923324"/>
          </a:xfrm>
          <a:prstGeom prst="rect">
            <a:avLst/>
          </a:prstGeom>
        </p:spPr>
        <p:txBody>
          <a:bodyPr wrap="square" lIns="91433" tIns="45717" rIns="91433" bIns="45717">
            <a:spAutoFit/>
          </a:bodyPr>
          <a:lstStyle/>
          <a:p>
            <a:r>
              <a:rPr lang="en-US" dirty="0" smtClean="0">
                <a:solidFill>
                  <a:schemeClr val="bg1"/>
                </a:solidFill>
                <a:latin typeface="Segoe UI" pitchFamily="34" charset="0"/>
              </a:rPr>
              <a:t>Report</a:t>
            </a:r>
            <a:br>
              <a:rPr lang="en-US" dirty="0" smtClean="0">
                <a:solidFill>
                  <a:schemeClr val="bg1"/>
                </a:solidFill>
                <a:latin typeface="Segoe UI" pitchFamily="34" charset="0"/>
              </a:rPr>
            </a:br>
            <a:r>
              <a:rPr lang="en-US" dirty="0" smtClean="0">
                <a:solidFill>
                  <a:schemeClr val="bg1"/>
                </a:solidFill>
                <a:latin typeface="Segoe UI" pitchFamily="34" charset="0"/>
              </a:rPr>
              <a:t>customization </a:t>
            </a:r>
            <a:r>
              <a:rPr lang="en-US" dirty="0">
                <a:solidFill>
                  <a:schemeClr val="bg1"/>
                </a:solidFill>
                <a:latin typeface="Segoe UI" pitchFamily="34" charset="0"/>
              </a:rPr>
              <a:t>with SSRS</a:t>
            </a:r>
          </a:p>
        </p:txBody>
      </p:sp>
      <p:sp>
        <p:nvSpPr>
          <p:cNvPr id="10" name="Rectangle 9"/>
          <p:cNvSpPr/>
          <p:nvPr/>
        </p:nvSpPr>
        <p:spPr bwMode="auto">
          <a:xfrm>
            <a:off x="3324096" y="3640546"/>
            <a:ext cx="2656490" cy="1299507"/>
          </a:xfrm>
          <a:prstGeom prst="rect">
            <a:avLst/>
          </a:prstGeom>
          <a:solidFill>
            <a:schemeClr val="accent2">
              <a:lumMod val="7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0" tIns="45715" rIns="91430" bIns="45715" numCol="1" rtlCol="0" anchor="ctr" anchorCtr="0" compatLnSpc="1">
            <a:prstTxWarp prst="textNoShape">
              <a:avLst/>
            </a:prstTxWarp>
          </a:bodyPr>
          <a:lstStyle/>
          <a:p>
            <a:pPr algn="ctr" defTabSz="914037"/>
            <a:endParaRPr lang="en-US" dirty="0">
              <a:solidFill>
                <a:schemeClr val="bg1"/>
              </a:solidFill>
            </a:endParaRPr>
          </a:p>
        </p:txBody>
      </p:sp>
      <p:sp>
        <p:nvSpPr>
          <p:cNvPr id="19" name="Rectangle 18"/>
          <p:cNvSpPr/>
          <p:nvPr/>
        </p:nvSpPr>
        <p:spPr>
          <a:xfrm>
            <a:off x="3351338" y="3663224"/>
            <a:ext cx="2451378" cy="923324"/>
          </a:xfrm>
          <a:prstGeom prst="rect">
            <a:avLst/>
          </a:prstGeom>
        </p:spPr>
        <p:txBody>
          <a:bodyPr wrap="square" lIns="91433" tIns="45717" rIns="91433" bIns="45717">
            <a:spAutoFit/>
          </a:bodyPr>
          <a:lstStyle/>
          <a:p>
            <a:pPr lvl="0"/>
            <a:r>
              <a:rPr lang="en-US" dirty="0">
                <a:solidFill>
                  <a:schemeClr val="bg1"/>
                </a:solidFill>
                <a:latin typeface="Segoe UI" pitchFamily="34" charset="0"/>
              </a:rPr>
              <a:t>Automated encryption provisioning </a:t>
            </a:r>
          </a:p>
        </p:txBody>
      </p:sp>
      <p:pic>
        <p:nvPicPr>
          <p:cNvPr id="25" name="Picture 8"/>
          <p:cNvPicPr>
            <a:picLocks noChangeAspect="1" noChangeArrowheads="1"/>
          </p:cNvPicPr>
          <p:nvPr/>
        </p:nvPicPr>
        <p:blipFill rotWithShape="1">
          <a:blip r:embed="rId3">
            <a:extLst>
              <a:ext uri="{28A0092B-C50C-407E-A947-70E740481C1C}">
                <a14:useLocalDpi xmlns:a14="http://schemas.microsoft.com/office/drawing/2010/main" val="0"/>
              </a:ext>
            </a:extLst>
          </a:blip>
          <a:srcRect l="190" t="8761" r="1136" b="26421"/>
          <a:stretch/>
        </p:blipFill>
        <p:spPr bwMode="auto">
          <a:xfrm>
            <a:off x="6082387" y="1699217"/>
            <a:ext cx="2651345" cy="18366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2099" b="2099"/>
          <a:stretch/>
        </p:blipFill>
        <p:spPr bwMode="auto">
          <a:xfrm>
            <a:off x="570949" y="1699216"/>
            <a:ext cx="2656490" cy="18366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 name="Picture 4" descr="\\MAGNUM\Projects\Microsoft\Cloud Power FY12\Design\Icons\PNGs\IT_guy.png"/>
          <p:cNvPicPr>
            <a:picLocks noChangeAspect="1" noChangeArrowheads="1"/>
          </p:cNvPicPr>
          <p:nvPr/>
        </p:nvPicPr>
        <p:blipFill>
          <a:blip r:embed="rId5" cstate="print">
            <a:biLevel thresh="25000"/>
          </a:blip>
          <a:stretch>
            <a:fillRect/>
          </a:stretch>
        </p:blipFill>
        <p:spPr bwMode="auto">
          <a:xfrm>
            <a:off x="8819861" y="1980861"/>
            <a:ext cx="2677546" cy="2677546"/>
          </a:xfrm>
          <a:prstGeom prst="rect">
            <a:avLst/>
          </a:prstGeom>
          <a:noFill/>
        </p:spPr>
      </p:pic>
      <p:pic>
        <p:nvPicPr>
          <p:cNvPr id="22" name="Picture 21"/>
          <p:cNvPicPr>
            <a:picLocks noChangeAspect="1"/>
          </p:cNvPicPr>
          <p:nvPr/>
        </p:nvPicPr>
        <p:blipFill rotWithShape="1">
          <a:blip r:embed="rId6">
            <a:extLst>
              <a:ext uri="{28A0092B-C50C-407E-A947-70E740481C1C}">
                <a14:useLocalDpi xmlns:a14="http://schemas.microsoft.com/office/drawing/2010/main" val="0"/>
              </a:ext>
            </a:extLst>
          </a:blip>
          <a:srcRect r="3691"/>
          <a:stretch/>
        </p:blipFill>
        <p:spPr>
          <a:xfrm>
            <a:off x="3324096" y="1699217"/>
            <a:ext cx="2656490" cy="1837447"/>
          </a:xfrm>
          <a:prstGeom prst="rect">
            <a:avLst/>
          </a:prstGeom>
        </p:spPr>
      </p:pic>
    </p:spTree>
    <p:extLst>
      <p:ext uri="{BB962C8B-B14F-4D97-AF65-F5344CB8AC3E}">
        <p14:creationId xmlns:p14="http://schemas.microsoft.com/office/powerpoint/2010/main" val="1275042233"/>
      </p:ext>
    </p:extLst>
  </p:cSld>
  <p:clrMapOvr>
    <a:masterClrMapping/>
  </p:clrMapOvr>
  <p:transition spd="slow">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t="27038"/>
          <a:stretch/>
        </p:blipFill>
        <p:spPr>
          <a:xfrm>
            <a:off x="4474742" y="1768475"/>
            <a:ext cx="7507287" cy="3648848"/>
          </a:xfrm>
          <a:prstGeom prst="rect">
            <a:avLst/>
          </a:prstGeom>
        </p:spPr>
      </p:pic>
      <p:sp>
        <p:nvSpPr>
          <p:cNvPr id="4" name="Title 3"/>
          <p:cNvSpPr>
            <a:spLocks noGrp="1"/>
          </p:cNvSpPr>
          <p:nvPr>
            <p:ph type="title"/>
          </p:nvPr>
        </p:nvSpPr>
        <p:spPr/>
        <p:txBody>
          <a:bodyPr/>
          <a:lstStyle/>
          <a:p>
            <a:r>
              <a:rPr lang="en-US" dirty="0" smtClean="0"/>
              <a:t>MBAM: Reducing </a:t>
            </a:r>
            <a:r>
              <a:rPr lang="en-US" dirty="0"/>
              <a:t>Costs</a:t>
            </a:r>
          </a:p>
        </p:txBody>
      </p:sp>
      <p:sp>
        <p:nvSpPr>
          <p:cNvPr id="5" name="Rectangle 4"/>
          <p:cNvSpPr/>
          <p:nvPr/>
        </p:nvSpPr>
        <p:spPr bwMode="auto">
          <a:xfrm>
            <a:off x="4474743" y="4868459"/>
            <a:ext cx="7507287" cy="767231"/>
          </a:xfrm>
          <a:prstGeom prst="rect">
            <a:avLst/>
          </a:prstGeom>
          <a:solidFill>
            <a:schemeClr val="accent2">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45720" rIns="45720" bIns="45720" numCol="1" spcCol="0" rtlCol="0" fromWordArt="0" anchor="ctr" anchorCtr="0" forceAA="0" compatLnSpc="1">
            <a:prstTxWarp prst="textNoShape">
              <a:avLst/>
            </a:prstTxWarp>
            <a:noAutofit/>
          </a:bodyPr>
          <a:lstStyle/>
          <a:p>
            <a:pPr algn="ctr"/>
            <a:r>
              <a:rPr lang="en-US" sz="2400" dirty="0">
                <a:solidFill>
                  <a:schemeClr val="bg1"/>
                </a:solidFill>
                <a:latin typeface="Segoe UI" pitchFamily="34" charset="0"/>
              </a:rPr>
              <a:t>Self Service Recovery Console</a:t>
            </a:r>
          </a:p>
        </p:txBody>
      </p:sp>
      <p:sp>
        <p:nvSpPr>
          <p:cNvPr id="7" name="Rectangle 6"/>
          <p:cNvSpPr/>
          <p:nvPr/>
        </p:nvSpPr>
        <p:spPr bwMode="auto">
          <a:xfrm>
            <a:off x="503123" y="4875846"/>
            <a:ext cx="3849624" cy="767231"/>
          </a:xfrm>
          <a:prstGeom prst="rect">
            <a:avLst/>
          </a:prstGeom>
          <a:solidFill>
            <a:schemeClr val="accent2">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45720" rIns="45720" bIns="45720" numCol="1" spcCol="0" rtlCol="0" fromWordArt="0" anchor="ctr" anchorCtr="0" forceAA="0" compatLnSpc="1">
            <a:prstTxWarp prst="textNoShape">
              <a:avLst/>
            </a:prstTxWarp>
            <a:noAutofit/>
          </a:bodyPr>
          <a:lstStyle/>
          <a:p>
            <a:pPr algn="ctr"/>
            <a:r>
              <a:rPr lang="en-US" sz="2400" dirty="0" smtClean="0">
                <a:solidFill>
                  <a:srgbClr val="FFFFFF"/>
                </a:solidFill>
              </a:rPr>
              <a:t>Users help themselves</a:t>
            </a:r>
            <a:endParaRPr lang="en-US" sz="2400" dirty="0">
              <a:solidFill>
                <a:srgbClr val="FFFFFF"/>
              </a:solidFill>
            </a:endParaRPr>
          </a:p>
        </p:txBody>
      </p:sp>
      <p:sp>
        <p:nvSpPr>
          <p:cNvPr id="6" name="Rectangle 5"/>
          <p:cNvSpPr/>
          <p:nvPr/>
        </p:nvSpPr>
        <p:spPr bwMode="auto">
          <a:xfrm>
            <a:off x="503123" y="1768475"/>
            <a:ext cx="3849624" cy="3113632"/>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pic>
        <p:nvPicPr>
          <p:cNvPr id="8" name="Picture 30" descr="Reduced-Cost.png"/>
          <p:cNvPicPr>
            <a:picLocks noChangeAspect="1"/>
          </p:cNvPicPr>
          <p:nvPr/>
        </p:nvPicPr>
        <p:blipFill>
          <a:blip r:embed="rId4" cstate="print"/>
          <a:srcRect l="10599" r="12095"/>
          <a:stretch>
            <a:fillRect/>
          </a:stretch>
        </p:blipFill>
        <p:spPr bwMode="auto">
          <a:xfrm>
            <a:off x="1206579" y="1701959"/>
            <a:ext cx="2442708" cy="3233014"/>
          </a:xfrm>
          <a:prstGeom prst="rect">
            <a:avLst/>
          </a:prstGeom>
          <a:noFill/>
          <a:ln w="9525">
            <a:noFill/>
            <a:miter lim="800000"/>
            <a:headEnd/>
            <a:tailEnd/>
          </a:ln>
        </p:spPr>
      </p:pic>
    </p:spTree>
    <p:extLst>
      <p:ext uri="{BB962C8B-B14F-4D97-AF65-F5344CB8AC3E}">
        <p14:creationId xmlns:p14="http://schemas.microsoft.com/office/powerpoint/2010/main" val="3455151283"/>
      </p:ext>
    </p:extLst>
  </p:cSld>
  <p:clrMapOvr>
    <a:masterClrMapping/>
  </p:clrMapOvr>
  <p:transition spd="slow">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p>
            <a:r>
              <a:rPr lang="en-US" dirty="0"/>
              <a:t>UEFI Support</a:t>
            </a:r>
          </a:p>
        </p:txBody>
      </p:sp>
      <p:sp>
        <p:nvSpPr>
          <p:cNvPr id="13" name="Rectangle 12"/>
          <p:cNvSpPr/>
          <p:nvPr/>
        </p:nvSpPr>
        <p:spPr bwMode="auto">
          <a:xfrm>
            <a:off x="9470136" y="4876334"/>
            <a:ext cx="1883664" cy="764518"/>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dirty="0">
              <a:gradFill>
                <a:gsLst>
                  <a:gs pos="0">
                    <a:srgbClr val="FFFFFF"/>
                  </a:gs>
                  <a:gs pos="100000">
                    <a:srgbClr val="FFFFFF"/>
                  </a:gs>
                </a:gsLst>
                <a:lin ang="5400000" scaled="0"/>
              </a:gradFill>
              <a:ea typeface="Segoe UI" pitchFamily="34" charset="0"/>
              <a:cs typeface="Segoe UI" pitchFamily="34" charset="0"/>
            </a:endParaRPr>
          </a:p>
        </p:txBody>
      </p:sp>
      <p:sp>
        <p:nvSpPr>
          <p:cNvPr id="20" name="Content Placeholder 2"/>
          <p:cNvSpPr txBox="1">
            <a:spLocks/>
          </p:cNvSpPr>
          <p:nvPr/>
        </p:nvSpPr>
        <p:spPr>
          <a:xfrm>
            <a:off x="5493930" y="3220955"/>
            <a:ext cx="5574506" cy="775597"/>
          </a:xfrm>
          <a:prstGeom prst="rect">
            <a:avLst/>
          </a:prstGeom>
        </p:spPr>
        <p:txBody>
          <a:bodyPr vert="horz" wrap="square" lIns="0" tIns="0" rIns="0" bIns="0" rtlCol="0">
            <a:spAutoFit/>
          </a:bodyPr>
          <a:lstStyle>
            <a:lvl1pPr marL="0" indent="0" algn="l" defTabSz="914363" rtl="0" eaLnBrk="1" latinLnBrk="0" hangingPunct="1">
              <a:lnSpc>
                <a:spcPct val="90000"/>
              </a:lnSpc>
              <a:spcBef>
                <a:spcPts val="0"/>
              </a:spcBef>
              <a:spcAft>
                <a:spcPts val="900"/>
              </a:spcAft>
              <a:buSzPct val="90000"/>
              <a:buFont typeface="Arial" pitchFamily="34" charset="0"/>
              <a:buNone/>
              <a:defRPr sz="4000" kern="1200" spc="-100" baseline="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Segoe UI Light" pitchFamily="34" charset="0"/>
                <a:ea typeface="+mn-ea"/>
                <a:cs typeface="+mn-cs"/>
              </a:defRPr>
            </a:lvl1pPr>
            <a:lvl2pPr marL="0" indent="0" algn="l" defTabSz="914363" rtl="0" eaLnBrk="1" latinLnBrk="0" hangingPunct="1">
              <a:lnSpc>
                <a:spcPct val="90000"/>
              </a:lnSpc>
              <a:spcBef>
                <a:spcPts val="0"/>
              </a:spcBef>
              <a:spcAft>
                <a:spcPts val="400"/>
              </a:spcAft>
              <a:buSzPct val="90000"/>
              <a:buFont typeface="Arial" pitchFamily="34" charset="0"/>
              <a:buNone/>
              <a:tabLst>
                <a:tab pos="630238" algn="l"/>
              </a:tabLst>
              <a:defRPr sz="2000" kern="1200" spc="-50" baseline="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0" indent="0" algn="l" defTabSz="914363" rtl="0" eaLnBrk="1" latinLnBrk="0" hangingPunct="1">
              <a:lnSpc>
                <a:spcPct val="90000"/>
              </a:lnSpc>
              <a:spcBef>
                <a:spcPts val="0"/>
              </a:spcBef>
              <a:spcAft>
                <a:spcPts val="400"/>
              </a:spcAft>
              <a:buSzPct val="90000"/>
              <a:buFont typeface="Arial" pitchFamily="34" charset="0"/>
              <a:buNone/>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0" indent="0" algn="l" defTabSz="914363" rtl="0" eaLnBrk="1" latinLnBrk="0" hangingPunct="1">
              <a:lnSpc>
                <a:spcPct val="90000"/>
              </a:lnSpc>
              <a:spcBef>
                <a:spcPts val="0"/>
              </a:spcBef>
              <a:spcAft>
                <a:spcPts val="400"/>
              </a:spcAft>
              <a:buSzPct val="90000"/>
              <a:buFont typeface="Arial" pitchFamily="34" charset="0"/>
              <a:buNone/>
              <a:tabLst>
                <a:tab pos="914400" algn="l"/>
              </a:tabLst>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0" indent="0" algn="l" defTabSz="914363" rtl="0" eaLnBrk="1" latinLnBrk="0" hangingPunct="1">
              <a:lnSpc>
                <a:spcPct val="90000"/>
              </a:lnSpc>
              <a:spcBef>
                <a:spcPts val="0"/>
              </a:spcBef>
              <a:spcAft>
                <a:spcPts val="400"/>
              </a:spcAft>
              <a:buSzPct val="90000"/>
              <a:buFont typeface="Arial" pitchFamily="34" charset="0"/>
              <a:buNone/>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800" dirty="0" smtClean="0">
                <a:solidFill>
                  <a:schemeClr val="accent2">
                    <a:lumMod val="75000"/>
                  </a:schemeClr>
                </a:solidFill>
                <a:latin typeface="+mj-lt"/>
              </a:rPr>
              <a:t>UEFI helps ensure that the computer only loads trusted operating systems</a:t>
            </a:r>
            <a:endParaRPr lang="en-US" sz="2800" dirty="0">
              <a:solidFill>
                <a:schemeClr val="accent2">
                  <a:lumMod val="75000"/>
                </a:schemeClr>
              </a:solidFill>
              <a:latin typeface="+mj-lt"/>
            </a:endParaRPr>
          </a:p>
        </p:txBody>
      </p:sp>
      <p:sp>
        <p:nvSpPr>
          <p:cNvPr id="12" name="Rectangle 11"/>
          <p:cNvSpPr/>
          <p:nvPr/>
        </p:nvSpPr>
        <p:spPr bwMode="auto">
          <a:xfrm>
            <a:off x="520700" y="1768475"/>
            <a:ext cx="1879579" cy="1853702"/>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ea typeface="Segoe UI" pitchFamily="34" charset="0"/>
              <a:cs typeface="Segoe UI" pitchFamily="34" charset="0"/>
            </a:endParaRP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2089" t="-799" r="-2089" b="799"/>
          <a:stretch/>
        </p:blipFill>
        <p:spPr>
          <a:xfrm>
            <a:off x="2468355" y="1747634"/>
            <a:ext cx="2649565" cy="3830002"/>
          </a:xfrm>
          <a:prstGeom prst="rect">
            <a:avLst/>
          </a:prstGeom>
        </p:spPr>
      </p:pic>
      <p:sp>
        <p:nvSpPr>
          <p:cNvPr id="10" name="Rectangle 9"/>
          <p:cNvSpPr/>
          <p:nvPr/>
        </p:nvSpPr>
        <p:spPr bwMode="auto">
          <a:xfrm>
            <a:off x="520700" y="3730465"/>
            <a:ext cx="1879579" cy="1868012"/>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ea typeface="Segoe UI" pitchFamily="34" charset="0"/>
              <a:cs typeface="Segoe UI" pitchFamily="34" charset="0"/>
            </a:endParaRPr>
          </a:p>
        </p:txBody>
      </p:sp>
      <p:pic>
        <p:nvPicPr>
          <p:cNvPr id="27" name="Picture 5" descr="\\MAGNUM\Projects\Microsoft\Cloud Power FY12\Design\Icons\PNGs\Seal.png"/>
          <p:cNvPicPr>
            <a:picLocks noChangeAspect="1" noChangeArrowheads="1"/>
          </p:cNvPicPr>
          <p:nvPr/>
        </p:nvPicPr>
        <p:blipFill>
          <a:blip r:embed="rId4" cstate="print">
            <a:lum bright="100000"/>
          </a:blip>
          <a:srcRect/>
          <a:stretch>
            <a:fillRect/>
          </a:stretch>
        </p:blipFill>
        <p:spPr bwMode="auto">
          <a:xfrm>
            <a:off x="546088" y="1780926"/>
            <a:ext cx="1828800" cy="1828800"/>
          </a:xfrm>
          <a:prstGeom prst="rect">
            <a:avLst/>
          </a:prstGeom>
          <a:noFill/>
        </p:spPr>
      </p:pic>
      <p:sp>
        <p:nvSpPr>
          <p:cNvPr id="21" name="Freeform 18"/>
          <p:cNvSpPr>
            <a:spLocks noEditPoints="1"/>
          </p:cNvSpPr>
          <p:nvPr/>
        </p:nvSpPr>
        <p:spPr bwMode="black">
          <a:xfrm>
            <a:off x="984894" y="4084250"/>
            <a:ext cx="951189" cy="1160442"/>
          </a:xfrm>
          <a:custGeom>
            <a:avLst/>
            <a:gdLst>
              <a:gd name="T0" fmla="*/ 129 w 246"/>
              <a:gd name="T1" fmla="*/ 192 h 300"/>
              <a:gd name="T2" fmla="*/ 43 w 246"/>
              <a:gd name="T3" fmla="*/ 202 h 300"/>
              <a:gd name="T4" fmla="*/ 129 w 246"/>
              <a:gd name="T5" fmla="*/ 126 h 300"/>
              <a:gd name="T6" fmla="*/ 43 w 246"/>
              <a:gd name="T7" fmla="*/ 135 h 300"/>
              <a:gd name="T8" fmla="*/ 129 w 246"/>
              <a:gd name="T9" fmla="*/ 126 h 300"/>
              <a:gd name="T10" fmla="*/ 215 w 246"/>
              <a:gd name="T11" fmla="*/ 101 h 300"/>
              <a:gd name="T12" fmla="*/ 219 w 246"/>
              <a:gd name="T13" fmla="*/ 90 h 300"/>
              <a:gd name="T14" fmla="*/ 208 w 246"/>
              <a:gd name="T15" fmla="*/ 111 h 300"/>
              <a:gd name="T16" fmla="*/ 43 w 246"/>
              <a:gd name="T17" fmla="*/ 92 h 300"/>
              <a:gd name="T18" fmla="*/ 117 w 246"/>
              <a:gd name="T19" fmla="*/ 102 h 300"/>
              <a:gd name="T20" fmla="*/ 43 w 246"/>
              <a:gd name="T21" fmla="*/ 235 h 300"/>
              <a:gd name="T22" fmla="*/ 117 w 246"/>
              <a:gd name="T23" fmla="*/ 226 h 300"/>
              <a:gd name="T24" fmla="*/ 43 w 246"/>
              <a:gd name="T25" fmla="*/ 235 h 300"/>
              <a:gd name="T26" fmla="*/ 11 w 246"/>
              <a:gd name="T27" fmla="*/ 287 h 300"/>
              <a:gd name="T28" fmla="*/ 35 w 246"/>
              <a:gd name="T29" fmla="*/ 36 h 300"/>
              <a:gd name="T30" fmla="*/ 0 w 246"/>
              <a:gd name="T31" fmla="*/ 22 h 300"/>
              <a:gd name="T32" fmla="*/ 219 w 246"/>
              <a:gd name="T33" fmla="*/ 300 h 300"/>
              <a:gd name="T34" fmla="*/ 208 w 246"/>
              <a:gd name="T35" fmla="*/ 173 h 300"/>
              <a:gd name="T36" fmla="*/ 117 w 246"/>
              <a:gd name="T37" fmla="*/ 159 h 300"/>
              <a:gd name="T38" fmla="*/ 43 w 246"/>
              <a:gd name="T39" fmla="*/ 169 h 300"/>
              <a:gd name="T40" fmla="*/ 117 w 246"/>
              <a:gd name="T41" fmla="*/ 159 h 300"/>
              <a:gd name="T42" fmla="*/ 57 w 246"/>
              <a:gd name="T43" fmla="*/ 22 h 300"/>
              <a:gd name="T44" fmla="*/ 86 w 246"/>
              <a:gd name="T45" fmla="*/ 20 h 300"/>
              <a:gd name="T46" fmla="*/ 110 w 246"/>
              <a:gd name="T47" fmla="*/ 0 h 300"/>
              <a:gd name="T48" fmla="*/ 133 w 246"/>
              <a:gd name="T49" fmla="*/ 20 h 300"/>
              <a:gd name="T50" fmla="*/ 162 w 246"/>
              <a:gd name="T51" fmla="*/ 22 h 300"/>
              <a:gd name="T52" fmla="*/ 179 w 246"/>
              <a:gd name="T53" fmla="*/ 43 h 300"/>
              <a:gd name="T54" fmla="*/ 41 w 246"/>
              <a:gd name="T55" fmla="*/ 36 h 300"/>
              <a:gd name="T56" fmla="*/ 110 w 246"/>
              <a:gd name="T57" fmla="*/ 20 h 300"/>
              <a:gd name="T58" fmla="*/ 110 w 246"/>
              <a:gd name="T59" fmla="*/ 11 h 300"/>
              <a:gd name="T60" fmla="*/ 190 w 246"/>
              <a:gd name="T61" fmla="*/ 269 h 300"/>
              <a:gd name="T62" fmla="*/ 29 w 246"/>
              <a:gd name="T63" fmla="*/ 59 h 300"/>
              <a:gd name="T64" fmla="*/ 190 w 246"/>
              <a:gd name="T65" fmla="*/ 71 h 300"/>
              <a:gd name="T66" fmla="*/ 200 w 246"/>
              <a:gd name="T67" fmla="*/ 49 h 300"/>
              <a:gd name="T68" fmla="*/ 19 w 246"/>
              <a:gd name="T69" fmla="*/ 278 h 300"/>
              <a:gd name="T70" fmla="*/ 200 w 246"/>
              <a:gd name="T71" fmla="*/ 185 h 300"/>
              <a:gd name="T72" fmla="*/ 190 w 246"/>
              <a:gd name="T73" fmla="*/ 269 h 300"/>
              <a:gd name="T74" fmla="*/ 190 w 246"/>
              <a:gd name="T75" fmla="*/ 133 h 300"/>
              <a:gd name="T76" fmla="*/ 200 w 246"/>
              <a:gd name="T77" fmla="*/ 124 h 300"/>
              <a:gd name="T78" fmla="*/ 215 w 246"/>
              <a:gd name="T79" fmla="*/ 35 h 300"/>
              <a:gd name="T80" fmla="*/ 219 w 246"/>
              <a:gd name="T81" fmla="*/ 22 h 300"/>
              <a:gd name="T82" fmla="*/ 184 w 246"/>
              <a:gd name="T83" fmla="*/ 36 h 300"/>
              <a:gd name="T84" fmla="*/ 208 w 246"/>
              <a:gd name="T85" fmla="*/ 44 h 300"/>
              <a:gd name="T86" fmla="*/ 246 w 246"/>
              <a:gd name="T87" fmla="*/ 41 h 300"/>
              <a:gd name="T88" fmla="*/ 155 w 246"/>
              <a:gd name="T89" fmla="*/ 134 h 300"/>
              <a:gd name="T90" fmla="*/ 156 w 246"/>
              <a:gd name="T91" fmla="*/ 92 h 300"/>
              <a:gd name="T92" fmla="*/ 218 w 246"/>
              <a:gd name="T93" fmla="*/ 41 h 300"/>
              <a:gd name="T94" fmla="*/ 246 w 246"/>
              <a:gd name="T95" fmla="*/ 107 h 300"/>
              <a:gd name="T96" fmla="*/ 155 w 246"/>
              <a:gd name="T97" fmla="*/ 201 h 300"/>
              <a:gd name="T98" fmla="*/ 156 w 246"/>
              <a:gd name="T99" fmla="*/ 159 h 300"/>
              <a:gd name="T100" fmla="*/ 218 w 246"/>
              <a:gd name="T101" fmla="*/ 107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46" h="300">
                <a:moveTo>
                  <a:pt x="43" y="192"/>
                </a:moveTo>
                <a:cubicBezTo>
                  <a:pt x="129" y="192"/>
                  <a:pt x="129" y="192"/>
                  <a:pt x="129" y="192"/>
                </a:cubicBezTo>
                <a:cubicBezTo>
                  <a:pt x="129" y="202"/>
                  <a:pt x="129" y="202"/>
                  <a:pt x="129" y="202"/>
                </a:cubicBezTo>
                <a:cubicBezTo>
                  <a:pt x="43" y="202"/>
                  <a:pt x="43" y="202"/>
                  <a:pt x="43" y="202"/>
                </a:cubicBezTo>
                <a:lnTo>
                  <a:pt x="43" y="192"/>
                </a:lnTo>
                <a:close/>
                <a:moveTo>
                  <a:pt x="129" y="126"/>
                </a:moveTo>
                <a:cubicBezTo>
                  <a:pt x="43" y="126"/>
                  <a:pt x="43" y="126"/>
                  <a:pt x="43" y="126"/>
                </a:cubicBezTo>
                <a:cubicBezTo>
                  <a:pt x="43" y="135"/>
                  <a:pt x="43" y="135"/>
                  <a:pt x="43" y="135"/>
                </a:cubicBezTo>
                <a:cubicBezTo>
                  <a:pt x="129" y="135"/>
                  <a:pt x="129" y="135"/>
                  <a:pt x="129" y="135"/>
                </a:cubicBezTo>
                <a:lnTo>
                  <a:pt x="129" y="126"/>
                </a:lnTo>
                <a:close/>
                <a:moveTo>
                  <a:pt x="208" y="111"/>
                </a:moveTo>
                <a:cubicBezTo>
                  <a:pt x="215" y="101"/>
                  <a:pt x="215" y="101"/>
                  <a:pt x="215" y="101"/>
                </a:cubicBezTo>
                <a:cubicBezTo>
                  <a:pt x="219" y="101"/>
                  <a:pt x="219" y="101"/>
                  <a:pt x="219" y="101"/>
                </a:cubicBezTo>
                <a:cubicBezTo>
                  <a:pt x="219" y="90"/>
                  <a:pt x="219" y="90"/>
                  <a:pt x="219" y="90"/>
                </a:cubicBezTo>
                <a:cubicBezTo>
                  <a:pt x="208" y="106"/>
                  <a:pt x="208" y="106"/>
                  <a:pt x="208" y="106"/>
                </a:cubicBezTo>
                <a:lnTo>
                  <a:pt x="208" y="111"/>
                </a:lnTo>
                <a:close/>
                <a:moveTo>
                  <a:pt x="117" y="92"/>
                </a:moveTo>
                <a:cubicBezTo>
                  <a:pt x="43" y="92"/>
                  <a:pt x="43" y="92"/>
                  <a:pt x="43" y="92"/>
                </a:cubicBezTo>
                <a:cubicBezTo>
                  <a:pt x="43" y="102"/>
                  <a:pt x="43" y="102"/>
                  <a:pt x="43" y="102"/>
                </a:cubicBezTo>
                <a:cubicBezTo>
                  <a:pt x="117" y="102"/>
                  <a:pt x="117" y="102"/>
                  <a:pt x="117" y="102"/>
                </a:cubicBezTo>
                <a:lnTo>
                  <a:pt x="117" y="92"/>
                </a:lnTo>
                <a:close/>
                <a:moveTo>
                  <a:pt x="43" y="235"/>
                </a:moveTo>
                <a:cubicBezTo>
                  <a:pt x="117" y="235"/>
                  <a:pt x="117" y="235"/>
                  <a:pt x="117" y="235"/>
                </a:cubicBezTo>
                <a:cubicBezTo>
                  <a:pt x="117" y="226"/>
                  <a:pt x="117" y="226"/>
                  <a:pt x="117" y="226"/>
                </a:cubicBezTo>
                <a:cubicBezTo>
                  <a:pt x="43" y="226"/>
                  <a:pt x="43" y="226"/>
                  <a:pt x="43" y="226"/>
                </a:cubicBezTo>
                <a:lnTo>
                  <a:pt x="43" y="235"/>
                </a:lnTo>
                <a:close/>
                <a:moveTo>
                  <a:pt x="208" y="287"/>
                </a:moveTo>
                <a:cubicBezTo>
                  <a:pt x="11" y="287"/>
                  <a:pt x="11" y="287"/>
                  <a:pt x="11" y="287"/>
                </a:cubicBezTo>
                <a:cubicBezTo>
                  <a:pt x="11" y="36"/>
                  <a:pt x="11" y="36"/>
                  <a:pt x="11" y="36"/>
                </a:cubicBezTo>
                <a:cubicBezTo>
                  <a:pt x="35" y="36"/>
                  <a:pt x="35" y="36"/>
                  <a:pt x="35" y="36"/>
                </a:cubicBezTo>
                <a:cubicBezTo>
                  <a:pt x="37" y="31"/>
                  <a:pt x="40" y="26"/>
                  <a:pt x="44" y="22"/>
                </a:cubicBezTo>
                <a:cubicBezTo>
                  <a:pt x="0" y="22"/>
                  <a:pt x="0" y="22"/>
                  <a:pt x="0" y="22"/>
                </a:cubicBezTo>
                <a:cubicBezTo>
                  <a:pt x="0" y="300"/>
                  <a:pt x="0" y="300"/>
                  <a:pt x="0" y="300"/>
                </a:cubicBezTo>
                <a:cubicBezTo>
                  <a:pt x="219" y="300"/>
                  <a:pt x="219" y="300"/>
                  <a:pt x="219" y="300"/>
                </a:cubicBezTo>
                <a:cubicBezTo>
                  <a:pt x="219" y="157"/>
                  <a:pt x="219" y="157"/>
                  <a:pt x="219" y="157"/>
                </a:cubicBezTo>
                <a:cubicBezTo>
                  <a:pt x="208" y="173"/>
                  <a:pt x="208" y="173"/>
                  <a:pt x="208" y="173"/>
                </a:cubicBezTo>
                <a:lnTo>
                  <a:pt x="208" y="287"/>
                </a:lnTo>
                <a:close/>
                <a:moveTo>
                  <a:pt x="117" y="159"/>
                </a:moveTo>
                <a:cubicBezTo>
                  <a:pt x="43" y="159"/>
                  <a:pt x="43" y="159"/>
                  <a:pt x="43" y="159"/>
                </a:cubicBezTo>
                <a:cubicBezTo>
                  <a:pt x="43" y="169"/>
                  <a:pt x="43" y="169"/>
                  <a:pt x="43" y="169"/>
                </a:cubicBezTo>
                <a:cubicBezTo>
                  <a:pt x="117" y="169"/>
                  <a:pt x="117" y="169"/>
                  <a:pt x="117" y="169"/>
                </a:cubicBezTo>
                <a:lnTo>
                  <a:pt x="117" y="159"/>
                </a:lnTo>
                <a:close/>
                <a:moveTo>
                  <a:pt x="41" y="36"/>
                </a:moveTo>
                <a:cubicBezTo>
                  <a:pt x="43" y="29"/>
                  <a:pt x="50" y="25"/>
                  <a:pt x="57" y="22"/>
                </a:cubicBezTo>
                <a:cubicBezTo>
                  <a:pt x="63" y="21"/>
                  <a:pt x="71" y="20"/>
                  <a:pt x="77" y="20"/>
                </a:cubicBezTo>
                <a:cubicBezTo>
                  <a:pt x="80" y="20"/>
                  <a:pt x="83" y="20"/>
                  <a:pt x="86" y="20"/>
                </a:cubicBezTo>
                <a:cubicBezTo>
                  <a:pt x="87" y="20"/>
                  <a:pt x="88" y="20"/>
                  <a:pt x="89" y="20"/>
                </a:cubicBezTo>
                <a:cubicBezTo>
                  <a:pt x="89" y="9"/>
                  <a:pt x="98" y="0"/>
                  <a:pt x="110" y="0"/>
                </a:cubicBezTo>
                <a:cubicBezTo>
                  <a:pt x="121" y="0"/>
                  <a:pt x="130" y="9"/>
                  <a:pt x="130" y="20"/>
                </a:cubicBezTo>
                <a:cubicBezTo>
                  <a:pt x="131" y="20"/>
                  <a:pt x="132" y="20"/>
                  <a:pt x="133" y="20"/>
                </a:cubicBezTo>
                <a:cubicBezTo>
                  <a:pt x="136" y="20"/>
                  <a:pt x="139" y="20"/>
                  <a:pt x="142" y="20"/>
                </a:cubicBezTo>
                <a:cubicBezTo>
                  <a:pt x="149" y="20"/>
                  <a:pt x="156" y="21"/>
                  <a:pt x="162" y="22"/>
                </a:cubicBezTo>
                <a:cubicBezTo>
                  <a:pt x="170" y="25"/>
                  <a:pt x="176" y="29"/>
                  <a:pt x="178" y="36"/>
                </a:cubicBezTo>
                <a:cubicBezTo>
                  <a:pt x="179" y="38"/>
                  <a:pt x="179" y="41"/>
                  <a:pt x="179" y="43"/>
                </a:cubicBezTo>
                <a:cubicBezTo>
                  <a:pt x="145" y="43"/>
                  <a:pt x="74" y="43"/>
                  <a:pt x="40" y="43"/>
                </a:cubicBezTo>
                <a:cubicBezTo>
                  <a:pt x="40" y="41"/>
                  <a:pt x="41" y="38"/>
                  <a:pt x="41" y="36"/>
                </a:cubicBezTo>
                <a:close/>
                <a:moveTo>
                  <a:pt x="99" y="20"/>
                </a:moveTo>
                <a:cubicBezTo>
                  <a:pt x="103" y="20"/>
                  <a:pt x="106" y="20"/>
                  <a:pt x="110" y="20"/>
                </a:cubicBezTo>
                <a:cubicBezTo>
                  <a:pt x="113" y="20"/>
                  <a:pt x="116" y="20"/>
                  <a:pt x="120" y="20"/>
                </a:cubicBezTo>
                <a:cubicBezTo>
                  <a:pt x="119" y="15"/>
                  <a:pt x="115" y="11"/>
                  <a:pt x="110" y="11"/>
                </a:cubicBezTo>
                <a:cubicBezTo>
                  <a:pt x="104" y="11"/>
                  <a:pt x="100" y="15"/>
                  <a:pt x="99" y="20"/>
                </a:cubicBezTo>
                <a:close/>
                <a:moveTo>
                  <a:pt x="190" y="269"/>
                </a:moveTo>
                <a:cubicBezTo>
                  <a:pt x="29" y="269"/>
                  <a:pt x="29" y="269"/>
                  <a:pt x="29" y="269"/>
                </a:cubicBezTo>
                <a:cubicBezTo>
                  <a:pt x="29" y="59"/>
                  <a:pt x="29" y="59"/>
                  <a:pt x="29" y="59"/>
                </a:cubicBezTo>
                <a:cubicBezTo>
                  <a:pt x="190" y="59"/>
                  <a:pt x="190" y="59"/>
                  <a:pt x="190" y="59"/>
                </a:cubicBezTo>
                <a:cubicBezTo>
                  <a:pt x="190" y="71"/>
                  <a:pt x="190" y="71"/>
                  <a:pt x="190" y="71"/>
                </a:cubicBezTo>
                <a:cubicBezTo>
                  <a:pt x="200" y="57"/>
                  <a:pt x="200" y="57"/>
                  <a:pt x="200" y="57"/>
                </a:cubicBezTo>
                <a:cubicBezTo>
                  <a:pt x="200" y="49"/>
                  <a:pt x="200" y="49"/>
                  <a:pt x="200" y="49"/>
                </a:cubicBezTo>
                <a:cubicBezTo>
                  <a:pt x="19" y="49"/>
                  <a:pt x="19" y="49"/>
                  <a:pt x="19" y="49"/>
                </a:cubicBezTo>
                <a:cubicBezTo>
                  <a:pt x="19" y="278"/>
                  <a:pt x="19" y="278"/>
                  <a:pt x="19" y="278"/>
                </a:cubicBezTo>
                <a:cubicBezTo>
                  <a:pt x="200" y="278"/>
                  <a:pt x="200" y="278"/>
                  <a:pt x="200" y="278"/>
                </a:cubicBezTo>
                <a:cubicBezTo>
                  <a:pt x="200" y="185"/>
                  <a:pt x="200" y="185"/>
                  <a:pt x="200" y="185"/>
                </a:cubicBezTo>
                <a:cubicBezTo>
                  <a:pt x="190" y="199"/>
                  <a:pt x="190" y="199"/>
                  <a:pt x="190" y="199"/>
                </a:cubicBezTo>
                <a:lnTo>
                  <a:pt x="190" y="269"/>
                </a:lnTo>
                <a:close/>
                <a:moveTo>
                  <a:pt x="200" y="119"/>
                </a:moveTo>
                <a:cubicBezTo>
                  <a:pt x="190" y="133"/>
                  <a:pt x="190" y="133"/>
                  <a:pt x="190" y="133"/>
                </a:cubicBezTo>
                <a:cubicBezTo>
                  <a:pt x="190" y="138"/>
                  <a:pt x="190" y="138"/>
                  <a:pt x="190" y="138"/>
                </a:cubicBezTo>
                <a:cubicBezTo>
                  <a:pt x="200" y="124"/>
                  <a:pt x="200" y="124"/>
                  <a:pt x="200" y="124"/>
                </a:cubicBezTo>
                <a:lnTo>
                  <a:pt x="200" y="119"/>
                </a:lnTo>
                <a:close/>
                <a:moveTo>
                  <a:pt x="215" y="35"/>
                </a:moveTo>
                <a:cubicBezTo>
                  <a:pt x="219" y="35"/>
                  <a:pt x="219" y="35"/>
                  <a:pt x="219" y="35"/>
                </a:cubicBezTo>
                <a:cubicBezTo>
                  <a:pt x="219" y="22"/>
                  <a:pt x="219" y="22"/>
                  <a:pt x="219" y="22"/>
                </a:cubicBezTo>
                <a:cubicBezTo>
                  <a:pt x="175" y="22"/>
                  <a:pt x="175" y="22"/>
                  <a:pt x="175" y="22"/>
                </a:cubicBezTo>
                <a:cubicBezTo>
                  <a:pt x="179" y="26"/>
                  <a:pt x="182" y="30"/>
                  <a:pt x="184" y="36"/>
                </a:cubicBezTo>
                <a:cubicBezTo>
                  <a:pt x="208" y="36"/>
                  <a:pt x="208" y="36"/>
                  <a:pt x="208" y="36"/>
                </a:cubicBezTo>
                <a:cubicBezTo>
                  <a:pt x="208" y="44"/>
                  <a:pt x="208" y="44"/>
                  <a:pt x="208" y="44"/>
                </a:cubicBezTo>
                <a:lnTo>
                  <a:pt x="215" y="35"/>
                </a:lnTo>
                <a:close/>
                <a:moveTo>
                  <a:pt x="246" y="41"/>
                </a:moveTo>
                <a:cubicBezTo>
                  <a:pt x="182" y="134"/>
                  <a:pt x="182" y="134"/>
                  <a:pt x="182" y="134"/>
                </a:cubicBezTo>
                <a:cubicBezTo>
                  <a:pt x="155" y="134"/>
                  <a:pt x="155" y="134"/>
                  <a:pt x="155" y="134"/>
                </a:cubicBezTo>
                <a:cubicBezTo>
                  <a:pt x="129" y="92"/>
                  <a:pt x="129" y="92"/>
                  <a:pt x="129" y="92"/>
                </a:cubicBezTo>
                <a:cubicBezTo>
                  <a:pt x="156" y="92"/>
                  <a:pt x="156" y="92"/>
                  <a:pt x="156" y="92"/>
                </a:cubicBezTo>
                <a:cubicBezTo>
                  <a:pt x="169" y="113"/>
                  <a:pt x="169" y="113"/>
                  <a:pt x="169" y="113"/>
                </a:cubicBezTo>
                <a:cubicBezTo>
                  <a:pt x="218" y="41"/>
                  <a:pt x="218" y="41"/>
                  <a:pt x="218" y="41"/>
                </a:cubicBezTo>
                <a:lnTo>
                  <a:pt x="246" y="41"/>
                </a:lnTo>
                <a:close/>
                <a:moveTo>
                  <a:pt x="246" y="107"/>
                </a:moveTo>
                <a:cubicBezTo>
                  <a:pt x="182" y="201"/>
                  <a:pt x="182" y="201"/>
                  <a:pt x="182" y="201"/>
                </a:cubicBezTo>
                <a:cubicBezTo>
                  <a:pt x="155" y="201"/>
                  <a:pt x="155" y="201"/>
                  <a:pt x="155" y="201"/>
                </a:cubicBezTo>
                <a:cubicBezTo>
                  <a:pt x="129" y="159"/>
                  <a:pt x="129" y="159"/>
                  <a:pt x="129" y="159"/>
                </a:cubicBezTo>
                <a:cubicBezTo>
                  <a:pt x="156" y="159"/>
                  <a:pt x="156" y="159"/>
                  <a:pt x="156" y="159"/>
                </a:cubicBezTo>
                <a:cubicBezTo>
                  <a:pt x="169" y="180"/>
                  <a:pt x="169" y="180"/>
                  <a:pt x="169" y="180"/>
                </a:cubicBezTo>
                <a:cubicBezTo>
                  <a:pt x="218" y="107"/>
                  <a:pt x="218" y="107"/>
                  <a:pt x="218" y="107"/>
                </a:cubicBezTo>
                <a:lnTo>
                  <a:pt x="246" y="107"/>
                </a:ln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endParaRPr lang="en-US" sz="1600">
              <a:solidFill>
                <a:srgbClr val="000000"/>
              </a:solidFill>
            </a:endParaRPr>
          </a:p>
        </p:txBody>
      </p:sp>
    </p:spTree>
    <p:extLst>
      <p:ext uri="{BB962C8B-B14F-4D97-AF65-F5344CB8AC3E}">
        <p14:creationId xmlns:p14="http://schemas.microsoft.com/office/powerpoint/2010/main" val="12066465"/>
      </p:ext>
    </p:extLst>
  </p:cSld>
  <p:clrMapOvr>
    <a:masterClrMapping/>
  </p:clrMapOvr>
  <p:transition spd="slow">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p:cNvSpPr txBox="1">
            <a:spLocks/>
          </p:cNvSpPr>
          <p:nvPr/>
        </p:nvSpPr>
        <p:spPr>
          <a:xfrm>
            <a:off x="281607" y="307976"/>
            <a:ext cx="11308195" cy="609600"/>
          </a:xfrm>
          <a:prstGeom prst="rect">
            <a:avLst/>
          </a:prstGeom>
        </p:spPr>
        <p:txBody>
          <a:bodyPr vert="horz" lIns="0" tIns="59978" rIns="0" bIns="59978" rtlCol="0" anchor="ctr">
            <a:noAutofit/>
          </a:bodyPr>
          <a:lstStyle>
            <a:lvl1pPr algn="l" defTabSz="1199543" rtl="0" eaLnBrk="1" latinLnBrk="0" hangingPunct="1">
              <a:spcBef>
                <a:spcPct val="0"/>
              </a:spcBef>
              <a:buNone/>
              <a:defRPr sz="4200" kern="1200">
                <a:solidFill>
                  <a:schemeClr val="bg1"/>
                </a:solidFill>
                <a:latin typeface="Segoe Light"/>
                <a:ea typeface="+mj-ea"/>
                <a:cs typeface="+mj-cs"/>
              </a:defRPr>
            </a:lvl1pPr>
          </a:lstStyle>
          <a:p>
            <a:pPr defTabSz="914363">
              <a:lnSpc>
                <a:spcPct val="90000"/>
              </a:lnSpc>
            </a:pPr>
            <a:r>
              <a:rPr lang="en-US" sz="4400" spc="-100" dirty="0" smtClean="0">
                <a:ln w="3175">
                  <a:noFill/>
                </a:ln>
                <a:gradFill flip="none" rotWithShape="1">
                  <a:gsLst>
                    <a:gs pos="0">
                      <a:schemeClr val="tx1"/>
                    </a:gs>
                    <a:gs pos="86000">
                      <a:schemeClr val="tx1"/>
                    </a:gs>
                  </a:gsLst>
                  <a:lin ang="5400000" scaled="0"/>
                  <a:tileRect/>
                </a:gradFill>
                <a:latin typeface="+mj-lt"/>
                <a:ea typeface="+mn-ea"/>
                <a:cs typeface="Arial" charset="0"/>
              </a:rPr>
              <a:t>Legacy </a:t>
            </a:r>
            <a:r>
              <a:rPr lang="en-US" sz="4400" spc="-100" dirty="0">
                <a:ln w="3175">
                  <a:noFill/>
                </a:ln>
                <a:gradFill flip="none" rotWithShape="1">
                  <a:gsLst>
                    <a:gs pos="0">
                      <a:schemeClr val="tx1"/>
                    </a:gs>
                    <a:gs pos="86000">
                      <a:schemeClr val="tx1"/>
                    </a:gs>
                  </a:gsLst>
                  <a:lin ang="5400000" scaled="0"/>
                  <a:tileRect/>
                </a:gradFill>
                <a:latin typeface="+mj-lt"/>
                <a:ea typeface="+mn-ea"/>
                <a:cs typeface="Arial" charset="0"/>
              </a:rPr>
              <a:t>vs. </a:t>
            </a:r>
            <a:r>
              <a:rPr lang="en-US" sz="4400" spc="-100" dirty="0" smtClean="0">
                <a:ln w="3175">
                  <a:noFill/>
                </a:ln>
                <a:gradFill flip="none" rotWithShape="1">
                  <a:gsLst>
                    <a:gs pos="0">
                      <a:schemeClr val="tx1"/>
                    </a:gs>
                    <a:gs pos="86000">
                      <a:schemeClr val="tx1"/>
                    </a:gs>
                  </a:gsLst>
                  <a:lin ang="5400000" scaled="0"/>
                  <a:tileRect/>
                </a:gradFill>
                <a:latin typeface="+mj-lt"/>
                <a:ea typeface="+mn-ea"/>
                <a:cs typeface="Arial" charset="0"/>
              </a:rPr>
              <a:t>Modern Boot</a:t>
            </a:r>
            <a:endParaRPr lang="en-US" sz="4400" spc="-100" dirty="0">
              <a:ln w="3175">
                <a:noFill/>
              </a:ln>
              <a:gradFill flip="none" rotWithShape="1">
                <a:gsLst>
                  <a:gs pos="0">
                    <a:schemeClr val="tx1"/>
                  </a:gs>
                  <a:gs pos="86000">
                    <a:schemeClr val="tx1"/>
                  </a:gs>
                </a:gsLst>
                <a:lin ang="5400000" scaled="0"/>
                <a:tileRect/>
              </a:gradFill>
              <a:latin typeface="+mj-lt"/>
              <a:ea typeface="+mn-ea"/>
              <a:cs typeface="Arial" charset="0"/>
            </a:endParaRPr>
          </a:p>
        </p:txBody>
      </p:sp>
      <p:sp>
        <p:nvSpPr>
          <p:cNvPr id="8" name="TextBox 7"/>
          <p:cNvSpPr txBox="1"/>
          <p:nvPr/>
        </p:nvSpPr>
        <p:spPr>
          <a:xfrm>
            <a:off x="54712" y="1514157"/>
            <a:ext cx="2356643" cy="613584"/>
          </a:xfrm>
          <a:prstGeom prst="rect">
            <a:avLst/>
          </a:prstGeom>
          <a:noFill/>
        </p:spPr>
        <p:txBody>
          <a:bodyPr wrap="none" lIns="119969" tIns="59985" rIns="119969" bIns="59985" rtlCol="0">
            <a:spAutoFit/>
          </a:bodyPr>
          <a:lstStyle/>
          <a:p>
            <a:pPr algn="r"/>
            <a:r>
              <a:rPr lang="en-US" sz="3200" dirty="0" smtClean="0">
                <a:solidFill>
                  <a:schemeClr val="accent6">
                    <a:lumMod val="75000"/>
                  </a:schemeClr>
                </a:solidFill>
                <a:latin typeface="+mj-lt"/>
              </a:rPr>
              <a:t>Legacy Boot</a:t>
            </a:r>
            <a:endParaRPr lang="en-US" sz="3200" dirty="0">
              <a:solidFill>
                <a:schemeClr val="accent6">
                  <a:lumMod val="75000"/>
                </a:schemeClr>
              </a:solidFill>
              <a:latin typeface="+mj-lt"/>
            </a:endParaRPr>
          </a:p>
        </p:txBody>
      </p:sp>
      <p:sp>
        <p:nvSpPr>
          <p:cNvPr id="10" name="TextBox 9"/>
          <p:cNvSpPr txBox="1"/>
          <p:nvPr/>
        </p:nvSpPr>
        <p:spPr>
          <a:xfrm>
            <a:off x="51392" y="3741455"/>
            <a:ext cx="2523740" cy="613584"/>
          </a:xfrm>
          <a:prstGeom prst="rect">
            <a:avLst/>
          </a:prstGeom>
          <a:noFill/>
        </p:spPr>
        <p:txBody>
          <a:bodyPr wrap="none" lIns="119969" tIns="59985" rIns="119969" bIns="59985" rtlCol="0">
            <a:spAutoFit/>
          </a:bodyPr>
          <a:lstStyle/>
          <a:p>
            <a:pPr algn="r"/>
            <a:r>
              <a:rPr lang="en-US" sz="3200" dirty="0" smtClean="0">
                <a:solidFill>
                  <a:schemeClr val="accent6">
                    <a:lumMod val="75000"/>
                  </a:schemeClr>
                </a:solidFill>
                <a:latin typeface="+mj-lt"/>
              </a:rPr>
              <a:t>Modern Boot</a:t>
            </a:r>
            <a:endParaRPr lang="en-US" sz="3200" dirty="0">
              <a:solidFill>
                <a:schemeClr val="accent6">
                  <a:lumMod val="75000"/>
                </a:schemeClr>
              </a:solidFill>
              <a:latin typeface="+mj-lt"/>
            </a:endParaRPr>
          </a:p>
        </p:txBody>
      </p:sp>
      <p:sp>
        <p:nvSpPr>
          <p:cNvPr id="5" name="TextBox 4"/>
          <p:cNvSpPr txBox="1"/>
          <p:nvPr/>
        </p:nvSpPr>
        <p:spPr>
          <a:xfrm>
            <a:off x="2807444" y="2415395"/>
            <a:ext cx="8496864" cy="461665"/>
          </a:xfrm>
          <a:prstGeom prst="rect">
            <a:avLst/>
          </a:prstGeom>
          <a:noFill/>
        </p:spPr>
        <p:txBody>
          <a:bodyPr wrap="square" rtlCol="0">
            <a:spAutoFit/>
          </a:bodyPr>
          <a:lstStyle/>
          <a:p>
            <a:pPr lvl="0"/>
            <a:r>
              <a:rPr lang="en-US" sz="2400" dirty="0">
                <a:solidFill>
                  <a:schemeClr val="accent2">
                    <a:lumMod val="75000"/>
                  </a:schemeClr>
                </a:solidFill>
                <a:latin typeface="Segoe UI" pitchFamily="34" charset="0"/>
              </a:rPr>
              <a:t>Legacy can use untrusted loaders</a:t>
            </a:r>
          </a:p>
        </p:txBody>
      </p:sp>
      <p:sp>
        <p:nvSpPr>
          <p:cNvPr id="11" name="TextBox 10"/>
          <p:cNvSpPr txBox="1"/>
          <p:nvPr/>
        </p:nvSpPr>
        <p:spPr>
          <a:xfrm>
            <a:off x="2807444" y="4672635"/>
            <a:ext cx="8992188" cy="461665"/>
          </a:xfrm>
          <a:prstGeom prst="rect">
            <a:avLst/>
          </a:prstGeom>
          <a:noFill/>
        </p:spPr>
        <p:txBody>
          <a:bodyPr wrap="square" rtlCol="0">
            <a:spAutoFit/>
          </a:bodyPr>
          <a:lstStyle/>
          <a:p>
            <a:r>
              <a:rPr lang="en-US" sz="2400" dirty="0">
                <a:solidFill>
                  <a:schemeClr val="accent2">
                    <a:lumMod val="75000"/>
                  </a:schemeClr>
                </a:solidFill>
                <a:latin typeface="Segoe UI" pitchFamily="34" charset="0"/>
              </a:rPr>
              <a:t>Modern uses only trusted loaders</a:t>
            </a:r>
            <a:endParaRPr lang="en-US" sz="3600" dirty="0">
              <a:solidFill>
                <a:schemeClr val="accent2">
                  <a:lumMod val="75000"/>
                </a:schemeClr>
              </a:solidFill>
            </a:endParaRPr>
          </a:p>
        </p:txBody>
      </p:sp>
      <p:graphicFrame>
        <p:nvGraphicFramePr>
          <p:cNvPr id="12" name="Diagram 11"/>
          <p:cNvGraphicFramePr/>
          <p:nvPr>
            <p:extLst>
              <p:ext uri="{D42A27DB-BD31-4B8C-83A1-F6EECF244321}">
                <p14:modId xmlns:p14="http://schemas.microsoft.com/office/powerpoint/2010/main" val="3947891781"/>
              </p:ext>
            </p:extLst>
          </p:nvPr>
        </p:nvGraphicFramePr>
        <p:xfrm>
          <a:off x="2626545" y="1398841"/>
          <a:ext cx="8464462" cy="8540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2" name="Group 1"/>
          <p:cNvGrpSpPr/>
          <p:nvPr/>
        </p:nvGrpSpPr>
        <p:grpSpPr>
          <a:xfrm>
            <a:off x="2619921" y="3618553"/>
            <a:ext cx="8464462" cy="1167968"/>
            <a:chOff x="2619921" y="3618553"/>
            <a:chExt cx="8464462" cy="1167968"/>
          </a:xfrm>
        </p:grpSpPr>
        <p:graphicFrame>
          <p:nvGraphicFramePr>
            <p:cNvPr id="13" name="Diagram 12"/>
            <p:cNvGraphicFramePr/>
            <p:nvPr>
              <p:extLst>
                <p:ext uri="{D42A27DB-BD31-4B8C-83A1-F6EECF244321}">
                  <p14:modId xmlns:p14="http://schemas.microsoft.com/office/powerpoint/2010/main" val="4270215779"/>
                </p:ext>
              </p:extLst>
            </p:nvPr>
          </p:nvGraphicFramePr>
          <p:xfrm>
            <a:off x="2619921" y="3618553"/>
            <a:ext cx="8464462" cy="85402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14" name="Picture 3" descr="C:\Users\rspiger\AppData\Local\Microsoft\Windows\Temporary Internet Files\Content.IE5\USVEMA3X\MC900030061[1].wmf"/>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422807" y="4282754"/>
              <a:ext cx="487497" cy="50376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73718454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750"/>
                                        <p:tgtEl>
                                          <p:spTgt spid="8"/>
                                        </p:tgtEl>
                                      </p:cBhvr>
                                    </p:animEffect>
                                  </p:childTnLst>
                                </p:cTn>
                              </p:par>
                            </p:childTnLst>
                          </p:cTn>
                        </p:par>
                        <p:par>
                          <p:cTn id="8" fill="hold">
                            <p:stCondLst>
                              <p:cond delay="750"/>
                            </p:stCondLst>
                            <p:childTnLst>
                              <p:par>
                                <p:cTn id="9" presetID="22" presetClass="entr" presetSubtype="8"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750"/>
                                        <p:tgtEl>
                                          <p:spTgt spid="12"/>
                                        </p:tgtEl>
                                      </p:cBhvr>
                                    </p:animEffect>
                                  </p:childTnLst>
                                </p:cTn>
                              </p:par>
                            </p:childTnLst>
                          </p:cTn>
                        </p:par>
                        <p:par>
                          <p:cTn id="12" fill="hold">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75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750"/>
                                        <p:tgtEl>
                                          <p:spTgt spid="10"/>
                                        </p:tgtEl>
                                      </p:cBhvr>
                                    </p:animEffect>
                                  </p:childTnLst>
                                </p:cTn>
                              </p:par>
                            </p:childTnLst>
                          </p:cTn>
                        </p:par>
                        <p:par>
                          <p:cTn id="21" fill="hold">
                            <p:stCondLst>
                              <p:cond delay="750"/>
                            </p:stCondLst>
                            <p:childTnLst>
                              <p:par>
                                <p:cTn id="22" presetID="22" presetClass="entr" presetSubtype="8"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wipe(left)">
                                      <p:cBhvr>
                                        <p:cTn id="24" dur="750"/>
                                        <p:tgtEl>
                                          <p:spTgt spid="2"/>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5" grpId="0"/>
      <p:bldP spid="11" grpId="0"/>
      <p:bldGraphic spid="12" grpId="0">
        <p:bldAsOne/>
      </p:bldGraphic>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112" t="13289" r="112" b="9508"/>
          <a:stretch/>
        </p:blipFill>
        <p:spPr>
          <a:xfrm>
            <a:off x="497020" y="1782123"/>
            <a:ext cx="7507287" cy="3860954"/>
          </a:xfrm>
          <a:prstGeom prst="rect">
            <a:avLst/>
          </a:prstGeom>
        </p:spPr>
      </p:pic>
      <p:sp>
        <p:nvSpPr>
          <p:cNvPr id="4" name="Title 3"/>
          <p:cNvSpPr>
            <a:spLocks noGrp="1"/>
          </p:cNvSpPr>
          <p:nvPr>
            <p:ph type="title"/>
          </p:nvPr>
        </p:nvSpPr>
        <p:spPr/>
        <p:txBody>
          <a:bodyPr/>
          <a:lstStyle/>
          <a:p>
            <a:r>
              <a:rPr lang="en-US" dirty="0"/>
              <a:t>Trusting UEFI</a:t>
            </a:r>
          </a:p>
        </p:txBody>
      </p:sp>
      <p:sp>
        <p:nvSpPr>
          <p:cNvPr id="5" name="Rectangle 4"/>
          <p:cNvSpPr/>
          <p:nvPr/>
        </p:nvSpPr>
        <p:spPr bwMode="auto">
          <a:xfrm>
            <a:off x="497020" y="4878877"/>
            <a:ext cx="7507287" cy="767231"/>
          </a:xfrm>
          <a:prstGeom prst="rect">
            <a:avLst/>
          </a:prstGeom>
          <a:solidFill>
            <a:schemeClr val="accent2">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45720" rIns="45720" bIns="45720" numCol="1" spcCol="0" rtlCol="0" fromWordArt="0" anchor="ctr" anchorCtr="0" forceAA="0" compatLnSpc="1">
            <a:prstTxWarp prst="textNoShape">
              <a:avLst/>
            </a:prstTxWarp>
            <a:noAutofit/>
          </a:bodyPr>
          <a:lstStyle/>
          <a:p>
            <a:pPr algn="ctr"/>
            <a:r>
              <a:rPr lang="en-US" sz="2400" dirty="0">
                <a:solidFill>
                  <a:srgbClr val="FFFFFF"/>
                </a:solidFill>
              </a:rPr>
              <a:t>Updates to UEFI are secure</a:t>
            </a:r>
          </a:p>
        </p:txBody>
      </p:sp>
      <p:sp>
        <p:nvSpPr>
          <p:cNvPr id="7" name="Rectangle 6"/>
          <p:cNvSpPr/>
          <p:nvPr/>
        </p:nvSpPr>
        <p:spPr bwMode="auto">
          <a:xfrm>
            <a:off x="8132405" y="4875846"/>
            <a:ext cx="3849624" cy="767231"/>
          </a:xfrm>
          <a:prstGeom prst="rect">
            <a:avLst/>
          </a:prstGeom>
          <a:solidFill>
            <a:schemeClr val="accent2">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45720" rIns="45720" bIns="45720" numCol="1" spcCol="0" rtlCol="0" fromWordArt="0" anchor="ctr" anchorCtr="0" forceAA="0" compatLnSpc="1">
            <a:prstTxWarp prst="textNoShape">
              <a:avLst/>
            </a:prstTxWarp>
            <a:noAutofit/>
          </a:bodyPr>
          <a:lstStyle/>
          <a:p>
            <a:pPr algn="ctr"/>
            <a:r>
              <a:rPr lang="en-US" sz="2400" dirty="0" smtClean="0">
                <a:solidFill>
                  <a:srgbClr val="FFFFFF"/>
                </a:solidFill>
              </a:rPr>
              <a:t>UEFI can self-check</a:t>
            </a:r>
            <a:endParaRPr lang="en-US" sz="2400" dirty="0">
              <a:solidFill>
                <a:srgbClr val="FFFFFF"/>
              </a:solidFill>
            </a:endParaRPr>
          </a:p>
        </p:txBody>
      </p:sp>
      <p:sp>
        <p:nvSpPr>
          <p:cNvPr id="6" name="Rectangle 5"/>
          <p:cNvSpPr/>
          <p:nvPr/>
        </p:nvSpPr>
        <p:spPr bwMode="auto">
          <a:xfrm>
            <a:off x="8132405" y="1782123"/>
            <a:ext cx="3849624" cy="3099984"/>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pic>
        <p:nvPicPr>
          <p:cNvPr id="9" name="Picture 3" descr="C:\Users\mitchellg\Desktop\Simple_Licensing.png"/>
          <p:cNvPicPr>
            <a:picLocks noChangeAspect="1" noChangeArrowheads="1"/>
          </p:cNvPicPr>
          <p:nvPr/>
        </p:nvPicPr>
        <p:blipFill>
          <a:blip r:embed="rId4" cstate="print">
            <a:lum bright="100000"/>
          </a:blip>
          <a:srcRect/>
          <a:stretch>
            <a:fillRect/>
          </a:stretch>
        </p:blipFill>
        <p:spPr bwMode="auto">
          <a:xfrm>
            <a:off x="8584567" y="1859465"/>
            <a:ext cx="2945301" cy="2945301"/>
          </a:xfrm>
          <a:prstGeom prst="rect">
            <a:avLst/>
          </a:prstGeom>
          <a:noFill/>
        </p:spPr>
      </p:pic>
    </p:spTree>
    <p:extLst>
      <p:ext uri="{BB962C8B-B14F-4D97-AF65-F5344CB8AC3E}">
        <p14:creationId xmlns:p14="http://schemas.microsoft.com/office/powerpoint/2010/main" val="3450088748"/>
      </p:ext>
    </p:extLst>
  </p:cSld>
  <p:clrMapOvr>
    <a:masterClrMapping/>
  </p:clrMapOvr>
  <p:transition spd="slow">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p>
            <a:r>
              <a:rPr lang="en-US" dirty="0" smtClean="0"/>
              <a:t>Secure and </a:t>
            </a:r>
            <a:r>
              <a:rPr lang="en-US" dirty="0"/>
              <a:t>Measured Boot</a:t>
            </a:r>
          </a:p>
        </p:txBody>
      </p:sp>
      <p:sp>
        <p:nvSpPr>
          <p:cNvPr id="6" name="Text Placeholder 5"/>
          <p:cNvSpPr>
            <a:spLocks noGrp="1"/>
          </p:cNvSpPr>
          <p:nvPr>
            <p:ph type="body" sz="quarter" idx="10"/>
          </p:nvPr>
        </p:nvSpPr>
        <p:spPr>
          <a:xfrm>
            <a:off x="4394579" y="2530251"/>
            <a:ext cx="5895833" cy="775597"/>
          </a:xfrm>
        </p:spPr>
        <p:txBody>
          <a:bodyPr vert="horz" wrap="square" lIns="0" tIns="0" rIns="0" bIns="0" rtlCol="0">
            <a:spAutoFit/>
          </a:bodyPr>
          <a:lstStyle/>
          <a:p>
            <a:pPr marL="0" lvl="0" indent="0">
              <a:buNone/>
            </a:pPr>
            <a:r>
              <a:rPr lang="en-US" sz="2800" dirty="0">
                <a:solidFill>
                  <a:schemeClr val="accent2">
                    <a:lumMod val="75000"/>
                  </a:schemeClr>
                </a:solidFill>
                <a:latin typeface="+mj-lt"/>
              </a:rPr>
              <a:t>Trusted boot prevents unauthorized boot loaders</a:t>
            </a:r>
          </a:p>
        </p:txBody>
      </p:sp>
      <p:sp>
        <p:nvSpPr>
          <p:cNvPr id="28" name="Text Placeholder 5"/>
          <p:cNvSpPr txBox="1">
            <a:spLocks/>
          </p:cNvSpPr>
          <p:nvPr/>
        </p:nvSpPr>
        <p:spPr>
          <a:xfrm>
            <a:off x="4394579" y="4595280"/>
            <a:ext cx="5895833" cy="775597"/>
          </a:xfrm>
          <a:prstGeom prst="rect">
            <a:avLst/>
          </a:prstGeom>
        </p:spPr>
        <p:txBody>
          <a:bodyPr vert="horz" wrap="square" lIns="0" tIns="0" rIns="0" bIns="0" rtlCol="0">
            <a:spAutoFit/>
          </a:bodyPr>
          <a:lstStyle>
            <a:defPPr>
              <a:defRPr lang="en-US"/>
            </a:defPPr>
            <a:lvl1pPr indent="0">
              <a:lnSpc>
                <a:spcPct val="90000"/>
              </a:lnSpc>
              <a:spcBef>
                <a:spcPct val="20000"/>
              </a:spcBef>
              <a:buClrTx/>
              <a:buSzPct val="90000"/>
              <a:buFont typeface="Arial" pitchFamily="34" charset="0"/>
              <a:buNone/>
              <a:defRPr sz="2400">
                <a:gradFill>
                  <a:gsLst>
                    <a:gs pos="0">
                      <a:schemeClr val="tx1">
                        <a:lumMod val="75000"/>
                        <a:lumOff val="25000"/>
                      </a:schemeClr>
                    </a:gs>
                    <a:gs pos="80000">
                      <a:schemeClr val="tx1">
                        <a:lumMod val="65000"/>
                        <a:lumOff val="35000"/>
                      </a:schemeClr>
                    </a:gs>
                  </a:gsLst>
                  <a:lin ang="16200000" scaled="0"/>
                </a:gradFill>
                <a:latin typeface="+mj-lt"/>
              </a:defRPr>
            </a:lvl1pPr>
            <a:lvl2pPr marL="630238" lvl="1" indent="-284163">
              <a:lnSpc>
                <a:spcPct val="90000"/>
              </a:lnSpc>
              <a:spcBef>
                <a:spcPct val="20000"/>
              </a:spcBef>
              <a:buClrTx/>
              <a:buSzPct val="90000"/>
              <a:buFont typeface="Arial" pitchFamily="34" charset="0"/>
              <a:buChar char="•"/>
              <a:tabLst>
                <a:tab pos="630238" algn="l"/>
              </a:tabLst>
              <a:defRPr sz="20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j-lt"/>
              </a:defRPr>
            </a:lvl2pPr>
            <a:lvl3pPr marL="914400" indent="-284163">
              <a:lnSpc>
                <a:spcPct val="90000"/>
              </a:lnSpc>
              <a:spcBef>
                <a:spcPct val="20000"/>
              </a:spcBef>
              <a:buClrTx/>
              <a:buSzPct val="90000"/>
              <a:buFont typeface="Arial" pitchFamily="34" charset="0"/>
              <a:buChar char="•"/>
              <a:defRPr sz="24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defRPr>
            </a:lvl3pPr>
            <a:lvl4pPr marL="1482725" indent="-223838">
              <a:lnSpc>
                <a:spcPct val="90000"/>
              </a:lnSpc>
              <a:spcBef>
                <a:spcPct val="20000"/>
              </a:spcBef>
              <a:buClrTx/>
              <a:buSzPct val="90000"/>
              <a:buFont typeface="Arial" pitchFamily="34" charset="0"/>
              <a:buChar char="•"/>
              <a:tabLst>
                <a:tab pos="914400" algn="l"/>
              </a:tabLst>
              <a:defRPr sz="20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defRPr>
            </a:lvl4pPr>
            <a:lvl5pPr marL="1712913" indent="-230188">
              <a:lnSpc>
                <a:spcPct val="90000"/>
              </a:lnSpc>
              <a:spcBef>
                <a:spcPct val="20000"/>
              </a:spcBef>
              <a:buClrTx/>
              <a:buSzPct val="90000"/>
              <a:buFont typeface="Arial" pitchFamily="34" charset="0"/>
              <a:buChar char="•"/>
              <a:defRPr sz="20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defRPr>
            </a:lvl5pPr>
            <a:lvl6pPr marL="2514499" indent="-228591">
              <a:spcBef>
                <a:spcPct val="20000"/>
              </a:spcBef>
              <a:buFont typeface="Arial" pitchFamily="34" charset="0"/>
              <a:buChar char="•"/>
              <a:defRPr sz="2000"/>
            </a:lvl6pPr>
            <a:lvl7pPr marL="2971681" indent="-228591">
              <a:spcBef>
                <a:spcPct val="20000"/>
              </a:spcBef>
              <a:buFont typeface="Arial" pitchFamily="34" charset="0"/>
              <a:buChar char="•"/>
              <a:defRPr sz="2000"/>
            </a:lvl7pPr>
            <a:lvl8pPr marL="3428863" indent="-228591">
              <a:spcBef>
                <a:spcPct val="20000"/>
              </a:spcBef>
              <a:buFont typeface="Arial" pitchFamily="34" charset="0"/>
              <a:buChar char="•"/>
              <a:defRPr sz="2000"/>
            </a:lvl8pPr>
            <a:lvl9pPr marL="3886045" indent="-228591">
              <a:spcBef>
                <a:spcPct val="20000"/>
              </a:spcBef>
              <a:buFont typeface="Arial" pitchFamily="34" charset="0"/>
              <a:buChar char="•"/>
              <a:defRPr sz="2000"/>
            </a:lvl9pPr>
          </a:lstStyle>
          <a:p>
            <a:r>
              <a:rPr lang="en-US" sz="2800" dirty="0">
                <a:solidFill>
                  <a:schemeClr val="accent2">
                    <a:lumMod val="75000"/>
                  </a:schemeClr>
                </a:solidFill>
              </a:rPr>
              <a:t>Measured boot provides measurements about the boot process</a:t>
            </a:r>
          </a:p>
        </p:txBody>
      </p:sp>
      <p:grpSp>
        <p:nvGrpSpPr>
          <p:cNvPr id="5" name="Group 4"/>
          <p:cNvGrpSpPr/>
          <p:nvPr/>
        </p:nvGrpSpPr>
        <p:grpSpPr>
          <a:xfrm>
            <a:off x="2054475" y="1677988"/>
            <a:ext cx="2114299" cy="2092325"/>
            <a:chOff x="2054475" y="1677988"/>
            <a:chExt cx="2114299" cy="2092325"/>
          </a:xfrm>
        </p:grpSpPr>
        <p:sp>
          <p:nvSpPr>
            <p:cNvPr id="19" name="Rectangle 18"/>
            <p:cNvSpPr/>
            <p:nvPr/>
          </p:nvSpPr>
          <p:spPr bwMode="auto">
            <a:xfrm>
              <a:off x="2054475" y="1677988"/>
              <a:ext cx="2114299" cy="209232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a:gradFill>
                  <a:gsLst>
                    <a:gs pos="0">
                      <a:srgbClr val="FFFFFF"/>
                    </a:gs>
                    <a:gs pos="100000">
                      <a:srgbClr val="FFFFFF"/>
                    </a:gs>
                  </a:gsLst>
                  <a:lin ang="5400000" scaled="0"/>
                </a:gradFill>
                <a:latin typeface="Segoe UI Light"/>
                <a:ea typeface="Segoe UI" pitchFamily="34" charset="0"/>
                <a:cs typeface="Segoe UI" pitchFamily="34" charset="0"/>
              </a:endParaRPr>
            </a:p>
          </p:txBody>
        </p:sp>
        <p:pic>
          <p:nvPicPr>
            <p:cNvPr id="11" name="Picture 3" descr="\\MAGNUM\Projects\Microsoft\Cloud Power FY12\Design\ICONS_PNG\Confidentiality.png"/>
            <p:cNvPicPr>
              <a:picLocks noChangeAspect="1" noChangeArrowheads="1"/>
            </p:cNvPicPr>
            <p:nvPr/>
          </p:nvPicPr>
          <p:blipFill>
            <a:blip r:embed="rId3" cstate="print">
              <a:lum bright="100000"/>
            </a:blip>
            <a:srcRect/>
            <a:stretch>
              <a:fillRect/>
            </a:stretch>
          </p:blipFill>
          <p:spPr bwMode="auto">
            <a:xfrm>
              <a:off x="2203142" y="1809750"/>
              <a:ext cx="1828800" cy="1828800"/>
            </a:xfrm>
            <a:prstGeom prst="rect">
              <a:avLst/>
            </a:prstGeom>
            <a:noFill/>
          </p:spPr>
        </p:pic>
      </p:grpSp>
      <p:grpSp>
        <p:nvGrpSpPr>
          <p:cNvPr id="7" name="Group 6"/>
          <p:cNvGrpSpPr/>
          <p:nvPr/>
        </p:nvGrpSpPr>
        <p:grpSpPr>
          <a:xfrm>
            <a:off x="2057713" y="3920441"/>
            <a:ext cx="2114299" cy="2092325"/>
            <a:chOff x="2057713" y="3920441"/>
            <a:chExt cx="2114299" cy="2092325"/>
          </a:xfrm>
        </p:grpSpPr>
        <p:sp>
          <p:nvSpPr>
            <p:cNvPr id="17" name="Rectangle 16"/>
            <p:cNvSpPr/>
            <p:nvPr/>
          </p:nvSpPr>
          <p:spPr bwMode="auto">
            <a:xfrm>
              <a:off x="2057713" y="3920441"/>
              <a:ext cx="2114299" cy="209232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a:gradFill>
                  <a:gsLst>
                    <a:gs pos="0">
                      <a:srgbClr val="FFFFFF"/>
                    </a:gs>
                    <a:gs pos="100000">
                      <a:srgbClr val="FFFFFF"/>
                    </a:gs>
                  </a:gsLst>
                  <a:lin ang="5400000" scaled="0"/>
                </a:gradFill>
                <a:latin typeface="Segoe UI Light"/>
                <a:ea typeface="Segoe UI" pitchFamily="34" charset="0"/>
                <a:cs typeface="Segoe UI" pitchFamily="34" charset="0"/>
              </a:endParaRPr>
            </a:p>
          </p:txBody>
        </p:sp>
        <p:pic>
          <p:nvPicPr>
            <p:cNvPr id="13" name="Picture 5" descr="\\MAGNUM\Projects\Microsoft\Cloud Power FY12\Design\ICONS_PNG\Scale.png"/>
            <p:cNvPicPr>
              <a:picLocks noChangeAspect="1" noChangeArrowheads="1"/>
            </p:cNvPicPr>
            <p:nvPr/>
          </p:nvPicPr>
          <p:blipFill>
            <a:blip r:embed="rId4" cstate="print">
              <a:lum bright="100000"/>
            </a:blip>
            <a:srcRect/>
            <a:stretch>
              <a:fillRect/>
            </a:stretch>
          </p:blipFill>
          <p:spPr bwMode="auto">
            <a:xfrm>
              <a:off x="2203142" y="4061134"/>
              <a:ext cx="1828800" cy="1828800"/>
            </a:xfrm>
            <a:prstGeom prst="rect">
              <a:avLst/>
            </a:prstGeom>
            <a:noFill/>
          </p:spPr>
        </p:pic>
      </p:grpSp>
    </p:spTree>
    <p:extLst>
      <p:ext uri="{BB962C8B-B14F-4D97-AF65-F5344CB8AC3E}">
        <p14:creationId xmlns:p14="http://schemas.microsoft.com/office/powerpoint/2010/main" val="335944224"/>
      </p:ext>
    </p:extLst>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push/>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Title 4"/>
          <p:cNvSpPr txBox="1">
            <a:spLocks/>
          </p:cNvSpPr>
          <p:nvPr/>
        </p:nvSpPr>
        <p:spPr>
          <a:xfrm>
            <a:off x="274638" y="307976"/>
            <a:ext cx="11028362" cy="609600"/>
          </a:xfrm>
          <a:prstGeom prst="rect">
            <a:avLst/>
          </a:prstGeom>
        </p:spPr>
        <p:txBody>
          <a:bodyPr vert="horz" lIns="0" tIns="59978" rIns="0" bIns="59978" rtlCol="0" anchor="ctr">
            <a:noAutofit/>
          </a:bodyPr>
          <a:lstStyle>
            <a:lvl1pPr algn="l" defTabSz="1199543" rtl="0" eaLnBrk="1" latinLnBrk="0" hangingPunct="1">
              <a:spcBef>
                <a:spcPct val="0"/>
              </a:spcBef>
              <a:buNone/>
              <a:defRPr sz="4200" kern="1200">
                <a:solidFill>
                  <a:schemeClr val="bg1"/>
                </a:solidFill>
                <a:latin typeface="Segoe Light"/>
                <a:ea typeface="+mj-ea"/>
                <a:cs typeface="+mj-cs"/>
              </a:defRPr>
            </a:lvl1pPr>
          </a:lstStyle>
          <a:p>
            <a:pPr marR="0" lvl="0" indent="0" defTabSz="914363" fontAlgn="auto">
              <a:lnSpc>
                <a:spcPct val="90000"/>
              </a:lnSpc>
              <a:spcAft>
                <a:spcPts val="0"/>
              </a:spcAft>
              <a:buClrTx/>
              <a:buSzTx/>
              <a:tabLst/>
              <a:defRPr/>
            </a:pPr>
            <a:r>
              <a:rPr lang="en-US" sz="4800" spc="-100" smtClean="0">
                <a:ln w="3175">
                  <a:noFill/>
                </a:ln>
                <a:gradFill flip="none" rotWithShape="1">
                  <a:gsLst>
                    <a:gs pos="0">
                      <a:schemeClr val="tx1"/>
                    </a:gs>
                    <a:gs pos="86000">
                      <a:schemeClr val="tx1"/>
                    </a:gs>
                  </a:gsLst>
                  <a:lin ang="5400000" scaled="0"/>
                  <a:tileRect/>
                </a:gradFill>
                <a:latin typeface="+mj-lt"/>
                <a:ea typeface="+mn-ea"/>
                <a:cs typeface="Arial" charset="0"/>
              </a:rPr>
              <a:t>What It </a:t>
            </a:r>
            <a:r>
              <a:rPr lang="en-US" sz="4800" spc="-100" dirty="0" smtClean="0">
                <a:ln w="3175">
                  <a:noFill/>
                </a:ln>
                <a:gradFill flip="none" rotWithShape="1">
                  <a:gsLst>
                    <a:gs pos="0">
                      <a:schemeClr val="tx1"/>
                    </a:gs>
                    <a:gs pos="86000">
                      <a:schemeClr val="tx1"/>
                    </a:gs>
                  </a:gsLst>
                  <a:lin ang="5400000" scaled="0"/>
                  <a:tileRect/>
                </a:gradFill>
                <a:latin typeface="+mj-lt"/>
                <a:ea typeface="+mn-ea"/>
                <a:cs typeface="Arial" charset="0"/>
              </a:rPr>
              <a:t>Means: Trusting Boot</a:t>
            </a:r>
            <a:endParaRPr lang="en-US" sz="4800" spc="-100" dirty="0">
              <a:ln w="3175">
                <a:noFill/>
              </a:ln>
              <a:gradFill flip="none" rotWithShape="1">
                <a:gsLst>
                  <a:gs pos="0">
                    <a:schemeClr val="tx1"/>
                  </a:gs>
                  <a:gs pos="86000">
                    <a:schemeClr val="tx1"/>
                  </a:gs>
                </a:gsLst>
                <a:lin ang="5400000" scaled="0"/>
                <a:tileRect/>
              </a:gradFill>
              <a:latin typeface="+mj-lt"/>
              <a:ea typeface="+mn-ea"/>
              <a:cs typeface="Arial" charset="0"/>
            </a:endParaRPr>
          </a:p>
        </p:txBody>
      </p:sp>
      <p:sp>
        <p:nvSpPr>
          <p:cNvPr id="117" name="Rectangle 116"/>
          <p:cNvSpPr/>
          <p:nvPr/>
        </p:nvSpPr>
        <p:spPr>
          <a:xfrm>
            <a:off x="1439149" y="1141866"/>
            <a:ext cx="4870347" cy="3345272"/>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ysClr val="windowText" lastClr="000000"/>
              </a:solidFill>
              <a:effectLst/>
              <a:uLnTx/>
              <a:uFillTx/>
              <a:ea typeface="+mn-ea"/>
              <a:cs typeface="+mn-cs"/>
            </a:endParaRPr>
          </a:p>
        </p:txBody>
      </p:sp>
      <p:sp>
        <p:nvSpPr>
          <p:cNvPr id="118" name="Rounded Rectangle 117"/>
          <p:cNvSpPr/>
          <p:nvPr/>
        </p:nvSpPr>
        <p:spPr>
          <a:xfrm>
            <a:off x="1941263" y="2735804"/>
            <a:ext cx="1684001" cy="621077"/>
          </a:xfrm>
          <a:prstGeom prst="roundRect">
            <a:avLst/>
          </a:prstGeom>
          <a:solidFill>
            <a:srgbClr val="1F497D">
              <a:lumMod val="40000"/>
              <a:lumOff val="60000"/>
            </a:srgbClr>
          </a:solidFill>
          <a:ln w="25400" cap="flat" cmpd="sng" algn="ctr">
            <a:solidFill>
              <a:srgbClr val="1F497D"/>
            </a:solidFill>
            <a:prstDash val="solid"/>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smtClean="0">
                <a:ln>
                  <a:noFill/>
                </a:ln>
                <a:solidFill>
                  <a:sysClr val="windowText" lastClr="000000"/>
                </a:solidFill>
                <a:effectLst/>
                <a:uLnTx/>
                <a:uFillTx/>
                <a:ea typeface="+mn-ea"/>
                <a:cs typeface="+mn-cs"/>
              </a:rPr>
              <a:t>Windows </a:t>
            </a:r>
            <a:br>
              <a:rPr kumimoji="0" lang="en-US" sz="1600" b="0" i="0" u="none" strike="noStrike" kern="1200" cap="none" spc="0" normalizeH="0" baseline="0" noProof="0" dirty="0" smtClean="0">
                <a:ln>
                  <a:noFill/>
                </a:ln>
                <a:solidFill>
                  <a:sysClr val="windowText" lastClr="000000"/>
                </a:solidFill>
                <a:effectLst/>
                <a:uLnTx/>
                <a:uFillTx/>
                <a:ea typeface="+mn-ea"/>
                <a:cs typeface="+mn-cs"/>
              </a:rPr>
            </a:br>
            <a:r>
              <a:rPr kumimoji="0" lang="en-US" sz="1600" b="0" i="0" u="none" strike="noStrike" kern="1200" cap="none" spc="0" normalizeH="0" baseline="0" noProof="0" dirty="0" smtClean="0">
                <a:ln>
                  <a:noFill/>
                </a:ln>
                <a:solidFill>
                  <a:sysClr val="windowText" lastClr="000000"/>
                </a:solidFill>
                <a:effectLst/>
                <a:uLnTx/>
                <a:uFillTx/>
                <a:ea typeface="+mn-ea"/>
                <a:cs typeface="+mn-cs"/>
              </a:rPr>
              <a:t>OS Loader</a:t>
            </a:r>
            <a:endParaRPr kumimoji="0" lang="en-US" sz="1600" b="0" i="0" u="none" strike="noStrike" kern="1200" cap="none" spc="0" normalizeH="0" baseline="0" noProof="0" dirty="0">
              <a:ln>
                <a:noFill/>
              </a:ln>
              <a:solidFill>
                <a:sysClr val="windowText" lastClr="000000"/>
              </a:solidFill>
              <a:effectLst/>
              <a:uLnTx/>
              <a:uFillTx/>
              <a:ea typeface="+mn-ea"/>
              <a:cs typeface="+mn-cs"/>
            </a:endParaRPr>
          </a:p>
        </p:txBody>
      </p:sp>
      <p:sp>
        <p:nvSpPr>
          <p:cNvPr id="119" name="Rounded Rectangle 118"/>
          <p:cNvSpPr/>
          <p:nvPr/>
        </p:nvSpPr>
        <p:spPr>
          <a:xfrm>
            <a:off x="1943915" y="1328464"/>
            <a:ext cx="1684001" cy="621077"/>
          </a:xfrm>
          <a:prstGeom prst="roundRect">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ln w="9525" cap="flat" cmpd="sng" algn="ctr">
            <a:solidFill>
              <a:srgbClr val="1F497D"/>
            </a:solidFill>
            <a:prstDash val="solid"/>
          </a:ln>
          <a:effectLst>
            <a:outerShdw blurRad="40000" dist="20000" dir="5400000" rotWithShape="0">
              <a:srgbClr val="000000">
                <a:alpha val="38000"/>
              </a:srgbClr>
            </a:outerShdw>
          </a:effectLst>
        </p:spPr>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smtClean="0">
                <a:ln>
                  <a:noFill/>
                </a:ln>
                <a:solidFill>
                  <a:sysClr val="windowText" lastClr="000000"/>
                </a:solidFill>
                <a:effectLst/>
                <a:uLnTx/>
                <a:uFillTx/>
                <a:ea typeface="+mn-ea"/>
                <a:cs typeface="+mn-cs"/>
              </a:rPr>
              <a:t>UEFI Boot</a:t>
            </a:r>
            <a:endParaRPr kumimoji="0" lang="en-US" sz="1600" b="0" i="0" u="none" strike="noStrike" kern="1200" cap="none" spc="0" normalizeH="0" baseline="0" noProof="0" dirty="0">
              <a:ln>
                <a:noFill/>
              </a:ln>
              <a:solidFill>
                <a:sysClr val="windowText" lastClr="000000"/>
              </a:solidFill>
              <a:effectLst/>
              <a:uLnTx/>
              <a:uFillTx/>
              <a:ea typeface="+mn-ea"/>
              <a:cs typeface="+mn-cs"/>
            </a:endParaRPr>
          </a:p>
        </p:txBody>
      </p:sp>
      <p:pic>
        <p:nvPicPr>
          <p:cNvPr id="120" name="Picture 119" descr="C:\Users\rspiger\AppData\Local\Microsoft\Windows\Temporary Internet Files\Content.IE5\USVEMA3X\MC900030061[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48722" y="3160769"/>
            <a:ext cx="264161" cy="272906"/>
          </a:xfrm>
          <a:prstGeom prst="rect">
            <a:avLst/>
          </a:prstGeom>
          <a:noFill/>
          <a:extLst>
            <a:ext uri="{909E8E84-426E-40DD-AFC4-6F175D3DCCD1}">
              <a14:hiddenFill xmlns:a14="http://schemas.microsoft.com/office/drawing/2010/main">
                <a:solidFill>
                  <a:srgbClr val="FFFFFF"/>
                </a:solidFill>
              </a14:hiddenFill>
            </a:ext>
          </a:extLst>
        </p:spPr>
      </p:pic>
      <p:sp>
        <p:nvSpPr>
          <p:cNvPr id="121" name="Rounded Rectangle 120"/>
          <p:cNvSpPr/>
          <p:nvPr/>
        </p:nvSpPr>
        <p:spPr>
          <a:xfrm>
            <a:off x="1954871" y="3671259"/>
            <a:ext cx="1684001" cy="621077"/>
          </a:xfrm>
          <a:prstGeom prst="roundRect">
            <a:avLst/>
          </a:prstGeom>
          <a:solidFill>
            <a:srgbClr val="1F497D">
              <a:lumMod val="40000"/>
              <a:lumOff val="60000"/>
            </a:srgbClr>
          </a:solidFill>
          <a:ln w="25400" cap="flat" cmpd="sng" algn="ctr">
            <a:solidFill>
              <a:srgbClr val="1F497D"/>
            </a:solidFill>
            <a:prstDash val="solid"/>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sysClr val="windowText" lastClr="000000"/>
                </a:solidFill>
                <a:effectLst/>
                <a:uLnTx/>
                <a:uFillTx/>
                <a:ea typeface="+mn-ea"/>
                <a:cs typeface="+mn-cs"/>
              </a:rPr>
              <a:t>Windows Kernel and Drivers</a:t>
            </a:r>
            <a:endParaRPr kumimoji="0" lang="en-US" sz="1400" b="0" i="0" u="none" strike="noStrike" kern="1200" cap="none" spc="0" normalizeH="0" baseline="0" noProof="0" dirty="0">
              <a:ln>
                <a:noFill/>
              </a:ln>
              <a:solidFill>
                <a:sysClr val="windowText" lastClr="000000"/>
              </a:solidFill>
              <a:effectLst/>
              <a:uLnTx/>
              <a:uFillTx/>
              <a:ea typeface="+mn-ea"/>
              <a:cs typeface="+mn-cs"/>
            </a:endParaRPr>
          </a:p>
        </p:txBody>
      </p:sp>
      <p:cxnSp>
        <p:nvCxnSpPr>
          <p:cNvPr id="122" name="Straight Arrow Connector 121"/>
          <p:cNvCxnSpPr>
            <a:endCxn id="121" idx="0"/>
          </p:cNvCxnSpPr>
          <p:nvPr/>
        </p:nvCxnSpPr>
        <p:spPr>
          <a:xfrm flipH="1">
            <a:off x="2796872" y="3356881"/>
            <a:ext cx="453" cy="314378"/>
          </a:xfrm>
          <a:prstGeom prst="straightConnector1">
            <a:avLst/>
          </a:prstGeom>
          <a:noFill/>
          <a:ln w="25400" cap="flat" cmpd="sng" algn="ctr">
            <a:solidFill>
              <a:sysClr val="windowText" lastClr="000000"/>
            </a:solidFill>
            <a:prstDash val="solid"/>
            <a:tailEnd type="arrow"/>
          </a:ln>
          <a:effectLst/>
        </p:spPr>
      </p:cxnSp>
      <p:sp>
        <p:nvSpPr>
          <p:cNvPr id="123" name="Rounded Rectangle 122"/>
          <p:cNvSpPr/>
          <p:nvPr/>
        </p:nvSpPr>
        <p:spPr>
          <a:xfrm>
            <a:off x="4206395" y="3676273"/>
            <a:ext cx="1684001" cy="621077"/>
          </a:xfrm>
          <a:prstGeom prst="roundRect">
            <a:avLst/>
          </a:prstGeom>
          <a:solidFill>
            <a:srgbClr val="1F497D">
              <a:lumMod val="60000"/>
              <a:lumOff val="40000"/>
            </a:srgbClr>
          </a:solidFill>
          <a:ln w="25400" cap="flat" cmpd="sng" algn="ctr">
            <a:solidFill>
              <a:srgbClr val="1F497D"/>
            </a:solidFill>
            <a:prstDash val="solid"/>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smtClean="0">
                <a:ln>
                  <a:noFill/>
                </a:ln>
                <a:solidFill>
                  <a:sysClr val="windowText" lastClr="000000"/>
                </a:solidFill>
                <a:effectLst/>
                <a:uLnTx/>
                <a:uFillTx/>
                <a:ea typeface="+mn-ea"/>
                <a:cs typeface="+mn-cs"/>
              </a:rPr>
              <a:t>AM Software</a:t>
            </a:r>
            <a:endParaRPr kumimoji="0" lang="en-US" sz="1600" b="0" i="0" u="none" strike="noStrike" kern="1200" cap="none" spc="0" normalizeH="0" baseline="0" noProof="0" dirty="0">
              <a:ln>
                <a:noFill/>
              </a:ln>
              <a:solidFill>
                <a:sysClr val="windowText" lastClr="000000"/>
              </a:solidFill>
              <a:effectLst/>
              <a:uLnTx/>
              <a:uFillTx/>
              <a:ea typeface="+mn-ea"/>
              <a:cs typeface="+mn-cs"/>
            </a:endParaRPr>
          </a:p>
        </p:txBody>
      </p:sp>
      <p:sp>
        <p:nvSpPr>
          <p:cNvPr id="125" name="TextBox 21"/>
          <p:cNvSpPr txBox="1"/>
          <p:nvPr/>
        </p:nvSpPr>
        <p:spPr>
          <a:xfrm>
            <a:off x="1578280" y="4987059"/>
            <a:ext cx="1534236" cy="107721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smtClean="0">
                <a:ln>
                  <a:noFill/>
                </a:ln>
                <a:solidFill>
                  <a:schemeClr val="accent2">
                    <a:lumMod val="75000"/>
                  </a:schemeClr>
                </a:solidFill>
                <a:effectLst/>
                <a:uLnTx/>
                <a:uFillTx/>
                <a:ea typeface="+mn-ea"/>
                <a:cs typeface="+mn-cs"/>
              </a:rPr>
              <a:t>AM software is started before all 3</a:t>
            </a:r>
            <a:r>
              <a:rPr kumimoji="0" lang="en-US" sz="1600" b="0" i="0" u="none" strike="noStrike" kern="1200" cap="none" spc="0" normalizeH="0" baseline="30000" noProof="0" dirty="0" smtClean="0">
                <a:ln>
                  <a:noFill/>
                </a:ln>
                <a:solidFill>
                  <a:schemeClr val="accent2">
                    <a:lumMod val="75000"/>
                  </a:schemeClr>
                </a:solidFill>
                <a:effectLst/>
                <a:uLnTx/>
                <a:uFillTx/>
                <a:ea typeface="+mn-ea"/>
                <a:cs typeface="+mn-cs"/>
              </a:rPr>
              <a:t>rd</a:t>
            </a:r>
            <a:r>
              <a:rPr kumimoji="0" lang="en-US" sz="1600" b="0" i="0" u="none" strike="noStrike" kern="1200" cap="none" spc="0" normalizeH="0" baseline="0" noProof="0" dirty="0" smtClean="0">
                <a:ln>
                  <a:noFill/>
                </a:ln>
                <a:solidFill>
                  <a:schemeClr val="accent2">
                    <a:lumMod val="75000"/>
                  </a:schemeClr>
                </a:solidFill>
                <a:effectLst/>
                <a:uLnTx/>
                <a:uFillTx/>
                <a:ea typeface="+mn-ea"/>
                <a:cs typeface="+mn-cs"/>
              </a:rPr>
              <a:t> party software</a:t>
            </a:r>
            <a:endParaRPr kumimoji="0" lang="en-US" sz="1600" b="0" i="0" u="none" strike="noStrike" kern="1200" cap="none" spc="0" normalizeH="0" baseline="0" noProof="0" dirty="0">
              <a:ln>
                <a:noFill/>
              </a:ln>
              <a:solidFill>
                <a:schemeClr val="accent2">
                  <a:lumMod val="75000"/>
                </a:schemeClr>
              </a:solidFill>
              <a:effectLst/>
              <a:uLnTx/>
              <a:uFillTx/>
              <a:ea typeface="+mn-ea"/>
              <a:cs typeface="+mn-cs"/>
            </a:endParaRPr>
          </a:p>
        </p:txBody>
      </p:sp>
      <p:sp>
        <p:nvSpPr>
          <p:cNvPr id="126" name="Rounded Rectangle 125"/>
          <p:cNvSpPr/>
          <p:nvPr/>
        </p:nvSpPr>
        <p:spPr>
          <a:xfrm>
            <a:off x="4137383" y="1328464"/>
            <a:ext cx="1684001" cy="621077"/>
          </a:xfrm>
          <a:prstGeom prst="roundRect">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ln w="9525" cap="flat" cmpd="sng" algn="ctr">
            <a:solidFill>
              <a:srgbClr val="1F497D"/>
            </a:solidFill>
            <a:prstDash val="solid"/>
          </a:ln>
          <a:effectLst>
            <a:outerShdw blurRad="40000" dist="20000" dir="5400000" rotWithShape="0">
              <a:srgbClr val="000000">
                <a:alpha val="38000"/>
              </a:srgbClr>
            </a:outerShdw>
          </a:effectLst>
        </p:spPr>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smtClean="0">
                <a:ln>
                  <a:noFill/>
                </a:ln>
                <a:solidFill>
                  <a:sysClr val="windowText" lastClr="000000"/>
                </a:solidFill>
                <a:effectLst/>
                <a:uLnTx/>
                <a:uFillTx/>
                <a:ea typeface="+mn-ea"/>
                <a:cs typeface="+mn-cs"/>
              </a:rPr>
              <a:t>Boot Policy</a:t>
            </a:r>
            <a:endParaRPr kumimoji="0" lang="en-US" sz="1600" b="0" i="0" u="none" strike="noStrike" kern="1200" cap="none" spc="0" normalizeH="0" baseline="0" noProof="0" dirty="0">
              <a:ln>
                <a:noFill/>
              </a:ln>
              <a:solidFill>
                <a:sysClr val="windowText" lastClr="000000"/>
              </a:solidFill>
              <a:effectLst/>
              <a:uLnTx/>
              <a:uFillTx/>
              <a:ea typeface="+mn-ea"/>
              <a:cs typeface="+mn-cs"/>
            </a:endParaRPr>
          </a:p>
        </p:txBody>
      </p:sp>
      <p:cxnSp>
        <p:nvCxnSpPr>
          <p:cNvPr id="127" name="Straight Arrow Connector 126"/>
          <p:cNvCxnSpPr>
            <a:stCxn id="126" idx="1"/>
            <a:endCxn id="119" idx="3"/>
          </p:cNvCxnSpPr>
          <p:nvPr/>
        </p:nvCxnSpPr>
        <p:spPr>
          <a:xfrm flipH="1">
            <a:off x="3627916" y="1639003"/>
            <a:ext cx="509467" cy="0"/>
          </a:xfrm>
          <a:prstGeom prst="straightConnector1">
            <a:avLst/>
          </a:prstGeom>
          <a:noFill/>
          <a:ln w="25400" cap="flat" cmpd="sng" algn="ctr">
            <a:solidFill>
              <a:sysClr val="windowText" lastClr="000000"/>
            </a:solidFill>
            <a:prstDash val="solid"/>
            <a:tailEnd type="arrow"/>
          </a:ln>
          <a:effectLst/>
        </p:spPr>
      </p:cxnSp>
      <p:sp>
        <p:nvSpPr>
          <p:cNvPr id="128" name="Rounded Rectangle 127"/>
          <p:cNvSpPr/>
          <p:nvPr/>
        </p:nvSpPr>
        <p:spPr>
          <a:xfrm>
            <a:off x="4206395" y="2725379"/>
            <a:ext cx="1684001" cy="621077"/>
          </a:xfrm>
          <a:prstGeom prst="roundRect">
            <a:avLst/>
          </a:prstGeom>
          <a:solidFill>
            <a:srgbClr val="1F497D">
              <a:lumMod val="60000"/>
              <a:lumOff val="40000"/>
            </a:srgbClr>
          </a:solidFill>
          <a:ln w="25400" cap="flat" cmpd="sng" algn="ctr">
            <a:solidFill>
              <a:srgbClr val="1F497D"/>
            </a:solidFill>
            <a:prstDash val="solid"/>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smtClean="0">
                <a:ln>
                  <a:noFill/>
                </a:ln>
                <a:solidFill>
                  <a:sysClr val="windowText" lastClr="000000"/>
                </a:solidFill>
                <a:effectLst/>
                <a:uLnTx/>
                <a:uFillTx/>
                <a:ea typeface="+mn-ea"/>
                <a:cs typeface="+mn-cs"/>
              </a:rPr>
              <a:t>AM Policy</a:t>
            </a:r>
            <a:endParaRPr kumimoji="0" lang="en-US" sz="1600" b="0" i="0" u="none" strike="noStrike" kern="1200" cap="none" spc="0" normalizeH="0" baseline="0" noProof="0" dirty="0">
              <a:ln>
                <a:noFill/>
              </a:ln>
              <a:solidFill>
                <a:sysClr val="windowText" lastClr="000000"/>
              </a:solidFill>
              <a:effectLst/>
              <a:uLnTx/>
              <a:uFillTx/>
              <a:ea typeface="+mn-ea"/>
              <a:cs typeface="+mn-cs"/>
            </a:endParaRPr>
          </a:p>
        </p:txBody>
      </p:sp>
      <p:cxnSp>
        <p:nvCxnSpPr>
          <p:cNvPr id="129" name="Straight Arrow Connector 128"/>
          <p:cNvCxnSpPr>
            <a:stCxn id="128" idx="2"/>
            <a:endCxn id="123" idx="0"/>
          </p:cNvCxnSpPr>
          <p:nvPr/>
        </p:nvCxnSpPr>
        <p:spPr>
          <a:xfrm>
            <a:off x="5048396" y="3346456"/>
            <a:ext cx="0" cy="329817"/>
          </a:xfrm>
          <a:prstGeom prst="straightConnector1">
            <a:avLst/>
          </a:prstGeom>
          <a:noFill/>
          <a:ln w="25400" cap="flat" cmpd="sng" algn="ctr">
            <a:solidFill>
              <a:sysClr val="windowText" lastClr="000000"/>
            </a:solidFill>
            <a:prstDash val="solid"/>
            <a:tailEnd type="arrow"/>
          </a:ln>
          <a:effectLst/>
        </p:spPr>
      </p:cxnSp>
      <p:sp>
        <p:nvSpPr>
          <p:cNvPr id="130" name="Rounded Rectangle 129"/>
          <p:cNvSpPr/>
          <p:nvPr/>
        </p:nvSpPr>
        <p:spPr>
          <a:xfrm>
            <a:off x="4205417" y="4684952"/>
            <a:ext cx="1682496" cy="621792"/>
          </a:xfrm>
          <a:prstGeom prst="roundRect">
            <a:avLst/>
          </a:prstGeom>
          <a:solidFill>
            <a:srgbClr val="4F81BD">
              <a:lumMod val="20000"/>
              <a:lumOff val="80000"/>
            </a:srgbClr>
          </a:solidFill>
          <a:ln w="25400" cap="flat" cmpd="sng" algn="ctr">
            <a:solidFill>
              <a:srgbClr val="1F497D"/>
            </a:solidFill>
            <a:prstDash val="solid"/>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smtClean="0">
                <a:ln>
                  <a:noFill/>
                </a:ln>
                <a:solidFill>
                  <a:sysClr val="windowText" lastClr="000000"/>
                </a:solidFill>
                <a:effectLst/>
                <a:uLnTx/>
                <a:uFillTx/>
                <a:ea typeface="+mn-ea"/>
                <a:cs typeface="+mn-cs"/>
              </a:rPr>
              <a:t>3</a:t>
            </a:r>
            <a:r>
              <a:rPr kumimoji="0" lang="en-US" sz="1600" b="0" i="0" u="none" strike="noStrike" kern="1200" cap="none" spc="0" normalizeH="0" baseline="30000" noProof="0" dirty="0" smtClean="0">
                <a:ln>
                  <a:noFill/>
                </a:ln>
                <a:solidFill>
                  <a:sysClr val="windowText" lastClr="000000"/>
                </a:solidFill>
                <a:effectLst/>
                <a:uLnTx/>
                <a:uFillTx/>
                <a:ea typeface="+mn-ea"/>
                <a:cs typeface="+mn-cs"/>
              </a:rPr>
              <a:t>rd</a:t>
            </a:r>
            <a:r>
              <a:rPr kumimoji="0" lang="en-US" sz="1600" b="0" i="0" u="none" strike="noStrike" kern="1200" cap="none" spc="0" normalizeH="0" baseline="0" noProof="0" dirty="0" smtClean="0">
                <a:ln>
                  <a:noFill/>
                </a:ln>
                <a:solidFill>
                  <a:sysClr val="windowText" lastClr="000000"/>
                </a:solidFill>
                <a:effectLst/>
                <a:uLnTx/>
                <a:uFillTx/>
                <a:ea typeface="+mn-ea"/>
                <a:cs typeface="+mn-cs"/>
              </a:rPr>
              <a:t> Party Software</a:t>
            </a:r>
            <a:endParaRPr kumimoji="0" lang="en-US" sz="1600" b="0" i="0" u="none" strike="noStrike" kern="1200" cap="none" spc="0" normalizeH="0" baseline="0" noProof="0" dirty="0">
              <a:ln>
                <a:noFill/>
              </a:ln>
              <a:solidFill>
                <a:sysClr val="windowText" lastClr="000000"/>
              </a:solidFill>
              <a:effectLst/>
              <a:uLnTx/>
              <a:uFillTx/>
              <a:ea typeface="+mn-ea"/>
              <a:cs typeface="+mn-cs"/>
            </a:endParaRPr>
          </a:p>
        </p:txBody>
      </p:sp>
      <p:cxnSp>
        <p:nvCxnSpPr>
          <p:cNvPr id="133" name="Straight Arrow Connector 132"/>
          <p:cNvCxnSpPr>
            <a:stCxn id="123" idx="2"/>
            <a:endCxn id="130" idx="0"/>
          </p:cNvCxnSpPr>
          <p:nvPr/>
        </p:nvCxnSpPr>
        <p:spPr>
          <a:xfrm flipH="1">
            <a:off x="5046665" y="4297350"/>
            <a:ext cx="1731" cy="387602"/>
          </a:xfrm>
          <a:prstGeom prst="straightConnector1">
            <a:avLst/>
          </a:prstGeom>
          <a:noFill/>
          <a:ln w="25400" cap="flat" cmpd="sng" algn="ctr">
            <a:solidFill>
              <a:sysClr val="windowText" lastClr="000000"/>
            </a:solidFill>
            <a:prstDash val="solid"/>
            <a:tailEnd type="arrow"/>
          </a:ln>
          <a:effectLst/>
        </p:spPr>
      </p:cxnSp>
      <p:sp>
        <p:nvSpPr>
          <p:cNvPr id="134" name="Bent Arrow 133"/>
          <p:cNvSpPr/>
          <p:nvPr/>
        </p:nvSpPr>
        <p:spPr>
          <a:xfrm rot="5400000">
            <a:off x="3180737" y="4571204"/>
            <a:ext cx="1423755" cy="385762"/>
          </a:xfrm>
          <a:prstGeom prst="bentArrow">
            <a:avLst>
              <a:gd name="adj1" fmla="val 34876"/>
              <a:gd name="adj2" fmla="val 27469"/>
              <a:gd name="adj3" fmla="val 33642"/>
              <a:gd name="adj4" fmla="val 46219"/>
            </a:avLst>
          </a:prstGeom>
          <a:gradFill rotWithShape="1">
            <a:gsLst>
              <a:gs pos="0">
                <a:srgbClr val="1F497D">
                  <a:lumMod val="60000"/>
                  <a:lumOff val="40000"/>
                </a:srgbClr>
              </a:gs>
              <a:gs pos="80000">
                <a:srgbClr val="1F497D">
                  <a:lumMod val="40000"/>
                  <a:lumOff val="60000"/>
                </a:srgbClr>
              </a:gs>
              <a:gs pos="100000">
                <a:srgbClr val="1F497D">
                  <a:lumMod val="40000"/>
                  <a:lumOff val="60000"/>
                </a:srgbClr>
              </a:gs>
            </a:gsLst>
            <a:lin ang="16200000" scaled="0"/>
          </a:gradFill>
          <a:ln w="0"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ysClr val="windowText" lastClr="000000"/>
              </a:solidFill>
              <a:effectLst/>
              <a:uLnTx/>
              <a:uFillTx/>
              <a:ea typeface="+mn-ea"/>
              <a:cs typeface="+mn-cs"/>
            </a:endParaRPr>
          </a:p>
        </p:txBody>
      </p:sp>
      <p:sp>
        <p:nvSpPr>
          <p:cNvPr id="141" name="Oval 140"/>
          <p:cNvSpPr/>
          <p:nvPr/>
        </p:nvSpPr>
        <p:spPr>
          <a:xfrm>
            <a:off x="3832583" y="4652948"/>
            <a:ext cx="304800" cy="342900"/>
          </a:xfrm>
          <a:prstGeom prst="ellipse">
            <a:avLst/>
          </a:prstGeom>
          <a:solidFill>
            <a:sysClr val="window" lastClr="FFFFFF"/>
          </a:solidFill>
          <a:ln w="25400" cap="flat" cmpd="sng" algn="ctr">
            <a:solidFill>
              <a:sysClr val="windowText" lastClr="000000"/>
            </a:solidFill>
            <a:prstDash val="solid"/>
          </a:ln>
          <a:effectLst/>
        </p:spPr>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ysClr val="windowText" lastClr="000000"/>
                </a:solidFill>
                <a:effectLst/>
                <a:uLnTx/>
                <a:uFillTx/>
                <a:ea typeface="+mn-ea"/>
                <a:cs typeface="+mn-cs"/>
              </a:rPr>
              <a:t>2</a:t>
            </a:r>
          </a:p>
        </p:txBody>
      </p:sp>
      <p:cxnSp>
        <p:nvCxnSpPr>
          <p:cNvPr id="142" name="Straight Arrow Connector 141"/>
          <p:cNvCxnSpPr>
            <a:stCxn id="125" idx="3"/>
          </p:cNvCxnSpPr>
          <p:nvPr/>
        </p:nvCxnSpPr>
        <p:spPr>
          <a:xfrm flipV="1">
            <a:off x="3112516" y="4995852"/>
            <a:ext cx="645880" cy="582954"/>
          </a:xfrm>
          <a:prstGeom prst="straightConnector1">
            <a:avLst/>
          </a:prstGeom>
          <a:noFill/>
          <a:ln w="25400" cap="flat" cmpd="sng" algn="ctr">
            <a:solidFill>
              <a:schemeClr val="accent2">
                <a:lumMod val="75000"/>
              </a:schemeClr>
            </a:solidFill>
            <a:prstDash val="solid"/>
            <a:tailEnd type="arrow"/>
          </a:ln>
          <a:effectLst/>
        </p:spPr>
      </p:cxnSp>
      <p:grpSp>
        <p:nvGrpSpPr>
          <p:cNvPr id="143" name="Group 142"/>
          <p:cNvGrpSpPr/>
          <p:nvPr/>
        </p:nvGrpSpPr>
        <p:grpSpPr>
          <a:xfrm>
            <a:off x="7669615" y="2142268"/>
            <a:ext cx="1440278" cy="716714"/>
            <a:chOff x="6019800" y="1670391"/>
            <a:chExt cx="1108831" cy="503238"/>
          </a:xfrm>
        </p:grpSpPr>
        <p:pic>
          <p:nvPicPr>
            <p:cNvPr id="144" name="Picture 143" descr="C:\Users\rspiger\AppData\Local\Microsoft\Windows\Temporary Internet Files\Content.IE5\6D18SSSP\MC900433905[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19800" y="1670391"/>
              <a:ext cx="503238" cy="503238"/>
            </a:xfrm>
            <a:prstGeom prst="rect">
              <a:avLst/>
            </a:prstGeom>
            <a:noFill/>
            <a:extLst>
              <a:ext uri="{909E8E84-426E-40DD-AFC4-6F175D3DCCD1}">
                <a14:hiddenFill xmlns:a14="http://schemas.microsoft.com/office/drawing/2010/main">
                  <a:solidFill>
                    <a:srgbClr val="FFFFFF"/>
                  </a:solidFill>
                </a14:hiddenFill>
              </a:ext>
            </a:extLst>
          </p:spPr>
        </p:pic>
        <p:sp>
          <p:nvSpPr>
            <p:cNvPr id="145" name="TextBox 55"/>
            <p:cNvSpPr txBox="1"/>
            <p:nvPr/>
          </p:nvSpPr>
          <p:spPr>
            <a:xfrm>
              <a:off x="6442831" y="1809750"/>
              <a:ext cx="685800" cy="21610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schemeClr val="accent2">
                      <a:lumMod val="75000"/>
                    </a:schemeClr>
                  </a:solidFill>
                  <a:effectLst/>
                  <a:uLnTx/>
                  <a:uFillTx/>
                  <a:ea typeface="+mn-ea"/>
                  <a:cs typeface="+mn-cs"/>
                </a:rPr>
                <a:t>TPM</a:t>
              </a:r>
              <a:endParaRPr kumimoji="0" lang="en-US" sz="1400" b="0" i="0" u="none" strike="noStrike" kern="1200" cap="none" spc="0" normalizeH="0" baseline="0" noProof="0" dirty="0">
                <a:ln>
                  <a:noFill/>
                </a:ln>
                <a:solidFill>
                  <a:schemeClr val="accent2">
                    <a:lumMod val="75000"/>
                  </a:schemeClr>
                </a:solidFill>
                <a:effectLst/>
                <a:uLnTx/>
                <a:uFillTx/>
                <a:ea typeface="+mn-ea"/>
                <a:cs typeface="+mn-cs"/>
              </a:endParaRPr>
            </a:p>
          </p:txBody>
        </p:sp>
      </p:grpSp>
      <p:grpSp>
        <p:nvGrpSpPr>
          <p:cNvPr id="146" name="Group 145"/>
          <p:cNvGrpSpPr/>
          <p:nvPr/>
        </p:nvGrpSpPr>
        <p:grpSpPr>
          <a:xfrm>
            <a:off x="6209288" y="1026439"/>
            <a:ext cx="3652568" cy="1782530"/>
            <a:chOff x="6610120" y="1493708"/>
            <a:chExt cx="3652568" cy="1782530"/>
          </a:xfrm>
        </p:grpSpPr>
        <p:sp>
          <p:nvSpPr>
            <p:cNvPr id="147" name="Down Arrow 146"/>
            <p:cNvSpPr/>
            <p:nvPr/>
          </p:nvSpPr>
          <p:spPr>
            <a:xfrm rot="16200000">
              <a:off x="7176711" y="2344868"/>
              <a:ext cx="238417" cy="1371600"/>
            </a:xfrm>
            <a:prstGeom prst="downArrow">
              <a:avLst/>
            </a:prstGeom>
            <a:gradFill rotWithShape="1">
              <a:gsLst>
                <a:gs pos="0">
                  <a:srgbClr val="1F497D">
                    <a:lumMod val="60000"/>
                    <a:lumOff val="40000"/>
                  </a:srgbClr>
                </a:gs>
                <a:gs pos="80000">
                  <a:srgbClr val="1F497D">
                    <a:lumMod val="40000"/>
                    <a:lumOff val="60000"/>
                  </a:srgbClr>
                </a:gs>
                <a:gs pos="100000">
                  <a:srgbClr val="1F497D">
                    <a:lumMod val="40000"/>
                    <a:lumOff val="6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ysClr val="window" lastClr="FFFFFF"/>
                </a:solidFill>
                <a:effectLst/>
                <a:uLnTx/>
                <a:uFillTx/>
                <a:ea typeface="+mn-ea"/>
                <a:cs typeface="+mn-cs"/>
              </a:endParaRPr>
            </a:p>
          </p:txBody>
        </p:sp>
        <p:pic>
          <p:nvPicPr>
            <p:cNvPr id="148" name="Picture 147" descr="C:\Users\rspiger\AppData\Local\Microsoft\Windows\Temporary Internet Files\Content.IE5\USVEMA3X\MC900391302[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7234624" y="2834913"/>
              <a:ext cx="539603" cy="441325"/>
            </a:xfrm>
            <a:prstGeom prst="rect">
              <a:avLst/>
            </a:prstGeom>
            <a:noFill/>
            <a:extLst>
              <a:ext uri="{909E8E84-426E-40DD-AFC4-6F175D3DCCD1}">
                <a14:hiddenFill xmlns:a14="http://schemas.microsoft.com/office/drawing/2010/main">
                  <a:solidFill>
                    <a:srgbClr val="FFFFFF"/>
                  </a:solidFill>
                </a14:hiddenFill>
              </a:ext>
            </a:extLst>
          </p:spPr>
        </p:pic>
        <p:sp>
          <p:nvSpPr>
            <p:cNvPr id="149" name="Oval 148"/>
            <p:cNvSpPr/>
            <p:nvPr/>
          </p:nvSpPr>
          <p:spPr>
            <a:xfrm>
              <a:off x="6970244" y="2855731"/>
              <a:ext cx="304800" cy="342900"/>
            </a:xfrm>
            <a:prstGeom prst="ellipse">
              <a:avLst/>
            </a:prstGeom>
            <a:solidFill>
              <a:sysClr val="window" lastClr="FFFFFF"/>
            </a:solidFill>
            <a:ln w="25400" cap="flat" cmpd="sng" algn="ctr">
              <a:solidFill>
                <a:sysClr val="windowText" lastClr="000000"/>
              </a:solidFill>
              <a:prstDash val="solid"/>
            </a:ln>
            <a:effectLst/>
          </p:spPr>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ysClr val="windowText" lastClr="000000"/>
                  </a:solidFill>
                  <a:effectLst/>
                  <a:uLnTx/>
                  <a:uFillTx/>
                  <a:ea typeface="+mn-ea"/>
                  <a:cs typeface="+mn-cs"/>
                </a:rPr>
                <a:t>3</a:t>
              </a:r>
            </a:p>
          </p:txBody>
        </p:sp>
        <p:sp>
          <p:nvSpPr>
            <p:cNvPr id="150" name="TextBox 58"/>
            <p:cNvSpPr txBox="1"/>
            <p:nvPr/>
          </p:nvSpPr>
          <p:spPr>
            <a:xfrm>
              <a:off x="7473384" y="1493708"/>
              <a:ext cx="2789304" cy="107721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smtClean="0">
                  <a:ln>
                    <a:noFill/>
                  </a:ln>
                  <a:solidFill>
                    <a:schemeClr val="accent2">
                      <a:lumMod val="75000"/>
                    </a:schemeClr>
                  </a:solidFill>
                  <a:effectLst/>
                  <a:uLnTx/>
                  <a:uFillTx/>
                  <a:ea typeface="+mn-ea"/>
                  <a:cs typeface="+mn-cs"/>
                </a:rPr>
                <a:t>Measurements of components including AM software are stored in the TPM</a:t>
              </a:r>
              <a:endParaRPr kumimoji="0" lang="en-US" sz="1600" b="0" i="0" u="none" strike="noStrike" kern="1200" cap="none" spc="0" normalizeH="0" baseline="0" noProof="0" dirty="0">
                <a:ln>
                  <a:noFill/>
                </a:ln>
                <a:solidFill>
                  <a:schemeClr val="accent2">
                    <a:lumMod val="75000"/>
                  </a:schemeClr>
                </a:solidFill>
                <a:effectLst/>
                <a:uLnTx/>
                <a:uFillTx/>
                <a:ea typeface="+mn-ea"/>
                <a:cs typeface="+mn-cs"/>
              </a:endParaRPr>
            </a:p>
          </p:txBody>
        </p:sp>
        <p:cxnSp>
          <p:nvCxnSpPr>
            <p:cNvPr id="151" name="Straight Arrow Connector 150"/>
            <p:cNvCxnSpPr>
              <a:stCxn id="150" idx="1"/>
              <a:endCxn id="149" idx="0"/>
            </p:cNvCxnSpPr>
            <p:nvPr/>
          </p:nvCxnSpPr>
          <p:spPr>
            <a:xfrm flipH="1">
              <a:off x="7122644" y="2032317"/>
              <a:ext cx="350740" cy="823414"/>
            </a:xfrm>
            <a:prstGeom prst="straightConnector1">
              <a:avLst/>
            </a:prstGeom>
            <a:noFill/>
            <a:ln w="25400" cap="flat" cmpd="sng" algn="ctr">
              <a:solidFill>
                <a:schemeClr val="accent2">
                  <a:lumMod val="75000"/>
                </a:schemeClr>
              </a:solidFill>
              <a:prstDash val="solid"/>
              <a:tailEnd type="arrow"/>
            </a:ln>
            <a:effectLst/>
          </p:spPr>
        </p:cxnSp>
      </p:grpSp>
      <p:cxnSp>
        <p:nvCxnSpPr>
          <p:cNvPr id="152" name="Straight Arrow Connector 151"/>
          <p:cNvCxnSpPr>
            <a:endCxn id="153" idx="1"/>
          </p:cNvCxnSpPr>
          <p:nvPr/>
        </p:nvCxnSpPr>
        <p:spPr>
          <a:xfrm>
            <a:off x="5887913" y="5859657"/>
            <a:ext cx="227940" cy="0"/>
          </a:xfrm>
          <a:prstGeom prst="straightConnector1">
            <a:avLst/>
          </a:prstGeom>
          <a:noFill/>
          <a:ln w="25400" cap="flat" cmpd="sng" algn="ctr">
            <a:solidFill>
              <a:sysClr val="windowText" lastClr="000000"/>
            </a:solidFill>
            <a:prstDash val="solid"/>
            <a:tailEnd type="arrow"/>
          </a:ln>
          <a:effectLst/>
        </p:spPr>
      </p:cxnSp>
      <p:sp>
        <p:nvSpPr>
          <p:cNvPr id="153" name="Rounded Rectangle 152"/>
          <p:cNvSpPr/>
          <p:nvPr/>
        </p:nvSpPr>
        <p:spPr>
          <a:xfrm>
            <a:off x="6115853" y="5548761"/>
            <a:ext cx="1682496" cy="621792"/>
          </a:xfrm>
          <a:prstGeom prst="roundRect">
            <a:avLst/>
          </a:prstGeom>
          <a:solidFill>
            <a:srgbClr val="1F497D">
              <a:lumMod val="60000"/>
              <a:lumOff val="40000"/>
            </a:srgbClr>
          </a:solidFill>
          <a:ln w="25400" cap="flat" cmpd="sng" algn="ctr">
            <a:solidFill>
              <a:srgbClr val="1F497D"/>
            </a:solidFill>
            <a:prstDash val="solid"/>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smtClean="0">
                <a:ln>
                  <a:noFill/>
                </a:ln>
                <a:solidFill>
                  <a:sysClr val="windowText" lastClr="000000"/>
                </a:solidFill>
                <a:effectLst/>
                <a:uLnTx/>
                <a:uFillTx/>
                <a:ea typeface="+mn-ea"/>
                <a:cs typeface="+mn-cs"/>
              </a:rPr>
              <a:t>Client</a:t>
            </a:r>
            <a:endParaRPr kumimoji="0" lang="en-US" sz="1600" b="0" i="0" u="none" strike="noStrike" kern="1200" cap="none" spc="0" normalizeH="0" baseline="0" noProof="0" dirty="0">
              <a:ln>
                <a:noFill/>
              </a:ln>
              <a:solidFill>
                <a:sysClr val="windowText" lastClr="000000"/>
              </a:solidFill>
              <a:effectLst/>
              <a:uLnTx/>
              <a:uFillTx/>
              <a:ea typeface="+mn-ea"/>
              <a:cs typeface="+mn-cs"/>
            </a:endParaRPr>
          </a:p>
        </p:txBody>
      </p:sp>
      <p:sp>
        <p:nvSpPr>
          <p:cNvPr id="154" name="Rounded Rectangle 153"/>
          <p:cNvSpPr/>
          <p:nvPr/>
        </p:nvSpPr>
        <p:spPr>
          <a:xfrm>
            <a:off x="9591044" y="5548761"/>
            <a:ext cx="1955579" cy="621792"/>
          </a:xfrm>
          <a:prstGeom prst="roundRect">
            <a:avLst/>
          </a:prstGeom>
          <a:solidFill>
            <a:srgbClr val="1F497D">
              <a:lumMod val="60000"/>
              <a:lumOff val="40000"/>
            </a:srgbClr>
          </a:solidFill>
          <a:ln w="25400" cap="flat" cmpd="sng" algn="ctr">
            <a:solidFill>
              <a:srgbClr val="1F497D"/>
            </a:solidFill>
            <a:prstDash val="solid"/>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smtClean="0">
                <a:ln>
                  <a:noFill/>
                </a:ln>
                <a:solidFill>
                  <a:sysClr val="windowText" lastClr="000000"/>
                </a:solidFill>
                <a:effectLst/>
                <a:uLnTx/>
                <a:uFillTx/>
                <a:ea typeface="+mn-ea"/>
                <a:cs typeface="+mn-cs"/>
              </a:rPr>
              <a:t>Remote Attestation Service</a:t>
            </a:r>
            <a:endParaRPr kumimoji="0" lang="en-US" sz="1600" b="0" i="0" u="none" strike="noStrike" kern="1200" cap="none" spc="0" normalizeH="0" baseline="0" noProof="0" dirty="0">
              <a:ln>
                <a:noFill/>
              </a:ln>
              <a:solidFill>
                <a:sysClr val="windowText" lastClr="000000"/>
              </a:solidFill>
              <a:effectLst/>
              <a:uLnTx/>
              <a:uFillTx/>
              <a:ea typeface="+mn-ea"/>
              <a:cs typeface="+mn-cs"/>
            </a:endParaRPr>
          </a:p>
        </p:txBody>
      </p:sp>
      <p:grpSp>
        <p:nvGrpSpPr>
          <p:cNvPr id="155" name="Group 154"/>
          <p:cNvGrpSpPr/>
          <p:nvPr/>
        </p:nvGrpSpPr>
        <p:grpSpPr>
          <a:xfrm>
            <a:off x="6980973" y="1408372"/>
            <a:ext cx="5015920" cy="3911984"/>
            <a:chOff x="7381805" y="1436605"/>
            <a:chExt cx="5015920" cy="3911984"/>
          </a:xfrm>
        </p:grpSpPr>
        <p:sp>
          <p:nvSpPr>
            <p:cNvPr id="156" name="Down Arrow 155"/>
            <p:cNvSpPr/>
            <p:nvPr/>
          </p:nvSpPr>
          <p:spPr>
            <a:xfrm rot="1455228">
              <a:off x="7726219" y="3467857"/>
              <a:ext cx="256386" cy="1880732"/>
            </a:xfrm>
            <a:prstGeom prst="downArrow">
              <a:avLst/>
            </a:prstGeom>
            <a:gradFill rotWithShape="1">
              <a:gsLst>
                <a:gs pos="0">
                  <a:srgbClr val="1F497D">
                    <a:lumMod val="60000"/>
                    <a:lumOff val="40000"/>
                  </a:srgbClr>
                </a:gs>
                <a:gs pos="80000">
                  <a:srgbClr val="1F497D">
                    <a:lumMod val="40000"/>
                    <a:lumOff val="60000"/>
                  </a:srgbClr>
                </a:gs>
                <a:gs pos="100000">
                  <a:srgbClr val="1F497D">
                    <a:lumMod val="40000"/>
                    <a:lumOff val="6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ysClr val="window" lastClr="FFFFFF"/>
                </a:solidFill>
                <a:effectLst/>
                <a:uLnTx/>
                <a:uFillTx/>
                <a:ea typeface="+mn-ea"/>
                <a:cs typeface="+mn-cs"/>
              </a:endParaRPr>
            </a:p>
          </p:txBody>
        </p:sp>
        <p:sp>
          <p:nvSpPr>
            <p:cNvPr id="157" name="Oval 156"/>
            <p:cNvSpPr/>
            <p:nvPr/>
          </p:nvSpPr>
          <p:spPr>
            <a:xfrm>
              <a:off x="7739028" y="4144237"/>
              <a:ext cx="304800" cy="342900"/>
            </a:xfrm>
            <a:prstGeom prst="ellipse">
              <a:avLst/>
            </a:prstGeom>
            <a:solidFill>
              <a:sysClr val="window" lastClr="FFFFFF"/>
            </a:solidFill>
            <a:ln w="25400" cap="flat" cmpd="sng" algn="ctr">
              <a:solidFill>
                <a:sysClr val="windowText" lastClr="000000"/>
              </a:solidFill>
              <a:prstDash val="solid"/>
            </a:ln>
            <a:effectLst/>
          </p:spPr>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ysClr val="windowText" lastClr="000000"/>
                  </a:solidFill>
                  <a:effectLst/>
                  <a:uLnTx/>
                  <a:uFillTx/>
                  <a:ea typeface="+mn-ea"/>
                  <a:cs typeface="+mn-cs"/>
                </a:rPr>
                <a:t>5</a:t>
              </a:r>
              <a:endParaRPr kumimoji="0" lang="en-US" sz="1800" b="0" i="0" u="none" strike="noStrike" kern="1200" cap="none" spc="0" normalizeH="0" baseline="0" noProof="0" dirty="0">
                <a:ln>
                  <a:noFill/>
                </a:ln>
                <a:solidFill>
                  <a:sysClr val="windowText" lastClr="000000"/>
                </a:solidFill>
                <a:effectLst/>
                <a:uLnTx/>
                <a:uFillTx/>
                <a:ea typeface="+mn-ea"/>
                <a:cs typeface="+mn-cs"/>
              </a:endParaRPr>
            </a:p>
          </p:txBody>
        </p:sp>
        <p:sp>
          <p:nvSpPr>
            <p:cNvPr id="158" name="TextBox 75"/>
            <p:cNvSpPr txBox="1"/>
            <p:nvPr/>
          </p:nvSpPr>
          <p:spPr>
            <a:xfrm>
              <a:off x="9951831" y="1436605"/>
              <a:ext cx="2445894" cy="107721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smtClean="0">
                  <a:ln>
                    <a:noFill/>
                  </a:ln>
                  <a:solidFill>
                    <a:schemeClr val="accent2">
                      <a:lumMod val="75000"/>
                    </a:schemeClr>
                  </a:solidFill>
                  <a:effectLst/>
                  <a:uLnTx/>
                  <a:uFillTx/>
                  <a:ea typeface="+mn-ea"/>
                  <a:cs typeface="+mn-cs"/>
                </a:rPr>
                <a:t>Client retrieves TPM measurements of client and sends</a:t>
              </a:r>
              <a:r>
                <a:rPr kumimoji="0" lang="en-US" sz="1600" b="0" i="0" u="none" strike="noStrike" kern="1200" cap="none" spc="0" normalizeH="0" noProof="0" dirty="0" smtClean="0">
                  <a:ln>
                    <a:noFill/>
                  </a:ln>
                  <a:solidFill>
                    <a:schemeClr val="accent2">
                      <a:lumMod val="75000"/>
                    </a:schemeClr>
                  </a:solidFill>
                  <a:effectLst/>
                  <a:uLnTx/>
                  <a:uFillTx/>
                  <a:ea typeface="+mn-ea"/>
                  <a:cs typeface="+mn-cs"/>
                </a:rPr>
                <a:t> it to Remote Attestation Service</a:t>
              </a:r>
              <a:endParaRPr kumimoji="0" lang="en-US" sz="1600" b="0" i="0" u="none" strike="noStrike" kern="1200" cap="none" spc="0" normalizeH="0" baseline="0" noProof="0" dirty="0">
                <a:ln>
                  <a:noFill/>
                </a:ln>
                <a:solidFill>
                  <a:schemeClr val="accent2">
                    <a:lumMod val="75000"/>
                  </a:schemeClr>
                </a:solidFill>
                <a:effectLst/>
                <a:uLnTx/>
                <a:uFillTx/>
                <a:ea typeface="+mn-ea"/>
                <a:cs typeface="+mn-cs"/>
              </a:endParaRPr>
            </a:p>
          </p:txBody>
        </p:sp>
        <p:cxnSp>
          <p:nvCxnSpPr>
            <p:cNvPr id="159" name="Straight Arrow Connector 158"/>
            <p:cNvCxnSpPr>
              <a:stCxn id="158" idx="1"/>
              <a:endCxn id="157" idx="6"/>
            </p:cNvCxnSpPr>
            <p:nvPr/>
          </p:nvCxnSpPr>
          <p:spPr>
            <a:xfrm flipH="1">
              <a:off x="8043828" y="1975214"/>
              <a:ext cx="1908003" cy="2340473"/>
            </a:xfrm>
            <a:prstGeom prst="straightConnector1">
              <a:avLst/>
            </a:prstGeom>
            <a:noFill/>
            <a:ln w="25400" cap="flat" cmpd="sng" algn="ctr">
              <a:solidFill>
                <a:schemeClr val="accent2">
                  <a:lumMod val="75000"/>
                </a:schemeClr>
              </a:solidFill>
              <a:prstDash val="solid"/>
              <a:tailEnd type="arrow"/>
            </a:ln>
            <a:effectLst/>
          </p:spPr>
        </p:cxnSp>
        <p:pic>
          <p:nvPicPr>
            <p:cNvPr id="160" name="Picture 159" descr="C:\Users\rspiger\AppData\Local\Microsoft\Windows\Temporary Internet Files\Content.IE5\USVEMA3X\MC900391302[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7381805" y="3812089"/>
              <a:ext cx="539603" cy="441325"/>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167" name="Straight Arrow Connector 166"/>
          <p:cNvCxnSpPr>
            <a:stCxn id="119" idx="2"/>
            <a:endCxn id="118" idx="0"/>
          </p:cNvCxnSpPr>
          <p:nvPr/>
        </p:nvCxnSpPr>
        <p:spPr>
          <a:xfrm flipH="1">
            <a:off x="2783264" y="1949541"/>
            <a:ext cx="2652" cy="786263"/>
          </a:xfrm>
          <a:prstGeom prst="straightConnector1">
            <a:avLst/>
          </a:prstGeom>
          <a:noFill/>
          <a:ln w="25400" cap="flat" cmpd="sng" algn="ctr">
            <a:solidFill>
              <a:sysClr val="windowText" lastClr="000000"/>
            </a:solidFill>
            <a:prstDash val="solid"/>
            <a:tailEnd type="arrow"/>
          </a:ln>
          <a:effectLst/>
        </p:spPr>
      </p:cxnSp>
      <p:cxnSp>
        <p:nvCxnSpPr>
          <p:cNvPr id="168" name="Straight Arrow Connector 167"/>
          <p:cNvCxnSpPr>
            <a:stCxn id="121" idx="3"/>
            <a:endCxn id="123" idx="1"/>
          </p:cNvCxnSpPr>
          <p:nvPr/>
        </p:nvCxnSpPr>
        <p:spPr>
          <a:xfrm>
            <a:off x="3638872" y="3981798"/>
            <a:ext cx="567523" cy="5014"/>
          </a:xfrm>
          <a:prstGeom prst="straightConnector1">
            <a:avLst/>
          </a:prstGeom>
          <a:noFill/>
          <a:ln w="25400" cap="flat" cmpd="sng" algn="ctr">
            <a:solidFill>
              <a:sysClr val="windowText" lastClr="000000"/>
            </a:solidFill>
            <a:prstDash val="solid"/>
            <a:tailEnd type="arrow"/>
          </a:ln>
          <a:effectLst/>
        </p:spPr>
      </p:cxnSp>
      <p:sp>
        <p:nvSpPr>
          <p:cNvPr id="169" name="Rounded Rectangle 168"/>
          <p:cNvSpPr/>
          <p:nvPr/>
        </p:nvSpPr>
        <p:spPr>
          <a:xfrm>
            <a:off x="4205417" y="5548761"/>
            <a:ext cx="1682496" cy="621792"/>
          </a:xfrm>
          <a:prstGeom prst="roundRect">
            <a:avLst/>
          </a:prstGeom>
          <a:solidFill>
            <a:srgbClr val="1F497D">
              <a:lumMod val="40000"/>
              <a:lumOff val="60000"/>
            </a:srgbClr>
          </a:solidFill>
          <a:ln w="25400" cap="flat" cmpd="sng" algn="ctr">
            <a:solidFill>
              <a:srgbClr val="1F497D"/>
            </a:solidFill>
            <a:prstDash val="solid"/>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smtClean="0">
                <a:ln>
                  <a:noFill/>
                </a:ln>
                <a:solidFill>
                  <a:sysClr val="windowText" lastClr="000000"/>
                </a:solidFill>
                <a:effectLst/>
                <a:uLnTx/>
                <a:uFillTx/>
                <a:ea typeface="+mn-ea"/>
                <a:cs typeface="+mn-cs"/>
              </a:rPr>
              <a:t>Windows Logon</a:t>
            </a:r>
            <a:endParaRPr kumimoji="0" lang="en-US" sz="1600" b="0" i="0" u="none" strike="noStrike" kern="1200" cap="none" spc="0" normalizeH="0" baseline="0" noProof="0" dirty="0">
              <a:ln>
                <a:noFill/>
              </a:ln>
              <a:solidFill>
                <a:sysClr val="windowText" lastClr="000000"/>
              </a:solidFill>
              <a:effectLst/>
              <a:uLnTx/>
              <a:uFillTx/>
              <a:ea typeface="+mn-ea"/>
              <a:cs typeface="+mn-cs"/>
            </a:endParaRPr>
          </a:p>
        </p:txBody>
      </p:sp>
      <p:cxnSp>
        <p:nvCxnSpPr>
          <p:cNvPr id="170" name="Straight Arrow Connector 169"/>
          <p:cNvCxnSpPr>
            <a:stCxn id="130" idx="2"/>
            <a:endCxn id="169" idx="0"/>
          </p:cNvCxnSpPr>
          <p:nvPr/>
        </p:nvCxnSpPr>
        <p:spPr>
          <a:xfrm>
            <a:off x="5046665" y="5306744"/>
            <a:ext cx="0" cy="242017"/>
          </a:xfrm>
          <a:prstGeom prst="straightConnector1">
            <a:avLst/>
          </a:prstGeom>
          <a:noFill/>
          <a:ln w="25400" cap="flat" cmpd="sng" algn="ctr">
            <a:solidFill>
              <a:sysClr val="windowText" lastClr="000000"/>
            </a:solidFill>
            <a:prstDash val="solid"/>
            <a:tailEnd type="arrow"/>
          </a:ln>
          <a:effectLst/>
        </p:spPr>
      </p:cxnSp>
      <p:pic>
        <p:nvPicPr>
          <p:cNvPr id="171" name="Picture 170" descr="C:\Users\rspiger\AppData\Local\Microsoft\Windows\Temporary Internet Files\Content.IE5\USVEMA3X\MC900030061[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61103" y="4135317"/>
            <a:ext cx="264161" cy="272906"/>
          </a:xfrm>
          <a:prstGeom prst="rect">
            <a:avLst/>
          </a:prstGeom>
          <a:noFill/>
          <a:extLst>
            <a:ext uri="{909E8E84-426E-40DD-AFC4-6F175D3DCCD1}">
              <a14:hiddenFill xmlns:a14="http://schemas.microsoft.com/office/drawing/2010/main">
                <a:solidFill>
                  <a:srgbClr val="FFFFFF"/>
                </a:solidFill>
              </a14:hiddenFill>
            </a:ext>
          </a:extLst>
        </p:spPr>
      </p:pic>
      <p:pic>
        <p:nvPicPr>
          <p:cNvPr id="172" name="Picture 171" descr="C:\Users\rspiger\AppData\Local\Microsoft\Windows\Temporary Internet Files\Content.IE5\USVEMA3X\MC900030061[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89303" y="4160897"/>
            <a:ext cx="264161" cy="272906"/>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p:cNvGrpSpPr/>
          <p:nvPr/>
        </p:nvGrpSpPr>
        <p:grpSpPr>
          <a:xfrm>
            <a:off x="7545394" y="4572135"/>
            <a:ext cx="4473010" cy="2205237"/>
            <a:chOff x="7833492" y="4572135"/>
            <a:chExt cx="4473010" cy="2205237"/>
          </a:xfrm>
        </p:grpSpPr>
        <p:grpSp>
          <p:nvGrpSpPr>
            <p:cNvPr id="161" name="Group 160"/>
            <p:cNvGrpSpPr/>
            <p:nvPr/>
          </p:nvGrpSpPr>
          <p:grpSpPr>
            <a:xfrm>
              <a:off x="7833492" y="5507955"/>
              <a:ext cx="1952764" cy="1269417"/>
              <a:chOff x="7833492" y="5507955"/>
              <a:chExt cx="1952764" cy="1269417"/>
            </a:xfrm>
          </p:grpSpPr>
          <p:cxnSp>
            <p:nvCxnSpPr>
              <p:cNvPr id="162" name="Straight Arrow Connector 161"/>
              <p:cNvCxnSpPr/>
              <p:nvPr/>
            </p:nvCxnSpPr>
            <p:spPr>
              <a:xfrm flipV="1">
                <a:off x="8213844" y="5725332"/>
                <a:ext cx="1572412" cy="2838"/>
              </a:xfrm>
              <a:prstGeom prst="straightConnector1">
                <a:avLst/>
              </a:prstGeom>
              <a:noFill/>
              <a:ln w="25400" cap="flat" cmpd="sng" algn="ctr">
                <a:solidFill>
                  <a:sysClr val="windowText" lastClr="000000"/>
                </a:solidFill>
                <a:prstDash val="solid"/>
                <a:tailEnd type="arrow"/>
              </a:ln>
              <a:effectLst/>
            </p:spPr>
          </p:cxnSp>
          <p:cxnSp>
            <p:nvCxnSpPr>
              <p:cNvPr id="163" name="Straight Arrow Connector 162"/>
              <p:cNvCxnSpPr/>
              <p:nvPr/>
            </p:nvCxnSpPr>
            <p:spPr>
              <a:xfrm flipH="1">
                <a:off x="8199181" y="5985364"/>
                <a:ext cx="1587075" cy="0"/>
              </a:xfrm>
              <a:prstGeom prst="straightConnector1">
                <a:avLst/>
              </a:prstGeom>
              <a:noFill/>
              <a:ln w="25400" cap="flat" cmpd="sng" algn="ctr">
                <a:solidFill>
                  <a:sysClr val="windowText" lastClr="000000"/>
                </a:solidFill>
                <a:prstDash val="solid"/>
                <a:tailEnd type="arrow"/>
              </a:ln>
              <a:effectLst/>
            </p:spPr>
          </p:cxnSp>
          <p:pic>
            <p:nvPicPr>
              <p:cNvPr id="164" name="Picture 163" descr="C:\Users\rspiger\AppData\Local\Microsoft\Windows\Temporary Internet Files\Content.IE5\USVEMA3X\MC900391302[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9047197" y="5507955"/>
                <a:ext cx="539603" cy="441325"/>
              </a:xfrm>
              <a:prstGeom prst="rect">
                <a:avLst/>
              </a:prstGeom>
              <a:noFill/>
              <a:extLst>
                <a:ext uri="{909E8E84-426E-40DD-AFC4-6F175D3DCCD1}">
                  <a14:hiddenFill xmlns:a14="http://schemas.microsoft.com/office/drawing/2010/main">
                    <a:solidFill>
                      <a:srgbClr val="FFFFFF"/>
                    </a:solidFill>
                  </a14:hiddenFill>
                </a:ext>
              </a:extLst>
            </p:spPr>
          </p:pic>
          <p:pic>
            <p:nvPicPr>
              <p:cNvPr id="165" name="Picture 164" descr="C:\Users\rspiger\AppData\Local\Microsoft\Windows\Temporary Internet Files\Content.IE5\USVEMA3X\MC900030061[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62664" y="5805264"/>
                <a:ext cx="420850" cy="434781"/>
              </a:xfrm>
              <a:prstGeom prst="rect">
                <a:avLst/>
              </a:prstGeom>
              <a:noFill/>
              <a:extLst>
                <a:ext uri="{909E8E84-426E-40DD-AFC4-6F175D3DCCD1}">
                  <a14:hiddenFill xmlns:a14="http://schemas.microsoft.com/office/drawing/2010/main">
                    <a:solidFill>
                      <a:srgbClr val="FFFFFF"/>
                    </a:solidFill>
                  </a14:hiddenFill>
                </a:ext>
              </a:extLst>
            </p:spPr>
          </p:pic>
          <p:sp>
            <p:nvSpPr>
              <p:cNvPr id="166" name="TextBox 83"/>
              <p:cNvSpPr txBox="1"/>
              <p:nvPr/>
            </p:nvSpPr>
            <p:spPr>
              <a:xfrm>
                <a:off x="7833492" y="6254152"/>
                <a:ext cx="1465276"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schemeClr val="accent2">
                        <a:lumMod val="75000"/>
                      </a:schemeClr>
                    </a:solidFill>
                    <a:effectLst/>
                    <a:uLnTx/>
                    <a:uFillTx/>
                    <a:ea typeface="+mn-ea"/>
                    <a:cs typeface="+mn-cs"/>
                  </a:rPr>
                  <a:t>Client Health Claim</a:t>
                </a:r>
                <a:endParaRPr kumimoji="0" lang="en-US" sz="1400" b="0" i="0" u="none" strike="noStrike" kern="1200" cap="none" spc="0" normalizeH="0" baseline="0" noProof="0" dirty="0">
                  <a:ln>
                    <a:noFill/>
                  </a:ln>
                  <a:solidFill>
                    <a:schemeClr val="accent2">
                      <a:lumMod val="75000"/>
                    </a:schemeClr>
                  </a:solidFill>
                  <a:effectLst/>
                  <a:uLnTx/>
                  <a:uFillTx/>
                  <a:ea typeface="+mn-ea"/>
                  <a:cs typeface="+mn-cs"/>
                </a:endParaRPr>
              </a:p>
            </p:txBody>
          </p:sp>
        </p:grpSp>
        <p:sp>
          <p:nvSpPr>
            <p:cNvPr id="57" name="Oval 56"/>
            <p:cNvSpPr/>
            <p:nvPr/>
          </p:nvSpPr>
          <p:spPr>
            <a:xfrm>
              <a:off x="8813948" y="5481228"/>
              <a:ext cx="304800" cy="342900"/>
            </a:xfrm>
            <a:prstGeom prst="ellipse">
              <a:avLst/>
            </a:prstGeom>
            <a:solidFill>
              <a:sysClr val="window" lastClr="FFFFFF"/>
            </a:solidFill>
            <a:ln w="25400" cap="flat" cmpd="sng" algn="ctr">
              <a:solidFill>
                <a:sysClr val="windowText" lastClr="000000"/>
              </a:solidFill>
              <a:prstDash val="solid"/>
            </a:ln>
            <a:effectLst/>
          </p:spPr>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ysClr val="windowText" lastClr="000000"/>
                  </a:solidFill>
                  <a:effectLst/>
                  <a:uLnTx/>
                  <a:uFillTx/>
                  <a:ea typeface="+mn-ea"/>
                  <a:cs typeface="+mn-cs"/>
                </a:rPr>
                <a:t>6</a:t>
              </a:r>
              <a:endParaRPr kumimoji="0" lang="en-US" sz="1800" b="0" i="0" u="none" strike="noStrike" kern="1200" cap="none" spc="0" normalizeH="0" baseline="0" noProof="0" dirty="0">
                <a:ln>
                  <a:noFill/>
                </a:ln>
                <a:solidFill>
                  <a:sysClr val="windowText" lastClr="000000"/>
                </a:solidFill>
                <a:effectLst/>
                <a:uLnTx/>
                <a:uFillTx/>
                <a:ea typeface="+mn-ea"/>
                <a:cs typeface="+mn-cs"/>
              </a:endParaRPr>
            </a:p>
          </p:txBody>
        </p:sp>
        <p:sp>
          <p:nvSpPr>
            <p:cNvPr id="60" name="TextBox 75"/>
            <p:cNvSpPr txBox="1"/>
            <p:nvPr/>
          </p:nvSpPr>
          <p:spPr>
            <a:xfrm>
              <a:off x="9860608" y="4572135"/>
              <a:ext cx="2445894" cy="83099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smtClean="0">
                  <a:ln>
                    <a:noFill/>
                  </a:ln>
                  <a:solidFill>
                    <a:schemeClr val="accent2">
                      <a:lumMod val="75000"/>
                    </a:schemeClr>
                  </a:solidFill>
                  <a:effectLst/>
                  <a:uLnTx/>
                  <a:uFillTx/>
                  <a:ea typeface="+mn-ea"/>
                  <a:cs typeface="+mn-cs"/>
                </a:rPr>
                <a:t>Remote Attestation  Service issues Client Health Claim to Client</a:t>
              </a:r>
              <a:endParaRPr kumimoji="0" lang="en-US" sz="1600" b="0" i="0" u="none" strike="noStrike" kern="1200" cap="none" spc="0" normalizeH="0" baseline="0" noProof="0" dirty="0">
                <a:ln>
                  <a:noFill/>
                </a:ln>
                <a:solidFill>
                  <a:schemeClr val="accent2">
                    <a:lumMod val="75000"/>
                  </a:schemeClr>
                </a:solidFill>
                <a:effectLst/>
                <a:uLnTx/>
                <a:uFillTx/>
                <a:ea typeface="+mn-ea"/>
                <a:cs typeface="+mn-cs"/>
              </a:endParaRPr>
            </a:p>
          </p:txBody>
        </p:sp>
        <p:cxnSp>
          <p:nvCxnSpPr>
            <p:cNvPr id="61" name="Straight Arrow Connector 60"/>
            <p:cNvCxnSpPr>
              <a:stCxn id="60" idx="1"/>
              <a:endCxn id="57" idx="0"/>
            </p:cNvCxnSpPr>
            <p:nvPr/>
          </p:nvCxnSpPr>
          <p:spPr>
            <a:xfrm flipH="1">
              <a:off x="8966348" y="4987634"/>
              <a:ext cx="894260" cy="493594"/>
            </a:xfrm>
            <a:prstGeom prst="straightConnector1">
              <a:avLst/>
            </a:prstGeom>
            <a:noFill/>
            <a:ln w="25400" cap="flat" cmpd="sng" algn="ctr">
              <a:solidFill>
                <a:schemeClr val="accent2">
                  <a:lumMod val="75000"/>
                </a:schemeClr>
              </a:solidFill>
              <a:prstDash val="solid"/>
              <a:tailEnd type="arrow"/>
            </a:ln>
            <a:effectLst/>
          </p:spPr>
        </p:cxnSp>
      </p:grpSp>
      <p:grpSp>
        <p:nvGrpSpPr>
          <p:cNvPr id="135" name="Group 134"/>
          <p:cNvGrpSpPr/>
          <p:nvPr/>
        </p:nvGrpSpPr>
        <p:grpSpPr>
          <a:xfrm>
            <a:off x="172442" y="1604510"/>
            <a:ext cx="2752850" cy="1077218"/>
            <a:chOff x="260124" y="1604510"/>
            <a:chExt cx="2752850" cy="1077218"/>
          </a:xfrm>
        </p:grpSpPr>
        <p:sp>
          <p:nvSpPr>
            <p:cNvPr id="136" name="TextBox 12"/>
            <p:cNvSpPr txBox="1"/>
            <p:nvPr/>
          </p:nvSpPr>
          <p:spPr>
            <a:xfrm>
              <a:off x="260124" y="1604510"/>
              <a:ext cx="1579857" cy="107721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smtClean="0">
                  <a:ln>
                    <a:noFill/>
                  </a:ln>
                  <a:solidFill>
                    <a:schemeClr val="accent2">
                      <a:lumMod val="75000"/>
                    </a:schemeClr>
                  </a:solidFill>
                  <a:effectLst/>
                  <a:uLnTx/>
                  <a:uFillTx/>
                  <a:ea typeface="+mn-ea"/>
                  <a:cs typeface="+mn-cs"/>
                </a:rPr>
                <a:t>Secure Boot prevents malicious OS loader</a:t>
              </a:r>
              <a:endParaRPr kumimoji="0" lang="en-US" sz="1600" b="0" i="0" u="none" strike="noStrike" kern="1200" cap="none" spc="0" normalizeH="0" baseline="0" noProof="0" dirty="0">
                <a:ln>
                  <a:noFill/>
                </a:ln>
                <a:solidFill>
                  <a:schemeClr val="accent2">
                    <a:lumMod val="75000"/>
                  </a:schemeClr>
                </a:solidFill>
                <a:effectLst/>
                <a:uLnTx/>
                <a:uFillTx/>
                <a:ea typeface="+mn-ea"/>
                <a:cs typeface="+mn-cs"/>
              </a:endParaRPr>
            </a:p>
          </p:txBody>
        </p:sp>
        <p:sp>
          <p:nvSpPr>
            <p:cNvPr id="137" name="Down Arrow 136"/>
            <p:cNvSpPr/>
            <p:nvPr/>
          </p:nvSpPr>
          <p:spPr>
            <a:xfrm>
              <a:off x="2741336" y="1991421"/>
              <a:ext cx="238476" cy="685800"/>
            </a:xfrm>
            <a:prstGeom prst="downArrow">
              <a:avLst/>
            </a:prstGeom>
            <a:gradFill rotWithShape="1">
              <a:gsLst>
                <a:gs pos="0">
                  <a:srgbClr val="1F497D">
                    <a:lumMod val="60000"/>
                    <a:lumOff val="40000"/>
                  </a:srgbClr>
                </a:gs>
                <a:gs pos="80000">
                  <a:srgbClr val="1F497D">
                    <a:lumMod val="40000"/>
                    <a:lumOff val="60000"/>
                  </a:srgbClr>
                </a:gs>
                <a:gs pos="100000">
                  <a:srgbClr val="1F497D">
                    <a:lumMod val="40000"/>
                    <a:lumOff val="6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2">
                    <a:lumMod val="75000"/>
                  </a:schemeClr>
                </a:solidFill>
                <a:effectLst/>
                <a:uLnTx/>
                <a:uFillTx/>
                <a:ea typeface="+mn-ea"/>
                <a:cs typeface="+mn-cs"/>
              </a:endParaRPr>
            </a:p>
          </p:txBody>
        </p:sp>
        <p:sp>
          <p:nvSpPr>
            <p:cNvPr id="139" name="Oval 138"/>
            <p:cNvSpPr/>
            <p:nvPr/>
          </p:nvSpPr>
          <p:spPr>
            <a:xfrm>
              <a:off x="2708174" y="2103816"/>
              <a:ext cx="304800" cy="342900"/>
            </a:xfrm>
            <a:prstGeom prst="ellipse">
              <a:avLst/>
            </a:prstGeom>
            <a:solidFill>
              <a:sysClr val="window" lastClr="FFFFFF"/>
            </a:solidFill>
            <a:ln w="25400" cap="flat" cmpd="sng" algn="ctr">
              <a:solidFill>
                <a:sysClr val="windowText" lastClr="000000"/>
              </a:solidFill>
              <a:prstDash val="solid"/>
            </a:ln>
            <a:effectLst/>
          </p:spPr>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chemeClr val="accent2">
                      <a:lumMod val="75000"/>
                    </a:schemeClr>
                  </a:solidFill>
                  <a:effectLst/>
                  <a:uLnTx/>
                  <a:uFillTx/>
                  <a:ea typeface="+mn-ea"/>
                  <a:cs typeface="+mn-cs"/>
                </a:rPr>
                <a:t>1</a:t>
              </a:r>
              <a:endParaRPr kumimoji="0" lang="en-US" sz="1800" b="0" i="0" u="none" strike="noStrike" kern="1200" cap="none" spc="0" normalizeH="0" baseline="0" noProof="0" dirty="0">
                <a:ln>
                  <a:noFill/>
                </a:ln>
                <a:solidFill>
                  <a:schemeClr val="accent2">
                    <a:lumMod val="75000"/>
                  </a:schemeClr>
                </a:solidFill>
                <a:effectLst/>
                <a:uLnTx/>
                <a:uFillTx/>
                <a:ea typeface="+mn-ea"/>
                <a:cs typeface="+mn-cs"/>
              </a:endParaRPr>
            </a:p>
          </p:txBody>
        </p:sp>
        <p:cxnSp>
          <p:nvCxnSpPr>
            <p:cNvPr id="140" name="Straight Arrow Connector 139"/>
            <p:cNvCxnSpPr/>
            <p:nvPr/>
          </p:nvCxnSpPr>
          <p:spPr>
            <a:xfrm>
              <a:off x="1289386" y="2087974"/>
              <a:ext cx="944338" cy="67406"/>
            </a:xfrm>
            <a:prstGeom prst="straightConnector1">
              <a:avLst/>
            </a:prstGeom>
            <a:noFill/>
            <a:ln w="25400" cap="flat" cmpd="sng" algn="ctr">
              <a:solidFill>
                <a:schemeClr val="accent2">
                  <a:lumMod val="75000"/>
                </a:schemeClr>
              </a:solidFill>
              <a:prstDash val="solid"/>
              <a:tailEnd type="arrow"/>
            </a:ln>
            <a:effectLst/>
          </p:spPr>
        </p:cxnSp>
      </p:grpSp>
      <p:grpSp>
        <p:nvGrpSpPr>
          <p:cNvPr id="13" name="Group 12"/>
          <p:cNvGrpSpPr/>
          <p:nvPr/>
        </p:nvGrpSpPr>
        <p:grpSpPr>
          <a:xfrm>
            <a:off x="7636715" y="2663060"/>
            <a:ext cx="4349740" cy="2371083"/>
            <a:chOff x="7636715" y="2663060"/>
            <a:chExt cx="4349740" cy="2371083"/>
          </a:xfrm>
        </p:grpSpPr>
        <p:grpSp>
          <p:nvGrpSpPr>
            <p:cNvPr id="6" name="Group 5"/>
            <p:cNvGrpSpPr/>
            <p:nvPr/>
          </p:nvGrpSpPr>
          <p:grpSpPr>
            <a:xfrm rot="19550136">
              <a:off x="7792986" y="4763747"/>
              <a:ext cx="1594109" cy="270396"/>
              <a:chOff x="7809029" y="4752302"/>
              <a:chExt cx="1594109" cy="270396"/>
            </a:xfrm>
          </p:grpSpPr>
          <p:cxnSp>
            <p:nvCxnSpPr>
              <p:cNvPr id="65" name="Straight Arrow Connector 64"/>
              <p:cNvCxnSpPr/>
              <p:nvPr/>
            </p:nvCxnSpPr>
            <p:spPr>
              <a:xfrm flipV="1">
                <a:off x="7830726" y="4752302"/>
                <a:ext cx="1572412" cy="2838"/>
              </a:xfrm>
              <a:prstGeom prst="straightConnector1">
                <a:avLst/>
              </a:prstGeom>
              <a:noFill/>
              <a:ln w="25400" cap="flat" cmpd="sng" algn="ctr">
                <a:solidFill>
                  <a:sysClr val="windowText" lastClr="000000"/>
                </a:solidFill>
                <a:prstDash val="solid"/>
                <a:tailEnd type="arrow"/>
              </a:ln>
              <a:effectLst/>
            </p:spPr>
          </p:cxnSp>
          <p:cxnSp>
            <p:nvCxnSpPr>
              <p:cNvPr id="66" name="Straight Arrow Connector 65"/>
              <p:cNvCxnSpPr/>
              <p:nvPr/>
            </p:nvCxnSpPr>
            <p:spPr>
              <a:xfrm flipH="1">
                <a:off x="7809029" y="5022698"/>
                <a:ext cx="1587075" cy="0"/>
              </a:xfrm>
              <a:prstGeom prst="straightConnector1">
                <a:avLst/>
              </a:prstGeom>
              <a:noFill/>
              <a:ln w="25400" cap="flat" cmpd="sng" algn="ctr">
                <a:solidFill>
                  <a:sysClr val="windowText" lastClr="000000"/>
                </a:solidFill>
                <a:prstDash val="solid"/>
                <a:tailEnd type="arrow"/>
              </a:ln>
              <a:effectLst/>
            </p:spPr>
          </p:cxnSp>
        </p:grpSp>
        <p:grpSp>
          <p:nvGrpSpPr>
            <p:cNvPr id="12" name="Group 11"/>
            <p:cNvGrpSpPr/>
            <p:nvPr/>
          </p:nvGrpSpPr>
          <p:grpSpPr>
            <a:xfrm>
              <a:off x="7636715" y="2663060"/>
              <a:ext cx="4349740" cy="2370624"/>
              <a:chOff x="7636715" y="2663060"/>
              <a:chExt cx="4349740" cy="2370624"/>
            </a:xfrm>
          </p:grpSpPr>
          <p:sp>
            <p:nvSpPr>
              <p:cNvPr id="64" name="Rounded Rectangle 63"/>
              <p:cNvSpPr/>
              <p:nvPr/>
            </p:nvSpPr>
            <p:spPr>
              <a:xfrm>
                <a:off x="9593132" y="3872365"/>
                <a:ext cx="1955579" cy="621792"/>
              </a:xfrm>
              <a:prstGeom prst="roundRect">
                <a:avLst/>
              </a:prstGeom>
              <a:solidFill>
                <a:srgbClr val="1F497D">
                  <a:lumMod val="60000"/>
                  <a:lumOff val="40000"/>
                </a:srgbClr>
              </a:solidFill>
              <a:ln w="25400" cap="flat" cmpd="sng" algn="ctr">
                <a:solidFill>
                  <a:srgbClr val="1F497D"/>
                </a:solidFill>
                <a:prstDash val="solid"/>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smtClean="0">
                    <a:ln>
                      <a:noFill/>
                    </a:ln>
                    <a:solidFill>
                      <a:sysClr val="windowText" lastClr="000000"/>
                    </a:solidFill>
                    <a:effectLst/>
                    <a:uLnTx/>
                    <a:uFillTx/>
                  </a:rPr>
                  <a:t>Remote Resource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smtClean="0">
                    <a:solidFill>
                      <a:sysClr val="windowText" lastClr="000000"/>
                    </a:solidFill>
                  </a:rPr>
                  <a:t>(Fie Server)</a:t>
                </a:r>
                <a:endParaRPr kumimoji="0" lang="en-US" sz="1600" b="0" i="0" u="none" strike="noStrike" kern="1200" cap="none" spc="0" normalizeH="0" baseline="0" noProof="0" dirty="0">
                  <a:ln>
                    <a:noFill/>
                  </a:ln>
                  <a:solidFill>
                    <a:sysClr val="windowText" lastClr="000000"/>
                  </a:solidFill>
                  <a:effectLst/>
                  <a:uLnTx/>
                  <a:uFillTx/>
                </a:endParaRPr>
              </a:p>
            </p:txBody>
          </p:sp>
          <p:grpSp>
            <p:nvGrpSpPr>
              <p:cNvPr id="9" name="Group 8"/>
              <p:cNvGrpSpPr/>
              <p:nvPr/>
            </p:nvGrpSpPr>
            <p:grpSpPr>
              <a:xfrm>
                <a:off x="7636715" y="4684952"/>
                <a:ext cx="1880732" cy="348732"/>
                <a:chOff x="7636715" y="4684952"/>
                <a:chExt cx="1880732" cy="348732"/>
              </a:xfrm>
            </p:grpSpPr>
            <p:sp>
              <p:nvSpPr>
                <p:cNvPr id="69" name="Down Arrow 68"/>
                <p:cNvSpPr/>
                <p:nvPr/>
              </p:nvSpPr>
              <p:spPr>
                <a:xfrm rot="3300000">
                  <a:off x="8448888" y="3965125"/>
                  <a:ext cx="256386" cy="1880732"/>
                </a:xfrm>
                <a:prstGeom prst="downArrow">
                  <a:avLst/>
                </a:prstGeom>
                <a:gradFill rotWithShape="1">
                  <a:gsLst>
                    <a:gs pos="0">
                      <a:srgbClr val="1F497D">
                        <a:lumMod val="60000"/>
                        <a:lumOff val="40000"/>
                      </a:srgbClr>
                    </a:gs>
                    <a:gs pos="80000">
                      <a:srgbClr val="1F497D">
                        <a:lumMod val="40000"/>
                        <a:lumOff val="60000"/>
                      </a:srgbClr>
                    </a:gs>
                    <a:gs pos="100000">
                      <a:srgbClr val="1F497D">
                        <a:lumMod val="40000"/>
                        <a:lumOff val="6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ysClr val="window" lastClr="FFFFFF"/>
                    </a:solidFill>
                    <a:effectLst/>
                    <a:uLnTx/>
                    <a:uFillTx/>
                    <a:ea typeface="+mn-ea"/>
                    <a:cs typeface="+mn-cs"/>
                  </a:endParaRPr>
                </a:p>
              </p:txBody>
            </p:sp>
            <p:sp>
              <p:nvSpPr>
                <p:cNvPr id="70" name="Oval 69"/>
                <p:cNvSpPr/>
                <p:nvPr/>
              </p:nvSpPr>
              <p:spPr>
                <a:xfrm>
                  <a:off x="8424681" y="4684952"/>
                  <a:ext cx="304800" cy="342900"/>
                </a:xfrm>
                <a:prstGeom prst="ellipse">
                  <a:avLst/>
                </a:prstGeom>
                <a:solidFill>
                  <a:sysClr val="window" lastClr="FFFFFF"/>
                </a:solidFill>
                <a:ln w="25400" cap="flat" cmpd="sng" algn="ctr">
                  <a:solidFill>
                    <a:sysClr val="windowText" lastClr="000000"/>
                  </a:solidFill>
                  <a:prstDash val="solid"/>
                </a:ln>
                <a:effectLst/>
              </p:spPr>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ysClr val="windowText" lastClr="000000"/>
                      </a:solidFill>
                      <a:effectLst/>
                      <a:uLnTx/>
                      <a:uFillTx/>
                      <a:ea typeface="+mn-ea"/>
                      <a:cs typeface="+mn-cs"/>
                    </a:rPr>
                    <a:t>4</a:t>
                  </a:r>
                  <a:endParaRPr kumimoji="0" lang="en-US" sz="1800" b="0" i="0" u="none" strike="noStrike" kern="1200" cap="none" spc="0" normalizeH="0" baseline="0" noProof="0" dirty="0">
                    <a:ln>
                      <a:noFill/>
                    </a:ln>
                    <a:solidFill>
                      <a:sysClr val="windowText" lastClr="000000"/>
                    </a:solidFill>
                    <a:effectLst/>
                    <a:uLnTx/>
                    <a:uFillTx/>
                    <a:ea typeface="+mn-ea"/>
                    <a:cs typeface="+mn-cs"/>
                  </a:endParaRPr>
                </a:p>
              </p:txBody>
            </p:sp>
          </p:grpSp>
          <p:grpSp>
            <p:nvGrpSpPr>
              <p:cNvPr id="11" name="Group 10"/>
              <p:cNvGrpSpPr/>
              <p:nvPr/>
            </p:nvGrpSpPr>
            <p:grpSpPr>
              <a:xfrm>
                <a:off x="8469318" y="2663060"/>
                <a:ext cx="3517137" cy="2072109"/>
                <a:chOff x="8469318" y="2663060"/>
                <a:chExt cx="3517137" cy="2072109"/>
              </a:xfrm>
            </p:grpSpPr>
            <p:sp>
              <p:nvSpPr>
                <p:cNvPr id="72" name="TextBox 75"/>
                <p:cNvSpPr txBox="1"/>
                <p:nvPr/>
              </p:nvSpPr>
              <p:spPr>
                <a:xfrm>
                  <a:off x="9540561" y="2663060"/>
                  <a:ext cx="2445894" cy="83099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smtClean="0">
                      <a:ln>
                        <a:noFill/>
                      </a:ln>
                      <a:solidFill>
                        <a:schemeClr val="accent2">
                          <a:lumMod val="75000"/>
                        </a:schemeClr>
                      </a:solidFill>
                      <a:effectLst/>
                      <a:uLnTx/>
                      <a:uFillTx/>
                      <a:ea typeface="+mn-ea"/>
                      <a:cs typeface="+mn-cs"/>
                    </a:rPr>
                    <a:t>Client attempts to access resource. Server requests Client Health Claim.</a:t>
                  </a:r>
                  <a:endParaRPr kumimoji="0" lang="en-US" sz="1600" b="0" i="0" u="none" strike="noStrike" kern="1200" cap="none" spc="0" normalizeH="0" baseline="0" noProof="0" dirty="0">
                    <a:ln>
                      <a:noFill/>
                    </a:ln>
                    <a:solidFill>
                      <a:schemeClr val="accent2">
                        <a:lumMod val="75000"/>
                      </a:schemeClr>
                    </a:solidFill>
                    <a:effectLst/>
                    <a:uLnTx/>
                    <a:uFillTx/>
                    <a:ea typeface="+mn-ea"/>
                    <a:cs typeface="+mn-cs"/>
                  </a:endParaRPr>
                </a:p>
              </p:txBody>
            </p:sp>
            <p:cxnSp>
              <p:nvCxnSpPr>
                <p:cNvPr id="73" name="Straight Arrow Connector 72"/>
                <p:cNvCxnSpPr>
                  <a:stCxn id="72" idx="1"/>
                  <a:endCxn id="70" idx="1"/>
                </p:cNvCxnSpPr>
                <p:nvPr/>
              </p:nvCxnSpPr>
              <p:spPr>
                <a:xfrm flipH="1">
                  <a:off x="8469318" y="3078559"/>
                  <a:ext cx="1071243" cy="1656610"/>
                </a:xfrm>
                <a:prstGeom prst="straightConnector1">
                  <a:avLst/>
                </a:prstGeom>
                <a:noFill/>
                <a:ln w="25400" cap="flat" cmpd="sng" algn="ctr">
                  <a:solidFill>
                    <a:schemeClr val="accent2">
                      <a:lumMod val="75000"/>
                    </a:schemeClr>
                  </a:solidFill>
                  <a:prstDash val="solid"/>
                  <a:tailEnd type="arrow"/>
                </a:ln>
                <a:effectLst/>
              </p:spPr>
            </p:cxnSp>
          </p:grpSp>
        </p:grpSp>
      </p:grpSp>
      <p:grpSp>
        <p:nvGrpSpPr>
          <p:cNvPr id="86" name="Group 85"/>
          <p:cNvGrpSpPr/>
          <p:nvPr/>
        </p:nvGrpSpPr>
        <p:grpSpPr>
          <a:xfrm>
            <a:off x="7634567" y="2507733"/>
            <a:ext cx="4383837" cy="2524262"/>
            <a:chOff x="7636715" y="2509881"/>
            <a:chExt cx="4383837" cy="2524262"/>
          </a:xfrm>
        </p:grpSpPr>
        <p:grpSp>
          <p:nvGrpSpPr>
            <p:cNvPr id="87" name="Group 86"/>
            <p:cNvGrpSpPr/>
            <p:nvPr/>
          </p:nvGrpSpPr>
          <p:grpSpPr>
            <a:xfrm rot="19550136">
              <a:off x="7792986" y="4763747"/>
              <a:ext cx="1594109" cy="270396"/>
              <a:chOff x="7809029" y="4752302"/>
              <a:chExt cx="1594109" cy="270396"/>
            </a:xfrm>
          </p:grpSpPr>
          <p:cxnSp>
            <p:nvCxnSpPr>
              <p:cNvPr id="96" name="Straight Arrow Connector 95"/>
              <p:cNvCxnSpPr/>
              <p:nvPr/>
            </p:nvCxnSpPr>
            <p:spPr>
              <a:xfrm flipV="1">
                <a:off x="7830726" y="4752302"/>
                <a:ext cx="1572412" cy="2838"/>
              </a:xfrm>
              <a:prstGeom prst="straightConnector1">
                <a:avLst/>
              </a:prstGeom>
              <a:noFill/>
              <a:ln w="25400" cap="flat" cmpd="sng" algn="ctr">
                <a:solidFill>
                  <a:sysClr val="windowText" lastClr="000000"/>
                </a:solidFill>
                <a:prstDash val="solid"/>
                <a:tailEnd type="arrow"/>
              </a:ln>
              <a:effectLst/>
            </p:spPr>
          </p:cxnSp>
          <p:cxnSp>
            <p:nvCxnSpPr>
              <p:cNvPr id="97" name="Straight Arrow Connector 96"/>
              <p:cNvCxnSpPr/>
              <p:nvPr/>
            </p:nvCxnSpPr>
            <p:spPr>
              <a:xfrm flipH="1">
                <a:off x="7809029" y="5022698"/>
                <a:ext cx="1587075" cy="0"/>
              </a:xfrm>
              <a:prstGeom prst="straightConnector1">
                <a:avLst/>
              </a:prstGeom>
              <a:noFill/>
              <a:ln w="25400" cap="flat" cmpd="sng" algn="ctr">
                <a:solidFill>
                  <a:sysClr val="windowText" lastClr="000000"/>
                </a:solidFill>
                <a:prstDash val="solid"/>
                <a:tailEnd type="arrow"/>
              </a:ln>
              <a:effectLst/>
            </p:spPr>
          </p:cxnSp>
        </p:grpSp>
        <p:grpSp>
          <p:nvGrpSpPr>
            <p:cNvPr id="88" name="Group 87"/>
            <p:cNvGrpSpPr/>
            <p:nvPr/>
          </p:nvGrpSpPr>
          <p:grpSpPr>
            <a:xfrm>
              <a:off x="7636715" y="2509881"/>
              <a:ext cx="4383837" cy="2523803"/>
              <a:chOff x="7636715" y="2509881"/>
              <a:chExt cx="4383837" cy="2523803"/>
            </a:xfrm>
          </p:grpSpPr>
          <p:sp>
            <p:nvSpPr>
              <p:cNvPr id="89" name="Rounded Rectangle 88"/>
              <p:cNvSpPr/>
              <p:nvPr/>
            </p:nvSpPr>
            <p:spPr>
              <a:xfrm>
                <a:off x="9593132" y="3872365"/>
                <a:ext cx="1955579" cy="621792"/>
              </a:xfrm>
              <a:prstGeom prst="roundRect">
                <a:avLst/>
              </a:prstGeom>
              <a:solidFill>
                <a:srgbClr val="1F497D">
                  <a:lumMod val="60000"/>
                  <a:lumOff val="40000"/>
                </a:srgbClr>
              </a:solidFill>
              <a:ln w="25400" cap="flat" cmpd="sng" algn="ctr">
                <a:solidFill>
                  <a:srgbClr val="1F497D"/>
                </a:solidFill>
                <a:prstDash val="solid"/>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smtClean="0">
                    <a:ln>
                      <a:noFill/>
                    </a:ln>
                    <a:solidFill>
                      <a:sysClr val="windowText" lastClr="000000"/>
                    </a:solidFill>
                    <a:effectLst/>
                    <a:uLnTx/>
                    <a:uFillTx/>
                  </a:rPr>
                  <a:t>Remote Resource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smtClean="0">
                    <a:solidFill>
                      <a:sysClr val="windowText" lastClr="000000"/>
                    </a:solidFill>
                  </a:rPr>
                  <a:t>(File Server)</a:t>
                </a:r>
                <a:endParaRPr kumimoji="0" lang="en-US" sz="1600" b="0" i="0" u="none" strike="noStrike" kern="1200" cap="none" spc="0" normalizeH="0" baseline="0" noProof="0" dirty="0">
                  <a:ln>
                    <a:noFill/>
                  </a:ln>
                  <a:solidFill>
                    <a:sysClr val="windowText" lastClr="000000"/>
                  </a:solidFill>
                  <a:effectLst/>
                  <a:uLnTx/>
                  <a:uFillTx/>
                </a:endParaRPr>
              </a:p>
            </p:txBody>
          </p:sp>
          <p:grpSp>
            <p:nvGrpSpPr>
              <p:cNvPr id="90" name="Group 89"/>
              <p:cNvGrpSpPr/>
              <p:nvPr/>
            </p:nvGrpSpPr>
            <p:grpSpPr>
              <a:xfrm>
                <a:off x="7636715" y="4684952"/>
                <a:ext cx="1880732" cy="348732"/>
                <a:chOff x="7636715" y="4684952"/>
                <a:chExt cx="1880732" cy="348732"/>
              </a:xfrm>
            </p:grpSpPr>
            <p:sp>
              <p:nvSpPr>
                <p:cNvPr id="94" name="Down Arrow 93"/>
                <p:cNvSpPr/>
                <p:nvPr/>
              </p:nvSpPr>
              <p:spPr>
                <a:xfrm rot="14100000">
                  <a:off x="8448888" y="3965125"/>
                  <a:ext cx="256386" cy="1880732"/>
                </a:xfrm>
                <a:prstGeom prst="downArrow">
                  <a:avLst/>
                </a:prstGeom>
                <a:gradFill rotWithShape="1">
                  <a:gsLst>
                    <a:gs pos="0">
                      <a:srgbClr val="1F497D">
                        <a:lumMod val="60000"/>
                        <a:lumOff val="40000"/>
                      </a:srgbClr>
                    </a:gs>
                    <a:gs pos="80000">
                      <a:srgbClr val="1F497D">
                        <a:lumMod val="40000"/>
                        <a:lumOff val="60000"/>
                      </a:srgbClr>
                    </a:gs>
                    <a:gs pos="100000">
                      <a:srgbClr val="1F497D">
                        <a:lumMod val="40000"/>
                        <a:lumOff val="6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ysClr val="window" lastClr="FFFFFF"/>
                    </a:solidFill>
                    <a:effectLst/>
                    <a:uLnTx/>
                    <a:uFillTx/>
                    <a:ea typeface="+mn-ea"/>
                    <a:cs typeface="+mn-cs"/>
                  </a:endParaRPr>
                </a:p>
              </p:txBody>
            </p:sp>
            <p:sp>
              <p:nvSpPr>
                <p:cNvPr id="95" name="Oval 94"/>
                <p:cNvSpPr/>
                <p:nvPr/>
              </p:nvSpPr>
              <p:spPr>
                <a:xfrm>
                  <a:off x="8424681" y="4684952"/>
                  <a:ext cx="304800" cy="342900"/>
                </a:xfrm>
                <a:prstGeom prst="ellipse">
                  <a:avLst/>
                </a:prstGeom>
                <a:solidFill>
                  <a:sysClr val="window" lastClr="FFFFFF"/>
                </a:solidFill>
                <a:ln w="25400" cap="flat" cmpd="sng" algn="ctr">
                  <a:solidFill>
                    <a:sysClr val="windowText" lastClr="000000"/>
                  </a:solidFill>
                  <a:prstDash val="solid"/>
                </a:ln>
                <a:effectLst/>
              </p:spPr>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ysClr val="windowText" lastClr="000000"/>
                      </a:solidFill>
                    </a:rPr>
                    <a:t>7</a:t>
                  </a:r>
                  <a:endParaRPr kumimoji="0" lang="en-US" sz="1800" b="0" i="0" u="none" strike="noStrike" kern="1200" cap="none" spc="0" normalizeH="0" baseline="0" noProof="0" dirty="0">
                    <a:ln>
                      <a:noFill/>
                    </a:ln>
                    <a:solidFill>
                      <a:sysClr val="windowText" lastClr="000000"/>
                    </a:solidFill>
                    <a:effectLst/>
                    <a:uLnTx/>
                    <a:uFillTx/>
                  </a:endParaRPr>
                </a:p>
              </p:txBody>
            </p:sp>
          </p:grpSp>
          <p:grpSp>
            <p:nvGrpSpPr>
              <p:cNvPr id="91" name="Group 90"/>
              <p:cNvGrpSpPr/>
              <p:nvPr/>
            </p:nvGrpSpPr>
            <p:grpSpPr>
              <a:xfrm>
                <a:off x="8469318" y="2509881"/>
                <a:ext cx="3551234" cy="2225288"/>
                <a:chOff x="8469318" y="2509881"/>
                <a:chExt cx="3551234" cy="2225288"/>
              </a:xfrm>
            </p:grpSpPr>
            <p:sp>
              <p:nvSpPr>
                <p:cNvPr id="92" name="TextBox 75"/>
                <p:cNvSpPr txBox="1"/>
                <p:nvPr/>
              </p:nvSpPr>
              <p:spPr>
                <a:xfrm>
                  <a:off x="9574658" y="2509881"/>
                  <a:ext cx="2445894" cy="107721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en-US" sz="1600" dirty="0">
                      <a:solidFill>
                        <a:schemeClr val="accent2">
                          <a:lumMod val="75000"/>
                        </a:schemeClr>
                      </a:solidFill>
                    </a:rPr>
                    <a:t>Client provides Client Health Claim. Server reviews and grants access to healthy clients. </a:t>
                  </a:r>
                  <a:endParaRPr kumimoji="0" lang="en-US" sz="1600" b="0" i="0" u="none" strike="noStrike" kern="1200" cap="none" spc="0" normalizeH="0" baseline="0" noProof="0" dirty="0">
                    <a:ln>
                      <a:noFill/>
                    </a:ln>
                    <a:solidFill>
                      <a:schemeClr val="accent2">
                        <a:lumMod val="75000"/>
                      </a:schemeClr>
                    </a:solidFill>
                    <a:effectLst/>
                    <a:uLnTx/>
                    <a:uFillTx/>
                  </a:endParaRPr>
                </a:p>
              </p:txBody>
            </p:sp>
            <p:cxnSp>
              <p:nvCxnSpPr>
                <p:cNvPr id="93" name="Straight Arrow Connector 92"/>
                <p:cNvCxnSpPr>
                  <a:stCxn id="92" idx="1"/>
                  <a:endCxn id="95" idx="1"/>
                </p:cNvCxnSpPr>
                <p:nvPr/>
              </p:nvCxnSpPr>
              <p:spPr>
                <a:xfrm flipH="1">
                  <a:off x="8469318" y="3048490"/>
                  <a:ext cx="1105340" cy="1686679"/>
                </a:xfrm>
                <a:prstGeom prst="straightConnector1">
                  <a:avLst/>
                </a:prstGeom>
                <a:noFill/>
                <a:ln w="25400" cap="flat" cmpd="sng" algn="ctr">
                  <a:solidFill>
                    <a:schemeClr val="accent2">
                      <a:lumMod val="75000"/>
                    </a:schemeClr>
                  </a:solidFill>
                  <a:prstDash val="solid"/>
                  <a:tailEnd type="arrow"/>
                </a:ln>
                <a:effectLst/>
              </p:spPr>
            </p:cxnSp>
          </p:grpSp>
        </p:grpSp>
      </p:grpSp>
    </p:spTree>
    <p:extLst>
      <p:ext uri="{BB962C8B-B14F-4D97-AF65-F5344CB8AC3E}">
        <p14:creationId xmlns:p14="http://schemas.microsoft.com/office/powerpoint/2010/main" val="225254475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4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5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childTnLst>
                                </p:cTn>
                              </p:par>
                              <p:par>
                                <p:cTn id="33" presetID="1" presetClass="entr" presetSubtype="0" fill="hold" grpId="1" nodeType="withEffect">
                                  <p:stCondLst>
                                    <p:cond delay="0"/>
                                  </p:stCondLst>
                                  <p:childTnLst>
                                    <p:set>
                                      <p:cBhvr>
                                        <p:cTn id="34" dur="1" fill="hold">
                                          <p:stCondLst>
                                            <p:cond delay="0"/>
                                          </p:stCondLst>
                                        </p:cTn>
                                        <p:tgtEl>
                                          <p:spTgt spid="15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nodeType="clickEffect">
                                  <p:stCondLst>
                                    <p:cond delay="0"/>
                                  </p:stCondLst>
                                  <p:childTnLst>
                                    <p:set>
                                      <p:cBhvr>
                                        <p:cTn id="38" dur="1" fill="hold">
                                          <p:stCondLst>
                                            <p:cond delay="0"/>
                                          </p:stCondLst>
                                        </p:cTn>
                                        <p:tgtEl>
                                          <p:spTgt spid="155"/>
                                        </p:tgtEl>
                                        <p:attrNameLst>
                                          <p:attrName>style.visibility</p:attrName>
                                        </p:attrNameLst>
                                      </p:cBhvr>
                                      <p:to>
                                        <p:strVal val="hidden"/>
                                      </p:to>
                                    </p:set>
                                  </p:childTnLst>
                                </p:cTn>
                              </p:par>
                              <p:par>
                                <p:cTn id="39" presetID="1" presetClass="exit" presetSubtype="0" fill="hold" nodeType="withEffect">
                                  <p:stCondLst>
                                    <p:cond delay="0"/>
                                  </p:stCondLst>
                                  <p:childTnLst>
                                    <p:set>
                                      <p:cBhvr>
                                        <p:cTn id="40" dur="1" fill="hold">
                                          <p:stCondLst>
                                            <p:cond delay="0"/>
                                          </p:stCondLst>
                                        </p:cTn>
                                        <p:tgtEl>
                                          <p:spTgt spid="7"/>
                                        </p:tgtEl>
                                        <p:attrNameLst>
                                          <p:attrName>style.visibility</p:attrName>
                                        </p:attrNameLst>
                                      </p:cBhvr>
                                      <p:to>
                                        <p:strVal val="hidden"/>
                                      </p:to>
                                    </p:set>
                                  </p:childTnLst>
                                </p:cTn>
                              </p:par>
                              <p:par>
                                <p:cTn id="41" presetID="1" presetClass="exit" presetSubtype="0" fill="hold" grpId="0" nodeType="withEffect">
                                  <p:stCondLst>
                                    <p:cond delay="0"/>
                                  </p:stCondLst>
                                  <p:childTnLst>
                                    <p:set>
                                      <p:cBhvr>
                                        <p:cTn id="42" dur="1" fill="hold">
                                          <p:stCondLst>
                                            <p:cond delay="0"/>
                                          </p:stCondLst>
                                        </p:cTn>
                                        <p:tgtEl>
                                          <p:spTgt spid="15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nodeType="clickEffect">
                                  <p:stCondLst>
                                    <p:cond delay="0"/>
                                  </p:stCondLst>
                                  <p:childTnLst>
                                    <p:set>
                                      <p:cBhvr>
                                        <p:cTn id="46" dur="1" fill="hold">
                                          <p:stCondLst>
                                            <p:cond delay="0"/>
                                          </p:stCondLst>
                                        </p:cTn>
                                        <p:tgtEl>
                                          <p:spTgt spid="13"/>
                                        </p:tgtEl>
                                        <p:attrNameLst>
                                          <p:attrName>style.visibility</p:attrName>
                                        </p:attrNameLst>
                                      </p:cBhvr>
                                      <p:to>
                                        <p:strVal val="hidden"/>
                                      </p:to>
                                    </p:set>
                                  </p:childTnLst>
                                </p:cTn>
                              </p:par>
                              <p:par>
                                <p:cTn id="47" presetID="1" presetClass="entr" presetSubtype="0" fill="hold" nodeType="withEffect">
                                  <p:stCondLst>
                                    <p:cond delay="0"/>
                                  </p:stCondLst>
                                  <p:childTnLst>
                                    <p:set>
                                      <p:cBhvr>
                                        <p:cTn id="48" dur="1" fill="hold">
                                          <p:stCondLst>
                                            <p:cond delay="0"/>
                                          </p:stCondLst>
                                        </p:cTn>
                                        <p:tgtEl>
                                          <p:spTgt spid="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 grpId="0"/>
      <p:bldP spid="134" grpId="0" animBg="1"/>
      <p:bldP spid="141" grpId="0" animBg="1"/>
      <p:bldP spid="154" grpId="0" animBg="1"/>
      <p:bldP spid="154" grpId="1"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664797"/>
          </a:xfrm>
        </p:spPr>
        <p:txBody>
          <a:bodyPr/>
          <a:lstStyle/>
          <a:p>
            <a:r>
              <a:rPr lang="en-US" sz="4800" dirty="0"/>
              <a:t>Protect Against the Known and Unknown</a:t>
            </a:r>
          </a:p>
        </p:txBody>
      </p:sp>
      <p:sp>
        <p:nvSpPr>
          <p:cNvPr id="6" name="Text Placeholder 5"/>
          <p:cNvSpPr>
            <a:spLocks noGrp="1"/>
          </p:cNvSpPr>
          <p:nvPr>
            <p:ph type="body" sz="quarter" idx="10"/>
          </p:nvPr>
        </p:nvSpPr>
        <p:spPr>
          <a:xfrm>
            <a:off x="4394579" y="2530251"/>
            <a:ext cx="9102904" cy="387798"/>
          </a:xfrm>
        </p:spPr>
        <p:txBody>
          <a:bodyPr vert="horz" wrap="square" lIns="0" tIns="0" rIns="0" bIns="0" rtlCol="0">
            <a:spAutoFit/>
          </a:bodyPr>
          <a:lstStyle/>
          <a:p>
            <a:pPr marL="0" lvl="0" indent="0">
              <a:buNone/>
            </a:pPr>
            <a:r>
              <a:rPr lang="en-US" sz="2800" dirty="0">
                <a:solidFill>
                  <a:schemeClr val="accent2">
                    <a:lumMod val="75000"/>
                  </a:schemeClr>
                </a:solidFill>
                <a:latin typeface="+mj-lt"/>
              </a:rPr>
              <a:t>Malware-resistant by design</a:t>
            </a:r>
          </a:p>
        </p:txBody>
      </p:sp>
      <p:sp>
        <p:nvSpPr>
          <p:cNvPr id="28" name="Text Placeholder 5"/>
          <p:cNvSpPr txBox="1">
            <a:spLocks/>
          </p:cNvSpPr>
          <p:nvPr/>
        </p:nvSpPr>
        <p:spPr>
          <a:xfrm>
            <a:off x="4394579" y="4595280"/>
            <a:ext cx="6978912" cy="387798"/>
          </a:xfrm>
          <a:prstGeom prst="rect">
            <a:avLst/>
          </a:prstGeom>
        </p:spPr>
        <p:txBody>
          <a:bodyPr vert="horz" wrap="square" lIns="0" tIns="0" rIns="0" bIns="0" rtlCol="0">
            <a:spAutoFit/>
          </a:bodyPr>
          <a:lstStyle>
            <a:defPPr>
              <a:defRPr lang="en-US"/>
            </a:defPPr>
            <a:lvl1pPr indent="0">
              <a:lnSpc>
                <a:spcPct val="90000"/>
              </a:lnSpc>
              <a:spcBef>
                <a:spcPct val="20000"/>
              </a:spcBef>
              <a:buClrTx/>
              <a:buSzPct val="90000"/>
              <a:buFont typeface="Arial" pitchFamily="34" charset="0"/>
              <a:buNone/>
              <a:defRPr sz="2400">
                <a:gradFill>
                  <a:gsLst>
                    <a:gs pos="0">
                      <a:schemeClr val="tx1">
                        <a:lumMod val="75000"/>
                        <a:lumOff val="25000"/>
                      </a:schemeClr>
                    </a:gs>
                    <a:gs pos="80000">
                      <a:schemeClr val="tx1">
                        <a:lumMod val="65000"/>
                        <a:lumOff val="35000"/>
                      </a:schemeClr>
                    </a:gs>
                  </a:gsLst>
                  <a:lin ang="16200000" scaled="0"/>
                </a:gradFill>
                <a:latin typeface="+mj-lt"/>
              </a:defRPr>
            </a:lvl1pPr>
            <a:lvl2pPr marL="630238" lvl="1" indent="-284163">
              <a:lnSpc>
                <a:spcPct val="90000"/>
              </a:lnSpc>
              <a:spcBef>
                <a:spcPct val="20000"/>
              </a:spcBef>
              <a:buClrTx/>
              <a:buSzPct val="90000"/>
              <a:buFont typeface="Arial" pitchFamily="34" charset="0"/>
              <a:buChar char="•"/>
              <a:tabLst>
                <a:tab pos="630238" algn="l"/>
              </a:tabLst>
              <a:defRPr sz="20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j-lt"/>
              </a:defRPr>
            </a:lvl2pPr>
            <a:lvl3pPr marL="914400" indent="-284163">
              <a:lnSpc>
                <a:spcPct val="90000"/>
              </a:lnSpc>
              <a:spcBef>
                <a:spcPct val="20000"/>
              </a:spcBef>
              <a:buClrTx/>
              <a:buSzPct val="90000"/>
              <a:buFont typeface="Arial" pitchFamily="34" charset="0"/>
              <a:buChar char="•"/>
              <a:defRPr sz="24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defRPr>
            </a:lvl3pPr>
            <a:lvl4pPr marL="1482725" indent="-223838">
              <a:lnSpc>
                <a:spcPct val="90000"/>
              </a:lnSpc>
              <a:spcBef>
                <a:spcPct val="20000"/>
              </a:spcBef>
              <a:buClrTx/>
              <a:buSzPct val="90000"/>
              <a:buFont typeface="Arial" pitchFamily="34" charset="0"/>
              <a:buChar char="•"/>
              <a:tabLst>
                <a:tab pos="914400" algn="l"/>
              </a:tabLst>
              <a:defRPr sz="20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defRPr>
            </a:lvl4pPr>
            <a:lvl5pPr marL="1712913" indent="-230188">
              <a:lnSpc>
                <a:spcPct val="90000"/>
              </a:lnSpc>
              <a:spcBef>
                <a:spcPct val="20000"/>
              </a:spcBef>
              <a:buClrTx/>
              <a:buSzPct val="90000"/>
              <a:buFont typeface="Arial" pitchFamily="34" charset="0"/>
              <a:buChar char="•"/>
              <a:defRPr sz="20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defRPr>
            </a:lvl5pPr>
            <a:lvl6pPr marL="2514499" indent="-228591">
              <a:spcBef>
                <a:spcPct val="20000"/>
              </a:spcBef>
              <a:buFont typeface="Arial" pitchFamily="34" charset="0"/>
              <a:buChar char="•"/>
              <a:defRPr sz="2000"/>
            </a:lvl6pPr>
            <a:lvl7pPr marL="2971681" indent="-228591">
              <a:spcBef>
                <a:spcPct val="20000"/>
              </a:spcBef>
              <a:buFont typeface="Arial" pitchFamily="34" charset="0"/>
              <a:buChar char="•"/>
              <a:defRPr sz="2000"/>
            </a:lvl7pPr>
            <a:lvl8pPr marL="3428863" indent="-228591">
              <a:spcBef>
                <a:spcPct val="20000"/>
              </a:spcBef>
              <a:buFont typeface="Arial" pitchFamily="34" charset="0"/>
              <a:buChar char="•"/>
              <a:defRPr sz="2000"/>
            </a:lvl8pPr>
            <a:lvl9pPr marL="3886045" indent="-228591">
              <a:spcBef>
                <a:spcPct val="20000"/>
              </a:spcBef>
              <a:buFont typeface="Arial" pitchFamily="34" charset="0"/>
              <a:buChar char="•"/>
              <a:defRPr sz="2000"/>
            </a:lvl9pPr>
          </a:lstStyle>
          <a:p>
            <a:r>
              <a:rPr lang="en-US" sz="2800" dirty="0">
                <a:solidFill>
                  <a:schemeClr val="accent2">
                    <a:lumMod val="75000"/>
                  </a:schemeClr>
                </a:solidFill>
              </a:rPr>
              <a:t>Familiar tools updated for Windows 8</a:t>
            </a:r>
          </a:p>
        </p:txBody>
      </p:sp>
      <p:grpSp>
        <p:nvGrpSpPr>
          <p:cNvPr id="4" name="Group 3"/>
          <p:cNvGrpSpPr/>
          <p:nvPr/>
        </p:nvGrpSpPr>
        <p:grpSpPr>
          <a:xfrm>
            <a:off x="2057713" y="3920441"/>
            <a:ext cx="2114299" cy="2092325"/>
            <a:chOff x="2057713" y="3920441"/>
            <a:chExt cx="2114299" cy="2092325"/>
          </a:xfrm>
        </p:grpSpPr>
        <p:sp>
          <p:nvSpPr>
            <p:cNvPr id="17" name="Rectangle 16"/>
            <p:cNvSpPr/>
            <p:nvPr/>
          </p:nvSpPr>
          <p:spPr bwMode="auto">
            <a:xfrm>
              <a:off x="2057713" y="3920441"/>
              <a:ext cx="2114299" cy="209232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a:gradFill>
                  <a:gsLst>
                    <a:gs pos="0">
                      <a:srgbClr val="FFFFFF"/>
                    </a:gs>
                    <a:gs pos="100000">
                      <a:srgbClr val="FFFFFF"/>
                    </a:gs>
                  </a:gsLst>
                  <a:lin ang="5400000" scaled="0"/>
                </a:gradFill>
                <a:latin typeface="Segoe UI Light"/>
                <a:ea typeface="Segoe UI" pitchFamily="34" charset="0"/>
                <a:cs typeface="Segoe UI" pitchFamily="34" charset="0"/>
              </a:endParaRPr>
            </a:p>
          </p:txBody>
        </p:sp>
        <p:pic>
          <p:nvPicPr>
            <p:cNvPr id="12" name="Picture 6" descr="\\MAGNUM\Projects\Microsoft\Cloud Power FY12\Design\Icons\PNGs\Virtual_Network.png"/>
            <p:cNvPicPr>
              <a:picLocks noChangeAspect="1" noChangeArrowheads="1"/>
            </p:cNvPicPr>
            <p:nvPr/>
          </p:nvPicPr>
          <p:blipFill>
            <a:blip r:embed="rId3" cstate="print">
              <a:lum bright="100000"/>
            </a:blip>
            <a:stretch>
              <a:fillRect/>
            </a:stretch>
          </p:blipFill>
          <p:spPr bwMode="auto">
            <a:xfrm>
              <a:off x="2189163" y="4084217"/>
              <a:ext cx="1828800" cy="1828800"/>
            </a:xfrm>
            <a:prstGeom prst="rect">
              <a:avLst/>
            </a:prstGeom>
            <a:noFill/>
          </p:spPr>
        </p:pic>
      </p:grpSp>
      <p:grpSp>
        <p:nvGrpSpPr>
          <p:cNvPr id="3" name="Group 2"/>
          <p:cNvGrpSpPr/>
          <p:nvPr/>
        </p:nvGrpSpPr>
        <p:grpSpPr>
          <a:xfrm>
            <a:off x="2054475" y="1677988"/>
            <a:ext cx="2114299" cy="2092325"/>
            <a:chOff x="2054475" y="1677988"/>
            <a:chExt cx="2114299" cy="2092325"/>
          </a:xfrm>
        </p:grpSpPr>
        <p:sp>
          <p:nvSpPr>
            <p:cNvPr id="19" name="Rectangle 18"/>
            <p:cNvSpPr/>
            <p:nvPr/>
          </p:nvSpPr>
          <p:spPr bwMode="auto">
            <a:xfrm>
              <a:off x="2054475" y="1677988"/>
              <a:ext cx="2114299" cy="209232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a:gradFill>
                  <a:gsLst>
                    <a:gs pos="0">
                      <a:srgbClr val="FFFFFF"/>
                    </a:gs>
                    <a:gs pos="100000">
                      <a:srgbClr val="FFFFFF"/>
                    </a:gs>
                  </a:gsLst>
                  <a:lin ang="5400000" scaled="0"/>
                </a:gradFill>
                <a:latin typeface="Segoe UI Light"/>
                <a:ea typeface="Segoe UI" pitchFamily="34" charset="0"/>
                <a:cs typeface="Segoe UI" pitchFamily="34" charset="0"/>
              </a:endParaRPr>
            </a:p>
          </p:txBody>
        </p:sp>
        <p:pic>
          <p:nvPicPr>
            <p:cNvPr id="14" name="Picture 7" descr="\\MAGNUM\Projects\Microsoft\Cloud Power FY12\Design\Icons\PNGs\Pooled.png"/>
            <p:cNvPicPr>
              <a:picLocks noChangeAspect="1" noChangeArrowheads="1"/>
            </p:cNvPicPr>
            <p:nvPr/>
          </p:nvPicPr>
          <p:blipFill>
            <a:blip r:embed="rId4" cstate="print">
              <a:lum bright="100000"/>
            </a:blip>
            <a:stretch>
              <a:fillRect/>
            </a:stretch>
          </p:blipFill>
          <p:spPr bwMode="auto">
            <a:xfrm>
              <a:off x="2098054" y="1708191"/>
              <a:ext cx="2011680" cy="2011680"/>
            </a:xfrm>
            <a:prstGeom prst="rect">
              <a:avLst/>
            </a:prstGeom>
            <a:noFill/>
          </p:spPr>
        </p:pic>
      </p:grpSp>
    </p:spTree>
    <p:extLst>
      <p:ext uri="{BB962C8B-B14F-4D97-AF65-F5344CB8AC3E}">
        <p14:creationId xmlns:p14="http://schemas.microsoft.com/office/powerpoint/2010/main" val="3158117774"/>
      </p:ext>
    </p:extLst>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push/>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p>
            <a:r>
              <a:rPr lang="en-US" dirty="0"/>
              <a:t>Client Protection</a:t>
            </a:r>
          </a:p>
        </p:txBody>
      </p:sp>
      <p:sp>
        <p:nvSpPr>
          <p:cNvPr id="9" name="Rectangle 8"/>
          <p:cNvSpPr/>
          <p:nvPr/>
        </p:nvSpPr>
        <p:spPr bwMode="auto">
          <a:xfrm>
            <a:off x="2197800" y="3750589"/>
            <a:ext cx="1879579" cy="187958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r>
              <a:rPr lang="en-US" sz="1600" spc="-50" dirty="0" smtClean="0">
                <a:gradFill>
                  <a:gsLst>
                    <a:gs pos="0">
                      <a:srgbClr val="FFFFFF"/>
                    </a:gs>
                    <a:gs pos="100000">
                      <a:srgbClr val="FFFFFF"/>
                    </a:gs>
                  </a:gsLst>
                  <a:lin ang="5400000" scaled="0"/>
                </a:gradFill>
                <a:ea typeface="Segoe UI" pitchFamily="34" charset="0"/>
                <a:cs typeface="Segoe UI" pitchFamily="34" charset="0"/>
              </a:rPr>
              <a:t>Smart Screen Filter enhanced for Windows 8</a:t>
            </a:r>
            <a:endParaRPr lang="en-US" sz="1600" spc="-50" dirty="0">
              <a:gradFill>
                <a:gsLst>
                  <a:gs pos="0">
                    <a:srgbClr val="FFFFFF"/>
                  </a:gs>
                  <a:gs pos="100000">
                    <a:srgbClr val="FFFFFF"/>
                  </a:gs>
                </a:gsLst>
                <a:lin ang="5400000" scaled="0"/>
              </a:gradFill>
              <a:ea typeface="Segoe UI" pitchFamily="34" charset="0"/>
              <a:cs typeface="Segoe UI" pitchFamily="34" charset="0"/>
            </a:endParaRPr>
          </a:p>
        </p:txBody>
      </p:sp>
      <p:sp>
        <p:nvSpPr>
          <p:cNvPr id="11" name="Rectangle 10"/>
          <p:cNvSpPr/>
          <p:nvPr/>
        </p:nvSpPr>
        <p:spPr bwMode="auto">
          <a:xfrm>
            <a:off x="2199388" y="1743671"/>
            <a:ext cx="1879579" cy="187958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r>
              <a:rPr lang="en-US" sz="1600" spc="-50" dirty="0" smtClean="0">
                <a:gradFill>
                  <a:gsLst>
                    <a:gs pos="0">
                      <a:srgbClr val="FFFFFF"/>
                    </a:gs>
                    <a:gs pos="100000">
                      <a:srgbClr val="FFFFFF"/>
                    </a:gs>
                  </a:gsLst>
                  <a:lin ang="5400000" scaled="0"/>
                </a:gradFill>
                <a:ea typeface="Segoe UI" pitchFamily="34" charset="0"/>
                <a:cs typeface="Segoe UI" pitchFamily="34" charset="0"/>
              </a:rPr>
              <a:t>Windows Defender and Windows Firewall are key</a:t>
            </a:r>
            <a:endParaRPr lang="en-US" sz="1600" spc="-50" dirty="0">
              <a:gradFill>
                <a:gsLst>
                  <a:gs pos="0">
                    <a:srgbClr val="FFFFFF"/>
                  </a:gs>
                  <a:gs pos="100000">
                    <a:srgbClr val="FFFFFF"/>
                  </a:gs>
                </a:gsLst>
                <a:lin ang="5400000" scaled="0"/>
              </a:gradFill>
              <a:ea typeface="Segoe UI" pitchFamily="34" charset="0"/>
              <a:cs typeface="Segoe UI" pitchFamily="34" charset="0"/>
            </a:endParaRPr>
          </a:p>
        </p:txBody>
      </p:sp>
      <p:sp>
        <p:nvSpPr>
          <p:cNvPr id="13" name="Rectangle 12"/>
          <p:cNvSpPr/>
          <p:nvPr/>
        </p:nvSpPr>
        <p:spPr bwMode="auto">
          <a:xfrm>
            <a:off x="5508897" y="4865651"/>
            <a:ext cx="3867912" cy="764518"/>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ea typeface="Segoe UI" pitchFamily="34" charset="0"/>
              <a:cs typeface="Segoe UI" pitchFamily="34" charset="0"/>
            </a:endParaRPr>
          </a:p>
        </p:txBody>
      </p:sp>
      <p:pic>
        <p:nvPicPr>
          <p:cNvPr id="17" name="Picture 16"/>
          <p:cNvPicPr>
            <a:picLocks noChangeAspect="1"/>
          </p:cNvPicPr>
          <p:nvPr/>
        </p:nvPicPr>
        <p:blipFill rotWithShape="1">
          <a:blip r:embed="rId3">
            <a:extLst>
              <a:ext uri="{28A0092B-C50C-407E-A947-70E740481C1C}">
                <a14:useLocalDpi xmlns:a14="http://schemas.microsoft.com/office/drawing/2010/main" val="0"/>
              </a:ext>
            </a:extLst>
          </a:blip>
          <a:srcRect t="9569" b="4525"/>
          <a:stretch/>
        </p:blipFill>
        <p:spPr>
          <a:xfrm>
            <a:off x="4202653" y="1743671"/>
            <a:ext cx="5800185" cy="3886498"/>
          </a:xfrm>
          <a:prstGeom prst="rect">
            <a:avLst/>
          </a:prstGeom>
        </p:spPr>
      </p:pic>
      <p:pic>
        <p:nvPicPr>
          <p:cNvPr id="10" name="Picture 6" descr="\\MAGNUM\Projects\Microsoft\Cloud Power FY12\Design\Icons\PNGs\Firewall.png"/>
          <p:cNvPicPr>
            <a:picLocks noChangeAspect="1" noChangeArrowheads="1"/>
          </p:cNvPicPr>
          <p:nvPr/>
        </p:nvPicPr>
        <p:blipFill>
          <a:blip r:embed="rId4" cstate="print">
            <a:lum bright="100000"/>
          </a:blip>
          <a:srcRect/>
          <a:stretch>
            <a:fillRect/>
          </a:stretch>
        </p:blipFill>
        <p:spPr bwMode="auto">
          <a:xfrm>
            <a:off x="2381886" y="1563726"/>
            <a:ext cx="1511405" cy="1511405"/>
          </a:xfrm>
          <a:prstGeom prst="rect">
            <a:avLst/>
          </a:prstGeom>
          <a:noFill/>
        </p:spPr>
      </p:pic>
      <p:pic>
        <p:nvPicPr>
          <p:cNvPr id="15" name="Picture 2" descr="C:\Users\mitchellg\Desktop\Software.png"/>
          <p:cNvPicPr>
            <a:picLocks noChangeAspect="1" noChangeArrowheads="1"/>
          </p:cNvPicPr>
          <p:nvPr/>
        </p:nvPicPr>
        <p:blipFill>
          <a:blip r:embed="rId5" cstate="print">
            <a:lum bright="100000"/>
          </a:blip>
          <a:srcRect/>
          <a:stretch>
            <a:fillRect/>
          </a:stretch>
        </p:blipFill>
        <p:spPr bwMode="auto">
          <a:xfrm>
            <a:off x="2513041" y="3708384"/>
            <a:ext cx="1249095" cy="1249095"/>
          </a:xfrm>
          <a:prstGeom prst="rect">
            <a:avLst/>
          </a:prstGeom>
          <a:noFill/>
        </p:spPr>
      </p:pic>
    </p:spTree>
    <p:extLst>
      <p:ext uri="{BB962C8B-B14F-4D97-AF65-F5344CB8AC3E}">
        <p14:creationId xmlns:p14="http://schemas.microsoft.com/office/powerpoint/2010/main" val="2819788368"/>
      </p:ext>
    </p:extLst>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push/>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28132" t="3290" r="9775" b="3747"/>
          <a:stretch/>
        </p:blipFill>
        <p:spPr>
          <a:xfrm>
            <a:off x="5499100" y="1772940"/>
            <a:ext cx="3877709" cy="3867448"/>
          </a:xfrm>
          <a:prstGeom prst="rect">
            <a:avLst/>
          </a:prstGeom>
        </p:spPr>
      </p:pic>
      <p:sp>
        <p:nvSpPr>
          <p:cNvPr id="2" name="Title 1"/>
          <p:cNvSpPr>
            <a:spLocks noGrp="1"/>
          </p:cNvSpPr>
          <p:nvPr>
            <p:ph type="title"/>
          </p:nvPr>
        </p:nvSpPr>
        <p:spPr>
          <a:xfrm>
            <a:off x="519112" y="228600"/>
            <a:ext cx="11149013" cy="747897"/>
          </a:xfrm>
        </p:spPr>
        <p:txBody>
          <a:bodyPr/>
          <a:lstStyle/>
          <a:p>
            <a:r>
              <a:rPr lang="en-US" dirty="0"/>
              <a:t>Windows 8 App Protection</a:t>
            </a:r>
          </a:p>
        </p:txBody>
      </p:sp>
      <p:sp>
        <p:nvSpPr>
          <p:cNvPr id="3" name="Content Placeholder 2"/>
          <p:cNvSpPr>
            <a:spLocks noGrp="1"/>
          </p:cNvSpPr>
          <p:nvPr>
            <p:ph type="body" sz="quarter" idx="10"/>
          </p:nvPr>
        </p:nvSpPr>
        <p:spPr>
          <a:xfrm>
            <a:off x="519113" y="1768475"/>
            <a:ext cx="4844458" cy="3176254"/>
          </a:xfrm>
        </p:spPr>
        <p:txBody>
          <a:bodyPr/>
          <a:lstStyle/>
          <a:p>
            <a:pPr lvl="0"/>
            <a:r>
              <a:rPr lang="en-US" sz="2800" dirty="0">
                <a:solidFill>
                  <a:schemeClr val="accent2">
                    <a:lumMod val="75000"/>
                  </a:schemeClr>
                </a:solidFill>
                <a:latin typeface="+mj-lt"/>
              </a:rPr>
              <a:t>Strong screening process for Windows </a:t>
            </a:r>
            <a:r>
              <a:rPr lang="en-US" sz="2800" dirty="0" smtClean="0">
                <a:solidFill>
                  <a:schemeClr val="accent2">
                    <a:lumMod val="75000"/>
                  </a:schemeClr>
                </a:solidFill>
                <a:latin typeface="+mj-lt"/>
              </a:rPr>
              <a:t>Store</a:t>
            </a:r>
          </a:p>
          <a:p>
            <a:pPr lvl="0"/>
            <a:endParaRPr lang="en-US" sz="2800" dirty="0">
              <a:solidFill>
                <a:schemeClr val="accent2">
                  <a:lumMod val="75000"/>
                </a:schemeClr>
              </a:solidFill>
              <a:latin typeface="+mj-lt"/>
            </a:endParaRPr>
          </a:p>
          <a:p>
            <a:pPr lvl="0"/>
            <a:r>
              <a:rPr lang="en-US" sz="2800" dirty="0">
                <a:solidFill>
                  <a:schemeClr val="accent2">
                    <a:lumMod val="75000"/>
                  </a:schemeClr>
                </a:solidFill>
                <a:latin typeface="+mj-lt"/>
              </a:rPr>
              <a:t>Low privilege and capability </a:t>
            </a:r>
            <a:r>
              <a:rPr lang="en-US" sz="2800" dirty="0" smtClean="0">
                <a:solidFill>
                  <a:schemeClr val="accent2">
                    <a:lumMod val="75000"/>
                  </a:schemeClr>
                </a:solidFill>
                <a:latin typeface="+mj-lt"/>
              </a:rPr>
              <a:t>declaration</a:t>
            </a:r>
          </a:p>
          <a:p>
            <a:pPr lvl="0"/>
            <a:endParaRPr lang="en-US" sz="2800" dirty="0">
              <a:solidFill>
                <a:schemeClr val="accent2">
                  <a:lumMod val="75000"/>
                </a:schemeClr>
              </a:solidFill>
              <a:latin typeface="+mj-lt"/>
            </a:endParaRPr>
          </a:p>
          <a:p>
            <a:r>
              <a:rPr lang="en-US" sz="2800" dirty="0">
                <a:solidFill>
                  <a:schemeClr val="accent2">
                    <a:lumMod val="75000"/>
                  </a:schemeClr>
                </a:solidFill>
                <a:latin typeface="+mj-lt"/>
              </a:rPr>
              <a:t>Discrete </a:t>
            </a:r>
            <a:r>
              <a:rPr lang="en-US" sz="2800" dirty="0" smtClean="0">
                <a:solidFill>
                  <a:schemeClr val="accent2">
                    <a:lumMod val="75000"/>
                  </a:schemeClr>
                </a:solidFill>
                <a:latin typeface="+mj-lt"/>
              </a:rPr>
              <a:t>app containers</a:t>
            </a:r>
            <a:endParaRPr lang="en-US" sz="2800" dirty="0">
              <a:solidFill>
                <a:schemeClr val="accent2">
                  <a:lumMod val="75000"/>
                </a:schemeClr>
              </a:solidFill>
              <a:latin typeface="+mj-lt"/>
            </a:endParaRPr>
          </a:p>
        </p:txBody>
      </p:sp>
      <p:sp>
        <p:nvSpPr>
          <p:cNvPr id="9" name="Rectangle 8"/>
          <p:cNvSpPr/>
          <p:nvPr/>
        </p:nvSpPr>
        <p:spPr bwMode="auto">
          <a:xfrm>
            <a:off x="9474221" y="3760808"/>
            <a:ext cx="1879579" cy="187958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ea typeface="Segoe UI" pitchFamily="34" charset="0"/>
              <a:cs typeface="Segoe UI" pitchFamily="34" charset="0"/>
            </a:endParaRPr>
          </a:p>
        </p:txBody>
      </p:sp>
      <p:sp>
        <p:nvSpPr>
          <p:cNvPr id="11" name="Rectangle 10"/>
          <p:cNvSpPr/>
          <p:nvPr/>
        </p:nvSpPr>
        <p:spPr bwMode="auto">
          <a:xfrm>
            <a:off x="9474221" y="1772940"/>
            <a:ext cx="1879579" cy="187958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ea typeface="Segoe UI" pitchFamily="34" charset="0"/>
              <a:cs typeface="Segoe UI" pitchFamily="34" charset="0"/>
            </a:endParaRPr>
          </a:p>
        </p:txBody>
      </p:sp>
      <p:sp>
        <p:nvSpPr>
          <p:cNvPr id="13" name="Rectangle 12"/>
          <p:cNvSpPr/>
          <p:nvPr/>
        </p:nvSpPr>
        <p:spPr bwMode="auto">
          <a:xfrm>
            <a:off x="5508897" y="4865651"/>
            <a:ext cx="3867912" cy="764518"/>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ea typeface="Segoe UI" pitchFamily="34" charset="0"/>
              <a:cs typeface="Segoe UI" pitchFamily="34" charset="0"/>
            </a:endParaRPr>
          </a:p>
        </p:txBody>
      </p:sp>
      <p:pic>
        <p:nvPicPr>
          <p:cNvPr id="12" name="Picture 2" descr="\\MAGNUM\Projects\Microsoft\Cloud Power FY12\Design\ICONS_PNG\Devices.png"/>
          <p:cNvPicPr>
            <a:picLocks noChangeAspect="1" noChangeArrowheads="1"/>
          </p:cNvPicPr>
          <p:nvPr/>
        </p:nvPicPr>
        <p:blipFill>
          <a:blip r:embed="rId4" cstate="print">
            <a:lum bright="100000"/>
          </a:blip>
          <a:srcRect l="2000" t="50000" r="46000" b="4000"/>
          <a:stretch>
            <a:fillRect/>
          </a:stretch>
        </p:blipFill>
        <p:spPr bwMode="auto">
          <a:xfrm>
            <a:off x="9595331" y="1988514"/>
            <a:ext cx="1637356" cy="1448431"/>
          </a:xfrm>
          <a:prstGeom prst="rect">
            <a:avLst/>
          </a:prstGeom>
          <a:noFill/>
          <a:ln>
            <a:noFill/>
          </a:ln>
        </p:spPr>
      </p:pic>
      <p:pic>
        <p:nvPicPr>
          <p:cNvPr id="15" name="Picture 7" descr="\\MAGNUM\Projects\Microsoft\Cloud Power FY12\Design\ICONS_PNG\Secure.png"/>
          <p:cNvPicPr>
            <a:picLocks noChangeAspect="1" noChangeArrowheads="1"/>
          </p:cNvPicPr>
          <p:nvPr/>
        </p:nvPicPr>
        <p:blipFill>
          <a:blip r:embed="rId5" cstate="print">
            <a:lum bright="100000"/>
          </a:blip>
          <a:srcRect/>
          <a:stretch>
            <a:fillRect/>
          </a:stretch>
        </p:blipFill>
        <p:spPr bwMode="auto">
          <a:xfrm>
            <a:off x="9499610" y="3786198"/>
            <a:ext cx="1828800" cy="1828800"/>
          </a:xfrm>
          <a:prstGeom prst="rect">
            <a:avLst/>
          </a:prstGeom>
          <a:noFill/>
        </p:spPr>
      </p:pic>
    </p:spTree>
    <p:extLst>
      <p:ext uri="{BB962C8B-B14F-4D97-AF65-F5344CB8AC3E}">
        <p14:creationId xmlns:p14="http://schemas.microsoft.com/office/powerpoint/2010/main" val="1954402345"/>
      </p:ext>
    </p:extLst>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push/>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Summary</a:t>
            </a:r>
            <a:endParaRPr lang="en-US" dirty="0"/>
          </a:p>
        </p:txBody>
      </p:sp>
      <p:sp>
        <p:nvSpPr>
          <p:cNvPr id="30" name="Rectangle 29"/>
          <p:cNvSpPr/>
          <p:nvPr/>
        </p:nvSpPr>
        <p:spPr>
          <a:xfrm>
            <a:off x="735665" y="8066256"/>
            <a:ext cx="8787606" cy="200378"/>
          </a:xfrm>
          <a:prstGeom prst="rect">
            <a:avLst/>
          </a:prstGeom>
          <a:noFill/>
        </p:spPr>
        <p:txBody>
          <a:bodyPr wrap="square">
            <a:spAutoFit/>
          </a:bodyPr>
          <a:lstStyle/>
          <a:p>
            <a:pPr marL="0" lvl="1" fontAlgn="base">
              <a:lnSpc>
                <a:spcPct val="90000"/>
              </a:lnSpc>
              <a:spcBef>
                <a:spcPct val="20000"/>
              </a:spcBef>
              <a:spcAft>
                <a:spcPts val="400"/>
              </a:spcAft>
              <a:buClr>
                <a:srgbClr val="000000">
                  <a:lumMod val="75000"/>
                  <a:lumOff val="25000"/>
                </a:srgbClr>
              </a:buClr>
              <a:buSzPct val="90000"/>
              <a:tabLst>
                <a:tab pos="630238" algn="l"/>
              </a:tabLst>
            </a:pPr>
            <a:endParaRPr lang="en-US" sz="2000" b="1" spc="-50" dirty="0">
              <a:solidFill>
                <a:srgbClr val="FFFFFF"/>
              </a:solidFill>
            </a:endParaRPr>
          </a:p>
        </p:txBody>
      </p:sp>
      <p:grpSp>
        <p:nvGrpSpPr>
          <p:cNvPr id="23" name="Group 22"/>
          <p:cNvGrpSpPr/>
          <p:nvPr/>
        </p:nvGrpSpPr>
        <p:grpSpPr>
          <a:xfrm>
            <a:off x="2764786" y="2185344"/>
            <a:ext cx="8556754" cy="830348"/>
            <a:chOff x="2764786" y="2185344"/>
            <a:chExt cx="8556754" cy="830348"/>
          </a:xfrm>
        </p:grpSpPr>
        <p:sp>
          <p:nvSpPr>
            <p:cNvPr id="34" name="Rectangle 33"/>
            <p:cNvSpPr/>
            <p:nvPr/>
          </p:nvSpPr>
          <p:spPr bwMode="auto">
            <a:xfrm>
              <a:off x="2764786" y="2185344"/>
              <a:ext cx="8556754" cy="830348"/>
            </a:xfrm>
            <a:prstGeom prst="rect">
              <a:avLst/>
            </a:prstGeom>
            <a:solidFill>
              <a:schemeClr val="bg1">
                <a:lumMod val="50000"/>
              </a:schemeClr>
            </a:solidFill>
            <a:ln>
              <a:noFill/>
              <a:headEnd type="none" w="med" len="med"/>
              <a:tailEnd type="none" w="med" len="med"/>
            </a:ln>
            <a:effectLst/>
          </p:spPr>
          <p:style>
            <a:lnRef idx="1">
              <a:schemeClr val="accent6"/>
            </a:lnRef>
            <a:fillRef idx="3">
              <a:schemeClr val="accent6"/>
            </a:fillRef>
            <a:effectRef idx="2">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a:gradFill>
                  <a:gsLst>
                    <a:gs pos="0">
                      <a:srgbClr val="FFFFFF"/>
                    </a:gs>
                    <a:gs pos="100000">
                      <a:srgbClr val="FFFFFF"/>
                    </a:gs>
                  </a:gsLst>
                  <a:lin ang="5400000" scaled="0"/>
                </a:gradFill>
              </a:endParaRPr>
            </a:p>
          </p:txBody>
        </p:sp>
        <p:sp>
          <p:nvSpPr>
            <p:cNvPr id="2" name="Rectangle 1"/>
            <p:cNvSpPr/>
            <p:nvPr/>
          </p:nvSpPr>
          <p:spPr>
            <a:xfrm>
              <a:off x="2789990" y="2338908"/>
              <a:ext cx="8294806" cy="523220"/>
            </a:xfrm>
            <a:prstGeom prst="rect">
              <a:avLst/>
            </a:prstGeom>
          </p:spPr>
          <p:txBody>
            <a:bodyPr wrap="square">
              <a:spAutoFit/>
            </a:bodyPr>
            <a:lstStyle/>
            <a:p>
              <a:pPr lvl="0"/>
              <a:r>
                <a:rPr lang="en-US" sz="2800" dirty="0">
                  <a:solidFill>
                    <a:schemeClr val="bg1"/>
                  </a:solidFill>
                  <a:latin typeface="+mj-lt"/>
                </a:rPr>
                <a:t>Familiar tools still used in Windows 8</a:t>
              </a:r>
            </a:p>
          </p:txBody>
        </p:sp>
      </p:grpSp>
      <p:grpSp>
        <p:nvGrpSpPr>
          <p:cNvPr id="17" name="Group 16"/>
          <p:cNvGrpSpPr/>
          <p:nvPr/>
        </p:nvGrpSpPr>
        <p:grpSpPr>
          <a:xfrm>
            <a:off x="420697" y="1255068"/>
            <a:ext cx="2340003" cy="2891345"/>
            <a:chOff x="420697" y="1255068"/>
            <a:chExt cx="2340003" cy="2891345"/>
          </a:xfrm>
        </p:grpSpPr>
        <p:sp>
          <p:nvSpPr>
            <p:cNvPr id="21" name="Rectangle 20"/>
            <p:cNvSpPr/>
            <p:nvPr/>
          </p:nvSpPr>
          <p:spPr bwMode="auto">
            <a:xfrm>
              <a:off x="569373" y="1255068"/>
              <a:ext cx="2097245" cy="2891345"/>
            </a:xfrm>
            <a:prstGeom prst="rect">
              <a:avLst/>
            </a:prstGeom>
            <a:solidFill>
              <a:schemeClr val="accent1"/>
            </a:solidFill>
            <a:ln>
              <a:noFill/>
              <a:headEnd type="none" w="med" len="med"/>
              <a:tailEnd type="none" w="med" len="med"/>
            </a:ln>
            <a:effectLst/>
          </p:spPr>
          <p:style>
            <a:lnRef idx="1">
              <a:schemeClr val="accent6"/>
            </a:lnRef>
            <a:fillRef idx="3">
              <a:schemeClr val="accent6"/>
            </a:fillRef>
            <a:effectRef idx="2">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b="1" dirty="0">
                <a:gradFill>
                  <a:gsLst>
                    <a:gs pos="0">
                      <a:srgbClr val="FFFFFF"/>
                    </a:gs>
                    <a:gs pos="100000">
                      <a:srgbClr val="FFFFFF"/>
                    </a:gs>
                  </a:gsLst>
                  <a:lin ang="5400000" scaled="0"/>
                </a:gradFill>
              </a:endParaRPr>
            </a:p>
          </p:txBody>
        </p:sp>
        <p:pic>
          <p:nvPicPr>
            <p:cNvPr id="38" name="Picture 2" descr="\\MAGNUM\Projects\Microsoft\Cloud Power FY12\Design\ICONS_PNG\Devices.png"/>
            <p:cNvPicPr>
              <a:picLocks noChangeAspect="1" noChangeArrowheads="1"/>
            </p:cNvPicPr>
            <p:nvPr/>
          </p:nvPicPr>
          <p:blipFill>
            <a:blip r:embed="rId3" cstate="print">
              <a:biLevel thresh="25000"/>
            </a:blip>
            <a:stretch>
              <a:fillRect/>
            </a:stretch>
          </p:blipFill>
          <p:spPr bwMode="auto">
            <a:xfrm>
              <a:off x="420697" y="1530738"/>
              <a:ext cx="2340003" cy="2340003"/>
            </a:xfrm>
            <a:prstGeom prst="rect">
              <a:avLst/>
            </a:prstGeom>
            <a:noFill/>
            <a:ln>
              <a:noFill/>
            </a:ln>
          </p:spPr>
        </p:pic>
      </p:grpSp>
      <p:grpSp>
        <p:nvGrpSpPr>
          <p:cNvPr id="20" name="Group 19"/>
          <p:cNvGrpSpPr/>
          <p:nvPr/>
        </p:nvGrpSpPr>
        <p:grpSpPr>
          <a:xfrm>
            <a:off x="2764786" y="1255080"/>
            <a:ext cx="8556755" cy="830351"/>
            <a:chOff x="2764786" y="1255080"/>
            <a:chExt cx="8556755" cy="830351"/>
          </a:xfrm>
        </p:grpSpPr>
        <p:sp>
          <p:nvSpPr>
            <p:cNvPr id="26" name="Rectangle 25"/>
            <p:cNvSpPr/>
            <p:nvPr/>
          </p:nvSpPr>
          <p:spPr bwMode="auto">
            <a:xfrm>
              <a:off x="2764786" y="1255080"/>
              <a:ext cx="8556755" cy="830351"/>
            </a:xfrm>
            <a:prstGeom prst="rect">
              <a:avLst/>
            </a:prstGeom>
            <a:solidFill>
              <a:schemeClr val="accent2"/>
            </a:solidFill>
            <a:ln>
              <a:noFill/>
              <a:headEnd type="none" w="med" len="med"/>
              <a:tailEnd type="none" w="med" len="med"/>
            </a:ln>
            <a:effectLst/>
          </p:spPr>
          <p:style>
            <a:lnRef idx="1">
              <a:schemeClr val="accent6"/>
            </a:lnRef>
            <a:fillRef idx="3">
              <a:schemeClr val="accent6"/>
            </a:fillRef>
            <a:effectRef idx="2">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a:gradFill>
                  <a:gsLst>
                    <a:gs pos="0">
                      <a:srgbClr val="FFFFFF"/>
                    </a:gs>
                    <a:gs pos="100000">
                      <a:srgbClr val="FFFFFF"/>
                    </a:gs>
                  </a:gsLst>
                  <a:lin ang="5400000" scaled="0"/>
                </a:gradFill>
              </a:endParaRPr>
            </a:p>
          </p:txBody>
        </p:sp>
        <p:sp>
          <p:nvSpPr>
            <p:cNvPr id="22" name="Rectangle 21"/>
            <p:cNvSpPr/>
            <p:nvPr/>
          </p:nvSpPr>
          <p:spPr>
            <a:xfrm>
              <a:off x="2764786" y="1447800"/>
              <a:ext cx="7849412" cy="523220"/>
            </a:xfrm>
            <a:prstGeom prst="rect">
              <a:avLst/>
            </a:prstGeom>
            <a:noFill/>
          </p:spPr>
          <p:txBody>
            <a:bodyPr wrap="square">
              <a:spAutoFit/>
            </a:bodyPr>
            <a:lstStyle/>
            <a:p>
              <a:pPr lvl="0"/>
              <a:r>
                <a:rPr lang="en-US" sz="2800" dirty="0">
                  <a:solidFill>
                    <a:schemeClr val="bg1"/>
                  </a:solidFill>
                  <a:latin typeface="+mj-lt"/>
                </a:rPr>
                <a:t>DaRT updated for Windows 8</a:t>
              </a:r>
            </a:p>
          </p:txBody>
        </p:sp>
      </p:grpSp>
      <p:grpSp>
        <p:nvGrpSpPr>
          <p:cNvPr id="28" name="Group 27"/>
          <p:cNvGrpSpPr/>
          <p:nvPr/>
        </p:nvGrpSpPr>
        <p:grpSpPr>
          <a:xfrm>
            <a:off x="569373" y="5259689"/>
            <a:ext cx="7860252" cy="830348"/>
            <a:chOff x="569373" y="5259689"/>
            <a:chExt cx="7860252" cy="830348"/>
          </a:xfrm>
        </p:grpSpPr>
        <p:sp>
          <p:nvSpPr>
            <p:cNvPr id="39" name="Rectangle 38"/>
            <p:cNvSpPr/>
            <p:nvPr/>
          </p:nvSpPr>
          <p:spPr bwMode="auto">
            <a:xfrm>
              <a:off x="569373" y="5259689"/>
              <a:ext cx="7849413" cy="830348"/>
            </a:xfrm>
            <a:prstGeom prst="rect">
              <a:avLst/>
            </a:prstGeom>
            <a:solidFill>
              <a:schemeClr val="bg1">
                <a:lumMod val="50000"/>
              </a:schemeClr>
            </a:solidFill>
            <a:ln>
              <a:noFill/>
              <a:headEnd type="none" w="med" len="med"/>
              <a:tailEnd type="none" w="med" len="med"/>
            </a:ln>
            <a:effectLst/>
          </p:spPr>
          <p:style>
            <a:lnRef idx="1">
              <a:schemeClr val="accent6"/>
            </a:lnRef>
            <a:fillRef idx="3">
              <a:schemeClr val="accent6"/>
            </a:fillRef>
            <a:effectRef idx="2">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a:gradFill>
                  <a:gsLst>
                    <a:gs pos="0">
                      <a:srgbClr val="FFFFFF"/>
                    </a:gs>
                    <a:gs pos="100000">
                      <a:srgbClr val="FFFFFF"/>
                    </a:gs>
                  </a:gsLst>
                  <a:lin ang="5400000" scaled="0"/>
                </a:gradFill>
              </a:endParaRPr>
            </a:p>
          </p:txBody>
        </p:sp>
        <p:sp>
          <p:nvSpPr>
            <p:cNvPr id="44" name="Rectangle 43"/>
            <p:cNvSpPr/>
            <p:nvPr/>
          </p:nvSpPr>
          <p:spPr>
            <a:xfrm>
              <a:off x="580213" y="5408137"/>
              <a:ext cx="7849412" cy="523220"/>
            </a:xfrm>
            <a:prstGeom prst="rect">
              <a:avLst/>
            </a:prstGeom>
            <a:noFill/>
          </p:spPr>
          <p:txBody>
            <a:bodyPr wrap="square">
              <a:spAutoFit/>
            </a:bodyPr>
            <a:lstStyle/>
            <a:p>
              <a:r>
                <a:rPr lang="en-US" sz="2800" dirty="0">
                  <a:solidFill>
                    <a:schemeClr val="bg1"/>
                  </a:solidFill>
                  <a:latin typeface="+mj-lt"/>
                </a:rPr>
                <a:t>Trusted boot and post-boot protected</a:t>
              </a:r>
            </a:p>
          </p:txBody>
        </p:sp>
      </p:grpSp>
      <p:grpSp>
        <p:nvGrpSpPr>
          <p:cNvPr id="24" name="Group 23"/>
          <p:cNvGrpSpPr/>
          <p:nvPr/>
        </p:nvGrpSpPr>
        <p:grpSpPr>
          <a:xfrm>
            <a:off x="569373" y="4281800"/>
            <a:ext cx="8294806" cy="830351"/>
            <a:chOff x="569373" y="4281800"/>
            <a:chExt cx="8294806" cy="830351"/>
          </a:xfrm>
        </p:grpSpPr>
        <p:sp>
          <p:nvSpPr>
            <p:cNvPr id="43" name="Rectangle 42"/>
            <p:cNvSpPr/>
            <p:nvPr/>
          </p:nvSpPr>
          <p:spPr bwMode="auto">
            <a:xfrm>
              <a:off x="569374" y="4281800"/>
              <a:ext cx="7849412" cy="830351"/>
            </a:xfrm>
            <a:prstGeom prst="rect">
              <a:avLst/>
            </a:prstGeom>
            <a:solidFill>
              <a:schemeClr val="accent2"/>
            </a:solidFill>
            <a:ln>
              <a:noFill/>
              <a:headEnd type="none" w="med" len="med"/>
              <a:tailEnd type="none" w="med" len="med"/>
            </a:ln>
            <a:effectLst/>
          </p:spPr>
          <p:style>
            <a:lnRef idx="1">
              <a:schemeClr val="accent6"/>
            </a:lnRef>
            <a:fillRef idx="3">
              <a:schemeClr val="accent6"/>
            </a:fillRef>
            <a:effectRef idx="2">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a:gradFill>
                  <a:gsLst>
                    <a:gs pos="0">
                      <a:srgbClr val="FFFFFF"/>
                    </a:gs>
                    <a:gs pos="100000">
                      <a:srgbClr val="FFFFFF"/>
                    </a:gs>
                  </a:gsLst>
                  <a:lin ang="5400000" scaled="0"/>
                </a:gradFill>
              </a:endParaRPr>
            </a:p>
          </p:txBody>
        </p:sp>
        <p:sp>
          <p:nvSpPr>
            <p:cNvPr id="45" name="Rectangle 44"/>
            <p:cNvSpPr/>
            <p:nvPr/>
          </p:nvSpPr>
          <p:spPr>
            <a:xfrm>
              <a:off x="569373" y="4438417"/>
              <a:ext cx="8294806" cy="523220"/>
            </a:xfrm>
            <a:prstGeom prst="rect">
              <a:avLst/>
            </a:prstGeom>
          </p:spPr>
          <p:txBody>
            <a:bodyPr wrap="square">
              <a:spAutoFit/>
            </a:bodyPr>
            <a:lstStyle/>
            <a:p>
              <a:pPr lvl="0"/>
              <a:r>
                <a:rPr lang="en-US" sz="2800" dirty="0">
                  <a:solidFill>
                    <a:schemeClr val="bg1"/>
                  </a:solidFill>
                  <a:latin typeface="+mj-lt"/>
                </a:rPr>
                <a:t>BitLocker includes numerous enhancements</a:t>
              </a:r>
            </a:p>
          </p:txBody>
        </p:sp>
      </p:gr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29851" y="3156534"/>
            <a:ext cx="2784144" cy="2933503"/>
          </a:xfrm>
          <a:prstGeom prst="rect">
            <a:avLst/>
          </a:prstGeom>
        </p:spPr>
      </p:pic>
      <p:pic>
        <p:nvPicPr>
          <p:cNvPr id="8" name="Picture 7"/>
          <p:cNvPicPr>
            <a:picLocks noChangeAspect="1"/>
          </p:cNvPicPr>
          <p:nvPr/>
        </p:nvPicPr>
        <p:blipFill rotWithShape="1">
          <a:blip r:embed="rId5">
            <a:extLst>
              <a:ext uri="{28A0092B-C50C-407E-A947-70E740481C1C}">
                <a14:useLocalDpi xmlns:a14="http://schemas.microsoft.com/office/drawing/2010/main" val="0"/>
              </a:ext>
            </a:extLst>
          </a:blip>
          <a:srcRect r="10120" b="23248"/>
          <a:stretch/>
        </p:blipFill>
        <p:spPr>
          <a:xfrm>
            <a:off x="2764786" y="3156534"/>
            <a:ext cx="1740133" cy="989880"/>
          </a:xfrm>
          <a:prstGeom prst="rect">
            <a:avLst/>
          </a:prstGeom>
        </p:spPr>
      </p:pic>
      <p:pic>
        <p:nvPicPr>
          <p:cNvPr id="11" name="Picture 10"/>
          <p:cNvPicPr>
            <a:picLocks noChangeAspect="1"/>
          </p:cNvPicPr>
          <p:nvPr/>
        </p:nvPicPr>
        <p:blipFill rotWithShape="1">
          <a:blip r:embed="rId6">
            <a:extLst>
              <a:ext uri="{28A0092B-C50C-407E-A947-70E740481C1C}">
                <a14:useLocalDpi xmlns:a14="http://schemas.microsoft.com/office/drawing/2010/main" val="0"/>
              </a:ext>
            </a:extLst>
          </a:blip>
          <a:srcRect t="8395"/>
          <a:stretch/>
        </p:blipFill>
        <p:spPr>
          <a:xfrm>
            <a:off x="4612943" y="3156534"/>
            <a:ext cx="1611210" cy="983216"/>
          </a:xfrm>
          <a:prstGeom prst="rect">
            <a:avLst/>
          </a:prstGeom>
        </p:spPr>
      </p:pic>
      <p:pic>
        <p:nvPicPr>
          <p:cNvPr id="14" name="Picture 13"/>
          <p:cNvPicPr>
            <a:picLocks noChangeAspect="1"/>
          </p:cNvPicPr>
          <p:nvPr/>
        </p:nvPicPr>
        <p:blipFill rotWithShape="1">
          <a:blip r:embed="rId7">
            <a:extLst>
              <a:ext uri="{28A0092B-C50C-407E-A947-70E740481C1C}">
                <a14:useLocalDpi xmlns:a14="http://schemas.microsoft.com/office/drawing/2010/main" val="0"/>
              </a:ext>
            </a:extLst>
          </a:blip>
          <a:srcRect t="12589" b="15644"/>
          <a:stretch/>
        </p:blipFill>
        <p:spPr>
          <a:xfrm>
            <a:off x="6332561" y="3149034"/>
            <a:ext cx="2086224" cy="997379"/>
          </a:xfrm>
          <a:prstGeom prst="rect">
            <a:avLst/>
          </a:prstGeom>
        </p:spPr>
      </p:pic>
    </p:spTree>
    <p:extLst>
      <p:ext uri="{BB962C8B-B14F-4D97-AF65-F5344CB8AC3E}">
        <p14:creationId xmlns:p14="http://schemas.microsoft.com/office/powerpoint/2010/main" val="364535356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750" fill="hold"/>
                                        <p:tgtEl>
                                          <p:spTgt spid="17"/>
                                        </p:tgtEl>
                                        <p:attrNameLst>
                                          <p:attrName>ppt_x</p:attrName>
                                        </p:attrNameLst>
                                      </p:cBhvr>
                                      <p:tavLst>
                                        <p:tav tm="0">
                                          <p:val>
                                            <p:strVal val="1+#ppt_w/2"/>
                                          </p:val>
                                        </p:tav>
                                        <p:tav tm="100000">
                                          <p:val>
                                            <p:strVal val="#ppt_x"/>
                                          </p:val>
                                        </p:tav>
                                      </p:tavLst>
                                    </p:anim>
                                    <p:anim calcmode="lin" valueType="num">
                                      <p:cBhvr additive="base">
                                        <p:cTn id="8" dur="75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750" fill="hold"/>
                                        <p:tgtEl>
                                          <p:spTgt spid="20"/>
                                        </p:tgtEl>
                                        <p:attrNameLst>
                                          <p:attrName>ppt_x</p:attrName>
                                        </p:attrNameLst>
                                      </p:cBhvr>
                                      <p:tavLst>
                                        <p:tav tm="0">
                                          <p:val>
                                            <p:strVal val="1+#ppt_w/2"/>
                                          </p:val>
                                        </p:tav>
                                        <p:tav tm="100000">
                                          <p:val>
                                            <p:strVal val="#ppt_x"/>
                                          </p:val>
                                        </p:tav>
                                      </p:tavLst>
                                    </p:anim>
                                    <p:anim calcmode="lin" valueType="num">
                                      <p:cBhvr additive="base">
                                        <p:cTn id="12" dur="750" fill="hold"/>
                                        <p:tgtEl>
                                          <p:spTgt spid="20"/>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50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750" fill="hold"/>
                                        <p:tgtEl>
                                          <p:spTgt spid="23"/>
                                        </p:tgtEl>
                                        <p:attrNameLst>
                                          <p:attrName>ppt_x</p:attrName>
                                        </p:attrNameLst>
                                      </p:cBhvr>
                                      <p:tavLst>
                                        <p:tav tm="0">
                                          <p:val>
                                            <p:strVal val="1+#ppt_w/2"/>
                                          </p:val>
                                        </p:tav>
                                        <p:tav tm="100000">
                                          <p:val>
                                            <p:strVal val="#ppt_x"/>
                                          </p:val>
                                        </p:tav>
                                      </p:tavLst>
                                    </p:anim>
                                    <p:anim calcmode="lin" valueType="num">
                                      <p:cBhvr additive="base">
                                        <p:cTn id="16" dur="750" fill="hold"/>
                                        <p:tgtEl>
                                          <p:spTgt spid="23"/>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75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750" fill="hold"/>
                                        <p:tgtEl>
                                          <p:spTgt spid="8"/>
                                        </p:tgtEl>
                                        <p:attrNameLst>
                                          <p:attrName>ppt_x</p:attrName>
                                        </p:attrNameLst>
                                      </p:cBhvr>
                                      <p:tavLst>
                                        <p:tav tm="0">
                                          <p:val>
                                            <p:strVal val="1+#ppt_w/2"/>
                                          </p:val>
                                        </p:tav>
                                        <p:tav tm="100000">
                                          <p:val>
                                            <p:strVal val="#ppt_x"/>
                                          </p:val>
                                        </p:tav>
                                      </p:tavLst>
                                    </p:anim>
                                    <p:anim calcmode="lin" valueType="num">
                                      <p:cBhvr additive="base">
                                        <p:cTn id="20" dur="750" fill="hold"/>
                                        <p:tgtEl>
                                          <p:spTgt spid="8"/>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100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750" fill="hold"/>
                                        <p:tgtEl>
                                          <p:spTgt spid="11"/>
                                        </p:tgtEl>
                                        <p:attrNameLst>
                                          <p:attrName>ppt_x</p:attrName>
                                        </p:attrNameLst>
                                      </p:cBhvr>
                                      <p:tavLst>
                                        <p:tav tm="0">
                                          <p:val>
                                            <p:strVal val="1+#ppt_w/2"/>
                                          </p:val>
                                        </p:tav>
                                        <p:tav tm="100000">
                                          <p:val>
                                            <p:strVal val="#ppt_x"/>
                                          </p:val>
                                        </p:tav>
                                      </p:tavLst>
                                    </p:anim>
                                    <p:anim calcmode="lin" valueType="num">
                                      <p:cBhvr additive="base">
                                        <p:cTn id="24" dur="750" fill="hold"/>
                                        <p:tgtEl>
                                          <p:spTgt spid="11"/>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125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750" fill="hold"/>
                                        <p:tgtEl>
                                          <p:spTgt spid="14"/>
                                        </p:tgtEl>
                                        <p:attrNameLst>
                                          <p:attrName>ppt_x</p:attrName>
                                        </p:attrNameLst>
                                      </p:cBhvr>
                                      <p:tavLst>
                                        <p:tav tm="0">
                                          <p:val>
                                            <p:strVal val="1+#ppt_w/2"/>
                                          </p:val>
                                        </p:tav>
                                        <p:tav tm="100000">
                                          <p:val>
                                            <p:strVal val="#ppt_x"/>
                                          </p:val>
                                        </p:tav>
                                      </p:tavLst>
                                    </p:anim>
                                    <p:anim calcmode="lin" valueType="num">
                                      <p:cBhvr additive="base">
                                        <p:cTn id="28" dur="750" fill="hold"/>
                                        <p:tgtEl>
                                          <p:spTgt spid="14"/>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150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750" fill="hold"/>
                                        <p:tgtEl>
                                          <p:spTgt spid="24"/>
                                        </p:tgtEl>
                                        <p:attrNameLst>
                                          <p:attrName>ppt_x</p:attrName>
                                        </p:attrNameLst>
                                      </p:cBhvr>
                                      <p:tavLst>
                                        <p:tav tm="0">
                                          <p:val>
                                            <p:strVal val="1+#ppt_w/2"/>
                                          </p:val>
                                        </p:tav>
                                        <p:tav tm="100000">
                                          <p:val>
                                            <p:strVal val="#ppt_x"/>
                                          </p:val>
                                        </p:tav>
                                      </p:tavLst>
                                    </p:anim>
                                    <p:anim calcmode="lin" valueType="num">
                                      <p:cBhvr additive="base">
                                        <p:cTn id="32" dur="750" fill="hold"/>
                                        <p:tgtEl>
                                          <p:spTgt spid="24"/>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1750"/>
                                  </p:stCondLst>
                                  <p:childTnLst>
                                    <p:set>
                                      <p:cBhvr>
                                        <p:cTn id="34" dur="1" fill="hold">
                                          <p:stCondLst>
                                            <p:cond delay="0"/>
                                          </p:stCondLst>
                                        </p:cTn>
                                        <p:tgtEl>
                                          <p:spTgt spid="28"/>
                                        </p:tgtEl>
                                        <p:attrNameLst>
                                          <p:attrName>style.visibility</p:attrName>
                                        </p:attrNameLst>
                                      </p:cBhvr>
                                      <p:to>
                                        <p:strVal val="visible"/>
                                      </p:to>
                                    </p:set>
                                    <p:anim calcmode="lin" valueType="num">
                                      <p:cBhvr additive="base">
                                        <p:cTn id="35" dur="750" fill="hold"/>
                                        <p:tgtEl>
                                          <p:spTgt spid="28"/>
                                        </p:tgtEl>
                                        <p:attrNameLst>
                                          <p:attrName>ppt_x</p:attrName>
                                        </p:attrNameLst>
                                      </p:cBhvr>
                                      <p:tavLst>
                                        <p:tav tm="0">
                                          <p:val>
                                            <p:strVal val="1+#ppt_w/2"/>
                                          </p:val>
                                        </p:tav>
                                        <p:tav tm="100000">
                                          <p:val>
                                            <p:strVal val="#ppt_x"/>
                                          </p:val>
                                        </p:tav>
                                      </p:tavLst>
                                    </p:anim>
                                    <p:anim calcmode="lin" valueType="num">
                                      <p:cBhvr additive="base">
                                        <p:cTn id="36" dur="750" fill="hold"/>
                                        <p:tgtEl>
                                          <p:spTgt spid="28"/>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200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750" fill="hold"/>
                                        <p:tgtEl>
                                          <p:spTgt spid="5"/>
                                        </p:tgtEl>
                                        <p:attrNameLst>
                                          <p:attrName>ppt_x</p:attrName>
                                        </p:attrNameLst>
                                      </p:cBhvr>
                                      <p:tavLst>
                                        <p:tav tm="0">
                                          <p:val>
                                            <p:strVal val="1+#ppt_w/2"/>
                                          </p:val>
                                        </p:tav>
                                        <p:tav tm="100000">
                                          <p:val>
                                            <p:strVal val="#ppt_x"/>
                                          </p:val>
                                        </p:tav>
                                      </p:tavLst>
                                    </p:anim>
                                    <p:anim calcmode="lin" valueType="num">
                                      <p:cBhvr additive="base">
                                        <p:cTn id="40" dur="75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TextBox 3"/>
          <p:cNvSpPr txBox="1">
            <a:spLocks noChangeArrowheads="1"/>
          </p:cNvSpPr>
          <p:nvPr/>
        </p:nvSpPr>
        <p:spPr bwMode="auto">
          <a:xfrm>
            <a:off x="519112" y="1425403"/>
            <a:ext cx="11482387" cy="5139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defTabSz="914400" eaLnBrk="1" hangingPunct="1"/>
            <a:r>
              <a:rPr lang="en-US" sz="3200" dirty="0">
                <a:solidFill>
                  <a:srgbClr val="051A92"/>
                </a:solidFill>
                <a:latin typeface="Segoe UI Light" panose="020B0502040204020203" pitchFamily="34" charset="0"/>
              </a:rPr>
              <a:t>TechNet Evaluation Center</a:t>
            </a:r>
          </a:p>
          <a:p>
            <a:pPr defTabSz="914400" eaLnBrk="1" hangingPunct="1"/>
            <a:r>
              <a:rPr lang="en-US" sz="1800" dirty="0">
                <a:solidFill>
                  <a:srgbClr val="051A92"/>
                </a:solidFill>
                <a:latin typeface="Segoe UI Regular" charset="0"/>
              </a:rPr>
              <a:t>Download Microsoft software trials today.</a:t>
            </a:r>
          </a:p>
          <a:p>
            <a:pPr defTabSz="914400" eaLnBrk="1" hangingPunct="1"/>
            <a:r>
              <a:rPr lang="en-US" sz="1800" dirty="0">
                <a:solidFill>
                  <a:srgbClr val="051A92"/>
                </a:solidFill>
                <a:latin typeface="Segoe UI Light" panose="020B0502040204020203" pitchFamily="34" charset="0"/>
                <a:hlinkClick r:id="rId2" action="ppaction://hlinkfile"/>
              </a:rPr>
              <a:t>technet.microsoft.com/</a:t>
            </a:r>
            <a:r>
              <a:rPr lang="en-US" sz="1800" dirty="0" err="1">
                <a:solidFill>
                  <a:srgbClr val="051A92"/>
                </a:solidFill>
                <a:latin typeface="Segoe UI Light" panose="020B0502040204020203" pitchFamily="34" charset="0"/>
                <a:hlinkClick r:id="rId2" action="ppaction://hlinkfile"/>
              </a:rPr>
              <a:t>evalcenter</a:t>
            </a:r>
            <a:endParaRPr lang="en-US" sz="1800" dirty="0">
              <a:solidFill>
                <a:srgbClr val="051A92"/>
              </a:solidFill>
              <a:latin typeface="Segoe UI Light" panose="020B0502040204020203" pitchFamily="34" charset="0"/>
            </a:endParaRPr>
          </a:p>
          <a:p>
            <a:pPr defTabSz="914400" eaLnBrk="1" hangingPunct="1">
              <a:spcBef>
                <a:spcPts val="1000"/>
              </a:spcBef>
            </a:pPr>
            <a:r>
              <a:rPr lang="en-US" sz="3200" dirty="0">
                <a:solidFill>
                  <a:srgbClr val="051A92"/>
                </a:solidFill>
                <a:latin typeface="Segoe UI Light" panose="020B0502040204020203" pitchFamily="34" charset="0"/>
              </a:rPr>
              <a:t>Microsoft Virtual Academy</a:t>
            </a:r>
          </a:p>
          <a:p>
            <a:pPr defTabSz="914400" eaLnBrk="1" hangingPunct="1"/>
            <a:r>
              <a:rPr lang="en-US" sz="1800" dirty="0">
                <a:solidFill>
                  <a:srgbClr val="051A92"/>
                </a:solidFill>
                <a:latin typeface="Segoe UI Regular" charset="0"/>
              </a:rPr>
              <a:t>Take a free, online course.</a:t>
            </a:r>
          </a:p>
          <a:p>
            <a:pPr defTabSz="914400" eaLnBrk="1" hangingPunct="1"/>
            <a:r>
              <a:rPr lang="en-US" sz="1800" dirty="0">
                <a:solidFill>
                  <a:srgbClr val="051A92"/>
                </a:solidFill>
                <a:latin typeface="Segoe UI Light" panose="020B0502040204020203" pitchFamily="34" charset="0"/>
                <a:hlinkClick r:id="rId3" action="ppaction://hlinkfile"/>
              </a:rPr>
              <a:t>microsoftvirtualacademy.com</a:t>
            </a:r>
            <a:endParaRPr lang="en-US" sz="1800" dirty="0">
              <a:solidFill>
                <a:srgbClr val="051A92"/>
              </a:solidFill>
              <a:latin typeface="Segoe UI Light" panose="020B0502040204020203" pitchFamily="34" charset="0"/>
            </a:endParaRPr>
          </a:p>
          <a:p>
            <a:pPr defTabSz="914400" eaLnBrk="1" hangingPunct="1">
              <a:spcBef>
                <a:spcPts val="1000"/>
              </a:spcBef>
            </a:pPr>
            <a:r>
              <a:rPr lang="en-US" sz="3200" dirty="0">
                <a:solidFill>
                  <a:srgbClr val="051A92"/>
                </a:solidFill>
                <a:latin typeface="Segoe UI Light" panose="020B0502040204020203" pitchFamily="34" charset="0"/>
              </a:rPr>
              <a:t>IT Camps</a:t>
            </a:r>
          </a:p>
          <a:p>
            <a:pPr defTabSz="914400" eaLnBrk="1" hangingPunct="1"/>
            <a:r>
              <a:rPr lang="en-US" sz="1800" dirty="0">
                <a:solidFill>
                  <a:srgbClr val="051A92"/>
                </a:solidFill>
                <a:latin typeface="Segoe UI Regular" charset="0"/>
              </a:rPr>
              <a:t>Find an additional IT Camp near you.</a:t>
            </a:r>
          </a:p>
          <a:p>
            <a:pPr defTabSz="914400" eaLnBrk="1" hangingPunct="1"/>
            <a:r>
              <a:rPr lang="en-US" sz="1800" dirty="0">
                <a:solidFill>
                  <a:srgbClr val="051A92"/>
                </a:solidFill>
                <a:latin typeface="Segoe UI Light" panose="020B0502040204020203" pitchFamily="34" charset="0"/>
                <a:hlinkClick r:id="rId4" action="ppaction://hlinkfile"/>
              </a:rPr>
              <a:t>technet.microsoft.com/</a:t>
            </a:r>
            <a:r>
              <a:rPr lang="en-US" sz="1800" dirty="0" err="1">
                <a:solidFill>
                  <a:srgbClr val="051A92"/>
                </a:solidFill>
                <a:latin typeface="Segoe UI Light" panose="020B0502040204020203" pitchFamily="34" charset="0"/>
                <a:hlinkClick r:id="rId4" action="ppaction://hlinkfile"/>
              </a:rPr>
              <a:t>globalitcamps</a:t>
            </a:r>
            <a:endParaRPr lang="en-US" sz="1800" dirty="0">
              <a:solidFill>
                <a:srgbClr val="051A92"/>
              </a:solidFill>
              <a:latin typeface="Segoe UI Light" panose="020B0502040204020203" pitchFamily="34" charset="0"/>
            </a:endParaRPr>
          </a:p>
          <a:p>
            <a:pPr defTabSz="914400" eaLnBrk="1" hangingPunct="1">
              <a:spcBef>
                <a:spcPts val="1000"/>
              </a:spcBef>
            </a:pPr>
            <a:r>
              <a:rPr lang="en-US" sz="3200" dirty="0">
                <a:solidFill>
                  <a:srgbClr val="051A92"/>
                </a:solidFill>
                <a:latin typeface="Segoe UI Light" panose="020B0502040204020203" pitchFamily="34" charset="0"/>
              </a:rPr>
              <a:t>Microsoft Certifications</a:t>
            </a:r>
          </a:p>
          <a:p>
            <a:pPr defTabSz="914400" eaLnBrk="1" hangingPunct="1"/>
            <a:r>
              <a:rPr lang="en-US" sz="1800" dirty="0">
                <a:solidFill>
                  <a:srgbClr val="051A92"/>
                </a:solidFill>
                <a:latin typeface="Segoe UI Regular" charset="0"/>
              </a:rPr>
              <a:t>Get certified on Microsoft Products &amp; Technologies.</a:t>
            </a:r>
          </a:p>
          <a:p>
            <a:pPr defTabSz="914400" eaLnBrk="1" hangingPunct="1"/>
            <a:r>
              <a:rPr lang="en-US" sz="1800" dirty="0">
                <a:solidFill>
                  <a:srgbClr val="051A92"/>
                </a:solidFill>
                <a:latin typeface="Segoe UI Light" panose="020B0502040204020203" pitchFamily="34" charset="0"/>
                <a:hlinkClick r:id="rId5"/>
              </a:rPr>
              <a:t>aka.ms/certifications</a:t>
            </a:r>
            <a:endParaRPr lang="en-US" sz="1800" dirty="0">
              <a:solidFill>
                <a:srgbClr val="051A92"/>
              </a:solidFill>
              <a:latin typeface="Segoe UI Light" panose="020B0502040204020203" pitchFamily="34" charset="0"/>
            </a:endParaRPr>
          </a:p>
          <a:p>
            <a:pPr defTabSz="914400" eaLnBrk="1" hangingPunct="1">
              <a:spcBef>
                <a:spcPts val="600"/>
              </a:spcBef>
            </a:pPr>
            <a:endParaRPr lang="en-US" sz="1800" dirty="0">
              <a:solidFill>
                <a:srgbClr val="051A92"/>
              </a:solidFill>
              <a:latin typeface="Segoe UI Light" panose="020B0502040204020203" pitchFamily="34" charset="0"/>
            </a:endParaRPr>
          </a:p>
          <a:p>
            <a:pPr defTabSz="914400" eaLnBrk="1" hangingPunct="1"/>
            <a:endParaRPr lang="en-US" sz="1200" dirty="0">
              <a:solidFill>
                <a:srgbClr val="051A92"/>
              </a:solidFill>
              <a:latin typeface="Segoe UI Light" panose="020B0502040204020203" pitchFamily="34" charset="0"/>
            </a:endParaRPr>
          </a:p>
        </p:txBody>
      </p:sp>
    </p:spTree>
    <p:extLst>
      <p:ext uri="{BB962C8B-B14F-4D97-AF65-F5344CB8AC3E}">
        <p14:creationId xmlns:p14="http://schemas.microsoft.com/office/powerpoint/2010/main" val="445577466"/>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3"/>
          <p:cNvSpPr txBox="1">
            <a:spLocks noChangeArrowheads="1"/>
          </p:cNvSpPr>
          <p:nvPr/>
        </p:nvSpPr>
        <p:spPr bwMode="blackWhite">
          <a:xfrm>
            <a:off x="520700" y="6298298"/>
            <a:ext cx="11173090" cy="323165"/>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4099" eaLnBrk="0" hangingPunct="0"/>
            <a:r>
              <a:rPr lang="en-US" sz="700" dirty="0">
                <a:gradFill>
                  <a:gsLst>
                    <a:gs pos="0">
                      <a:srgbClr val="FFFFFF"/>
                    </a:gs>
                    <a:gs pos="100000">
                      <a:srgbClr val="FFFFFF"/>
                    </a:gs>
                  </a:gsLst>
                  <a:lin ang="5400000" scaled="0"/>
                </a:gradFill>
                <a:cs typeface="Arial" charset="0"/>
              </a:rPr>
              <a:t>© </a:t>
            </a:r>
            <a:r>
              <a:rPr lang="en-US" sz="700" dirty="0" smtClean="0">
                <a:gradFill>
                  <a:gsLst>
                    <a:gs pos="0">
                      <a:srgbClr val="FFFFFF"/>
                    </a:gs>
                    <a:gs pos="100000">
                      <a:srgbClr val="FFFFFF"/>
                    </a:gs>
                  </a:gsLst>
                  <a:lin ang="5400000" scaled="0"/>
                </a:gradFill>
                <a:cs typeface="Arial" charset="0"/>
              </a:rPr>
              <a:t>2012 Microsoft </a:t>
            </a:r>
            <a:r>
              <a:rPr lang="en-US" sz="700" dirty="0">
                <a:gradFill>
                  <a:gsLst>
                    <a:gs pos="0">
                      <a:srgbClr val="FFFFFF"/>
                    </a:gs>
                    <a:gs pos="100000">
                      <a:srgbClr val="FFFFFF"/>
                    </a:gs>
                  </a:gsLst>
                  <a:lin ang="5400000" scaled="0"/>
                </a:gradFill>
                <a:cs typeface="Arial" charset="0"/>
              </a:rPr>
              <a:t>Corporation. All rights reserved. Microsoft, Windows, Windows Vista and other product names are or may be registered trademarks and/or trademarks in the U.S. and/or other countries.</a:t>
            </a:r>
          </a:p>
          <a:p>
            <a:pPr defTabSz="914099" eaLnBrk="0" hangingPunct="0"/>
            <a:r>
              <a:rPr lang="en-US" sz="700" dirty="0">
                <a:gradFill>
                  <a:gsLst>
                    <a:gs pos="0">
                      <a:srgbClr val="FFFFFF"/>
                    </a:gs>
                    <a:gs pos="100000">
                      <a:srgbClr val="FFFFFF"/>
                    </a:gs>
                  </a:gsLst>
                  <a:lin ang="5400000" scaled="0"/>
                </a:gradFill>
                <a:cs typeface="Arial"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r>
              <a:rPr lang="en-US" sz="700" dirty="0" smtClean="0">
                <a:gradFill>
                  <a:gsLst>
                    <a:gs pos="0">
                      <a:srgbClr val="FFFFFF"/>
                    </a:gs>
                    <a:gs pos="100000">
                      <a:srgbClr val="FFFFFF"/>
                    </a:gs>
                  </a:gsLst>
                  <a:lin ang="5400000" scaled="0"/>
                </a:gradFill>
                <a:cs typeface="Arial" charset="0"/>
              </a:rPr>
              <a:t>MICROSOFT </a:t>
            </a:r>
            <a:r>
              <a:rPr lang="en-US" sz="700" dirty="0">
                <a:gradFill>
                  <a:gsLst>
                    <a:gs pos="0">
                      <a:srgbClr val="FFFFFF"/>
                    </a:gs>
                    <a:gs pos="100000">
                      <a:srgbClr val="FFFFFF"/>
                    </a:gs>
                  </a:gsLst>
                  <a:lin ang="5400000" scaled="0"/>
                </a:gradFill>
                <a:cs typeface="Arial" charset="0"/>
              </a:rPr>
              <a:t>MAKES NO WARRANTIES, EXPRESS, IMPLIED OR STATUTORY, AS TO THE INFORMATION IN THIS PRESENTATION.</a:t>
            </a:r>
          </a:p>
        </p:txBody>
      </p:sp>
      <p:pic>
        <p:nvPicPr>
          <p:cNvPr id="6" name="Picture 3"/>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3094037" y="2911565"/>
            <a:ext cx="6000750" cy="103487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bwMode="black">
          <a:xfrm>
            <a:off x="10637308" y="285834"/>
            <a:ext cx="1267612" cy="300929"/>
          </a:xfrm>
          <a:prstGeom prst="rect">
            <a:avLst/>
          </a:prstGeom>
          <a:noFill/>
        </p:spPr>
      </p:pic>
      <p:pic>
        <p:nvPicPr>
          <p:cNvPr id="2" name="Picture 1"/>
          <p:cNvPicPr>
            <a:picLocks noChangeAspect="1"/>
          </p:cNvPicPr>
          <p:nvPr/>
        </p:nvPicPr>
        <p:blipFill rotWithShape="1">
          <a:blip r:embed="rId6">
            <a:extLst>
              <a:ext uri="{28A0092B-C50C-407E-A947-70E740481C1C}">
                <a14:useLocalDpi xmlns:a14="http://schemas.microsoft.com/office/drawing/2010/main" val="0"/>
              </a:ext>
            </a:extLst>
          </a:blip>
          <a:srcRect b="37857"/>
          <a:stretch/>
        </p:blipFill>
        <p:spPr>
          <a:xfrm>
            <a:off x="4008197" y="5354080"/>
            <a:ext cx="4572000" cy="723991"/>
          </a:xfrm>
          <a:prstGeom prst="rect">
            <a:avLst/>
          </a:prstGeom>
        </p:spPr>
      </p:pic>
    </p:spTree>
    <p:extLst>
      <p:ext uri="{BB962C8B-B14F-4D97-AF65-F5344CB8AC3E}">
        <p14:creationId xmlns:p14="http://schemas.microsoft.com/office/powerpoint/2010/main" val="2315879799"/>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Metro Template Light 16x9">
  <a:themeElements>
    <a:clrScheme name="Microsoft Colors">
      <a:dk1>
        <a:srgbClr val="000000"/>
      </a:dk1>
      <a:lt1>
        <a:srgbClr val="FFFFFF"/>
      </a:lt1>
      <a:dk2>
        <a:srgbClr val="3F3F3F"/>
      </a:dk2>
      <a:lt2>
        <a:srgbClr val="F2F2F2"/>
      </a:lt2>
      <a:accent1>
        <a:srgbClr val="00AEEF"/>
      </a:accent1>
      <a:accent2>
        <a:srgbClr val="8CC600"/>
      </a:accent2>
      <a:accent3>
        <a:srgbClr val="FF8A00"/>
      </a:accent3>
      <a:accent4>
        <a:srgbClr val="FF0097"/>
      </a:accent4>
      <a:accent5>
        <a:srgbClr val="0071BC"/>
      </a:accent5>
      <a:accent6>
        <a:srgbClr val="910091"/>
      </a:accent6>
      <a:hlink>
        <a:srgbClr val="0070C0"/>
      </a:hlink>
      <a:folHlink>
        <a:srgbClr val="0071BC"/>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lumMod val="75000"/>
                    <a:lumOff val="25000"/>
                  </a:schemeClr>
                </a:gs>
                <a:gs pos="80000">
                  <a:schemeClr val="tx1">
                    <a:lumMod val="65000"/>
                    <a:lumOff val="35000"/>
                  </a:schemeClr>
                </a:gs>
              </a:gsLst>
              <a:lin ang="16200000" scaled="0"/>
            </a:gradFill>
            <a:latin typeface="Segoe UI Light" pitchFamily="34" charset="0"/>
          </a:defRPr>
        </a:defPPr>
      </a:lstStyle>
    </a:txDef>
  </a:objectDefaults>
  <a:extraClrSchemeLst/>
</a:theme>
</file>

<file path=ppt/theme/theme2.xml><?xml version="1.0" encoding="utf-8"?>
<a:theme xmlns:a="http://schemas.openxmlformats.org/drawingml/2006/main" name="Metro Template Colored Titles Segoe UI 16x9">
  <a:themeElements>
    <a:clrScheme name="Microsoft Colors">
      <a:dk1>
        <a:srgbClr val="000000"/>
      </a:dk1>
      <a:lt1>
        <a:srgbClr val="FFFFFF"/>
      </a:lt1>
      <a:dk2>
        <a:srgbClr val="3F3F3F"/>
      </a:dk2>
      <a:lt2>
        <a:srgbClr val="F2F2F2"/>
      </a:lt2>
      <a:accent1>
        <a:srgbClr val="00AEEF"/>
      </a:accent1>
      <a:accent2>
        <a:srgbClr val="8CC600"/>
      </a:accent2>
      <a:accent3>
        <a:srgbClr val="FF8A00"/>
      </a:accent3>
      <a:accent4>
        <a:srgbClr val="FF0097"/>
      </a:accent4>
      <a:accent5>
        <a:srgbClr val="0071BC"/>
      </a:accent5>
      <a:accent6>
        <a:srgbClr val="910091"/>
      </a:accent6>
      <a:hlink>
        <a:srgbClr val="0070C0"/>
      </a:hlink>
      <a:folHlink>
        <a:srgbClr val="0071BC"/>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gs>
                <a:gs pos="86000">
                  <a:schemeClr val="tx1"/>
                </a:gs>
              </a:gsLst>
              <a:lin ang="5400000" scaled="0"/>
            </a:gradFill>
            <a:latin typeface="Segoe UI Light" pitchFamily="34" charset="0"/>
          </a:defRPr>
        </a:defPPr>
      </a:lstStyle>
    </a:txDef>
  </a:objectDefaults>
  <a:extraClrSchemeLst/>
</a:theme>
</file>

<file path=ppt/theme/theme3.xml><?xml version="1.0" encoding="utf-8"?>
<a:theme xmlns:a="http://schemas.openxmlformats.org/drawingml/2006/main" name="1_Metro Template Light 16x9">
  <a:themeElements>
    <a:clrScheme name="Microsoft Corp Colors">
      <a:dk1>
        <a:srgbClr val="000000"/>
      </a:dk1>
      <a:lt1>
        <a:srgbClr val="FFFFFF"/>
      </a:lt1>
      <a:dk2>
        <a:srgbClr val="3F3F3F"/>
      </a:dk2>
      <a:lt2>
        <a:srgbClr val="F2F2F2"/>
      </a:lt2>
      <a:accent1>
        <a:srgbClr val="00BCF2"/>
      </a:accent1>
      <a:accent2>
        <a:srgbClr val="BAD80A"/>
      </a:accent2>
      <a:accent3>
        <a:srgbClr val="FF8C00"/>
      </a:accent3>
      <a:accent4>
        <a:srgbClr val="EC008C"/>
      </a:accent4>
      <a:accent5>
        <a:srgbClr val="00198F"/>
      </a:accent5>
      <a:accent6>
        <a:srgbClr val="68217A"/>
      </a:accent6>
      <a:hlink>
        <a:srgbClr val="0070C0"/>
      </a:hlink>
      <a:folHlink>
        <a:srgbClr val="0071BC"/>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lumMod val="75000"/>
                    <a:lumOff val="25000"/>
                  </a:schemeClr>
                </a:gs>
                <a:gs pos="80000">
                  <a:schemeClr val="tx1">
                    <a:lumMod val="65000"/>
                    <a:lumOff val="35000"/>
                  </a:schemeClr>
                </a:gs>
              </a:gsLst>
              <a:lin ang="16200000" scaled="0"/>
            </a:gradFill>
            <a:latin typeface="Segoe UI Light" pitchFamily="34" charset="0"/>
          </a:defRPr>
        </a:defPPr>
      </a:lstStyle>
    </a:txDef>
  </a:objectDefaults>
  <a:extraClrSchemeLst/>
</a:theme>
</file>

<file path=ppt/theme/theme4.xml><?xml version="1.0" encoding="utf-8"?>
<a:theme xmlns:a="http://schemas.openxmlformats.org/drawingml/2006/main" name="2_Metro Template Light 16x9">
  <a:themeElements>
    <a:clrScheme name="Microsoft Corp Colors">
      <a:dk1>
        <a:srgbClr val="000000"/>
      </a:dk1>
      <a:lt1>
        <a:srgbClr val="FFFFFF"/>
      </a:lt1>
      <a:dk2>
        <a:srgbClr val="3F3F3F"/>
      </a:dk2>
      <a:lt2>
        <a:srgbClr val="F2F2F2"/>
      </a:lt2>
      <a:accent1>
        <a:srgbClr val="00BCF2"/>
      </a:accent1>
      <a:accent2>
        <a:srgbClr val="BAD80A"/>
      </a:accent2>
      <a:accent3>
        <a:srgbClr val="FF8C00"/>
      </a:accent3>
      <a:accent4>
        <a:srgbClr val="EC008C"/>
      </a:accent4>
      <a:accent5>
        <a:srgbClr val="00198F"/>
      </a:accent5>
      <a:accent6>
        <a:srgbClr val="68217A"/>
      </a:accent6>
      <a:hlink>
        <a:srgbClr val="0070C0"/>
      </a:hlink>
      <a:folHlink>
        <a:srgbClr val="0071BC"/>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lumMod val="75000"/>
                    <a:lumOff val="25000"/>
                  </a:schemeClr>
                </a:gs>
                <a:gs pos="80000">
                  <a:schemeClr val="tx1">
                    <a:lumMod val="65000"/>
                    <a:lumOff val="35000"/>
                  </a:schemeClr>
                </a:gs>
              </a:gsLst>
              <a:lin ang="16200000" scaled="0"/>
            </a:gradFill>
            <a:latin typeface="Segoe UI Light" pitchFamily="34" charset="0"/>
          </a:defRPr>
        </a:defPPr>
      </a:lstStyle>
    </a:txDef>
  </a:objectDefaults>
  <a:extraClrSchemeLst/>
</a:theme>
</file>

<file path=ppt/theme/theme5.xml><?xml version="1.0" encoding="utf-8"?>
<a:theme xmlns:a="http://schemas.openxmlformats.org/drawingml/2006/main" name="3_Metro Template Light 16x9">
  <a:themeElements>
    <a:clrScheme name="Microsoft Corp Colors">
      <a:dk1>
        <a:srgbClr val="000000"/>
      </a:dk1>
      <a:lt1>
        <a:srgbClr val="FFFFFF"/>
      </a:lt1>
      <a:dk2>
        <a:srgbClr val="3F3F3F"/>
      </a:dk2>
      <a:lt2>
        <a:srgbClr val="F2F2F2"/>
      </a:lt2>
      <a:accent1>
        <a:srgbClr val="00BCF2"/>
      </a:accent1>
      <a:accent2>
        <a:srgbClr val="BAD80A"/>
      </a:accent2>
      <a:accent3>
        <a:srgbClr val="FF8C00"/>
      </a:accent3>
      <a:accent4>
        <a:srgbClr val="EC008C"/>
      </a:accent4>
      <a:accent5>
        <a:srgbClr val="00198F"/>
      </a:accent5>
      <a:accent6>
        <a:srgbClr val="68217A"/>
      </a:accent6>
      <a:hlink>
        <a:srgbClr val="0070C0"/>
      </a:hlink>
      <a:folHlink>
        <a:srgbClr val="0071BC"/>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lumMod val="75000"/>
                    <a:lumOff val="25000"/>
                  </a:schemeClr>
                </a:gs>
                <a:gs pos="80000">
                  <a:schemeClr val="tx1">
                    <a:lumMod val="65000"/>
                    <a:lumOff val="35000"/>
                  </a:schemeClr>
                </a:gs>
              </a:gsLst>
              <a:lin ang="16200000" scaled="0"/>
            </a:gradFill>
            <a:latin typeface="Segoe UI Light" pitchFamily="34" charset="0"/>
          </a:defRPr>
        </a:defPPr>
      </a:lstStyle>
    </a:txDef>
  </a:objectDefaults>
  <a:extraClrSchemeLst/>
</a:theme>
</file>

<file path=ppt/theme/theme6.xml><?xml version="1.0" encoding="utf-8"?>
<a:theme xmlns:a="http://schemas.openxmlformats.org/drawingml/2006/main" name="1_Metro Template Colored Titles Segoe UI 16x9">
  <a:themeElements>
    <a:clrScheme name="Microsoft Corp Colors">
      <a:dk1>
        <a:srgbClr val="000000"/>
      </a:dk1>
      <a:lt1>
        <a:srgbClr val="FFFFFF"/>
      </a:lt1>
      <a:dk2>
        <a:srgbClr val="3F3F3F"/>
      </a:dk2>
      <a:lt2>
        <a:srgbClr val="F2F2F2"/>
      </a:lt2>
      <a:accent1>
        <a:srgbClr val="00BCF2"/>
      </a:accent1>
      <a:accent2>
        <a:srgbClr val="BAD80A"/>
      </a:accent2>
      <a:accent3>
        <a:srgbClr val="FF8C00"/>
      </a:accent3>
      <a:accent4>
        <a:srgbClr val="EC008C"/>
      </a:accent4>
      <a:accent5>
        <a:srgbClr val="00198F"/>
      </a:accent5>
      <a:accent6>
        <a:srgbClr val="68217A"/>
      </a:accent6>
      <a:hlink>
        <a:srgbClr val="0070C0"/>
      </a:hlink>
      <a:folHlink>
        <a:srgbClr val="0071BC"/>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gs>
                <a:gs pos="86000">
                  <a:schemeClr val="tx1"/>
                </a:gs>
              </a:gsLst>
              <a:lin ang="5400000" scaled="0"/>
            </a:gradFill>
            <a:latin typeface="Segoe UI Light" pitchFamily="34" charset="0"/>
          </a:defRPr>
        </a:defPPr>
      </a:lstStyle>
    </a:txDef>
  </a:objectDefaults>
  <a:extraClrSchemeLst/>
</a:theme>
</file>

<file path=ppt/theme/theme7.xml><?xml version="1.0" encoding="utf-8"?>
<a:theme xmlns:a="http://schemas.openxmlformats.org/drawingml/2006/main" name="2_Metro Template Colored Titles Segoe UI 16x9">
  <a:themeElements>
    <a:clrScheme name="win8">
      <a:dk1>
        <a:srgbClr val="02292B"/>
      </a:dk1>
      <a:lt1>
        <a:sysClr val="window" lastClr="FFFFFF"/>
      </a:lt1>
      <a:dk2>
        <a:srgbClr val="00188F"/>
      </a:dk2>
      <a:lt2>
        <a:srgbClr val="00BCF2"/>
      </a:lt2>
      <a:accent1>
        <a:srgbClr val="00BCF2"/>
      </a:accent1>
      <a:accent2>
        <a:srgbClr val="00D8CC"/>
      </a:accent2>
      <a:accent3>
        <a:srgbClr val="7FBA00"/>
      </a:accent3>
      <a:accent4>
        <a:srgbClr val="BAD80A"/>
      </a:accent4>
      <a:accent5>
        <a:srgbClr val="F472D0"/>
      </a:accent5>
      <a:accent6>
        <a:srgbClr val="9B4F96"/>
      </a:accent6>
      <a:hlink>
        <a:srgbClr val="0000FF"/>
      </a:hlink>
      <a:folHlink>
        <a:srgbClr val="800080"/>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gs>
                <a:gs pos="86000">
                  <a:schemeClr val="tx1"/>
                </a:gs>
              </a:gsLst>
              <a:lin ang="5400000" scaled="0"/>
            </a:gradFill>
            <a:latin typeface="Segoe UI Light" pitchFamily="34" charset="0"/>
          </a:defRPr>
        </a:defPPr>
      </a:lstStyle>
    </a:txDef>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B227DAC231C8C448F845563DC437D2C" ma:contentTypeVersion="0" ma:contentTypeDescription="Create a new document." ma:contentTypeScope="" ma:versionID="c77a2e7895186453025b44814a4751b5">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26C1BB3-5197-4464-8EE3-D8E0DB550ACD}">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704E7F4A-79B5-454E-AA47-8A2C9E3D2F6D}">
  <ds:schemaRefs>
    <ds:schemaRef ds:uri="http://schemas.microsoft.com/sharepoint/v3/contenttype/forms"/>
  </ds:schemaRefs>
</ds:datastoreItem>
</file>

<file path=customXml/itemProps3.xml><?xml version="1.0" encoding="utf-8"?>
<ds:datastoreItem xmlns:ds="http://schemas.openxmlformats.org/officeDocument/2006/customXml" ds:itemID="{DC5BD045-716F-419B-91E5-026B3198810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Metro Template Light 16x9</Template>
  <TotalTime>10321</TotalTime>
  <Words>1115</Words>
  <Application>Microsoft Office PowerPoint</Application>
  <PresentationFormat>Custom</PresentationFormat>
  <Paragraphs>683</Paragraphs>
  <Slides>38</Slides>
  <Notes>37</Notes>
  <HiddenSlides>0</HiddenSlides>
  <MMClips>0</MMClips>
  <ScaleCrop>false</ScaleCrop>
  <HeadingPairs>
    <vt:vector size="6" baseType="variant">
      <vt:variant>
        <vt:lpstr>Fonts Used</vt:lpstr>
      </vt:variant>
      <vt:variant>
        <vt:i4>10</vt:i4>
      </vt:variant>
      <vt:variant>
        <vt:lpstr>Theme</vt:lpstr>
      </vt:variant>
      <vt:variant>
        <vt:i4>7</vt:i4>
      </vt:variant>
      <vt:variant>
        <vt:lpstr>Slide Titles</vt:lpstr>
      </vt:variant>
      <vt:variant>
        <vt:i4>38</vt:i4>
      </vt:variant>
    </vt:vector>
  </HeadingPairs>
  <TitlesOfParts>
    <vt:vector size="55" baseType="lpstr">
      <vt:lpstr>ＭＳ Ｐゴシック</vt:lpstr>
      <vt:lpstr>Arial</vt:lpstr>
      <vt:lpstr>Calibri</vt:lpstr>
      <vt:lpstr>Segoe</vt:lpstr>
      <vt:lpstr>Segoe Light</vt:lpstr>
      <vt:lpstr>Segoe UI</vt:lpstr>
      <vt:lpstr>Segoe UI Light</vt:lpstr>
      <vt:lpstr>Segoe UI Regular</vt:lpstr>
      <vt:lpstr>Times New Roman</vt:lpstr>
      <vt:lpstr>Wingdings</vt:lpstr>
      <vt:lpstr>Metro Template Light 16x9</vt:lpstr>
      <vt:lpstr>Metro Template Colored Titles Segoe UI 16x9</vt:lpstr>
      <vt:lpstr>1_Metro Template Light 16x9</vt:lpstr>
      <vt:lpstr>2_Metro Template Light 16x9</vt:lpstr>
      <vt:lpstr>3_Metro Template Light 16x9</vt:lpstr>
      <vt:lpstr>1_Metro Template Colored Titles Segoe UI 16x9</vt:lpstr>
      <vt:lpstr>2_Metro Template Colored Titles Segoe UI 16x9</vt:lpstr>
      <vt:lpstr>PowerPoint Presentation</vt:lpstr>
      <vt:lpstr>New Features, Familiar Tools</vt:lpstr>
      <vt:lpstr>Examples of What’s New</vt:lpstr>
      <vt:lpstr>Tools for Recovery</vt:lpstr>
      <vt:lpstr>Refresh and Reset</vt:lpstr>
      <vt:lpstr>Refresh vs. Reset</vt:lpstr>
      <vt:lpstr>PowerPoint Presentation</vt:lpstr>
      <vt:lpstr>Demo: Refreshing the PC</vt:lpstr>
      <vt:lpstr>Advanced Diagnostics and Recovery</vt:lpstr>
      <vt:lpstr>A Reimagined Recovery Image Wizard</vt:lpstr>
      <vt:lpstr>Improved Scripting Functionality</vt:lpstr>
      <vt:lpstr>Demo: Creating DaRT Recovery Images</vt:lpstr>
      <vt:lpstr>DaRT Deployment Options</vt:lpstr>
      <vt:lpstr>PowerPoint Presentation</vt:lpstr>
      <vt:lpstr>PowerPoint Presentation</vt:lpstr>
      <vt:lpstr>PowerPoint Presentation</vt:lpstr>
      <vt:lpstr>Groundbreaking Enterprise Security</vt:lpstr>
      <vt:lpstr>BitLocker Enhancements</vt:lpstr>
      <vt:lpstr>TPM 2.0 Support</vt:lpstr>
      <vt:lpstr>Improved BitLocker Performance</vt:lpstr>
      <vt:lpstr>New BitLocker Recovery Options</vt:lpstr>
      <vt:lpstr>Group Policy and BitLocker</vt:lpstr>
      <vt:lpstr>BitLocker Protectors</vt:lpstr>
      <vt:lpstr>Windows RT Device Encryption</vt:lpstr>
      <vt:lpstr>MBAM: Compliance and Security</vt:lpstr>
      <vt:lpstr>MBAM: Integration</vt:lpstr>
      <vt:lpstr>MBAM: Reducing Costs</vt:lpstr>
      <vt:lpstr>UEFI Support</vt:lpstr>
      <vt:lpstr>PowerPoint Presentation</vt:lpstr>
      <vt:lpstr>Trusting UEFI</vt:lpstr>
      <vt:lpstr>Secure and Measured Boot</vt:lpstr>
      <vt:lpstr>PowerPoint Presentation</vt:lpstr>
      <vt:lpstr>Protect Against the Known and Unknown</vt:lpstr>
      <vt:lpstr>Client Protection</vt:lpstr>
      <vt:lpstr>Windows 8 App Protection</vt:lpstr>
      <vt:lpstr>Summary</vt:lpstr>
      <vt:lpstr>Resources</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Philip Weitnauer</cp:lastModifiedBy>
  <cp:revision>49</cp:revision>
  <dcterms:created xsi:type="dcterms:W3CDTF">2012-02-26T17:38:04Z</dcterms:created>
  <dcterms:modified xsi:type="dcterms:W3CDTF">2013-01-04T16:38:48Z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0x010100AB227DAC231C8C448F845563DC437D2C</vt:lpwstr>
  </property>
  <property fmtid="{D5CDD505-2E9C-101B-9397-08002B2CF9AE}" pid="3" name="TaxKeyword">
    <vt:lpwstr>17022;#windows 8 readiness|3bc9c9cf-83ef-4fde-addb-20e7a18f86eb</vt:lpwstr>
  </property>
  <property fmtid="{D5CDD505-2E9C-101B-9397-08002B2CF9AE}" pid="4" name="Capabilities">
    <vt:lpwstr/>
  </property>
  <property fmtid="{D5CDD505-2E9C-101B-9397-08002B2CF9AE}" pid="5" name="_dlc_policyId">
    <vt:lpwstr/>
  </property>
  <property fmtid="{D5CDD505-2E9C-101B-9397-08002B2CF9AE}" pid="6" name="Region">
    <vt:lpwstr/>
  </property>
  <property fmtid="{D5CDD505-2E9C-101B-9397-08002B2CF9AE}" pid="7" name="Confidentiality">
    <vt:lpwstr>13;#FTE only|cd22a6bf-918a-4865-b82b-a8f91186fe8d</vt:lpwstr>
  </property>
  <property fmtid="{D5CDD505-2E9C-101B-9397-08002B2CF9AE}" pid="8" name="ItemType">
    <vt:lpwstr>10178;#playbooks|f2fe2f8b-6d76-4d77-ab51-69c76130bda5;#10271;#bills of materials|960d617b-5545-4c89-b5fd-e48098282398</vt:lpwstr>
  </property>
  <property fmtid="{D5CDD505-2E9C-101B-9397-08002B2CF9AE}" pid="9" name="WorkflowCreationPath">
    <vt:lpwstr>d3765c0c-e2b5-4307-934b-d5d862e93ab3,3;d3765c0c-e2b5-4307-934b-d5d862e93ab3,3;d3765c0c-e2b5-4307-934b-d5d862e93ab3,8;d3765c0c-e2b5-4307-934b-d5d862e93ab3,8;d3765c0c-e2b5-4307-934b-d5d862e93ab3,14;d3765c0c-e2b5-4307-934b-d5d862e93ab3,14;d3765c0c-e2b5-4307-</vt:lpwstr>
  </property>
  <property fmtid="{D5CDD505-2E9C-101B-9397-08002B2CF9AE}" pid="10" name="Industries">
    <vt:lpwstr/>
  </property>
  <property fmtid="{D5CDD505-2E9C-101B-9397-08002B2CF9AE}" pid="11" name="Roles">
    <vt:lpwstr/>
  </property>
  <property fmtid="{D5CDD505-2E9C-101B-9397-08002B2CF9AE}" pid="12" name="SMSGDomain">
    <vt:lpwstr>12344;#Windows Business Group|0345b95b-a01a-476d-9ed3-4bc6428075b5;#16902;#SMSG Readiness|c6595b84-b463-470a-bb46-2a47364645be;#10947;#Enterprise and Partner Group|b6e10940-8c6c-40cf-9dc4-c224c7da837a</vt:lpwstr>
  </property>
  <property fmtid="{D5CDD505-2E9C-101B-9397-08002B2CF9AE}" pid="13" name="Competitors">
    <vt:lpwstr/>
  </property>
  <property fmtid="{D5CDD505-2E9C-101B-9397-08002B2CF9AE}" pid="14" name="ItemRetentionFormula">
    <vt:lpwstr/>
  </property>
  <property fmtid="{D5CDD505-2E9C-101B-9397-08002B2CF9AE}" pid="15" name="BusinessArchitecture">
    <vt:lpwstr/>
  </property>
  <property fmtid="{D5CDD505-2E9C-101B-9397-08002B2CF9AE}" pid="16" name="SMSGTags">
    <vt:lpwstr/>
  </property>
  <property fmtid="{D5CDD505-2E9C-101B-9397-08002B2CF9AE}" pid="17" name="Products">
    <vt:lpwstr>15986;#Windows 8|bde2511f-3815-460c-8e58-d8a2c35f497e</vt:lpwstr>
  </property>
  <property fmtid="{D5CDD505-2E9C-101B-9397-08002B2CF9AE}" pid="18" name="_dlc_DocIdItemGuid">
    <vt:lpwstr>d4795349-1922-4865-8730-420eb714327c</vt:lpwstr>
  </property>
  <property fmtid="{D5CDD505-2E9C-101B-9397-08002B2CF9AE}" pid="19" name="EnterpriseDomainTags">
    <vt:lpwstr/>
  </property>
  <property fmtid="{D5CDD505-2E9C-101B-9397-08002B2CF9AE}" pid="20" name="Segments">
    <vt:lpwstr/>
  </property>
  <property fmtid="{D5CDD505-2E9C-101B-9397-08002B2CF9AE}" pid="21" name="ActivitiesAndPrograms">
    <vt:lpwstr>12990;#Microsoft product launch campaigns|e634bb7f-b77b-4305-b346-03da1c4c6f6e;#17133;#Windows 8 Readiness|e1898657-1526-46cb-b9d2-d1553697374f;#10747;#enterprise campaign in a box|39675275-15e7-44be-8b31-69c9953e6a39;#15265;#Flexible Workstyle|0344080f-7</vt:lpwstr>
  </property>
  <property fmtid="{D5CDD505-2E9C-101B-9397-08002B2CF9AE}" pid="22" name="Partners">
    <vt:lpwstr/>
  </property>
  <property fmtid="{D5CDD505-2E9C-101B-9397-08002B2CF9AE}" pid="23" name="Groups">
    <vt:lpwstr/>
  </property>
  <property fmtid="{D5CDD505-2E9C-101B-9397-08002B2CF9AE}" pid="24" name="Topics">
    <vt:lpwstr/>
  </property>
  <property fmtid="{D5CDD505-2E9C-101B-9397-08002B2CF9AE}" pid="25" name="EnterpriseDomainTagsTaxHTField0">
    <vt:lpwstr/>
  </property>
  <property fmtid="{D5CDD505-2E9C-101B-9397-08002B2CF9AE}" pid="26" name="LastUpdatedByBatchTagging">
    <vt:bool>true</vt:bool>
  </property>
  <property fmtid="{D5CDD505-2E9C-101B-9397-08002B2CF9AE}" pid="27" name="Languages">
    <vt:lpwstr>10056;#English|cb91f272-ce4d-4a7e-9bbf-78b58e3d188d</vt:lpwstr>
  </property>
  <property fmtid="{D5CDD505-2E9C-101B-9397-08002B2CF9AE}" pid="28" name="_docset_NoMedatataSyncRequired">
    <vt:lpwstr>False</vt:lpwstr>
  </property>
  <property fmtid="{D5CDD505-2E9C-101B-9397-08002B2CF9AE}" pid="29" name="SMSGTagsTaxHTField0">
    <vt:lpwstr/>
  </property>
  <property fmtid="{D5CDD505-2E9C-101B-9397-08002B2CF9AE}" pid="30" name="Audiences">
    <vt:lpwstr>13882;#commercial organizations|e6df46ee-d724-432f-a2d8-d4c8395a3c45</vt:lpwstr>
  </property>
  <property fmtid="{D5CDD505-2E9C-101B-9397-08002B2CF9AE}" pid="31" name="Order">
    <vt:r8>16911800</vt:r8>
  </property>
</Properties>
</file>