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256" r:id="rId2"/>
    <p:sldId id="325" r:id="rId3"/>
    <p:sldId id="328" r:id="rId4"/>
    <p:sldId id="326" r:id="rId5"/>
    <p:sldId id="327" r:id="rId6"/>
    <p:sldId id="287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228FC8"/>
    <a:srgbClr val="474747"/>
    <a:srgbClr val="7AC1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41" autoAdjust="0"/>
    <p:restoredTop sz="87884" autoAdjust="0"/>
  </p:normalViewPr>
  <p:slideViewPr>
    <p:cSldViewPr snapToGrid="0" snapToObjects="1">
      <p:cViewPr varScale="1">
        <p:scale>
          <a:sx n="129" d="100"/>
          <a:sy n="129" d="100"/>
        </p:scale>
        <p:origin x="-1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handoutMaster" Target="handoutMasters/handoutMaster1.xml"/><Relationship Id="rId10" Type="http://schemas.openxmlformats.org/officeDocument/2006/relationships/printerSettings" Target="printerSettings/printerSettings1.bin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BF2B9F-8C2F-2345-937B-B3A6FBD23B42}" type="datetimeFigureOut">
              <a:rPr lang="en-US" smtClean="0"/>
              <a:t>28/01/2013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F550A-B255-E248-A3CC-6C4FB30BE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248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CF1D1-EA7E-654A-A4E1-86342F97E061}" type="datetimeFigureOut">
              <a:rPr lang="en-US" smtClean="0"/>
              <a:t>28/01/2013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5B4BF2-A919-E54C-BB67-4A12C76766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2290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B4BF2-A919-E54C-BB67-4A12C767669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38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B4BF2-A919-E54C-BB67-4A12C767669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39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•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5B4BF2-A919-E54C-BB67-4A12C76766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004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mx-mr-2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843"/>
          <a:stretch/>
        </p:blipFill>
        <p:spPr>
          <a:xfrm>
            <a:off x="0" y="2406956"/>
            <a:ext cx="9144000" cy="445104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064001" y="1091881"/>
            <a:ext cx="4631268" cy="1447385"/>
          </a:xfrm>
          <a:ln>
            <a:noFill/>
          </a:ln>
        </p:spPr>
        <p:txBody>
          <a:bodyPr anchor="t">
            <a:noAutofit/>
          </a:bodyPr>
          <a:lstStyle>
            <a:lvl1pPr algn="l">
              <a:defRPr sz="4000" b="0" i="0">
                <a:solidFill>
                  <a:srgbClr val="69B733"/>
                </a:solidFill>
                <a:latin typeface="+mj-l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539067" y="896733"/>
            <a:ext cx="0" cy="2237619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064001" y="2536148"/>
            <a:ext cx="4630737" cy="572326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rgbClr val="7E7E83"/>
                </a:solidFill>
                <a:latin typeface="+mn-lt"/>
                <a:cs typeface="Helvetica Neue Ligh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meraki-logo.ep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980"/>
          <a:stretch/>
        </p:blipFill>
        <p:spPr>
          <a:xfrm>
            <a:off x="-210167" y="1402406"/>
            <a:ext cx="3956667" cy="1506137"/>
          </a:xfrm>
          <a:prstGeom prst="rect">
            <a:avLst/>
          </a:prstGeom>
        </p:spPr>
      </p:pic>
      <p:pic>
        <p:nvPicPr>
          <p:cNvPr id="7" name="Picture 6" descr="mx-mr-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843"/>
          <a:stretch/>
        </p:blipFill>
        <p:spPr>
          <a:xfrm>
            <a:off x="0" y="2406956"/>
            <a:ext cx="9144000" cy="4451044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3539067" y="896733"/>
            <a:ext cx="0" cy="2237619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meraki-logo.eps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980"/>
          <a:stretch/>
        </p:blipFill>
        <p:spPr>
          <a:xfrm>
            <a:off x="-210167" y="1402406"/>
            <a:ext cx="3956667" cy="150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7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448513" y="1725290"/>
            <a:ext cx="4985053" cy="4001710"/>
          </a:xfrm>
        </p:spPr>
        <p:txBody>
          <a:bodyPr/>
          <a:lstStyle>
            <a:lvl1pPr marL="0" indent="0">
              <a:spcBef>
                <a:spcPts val="1600"/>
              </a:spcBef>
              <a:buSzPct val="25000"/>
              <a:buFont typeface="Lucida Grande"/>
              <a:buChar char=" "/>
              <a:defRPr sz="2400" b="0" i="0">
                <a:latin typeface="+mn-lt"/>
                <a:cs typeface="Helvetica Neue"/>
              </a:defRPr>
            </a:lvl1pPr>
            <a:lvl2pPr marL="457200" indent="-227013">
              <a:buSzPct val="80000"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6858" y="1415043"/>
            <a:ext cx="2310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0" i="0" dirty="0" smtClean="0">
                <a:solidFill>
                  <a:srgbClr val="69B733"/>
                </a:solidFill>
                <a:latin typeface="Helvetica" pitchFamily="34" charset="0"/>
                <a:cs typeface="Helvetica" pitchFamily="34" charset="0"/>
              </a:rPr>
              <a:t>Agenda</a:t>
            </a:r>
            <a:endParaRPr lang="en-US" sz="4800" b="0" i="0" dirty="0">
              <a:solidFill>
                <a:srgbClr val="69B733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 flipV="1">
            <a:off x="629557" y="1427479"/>
            <a:ext cx="2912531" cy="45719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542088" y="1408065"/>
            <a:ext cx="4985054" cy="25885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616858" y="1415043"/>
            <a:ext cx="231024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0" i="0" dirty="0" smtClean="0">
                <a:solidFill>
                  <a:srgbClr val="69B733"/>
                </a:solidFill>
                <a:latin typeface="Helvetica" pitchFamily="34" charset="0"/>
                <a:cs typeface="Helvetica" pitchFamily="34" charset="0"/>
              </a:rPr>
              <a:t>Agenda</a:t>
            </a:r>
            <a:endParaRPr lang="en-US" sz="4800" b="0" i="0" dirty="0">
              <a:solidFill>
                <a:srgbClr val="69B733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 flipV="1">
            <a:off x="629557" y="1427479"/>
            <a:ext cx="2912531" cy="45719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4" name="Straight Connector 13"/>
          <p:cNvCxnSpPr/>
          <p:nvPr userDrawn="1"/>
        </p:nvCxnSpPr>
        <p:spPr>
          <a:xfrm flipV="1">
            <a:off x="3542088" y="1408065"/>
            <a:ext cx="4985054" cy="25885"/>
          </a:xfrm>
          <a:prstGeom prst="line">
            <a:avLst/>
          </a:prstGeom>
          <a:ln w="635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18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5" y="176503"/>
            <a:ext cx="8317345" cy="625907"/>
          </a:xfrm>
        </p:spPr>
        <p:txBody>
          <a:bodyPr anchor="t">
            <a:noAutofit/>
          </a:bodyPr>
          <a:lstStyle>
            <a:lvl1pPr marL="0" indent="0" algn="l">
              <a:defRPr sz="3600" b="0" i="0">
                <a:solidFill>
                  <a:srgbClr val="69B733"/>
                </a:solidFill>
                <a:latin typeface="+mj-l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38723" y="969818"/>
            <a:ext cx="8351981" cy="5207146"/>
          </a:xfrm>
        </p:spPr>
        <p:txBody>
          <a:bodyPr>
            <a:normAutofit/>
          </a:bodyPr>
          <a:lstStyle>
            <a:lvl1pPr marL="0" indent="0">
              <a:spcBef>
                <a:spcPts val="2800"/>
              </a:spcBef>
              <a:buSzPct val="100000"/>
              <a:buFont typeface="Lucida Grande"/>
              <a:buChar char=" "/>
              <a:defRPr sz="2000" b="0" i="0">
                <a:latin typeface="+mn-lt"/>
                <a:cs typeface="Helvetica Neue"/>
              </a:defRPr>
            </a:lvl1pPr>
            <a:lvl2pPr marL="457200" indent="-227013">
              <a:buSzPct val="80000"/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36031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6397"/>
            <a:ext cx="8229600" cy="625907"/>
          </a:xfrm>
        </p:spPr>
        <p:txBody>
          <a:bodyPr anchor="t">
            <a:noAutofit/>
          </a:bodyPr>
          <a:lstStyle>
            <a:lvl1pPr algn="l">
              <a:defRPr sz="3600" b="0" i="0">
                <a:solidFill>
                  <a:srgbClr val="69B733"/>
                </a:solidFill>
                <a:latin typeface="+mj-l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101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6503"/>
            <a:ext cx="8229600" cy="625907"/>
          </a:xfrm>
        </p:spPr>
        <p:txBody>
          <a:bodyPr anchor="t">
            <a:noAutofit/>
          </a:bodyPr>
          <a:lstStyle>
            <a:lvl1pPr algn="l">
              <a:defRPr sz="3600" b="0" i="0">
                <a:solidFill>
                  <a:srgbClr val="69B733"/>
                </a:solidFill>
                <a:latin typeface="+mj-lt"/>
                <a:cs typeface="Helvetica Neu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57200" y="5137729"/>
            <a:ext cx="8229600" cy="1025393"/>
          </a:xfrm>
        </p:spPr>
        <p:txBody>
          <a:bodyPr anchor="ctr">
            <a:normAutofit/>
          </a:bodyPr>
          <a:lstStyle>
            <a:lvl1pPr marL="115888" indent="0" algn="ctr">
              <a:buNone/>
              <a:defRPr sz="2400">
                <a:solidFill>
                  <a:schemeClr val="tx1"/>
                </a:solidFill>
                <a:latin typeface="+mn-lt"/>
                <a:cs typeface="Helvetica Neue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915217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504849"/>
            <a:ext cx="8229600" cy="625907"/>
          </a:xfrm>
        </p:spPr>
        <p:txBody>
          <a:bodyPr anchor="t">
            <a:noAutofit/>
          </a:bodyPr>
          <a:lstStyle>
            <a:lvl1pPr algn="l">
              <a:defRPr sz="4800" b="0" i="0">
                <a:solidFill>
                  <a:srgbClr val="69B733"/>
                </a:solidFill>
                <a:latin typeface="+mn-lt"/>
                <a:cs typeface="Helvetica Neue Light"/>
              </a:defRPr>
            </a:lvl1pPr>
          </a:lstStyle>
          <a:p>
            <a:r>
              <a:rPr lang="en-US" dirty="0" smtClean="0"/>
              <a:t>Segue Slide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460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88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815" y="176503"/>
            <a:ext cx="8317345" cy="625907"/>
          </a:xfrm>
        </p:spPr>
        <p:txBody>
          <a:bodyPr anchor="t">
            <a:noAutofit/>
          </a:bodyPr>
          <a:lstStyle>
            <a:lvl1pPr marL="0" indent="0" algn="l">
              <a:defRPr sz="3600" b="0" i="0">
                <a:solidFill>
                  <a:srgbClr val="69B733"/>
                </a:solidFill>
                <a:latin typeface="+mj-lt"/>
                <a:cs typeface="Helvetica Neue Ligh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289136"/>
            <a:ext cx="953845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solidFill>
                  <a:schemeClr val="bg1">
                    <a:lumMod val="50000"/>
                  </a:schemeClr>
                </a:solidFill>
                <a:latin typeface="Helvetica Neue"/>
                <a:cs typeface="Helvetica Neue"/>
              </a:defRPr>
            </a:lvl1pPr>
          </a:lstStyle>
          <a:p>
            <a:fld id="{48B9EEFF-5B52-4B45-A94B-FA2EDED641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27180" y="4802908"/>
            <a:ext cx="8347365" cy="1374055"/>
          </a:xfrm>
        </p:spPr>
        <p:txBody>
          <a:bodyPr>
            <a:noAutofit/>
          </a:bodyPr>
          <a:lstStyle>
            <a:lvl1pPr marL="0" indent="0">
              <a:spcBef>
                <a:spcPts val="1600"/>
              </a:spcBef>
              <a:buSzPct val="50000"/>
              <a:buFont typeface="Lucida Grande"/>
              <a:buChar char=" "/>
              <a:defRPr sz="1800" b="0" i="0" u="none">
                <a:latin typeface="+mn-lt"/>
                <a:cs typeface="Helvetica Neue"/>
              </a:defRPr>
            </a:lvl1pPr>
            <a:lvl2pPr marL="346075" indent="-173038">
              <a:buSzPct val="80000"/>
              <a:defRPr sz="1600" b="0" i="0" u="none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Helvetica Neue"/>
              </a:defRPr>
            </a:lvl2pPr>
            <a:lvl3pPr>
              <a:defRPr>
                <a:latin typeface="Helvetica Neue"/>
                <a:cs typeface="Helvetica Neue"/>
              </a:defRPr>
            </a:lvl3pPr>
            <a:lvl4pPr>
              <a:defRPr>
                <a:latin typeface="Helvetica Neue"/>
                <a:cs typeface="Helvetica Neue"/>
              </a:defRPr>
            </a:lvl4pPr>
            <a:lvl5pPr>
              <a:defRPr>
                <a:latin typeface="Helvetica Neue"/>
                <a:cs typeface="Helvetica Neue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64008" cy="679764"/>
          </a:xfrm>
          <a:prstGeom prst="rect">
            <a:avLst/>
          </a:prstGeom>
          <a:solidFill>
            <a:srgbClr val="69B7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927297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6" name="Rectangle 20"/>
          <p:cNvSpPr>
            <a:spLocks noGrp="1" noChangeArrowheads="1"/>
          </p:cNvSpPr>
          <p:nvPr>
            <p:ph type="ctrTitle"/>
          </p:nvPr>
        </p:nvSpPr>
        <p:spPr>
          <a:xfrm>
            <a:off x="381000" y="1828800"/>
            <a:ext cx="7772400" cy="533400"/>
          </a:xfrm>
          <a:prstGeom prst="rect">
            <a:avLst/>
          </a:prstGeom>
        </p:spPr>
        <p:txBody>
          <a:bodyPr lIns="103718" tIns="51859" rIns="103718" bIns="51859" anchor="ctr"/>
          <a:lstStyle>
            <a:lvl1pPr>
              <a:defRPr sz="4500" b="0" i="0">
                <a:solidFill>
                  <a:srgbClr val="7AC142"/>
                </a:solidFill>
                <a:latin typeface="+mj-lt"/>
                <a:cs typeface="Akzidenz Grotesk BE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4837" name="Rectangle 21"/>
          <p:cNvSpPr>
            <a:spLocks noGrp="1" noChangeArrowheads="1"/>
          </p:cNvSpPr>
          <p:nvPr>
            <p:ph type="subTitle" idx="1"/>
          </p:nvPr>
        </p:nvSpPr>
        <p:spPr>
          <a:xfrm>
            <a:off x="381000" y="2362200"/>
            <a:ext cx="7772400" cy="533400"/>
          </a:xfrm>
          <a:prstGeom prst="rect">
            <a:avLst/>
          </a:prstGeom>
        </p:spPr>
        <p:txBody>
          <a:bodyPr lIns="103718" tIns="51859" rIns="103718" bIns="51859"/>
          <a:lstStyle>
            <a:lvl1pPr>
              <a:defRPr sz="2700">
                <a:solidFill>
                  <a:srgbClr val="737574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369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2901" y="279401"/>
            <a:ext cx="8470900" cy="546996"/>
          </a:xfrm>
          <a:prstGeom prst="rect">
            <a:avLst/>
          </a:prstGeom>
        </p:spPr>
        <p:txBody>
          <a:bodyPr lIns="103718" tIns="51859" rIns="103718" bIns="51859"/>
          <a:lstStyle>
            <a:lvl1pPr>
              <a:spcAft>
                <a:spcPts val="2042"/>
              </a:spcAft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42901" y="836929"/>
            <a:ext cx="8470900" cy="5157473"/>
          </a:xfrm>
          <a:prstGeom prst="rect">
            <a:avLst/>
          </a:prstGeom>
        </p:spPr>
        <p:txBody>
          <a:bodyPr lIns="103718" tIns="51859" rIns="103718" bIns="51859"/>
          <a:lstStyle>
            <a:lvl1pPr marL="255693" indent="-255693">
              <a:lnSpc>
                <a:spcPct val="100000"/>
              </a:lnSpc>
              <a:buFont typeface="Arial"/>
              <a:buChar char="•"/>
              <a:tabLst>
                <a:tab pos="255693" algn="l"/>
              </a:tabLst>
              <a:defRPr>
                <a:solidFill>
                  <a:schemeClr val="tx2"/>
                </a:solidFill>
              </a:defRPr>
            </a:lvl1pPr>
            <a:lvl2pPr marL="525790" indent="-270098">
              <a:lnSpc>
                <a:spcPct val="100000"/>
              </a:lnSpc>
              <a:buFont typeface="Lucida Grande"/>
              <a:buChar char="-"/>
              <a:tabLst>
                <a:tab pos="522189" algn="l"/>
              </a:tabLst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07528" indent="-187268">
              <a:lnSpc>
                <a:spcPct val="100000"/>
              </a:lnSpc>
              <a:defRPr>
                <a:solidFill>
                  <a:schemeClr val="tx2"/>
                </a:solidFill>
              </a:defRPr>
            </a:lvl3pPr>
            <a:lvl4pPr>
              <a:defRPr sz="2300">
                <a:solidFill>
                  <a:srgbClr val="595959"/>
                </a:solidFill>
              </a:defRPr>
            </a:lvl4pPr>
            <a:lvl5pPr>
              <a:defRPr sz="23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81000" y="6180138"/>
            <a:ext cx="381000" cy="381000"/>
          </a:xfrm>
        </p:spPr>
        <p:txBody>
          <a:bodyPr lIns="0" tIns="0" rIns="0" bIns="0"/>
          <a:lstStyle>
            <a:lvl1pPr algn="l">
              <a:defRPr sz="1400"/>
            </a:lvl1pPr>
          </a:lstStyle>
          <a:p>
            <a:fld id="{6B4394C1-C9D9-E241-925B-7DDB045CEF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64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42901" y="279401"/>
            <a:ext cx="8470900" cy="546996"/>
          </a:xfrm>
          <a:prstGeom prst="rect">
            <a:avLst/>
          </a:prstGeom>
        </p:spPr>
        <p:txBody>
          <a:bodyPr lIns="103718" tIns="51859" rIns="103718" bIns="51859"/>
          <a:lstStyle>
            <a:lvl1pPr>
              <a:spcAft>
                <a:spcPts val="2042"/>
              </a:spcAft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81000" y="6180138"/>
            <a:ext cx="381000" cy="381000"/>
          </a:xfrm>
        </p:spPr>
        <p:txBody>
          <a:bodyPr lIns="0" tIns="0" rIns="0" bIns="0"/>
          <a:lstStyle>
            <a:lvl1pPr algn="l">
              <a:defRPr sz="1400"/>
            </a:lvl1pPr>
          </a:lstStyle>
          <a:p>
            <a:fld id="{6B4394C1-C9D9-E241-925B-7DDB045CEF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431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922339" y="2413002"/>
            <a:ext cx="7306175" cy="914400"/>
          </a:xfrm>
          <a:prstGeom prst="rect">
            <a:avLst/>
          </a:prstGeom>
        </p:spPr>
        <p:txBody>
          <a:bodyPr vert="horz" lIns="103718" tIns="51859" rIns="103718" bIns="51859" anchor="ctr"/>
          <a:lstStyle>
            <a:lvl1pPr marL="0" indent="0" algn="ctr">
              <a:tabLst/>
              <a:defRPr sz="45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81000" y="6180138"/>
            <a:ext cx="381000" cy="381000"/>
          </a:xfrm>
        </p:spPr>
        <p:txBody>
          <a:bodyPr lIns="0" tIns="0" rIns="0" bIns="0"/>
          <a:lstStyle>
            <a:lvl1pPr algn="l">
              <a:defRPr sz="1400"/>
            </a:lvl1pPr>
          </a:lstStyle>
          <a:p>
            <a:fld id="{6B4394C1-C9D9-E241-925B-7DDB045CEF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756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7326E-6754-354E-B27C-36E74C6CC976}" type="datetimeFigureOut">
              <a:rPr lang="en-US" smtClean="0"/>
              <a:t>28/01/2013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E9A8-6238-C547-AAB1-CCDFD35E6D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8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A9C24-8317-D641-9FAC-CAED1DCD607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7435" y="6199909"/>
            <a:ext cx="963548" cy="48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625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Helvetica Neue"/>
          <a:ea typeface="+mj-ea"/>
          <a:cs typeface="Helvetica Neu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Helvetica Neue"/>
          <a:ea typeface="+mn-ea"/>
          <a:cs typeface="Helvetica Neu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Helvetica Neue"/>
          <a:ea typeface="+mn-ea"/>
          <a:cs typeface="Helvetica Neu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Helvetica Neue"/>
          <a:ea typeface="+mn-ea"/>
          <a:cs typeface="Helvetica Neu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Helvetica Neue"/>
          <a:ea typeface="+mn-ea"/>
          <a:cs typeface="Helvetica Neu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Helvetica Neue"/>
          <a:ea typeface="+mn-ea"/>
          <a:cs typeface="Helvetica Neu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4" Type="http://schemas.openxmlformats.org/officeDocument/2006/relationships/image" Target="../media/image6.gif"/><Relationship Id="rId5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6182" y="969819"/>
            <a:ext cx="4839087" cy="1569448"/>
          </a:xfrm>
        </p:spPr>
        <p:txBody>
          <a:bodyPr>
            <a:normAutofit/>
          </a:bodyPr>
          <a:lstStyle/>
          <a:p>
            <a:r>
              <a:rPr lang="en-US" sz="3200" dirty="0"/>
              <a:t>Connecting Meraki via a 3</a:t>
            </a:r>
            <a:r>
              <a:rPr lang="en-US" sz="3200" baseline="30000" dirty="0"/>
              <a:t>rd</a:t>
            </a:r>
            <a:r>
              <a:rPr lang="en-US" sz="3200" dirty="0"/>
              <a:t> party firewall/proxy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100" y="152400"/>
            <a:ext cx="1993900" cy="5552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126" y="2586748"/>
            <a:ext cx="249980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Simon </a:t>
            </a:r>
            <a:r>
              <a:rPr lang="en-US" dirty="0" err="1">
                <a:solidFill>
                  <a:schemeClr val="bg2"/>
                </a:solidFill>
              </a:rPr>
              <a:t>Tompson</a:t>
            </a:r>
            <a:endParaRPr lang="en-US" dirty="0">
              <a:solidFill>
                <a:schemeClr val="bg2"/>
              </a:solidFill>
            </a:endParaRPr>
          </a:p>
          <a:p>
            <a:r>
              <a:rPr lang="en-US" sz="1600" dirty="0">
                <a:solidFill>
                  <a:schemeClr val="bg2"/>
                </a:solidFill>
              </a:rPr>
              <a:t>EMEA Solutions </a:t>
            </a:r>
            <a:r>
              <a:rPr lang="en-US" sz="1600" dirty="0" smtClean="0">
                <a:solidFill>
                  <a:schemeClr val="bg2"/>
                </a:solidFill>
              </a:rPr>
              <a:t>Architect</a:t>
            </a:r>
            <a:endParaRPr lang="en-US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1638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63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Architectural Overview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 descr="Firewall_Proxy_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914" y="1942417"/>
            <a:ext cx="1216475" cy="1403625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2044944" y="1220648"/>
            <a:ext cx="2904043" cy="569652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Internet</a:t>
            </a:r>
            <a:endParaRPr lang="en-US" dirty="0"/>
          </a:p>
        </p:txBody>
      </p:sp>
      <p:sp>
        <p:nvSpPr>
          <p:cNvPr id="8" name="Cloud 7"/>
          <p:cNvSpPr/>
          <p:nvPr/>
        </p:nvSpPr>
        <p:spPr>
          <a:xfrm>
            <a:off x="2044944" y="3383398"/>
            <a:ext cx="2904043" cy="569652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WAN</a:t>
            </a:r>
            <a:endParaRPr lang="en-US" dirty="0"/>
          </a:p>
        </p:txBody>
      </p:sp>
      <p:pic>
        <p:nvPicPr>
          <p:cNvPr id="9" name="Picture 8" descr="logo-meraki-2color-800x400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981" y="5084768"/>
            <a:ext cx="2941394" cy="1470697"/>
          </a:xfrm>
          <a:prstGeom prst="rect">
            <a:avLst/>
          </a:prstGeom>
        </p:spPr>
      </p:pic>
      <p:pic>
        <p:nvPicPr>
          <p:cNvPr id="7" name="Picture 6" descr="firewall-icon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914" y="4361088"/>
            <a:ext cx="1027153" cy="6959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50868" y="2355420"/>
            <a:ext cx="2035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 Firewall / Proxy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6053860" y="4468963"/>
            <a:ext cx="1594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School Firewall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053860" y="5897715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LAN Equipment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533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4B236"/>
                </a:solidFill>
              </a:rPr>
              <a:t>The challenge</a:t>
            </a:r>
            <a:endParaRPr lang="en-US" dirty="0">
              <a:solidFill>
                <a:srgbClr val="64B23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All Meraki devices are designed to be managed via a public cloud and require persistent access to the internet using dedicated TCP/UDP ports</a:t>
            </a:r>
          </a:p>
          <a:p>
            <a:endParaRPr lang="en-US" sz="2400" dirty="0" smtClean="0"/>
          </a:p>
          <a:p>
            <a:r>
              <a:rPr lang="en-US" sz="2400" dirty="0" smtClean="0"/>
              <a:t>Management is exclusively via a web browser, typically using an SSL connection on port 443</a:t>
            </a:r>
          </a:p>
          <a:p>
            <a:endParaRPr lang="en-US" sz="2400" dirty="0" smtClean="0"/>
          </a:p>
          <a:p>
            <a:r>
              <a:rPr lang="en-US" sz="2400" dirty="0" smtClean="0"/>
              <a:t>How do you configure Meraki equipment and firewalls/proxies to ensure manageability?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E9A8-6238-C547-AAB1-CCDFD35E6D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689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64B236"/>
                </a:solidFill>
              </a:rPr>
              <a:t>Configuring </a:t>
            </a:r>
            <a:r>
              <a:rPr lang="en-US" dirty="0" smtClean="0">
                <a:solidFill>
                  <a:srgbClr val="64B236"/>
                </a:solidFill>
              </a:rPr>
              <a:t>proxy access </a:t>
            </a:r>
            <a:r>
              <a:rPr lang="en-US" dirty="0" smtClean="0">
                <a:solidFill>
                  <a:srgbClr val="64B236"/>
                </a:solidFill>
              </a:rPr>
              <a:t>on </a:t>
            </a:r>
            <a:r>
              <a:rPr lang="en-US" dirty="0" smtClean="0">
                <a:solidFill>
                  <a:srgbClr val="64B236"/>
                </a:solidFill>
              </a:rPr>
              <a:t>Meraki equipment</a:t>
            </a:r>
            <a:endParaRPr lang="en-US" dirty="0">
              <a:solidFill>
                <a:srgbClr val="64B23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2512" y="1513478"/>
            <a:ext cx="5248887" cy="512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77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665" y="5114758"/>
            <a:ext cx="6816564" cy="9099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665" y="3309572"/>
            <a:ext cx="6852783" cy="1170475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64B236"/>
                </a:solidFill>
              </a:rPr>
              <a:t>Configuring Firewalls</a:t>
            </a:r>
            <a:endParaRPr lang="en-US" dirty="0">
              <a:solidFill>
                <a:srgbClr val="64B236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3909" y="1550200"/>
            <a:ext cx="70094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Each Meraki </a:t>
            </a:r>
            <a:r>
              <a:rPr lang="en-US" dirty="0" err="1" smtClean="0"/>
              <a:t>organisation</a:t>
            </a:r>
            <a:r>
              <a:rPr lang="en-US" dirty="0" smtClean="0"/>
              <a:t> (collection of networks comprising Meraki</a:t>
            </a:r>
          </a:p>
          <a:p>
            <a:r>
              <a:rPr lang="en-US" dirty="0"/>
              <a:t>e</a:t>
            </a:r>
            <a:r>
              <a:rPr lang="en-US" dirty="0" smtClean="0"/>
              <a:t>quipment), uses a unique set of IP addresses and ports to communicate</a:t>
            </a:r>
          </a:p>
          <a:p>
            <a:r>
              <a:rPr lang="en-US" dirty="0"/>
              <a:t>t</a:t>
            </a:r>
            <a:r>
              <a:rPr lang="en-US" dirty="0" smtClean="0"/>
              <a:t>o the management cloud.</a:t>
            </a:r>
          </a:p>
          <a:p>
            <a:endParaRPr lang="en-US" dirty="0"/>
          </a:p>
          <a:p>
            <a:r>
              <a:rPr lang="en-US" dirty="0" smtClean="0"/>
              <a:t>It’s easy to find your unique ports via the Meraki dashboard…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4253" y="4547388"/>
            <a:ext cx="4762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Here’s an example of the information provided…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055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67C431-2C89-EA46-A60D-9CBA614142D3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289" y="1871265"/>
            <a:ext cx="4260646" cy="215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87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Meraki Overview Dec-12 Mac+PC">
  <a:themeElements>
    <a:clrScheme name="Meraki Theme Colors Dec-12">
      <a:dk1>
        <a:sysClr val="windowText" lastClr="000000"/>
      </a:dk1>
      <a:lt1>
        <a:sysClr val="window" lastClr="FFFFFF"/>
      </a:lt1>
      <a:dk2>
        <a:srgbClr val="64B236"/>
      </a:dk2>
      <a:lt2>
        <a:srgbClr val="B4B4BB"/>
      </a:lt2>
      <a:accent1>
        <a:srgbClr val="64B236"/>
      </a:accent1>
      <a:accent2>
        <a:srgbClr val="3F89DA"/>
      </a:accent2>
      <a:accent3>
        <a:srgbClr val="F13122"/>
      </a:accent3>
      <a:accent4>
        <a:srgbClr val="262CA2"/>
      </a:accent4>
      <a:accent5>
        <a:srgbClr val="825004"/>
      </a:accent5>
      <a:accent6>
        <a:srgbClr val="FD8100"/>
      </a:accent6>
      <a:hlink>
        <a:srgbClr val="3F89DA"/>
      </a:hlink>
      <a:folHlink>
        <a:srgbClr val="3F89DA"/>
      </a:folHlink>
    </a:clrScheme>
    <a:fontScheme name="Meraki Theme 11-2013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17687</TotalTime>
  <Words>144</Words>
  <Application>Microsoft Macintosh PowerPoint</Application>
  <PresentationFormat>On-screen Show (4:3)</PresentationFormat>
  <Paragraphs>28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Meraki Overview Dec-12 Mac+PC</vt:lpstr>
      <vt:lpstr>Connecting Meraki via a 3rd party firewall/proxy</vt:lpstr>
      <vt:lpstr>Architectural Overview</vt:lpstr>
      <vt:lpstr>The challenge</vt:lpstr>
      <vt:lpstr>Configuring proxy access on Meraki equipment</vt:lpstr>
      <vt:lpstr>PowerPoint Presentation</vt:lpstr>
      <vt:lpstr>PowerPoint Presentation</vt:lpstr>
    </vt:vector>
  </TitlesOfParts>
  <Company>Meraki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briefing</dc:title>
  <dc:creator>Kiren Sekar</dc:creator>
  <cp:lastModifiedBy>Simon Tompson</cp:lastModifiedBy>
  <cp:revision>269</cp:revision>
  <cp:lastPrinted>2011-10-19T16:47:32Z</cp:lastPrinted>
  <dcterms:created xsi:type="dcterms:W3CDTF">2011-06-08T17:35:05Z</dcterms:created>
  <dcterms:modified xsi:type="dcterms:W3CDTF">2013-01-28T10:47:10Z</dcterms:modified>
</cp:coreProperties>
</file>