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65" r:id="rId2"/>
    <p:sldId id="335" r:id="rId3"/>
    <p:sldId id="332" r:id="rId4"/>
    <p:sldId id="336" r:id="rId5"/>
    <p:sldId id="340" r:id="rId6"/>
    <p:sldId id="337" r:id="rId7"/>
    <p:sldId id="338" r:id="rId8"/>
    <p:sldId id="341" r:id="rId9"/>
    <p:sldId id="342" r:id="rId10"/>
  </p:sldIdLst>
  <p:sldSz cx="9144000" cy="6858000" type="screen4x3"/>
  <p:notesSz cx="6858000" cy="9144000"/>
  <p:defaultTex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a:srgbClr val="5F5F5F"/>
    <a:srgbClr val="004A7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62" autoAdjust="0"/>
    <p:restoredTop sz="79490" autoAdjust="0"/>
  </p:normalViewPr>
  <p:slideViewPr>
    <p:cSldViewPr>
      <p:cViewPr>
        <p:scale>
          <a:sx n="75" d="100"/>
          <a:sy n="75" d="100"/>
        </p:scale>
        <p:origin x="-978" y="-342"/>
      </p:cViewPr>
      <p:guideLst>
        <p:guide orient="horz" pos="2160"/>
        <p:guide pos="2880"/>
      </p:guideLst>
    </p:cSldViewPr>
  </p:slideViewPr>
  <p:outlineViewPr>
    <p:cViewPr>
      <p:scale>
        <a:sx n="33" d="100"/>
        <a:sy n="33" d="100"/>
      </p:scale>
      <p:origin x="42"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66" d="100"/>
          <a:sy n="66" d="100"/>
        </p:scale>
        <p:origin x="-1602" y="7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GB"/>
          </a:p>
        </p:txBody>
      </p:sp>
      <p:sp>
        <p:nvSpPr>
          <p:cNvPr id="409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GB"/>
          </a:p>
        </p:txBody>
      </p:sp>
      <p:sp>
        <p:nvSpPr>
          <p:cNvPr id="31748"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GB"/>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11E12C35-1ACD-4F55-85C4-FA9B9E7D87E4}" type="slidenum">
              <a:rPr lang="en-GB"/>
              <a:pPr>
                <a:defRPr/>
              </a:pPr>
              <a:t>‹#›</a:t>
            </a:fld>
            <a:endParaRPr lang="en-GB"/>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F5F2B48C-A1D3-43B0-86D7-E3BDEE641393}" type="slidenum">
              <a:rPr lang="en-GB" smtClean="0"/>
              <a:pPr/>
              <a:t>1</a:t>
            </a:fld>
            <a:endParaRPr lang="en-GB" smtClean="0"/>
          </a:p>
        </p:txBody>
      </p:sp>
      <p:sp>
        <p:nvSpPr>
          <p:cNvPr id="51203" name="Rectangle 2"/>
          <p:cNvSpPr>
            <a:spLocks noRo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r>
              <a:rPr lang="en-US" smtClean="0"/>
              <a:t>Final part of the presentation. Use of Facebook for adults (especially teachers) and the possible repercussions at work. </a:t>
            </a:r>
          </a:p>
          <a:p>
            <a:pPr eaLnBrk="1" hangingPunct="1"/>
            <a:endParaRPr lang="en-US" smtClean="0"/>
          </a:p>
          <a:p>
            <a:pPr eaLnBrk="1" hangingPunct="1"/>
            <a:r>
              <a:rPr lang="en-US" smtClean="0"/>
              <a:t>Years ago the joke was, what happened on tour (or holiday) stayed on holiday, or at the least amongst the guilty party! Today incriminating evidence usually ends up on the Internet, and in particular Facebook.</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21607E0B-F781-4356-8BB9-66821B7A4438}" type="slidenum">
              <a:rPr lang="en-GB" smtClean="0"/>
              <a:pPr/>
              <a:t>2</a:t>
            </a:fld>
            <a:endParaRPr lang="en-GB" smtClean="0"/>
          </a:p>
        </p:txBody>
      </p:sp>
      <p:sp>
        <p:nvSpPr>
          <p:cNvPr id="52227" name="Rectangle 2"/>
          <p:cNvSpPr>
            <a:spLocks noRot="1" noChangeArrowheads="1" noTextEdit="1"/>
          </p:cNvSpPr>
          <p:nvPr>
            <p:ph type="sldImg"/>
          </p:nvPr>
        </p:nvSpPr>
        <p:spPr>
          <a:xfrm>
            <a:off x="1652588" y="900113"/>
            <a:ext cx="3554412" cy="2665412"/>
          </a:xfrm>
          <a:ln/>
        </p:spPr>
      </p:sp>
      <p:sp>
        <p:nvSpPr>
          <p:cNvPr id="52228" name="Rectangle 3"/>
          <p:cNvSpPr>
            <a:spLocks noGrp="1" noChangeArrowheads="1"/>
          </p:cNvSpPr>
          <p:nvPr>
            <p:ph type="body" idx="1"/>
          </p:nvPr>
        </p:nvSpPr>
        <p:spPr>
          <a:noFill/>
          <a:ln/>
        </p:spPr>
        <p:txBody>
          <a:bodyPr/>
          <a:lstStyle/>
          <a:p>
            <a:pPr marL="228600" indent="-228600" eaLnBrk="1" hangingPunct="1"/>
            <a:r>
              <a:rPr lang="en-US" smtClean="0"/>
              <a:t>General advice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A4831B31-3BF0-425E-99D4-71FDFAE4FD3F}" type="slidenum">
              <a:rPr lang="en-GB" smtClean="0"/>
              <a:pPr/>
              <a:t>3</a:t>
            </a:fld>
            <a:endParaRPr lang="en-GB" smtClean="0"/>
          </a:p>
        </p:txBody>
      </p:sp>
      <p:sp>
        <p:nvSpPr>
          <p:cNvPr id="53251" name="Rectangle 2"/>
          <p:cNvSpPr>
            <a:spLocks noRo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eaLnBrk="1" hangingPunct="1"/>
            <a:r>
              <a:rPr lang="en-US" sz="800" smtClean="0"/>
              <a:t>Real examples of Status updates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48D57F04-2502-4293-8F3C-A6EF6AA4B135}" type="slidenum">
              <a:rPr lang="en-GB" smtClean="0"/>
              <a:pPr/>
              <a:t>4</a:t>
            </a:fld>
            <a:endParaRPr lang="en-GB" smtClean="0"/>
          </a:p>
        </p:txBody>
      </p:sp>
      <p:sp>
        <p:nvSpPr>
          <p:cNvPr id="54275" name="Rectangle 2"/>
          <p:cNvSpPr>
            <a:spLocks noRot="1" noChangeArrowheads="1" noTextEdit="1"/>
          </p:cNvSpPr>
          <p:nvPr>
            <p:ph type="sldImg"/>
          </p:nvPr>
        </p:nvSpPr>
        <p:spPr>
          <a:xfrm>
            <a:off x="1652588" y="900113"/>
            <a:ext cx="3554412" cy="2665412"/>
          </a:xfrm>
          <a:ln/>
        </p:spPr>
      </p:sp>
      <p:sp>
        <p:nvSpPr>
          <p:cNvPr id="54276" name="Rectangle 3"/>
          <p:cNvSpPr>
            <a:spLocks noGrp="1" noChangeArrowheads="1"/>
          </p:cNvSpPr>
          <p:nvPr>
            <p:ph type="body" idx="1"/>
          </p:nvPr>
        </p:nvSpPr>
        <p:spPr>
          <a:noFill/>
          <a:ln/>
        </p:spPr>
        <p:txBody>
          <a:bodyPr/>
          <a:lstStyle/>
          <a:p>
            <a:pPr marL="228600" indent="-228600" eaLnBrk="1" hangingPunct="1"/>
            <a:r>
              <a:rPr lang="en-GB" smtClean="0">
                <a:solidFill>
                  <a:srgbClr val="5F5F5F"/>
                </a:solidFill>
              </a:rPr>
              <a:t>From the Daily Mail 24</a:t>
            </a:r>
            <a:r>
              <a:rPr lang="en-GB" baseline="30000" smtClean="0">
                <a:solidFill>
                  <a:srgbClr val="5F5F5F"/>
                </a:solidFill>
              </a:rPr>
              <a:t>th</a:t>
            </a:r>
            <a:r>
              <a:rPr lang="en-GB" smtClean="0">
                <a:solidFill>
                  <a:srgbClr val="5F5F5F"/>
                </a:solidFill>
              </a:rPr>
              <a:t> April 2009</a:t>
            </a:r>
          </a:p>
          <a:p>
            <a:pPr marL="228600" indent="-228600" eaLnBrk="1" hangingPunct="1"/>
            <a:r>
              <a:rPr lang="en-GB" smtClean="0">
                <a:solidFill>
                  <a:srgbClr val="5F5F5F"/>
                </a:solidFill>
              </a:rPr>
              <a:t>An example of how online activity undermines authority in school</a:t>
            </a:r>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659897EB-4B6C-4EAE-8D19-7A3A5D620710}" type="slidenum">
              <a:rPr lang="en-GB" smtClean="0"/>
              <a:pPr/>
              <a:t>5</a:t>
            </a:fld>
            <a:endParaRPr lang="en-GB" smtClean="0"/>
          </a:p>
        </p:txBody>
      </p:sp>
      <p:sp>
        <p:nvSpPr>
          <p:cNvPr id="55299" name="Rectangle 2"/>
          <p:cNvSpPr>
            <a:spLocks noRot="1" noChangeArrowheads="1" noTextEdit="1"/>
          </p:cNvSpPr>
          <p:nvPr>
            <p:ph type="sldImg"/>
          </p:nvPr>
        </p:nvSpPr>
        <p:spPr>
          <a:xfrm>
            <a:off x="1652588" y="900113"/>
            <a:ext cx="3554412" cy="2665412"/>
          </a:xfrm>
          <a:ln/>
        </p:spPr>
      </p:sp>
      <p:sp>
        <p:nvSpPr>
          <p:cNvPr id="55300" name="Rectangle 3"/>
          <p:cNvSpPr>
            <a:spLocks noGrp="1" noChangeArrowheads="1"/>
          </p:cNvSpPr>
          <p:nvPr>
            <p:ph type="body" idx="1"/>
          </p:nvPr>
        </p:nvSpPr>
        <p:spPr>
          <a:noFill/>
          <a:ln/>
        </p:spPr>
        <p:txBody>
          <a:bodyPr/>
          <a:lstStyle/>
          <a:p>
            <a:pPr marL="228600" indent="-228600" eaLnBrk="1" hangingPunct="1"/>
            <a:r>
              <a:rPr lang="en-GB" smtClean="0">
                <a:solidFill>
                  <a:srgbClr val="5F5F5F"/>
                </a:solidFill>
              </a:rPr>
              <a:t>Daily Mail 1</a:t>
            </a:r>
            <a:r>
              <a:rPr lang="en-GB" baseline="30000" smtClean="0">
                <a:solidFill>
                  <a:srgbClr val="5F5F5F"/>
                </a:solidFill>
              </a:rPr>
              <a:t>st</a:t>
            </a:r>
            <a:r>
              <a:rPr lang="en-GB" smtClean="0">
                <a:solidFill>
                  <a:srgbClr val="5F5F5F"/>
                </a:solidFill>
              </a:rPr>
              <a:t> August 2009</a:t>
            </a:r>
          </a:p>
          <a:p>
            <a:pPr marL="228600" indent="-228600" eaLnBrk="1" hangingPunct="1"/>
            <a:r>
              <a:rPr lang="en-GB" smtClean="0">
                <a:solidFill>
                  <a:srgbClr val="5F5F5F"/>
                </a:solidFill>
              </a:rPr>
              <a:t>Letting of steam online, or voicing an opinion can lead to disciplinary action</a:t>
            </a:r>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F80C4F62-82F7-426D-B433-48A2DA082F3E}" type="slidenum">
              <a:rPr lang="en-GB" smtClean="0"/>
              <a:pPr/>
              <a:t>6</a:t>
            </a:fld>
            <a:endParaRPr lang="en-GB" smtClean="0"/>
          </a:p>
        </p:txBody>
      </p:sp>
      <p:sp>
        <p:nvSpPr>
          <p:cNvPr id="56323" name="Rectangle 2"/>
          <p:cNvSpPr>
            <a:spLocks noRot="1" noChangeArrowheads="1" noTextEdit="1"/>
          </p:cNvSpPr>
          <p:nvPr>
            <p:ph type="sldImg"/>
          </p:nvPr>
        </p:nvSpPr>
        <p:spPr>
          <a:xfrm>
            <a:off x="1652588" y="900113"/>
            <a:ext cx="3554412" cy="2665412"/>
          </a:xfrm>
          <a:ln/>
        </p:spPr>
      </p:sp>
      <p:sp>
        <p:nvSpPr>
          <p:cNvPr id="56324" name="Rectangle 3"/>
          <p:cNvSpPr>
            <a:spLocks noGrp="1" noChangeArrowheads="1"/>
          </p:cNvSpPr>
          <p:nvPr>
            <p:ph type="body" idx="1"/>
          </p:nvPr>
        </p:nvSpPr>
        <p:spPr>
          <a:noFill/>
          <a:ln/>
        </p:spPr>
        <p:txBody>
          <a:bodyPr/>
          <a:lstStyle/>
          <a:p>
            <a:pPr marL="228600" indent="-228600" eaLnBrk="1" hangingPunct="1"/>
            <a:r>
              <a:rPr lang="en-US" smtClean="0"/>
              <a:t>It’s not just your professional image you need to consider, but also your friends (whether they’re online or offline)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6C7A92FF-3001-4C4F-A6D9-1441A7399ECA}" type="slidenum">
              <a:rPr lang="en-GB" smtClean="0"/>
              <a:pPr/>
              <a:t>7</a:t>
            </a:fld>
            <a:endParaRPr lang="en-GB" smtClean="0"/>
          </a:p>
        </p:txBody>
      </p:sp>
      <p:sp>
        <p:nvSpPr>
          <p:cNvPr id="58371" name="Rectangle 2"/>
          <p:cNvSpPr>
            <a:spLocks noRot="1" noChangeArrowheads="1" noTextEdit="1"/>
          </p:cNvSpPr>
          <p:nvPr>
            <p:ph type="sldImg"/>
          </p:nvPr>
        </p:nvSpPr>
        <p:spPr>
          <a:xfrm>
            <a:off x="1652588" y="900113"/>
            <a:ext cx="3554412" cy="2665412"/>
          </a:xfrm>
          <a:ln/>
        </p:spPr>
      </p:sp>
      <p:sp>
        <p:nvSpPr>
          <p:cNvPr id="58372" name="Rectangle 3"/>
          <p:cNvSpPr>
            <a:spLocks noGrp="1" noChangeArrowheads="1"/>
          </p:cNvSpPr>
          <p:nvPr>
            <p:ph type="body" idx="1"/>
          </p:nvPr>
        </p:nvSpPr>
        <p:spPr>
          <a:noFill/>
          <a:ln/>
        </p:spPr>
        <p:txBody>
          <a:bodyPr/>
          <a:lstStyle/>
          <a:p>
            <a:pPr marL="228600" indent="-228600" eaLnBrk="1" hangingPunct="1"/>
            <a:r>
              <a:rPr lang="en-US" smtClean="0"/>
              <a:t>Teachers are seen as role models, though all of us who work in school are important, and as such need to maintain high standards online and offline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794C51AD-C36E-4E2D-8704-6CC333644182}" type="slidenum">
              <a:rPr lang="en-GB" smtClean="0"/>
              <a:pPr/>
              <a:t>8</a:t>
            </a:fld>
            <a:endParaRPr lang="en-GB" smtClean="0"/>
          </a:p>
        </p:txBody>
      </p:sp>
      <p:sp>
        <p:nvSpPr>
          <p:cNvPr id="59395" name="Rectangle 2"/>
          <p:cNvSpPr>
            <a:spLocks noRot="1" noChangeArrowheads="1" noTextEdit="1"/>
          </p:cNvSpPr>
          <p:nvPr>
            <p:ph type="sldImg"/>
          </p:nvPr>
        </p:nvSpPr>
        <p:spPr>
          <a:xfrm>
            <a:off x="1652588" y="900113"/>
            <a:ext cx="3554412" cy="2665412"/>
          </a:xfrm>
          <a:ln/>
        </p:spPr>
      </p:sp>
      <p:sp>
        <p:nvSpPr>
          <p:cNvPr id="59396" name="Rectangle 3"/>
          <p:cNvSpPr>
            <a:spLocks noGrp="1" noChangeArrowheads="1"/>
          </p:cNvSpPr>
          <p:nvPr>
            <p:ph type="body" idx="1"/>
          </p:nvPr>
        </p:nvSpPr>
        <p:spPr>
          <a:noFill/>
          <a:ln/>
        </p:spPr>
        <p:txBody>
          <a:bodyPr/>
          <a:lstStyle/>
          <a:p>
            <a:pPr marL="228600" indent="-228600" eaLnBrk="1" hangingPunct="1"/>
            <a:r>
              <a:rPr lang="en-US" smtClean="0"/>
              <a:t>Final slide – friend requests from pupils</a:t>
            </a:r>
          </a:p>
          <a:p>
            <a:pPr marL="228600" indent="-228600" eaLnBrk="1" hangingPunct="1"/>
            <a:r>
              <a:rPr lang="en-US" smtClean="0"/>
              <a:t>The very real risk here is removing the teacher-pupil relationship and entering the pupils online world where you’re no longer a teacher but a ‘friend’.</a:t>
            </a:r>
          </a:p>
          <a:p>
            <a:pPr marL="228600" indent="-228600" eaLnBrk="1" hangingPunct="1"/>
            <a:r>
              <a:rPr lang="en-US" smtClean="0"/>
              <a:t>You also risk allowing access to personal information, photos, and perhaps stories that you’d rather pupils didn’t know about – remember it’s not just what you post online that is visible but what others post about you and on your wall as well!</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4DD59051-B3EC-4368-8943-AC80CB8EAB86}" type="slidenum">
              <a:rPr lang="en-GB" smtClean="0"/>
              <a:pPr/>
              <a:t>9</a:t>
            </a:fld>
            <a:endParaRPr lang="en-GB" smtClean="0"/>
          </a:p>
        </p:txBody>
      </p:sp>
      <p:sp>
        <p:nvSpPr>
          <p:cNvPr id="60419" name="Rectangle 2"/>
          <p:cNvSpPr>
            <a:spLocks noRot="1" noChangeArrowheads="1" noTextEdit="1"/>
          </p:cNvSpPr>
          <p:nvPr>
            <p:ph type="sldImg"/>
          </p:nvPr>
        </p:nvSpPr>
        <p:spPr>
          <a:xfrm>
            <a:off x="1652588" y="900113"/>
            <a:ext cx="3554412" cy="2665412"/>
          </a:xfrm>
          <a:ln/>
        </p:spPr>
      </p:sp>
      <p:sp>
        <p:nvSpPr>
          <p:cNvPr id="60420" name="Rectangle 3"/>
          <p:cNvSpPr>
            <a:spLocks noGrp="1" noChangeArrowheads="1"/>
          </p:cNvSpPr>
          <p:nvPr>
            <p:ph type="body" idx="1"/>
          </p:nvPr>
        </p:nvSpPr>
        <p:spPr>
          <a:noFill/>
          <a:ln/>
        </p:spPr>
        <p:txBody>
          <a:bodyPr/>
          <a:lstStyle/>
          <a:p>
            <a:pPr marL="228600" indent="-228600" eaLnBrk="1" hangingPunct="1"/>
            <a:r>
              <a:rPr lang="en-US" smtClean="0"/>
              <a:t>This has been an overview of the work of CEOP, Internet activity, and Facebook advice. </a:t>
            </a:r>
          </a:p>
          <a:p>
            <a:pPr marL="228600" indent="-228600" eaLnBrk="1" hangingPunct="1"/>
            <a:r>
              <a:rPr lang="en-US" smtClean="0"/>
              <a:t>Only scratched the surface though!</a:t>
            </a:r>
          </a:p>
          <a:p>
            <a:pPr marL="228600" indent="-228600" eaLnBrk="1" hangingPunct="1"/>
            <a:r>
              <a:rPr lang="en-US" smtClean="0"/>
              <a:t>Any questions?</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back1"/>
          <p:cNvPicPr>
            <a:picLocks noChangeAspect="1" noChangeArrowheads="1"/>
          </p:cNvPicPr>
          <p:nvPr userDrawn="1"/>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35171" name="Rectangle 3"/>
          <p:cNvSpPr>
            <a:spLocks noGrp="1" noChangeArrowheads="1"/>
          </p:cNvSpPr>
          <p:nvPr>
            <p:ph type="ctrTitle"/>
          </p:nvPr>
        </p:nvSpPr>
        <p:spPr>
          <a:xfrm>
            <a:off x="685800" y="2130425"/>
            <a:ext cx="7772400" cy="1470025"/>
          </a:xfrm>
        </p:spPr>
        <p:txBody>
          <a:bodyPr/>
          <a:lstStyle>
            <a:lvl1pPr>
              <a:defRPr/>
            </a:lvl1pPr>
          </a:lstStyle>
          <a:p>
            <a:r>
              <a:rPr lang="en-GB"/>
              <a:t>Click to edit Master title style</a:t>
            </a:r>
          </a:p>
        </p:txBody>
      </p:sp>
      <p:sp>
        <p:nvSpPr>
          <p:cNvPr id="135172" name="Rectangle 4"/>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GB"/>
              <a:t>Click to edit Master subtitle style</a:t>
            </a:r>
          </a:p>
        </p:txBody>
      </p:sp>
      <p:sp>
        <p:nvSpPr>
          <p:cNvPr id="5" name="Rectangle 5"/>
          <p:cNvSpPr>
            <a:spLocks noGrp="1" noChangeArrowheads="1"/>
          </p:cNvSpPr>
          <p:nvPr>
            <p:ph type="dt" sz="half" idx="10"/>
          </p:nvPr>
        </p:nvSpPr>
        <p:spPr/>
        <p:txBody>
          <a:bodyPr/>
          <a:lstStyle>
            <a:lvl1pPr>
              <a:defRPr/>
            </a:lvl1pPr>
          </a:lstStyle>
          <a:p>
            <a:pPr>
              <a:defRPr/>
            </a:pPr>
            <a:endParaRPr lang="en-GB"/>
          </a:p>
        </p:txBody>
      </p:sp>
      <p:sp>
        <p:nvSpPr>
          <p:cNvPr id="6" name="Rectangle 6"/>
          <p:cNvSpPr>
            <a:spLocks noGrp="1" noChangeArrowheads="1"/>
          </p:cNvSpPr>
          <p:nvPr>
            <p:ph type="ftr" sz="quarter" idx="11"/>
          </p:nvPr>
        </p:nvSpPr>
        <p:spPr/>
        <p:txBody>
          <a:bodyPr/>
          <a:lstStyle>
            <a:lvl1pPr>
              <a:defRPr/>
            </a:lvl1pPr>
          </a:lstStyle>
          <a:p>
            <a:pPr>
              <a:defRPr/>
            </a:pPr>
            <a:endParaRPr lang="en-GB"/>
          </a:p>
        </p:txBody>
      </p:sp>
      <p:sp>
        <p:nvSpPr>
          <p:cNvPr id="7" name="Rectangle 7"/>
          <p:cNvSpPr>
            <a:spLocks noGrp="1" noChangeArrowheads="1"/>
          </p:cNvSpPr>
          <p:nvPr>
            <p:ph type="sldNum" sz="quarter" idx="12"/>
          </p:nvPr>
        </p:nvSpPr>
        <p:spPr/>
        <p:txBody>
          <a:bodyPr/>
          <a:lstStyle>
            <a:lvl1pPr>
              <a:defRPr/>
            </a:lvl1pPr>
          </a:lstStyle>
          <a:p>
            <a:pPr>
              <a:defRPr/>
            </a:pPr>
            <a:fld id="{1344AEFC-F47E-492F-8D44-8AE43419A97B}" type="slidenum">
              <a:rPr lang="en-GB"/>
              <a:pPr>
                <a:defRPr/>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5BF9037A-A974-4C25-BE74-B52527447529}" type="slidenum">
              <a:rPr lang="en-GB"/>
              <a:pPr>
                <a:defRPr/>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F6FD2F43-054B-4ECC-906E-FFE6C2E88562}" type="slidenum">
              <a:rPr lang="en-GB"/>
              <a:pPr>
                <a:defRPr/>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EF28FFBB-8D0F-4164-919C-06620F1AA916}" type="slidenum">
              <a:rPr lang="en-GB"/>
              <a:pPr>
                <a:defRPr/>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GB"/>
          </a:p>
        </p:txBody>
      </p:sp>
      <p:sp>
        <p:nvSpPr>
          <p:cNvPr id="8" name="Rectangle 5"/>
          <p:cNvSpPr>
            <a:spLocks noGrp="1" noChangeArrowheads="1"/>
          </p:cNvSpPr>
          <p:nvPr>
            <p:ph type="ftr" sz="quarter" idx="11"/>
          </p:nvPr>
        </p:nvSpPr>
        <p:spPr>
          <a:ln/>
        </p:spPr>
        <p:txBody>
          <a:bodyPr/>
          <a:lstStyle>
            <a:lvl1pPr>
              <a:defRPr/>
            </a:lvl1pPr>
          </a:lstStyle>
          <a:p>
            <a:pPr>
              <a:defRPr/>
            </a:pPr>
            <a:endParaRPr lang="en-GB"/>
          </a:p>
        </p:txBody>
      </p:sp>
      <p:sp>
        <p:nvSpPr>
          <p:cNvPr id="9" name="Rectangle 6"/>
          <p:cNvSpPr>
            <a:spLocks noGrp="1" noChangeArrowheads="1"/>
          </p:cNvSpPr>
          <p:nvPr>
            <p:ph type="sldNum" sz="quarter" idx="12"/>
          </p:nvPr>
        </p:nvSpPr>
        <p:spPr>
          <a:ln/>
        </p:spPr>
        <p:txBody>
          <a:bodyPr/>
          <a:lstStyle>
            <a:lvl1pPr>
              <a:defRPr/>
            </a:lvl1pPr>
          </a:lstStyle>
          <a:p>
            <a:pPr>
              <a:defRPr/>
            </a:pPr>
            <a:fld id="{02063588-93DA-47B3-AAA4-ACFC6DBE5AD4}" type="slidenum">
              <a:rPr lang="en-GB"/>
              <a:pPr>
                <a:defRPr/>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6"/>
          <p:cNvSpPr>
            <a:spLocks noGrp="1" noChangeArrowheads="1"/>
          </p:cNvSpPr>
          <p:nvPr>
            <p:ph type="sldNum" sz="quarter" idx="12"/>
          </p:nvPr>
        </p:nvSpPr>
        <p:spPr>
          <a:ln/>
        </p:spPr>
        <p:txBody>
          <a:bodyPr/>
          <a:lstStyle>
            <a:lvl1pPr>
              <a:defRPr/>
            </a:lvl1pPr>
          </a:lstStyle>
          <a:p>
            <a:pPr>
              <a:defRPr/>
            </a:pPr>
            <a:fld id="{BE5C6C75-C5F5-48B2-973A-BB4961D76144}" type="slidenum">
              <a:rPr lang="en-GB"/>
              <a:pPr>
                <a:defRPr/>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p>
        </p:txBody>
      </p:sp>
      <p:sp>
        <p:nvSpPr>
          <p:cNvPr id="3" name="Rectangle 5"/>
          <p:cNvSpPr>
            <a:spLocks noGrp="1" noChangeArrowheads="1"/>
          </p:cNvSpPr>
          <p:nvPr>
            <p:ph type="ftr" sz="quarter" idx="11"/>
          </p:nvPr>
        </p:nvSpPr>
        <p:spPr>
          <a:ln/>
        </p:spPr>
        <p:txBody>
          <a:bodyPr/>
          <a:lstStyle>
            <a:lvl1pPr>
              <a:defRPr/>
            </a:lvl1pPr>
          </a:lstStyle>
          <a:p>
            <a:pPr>
              <a:defRPr/>
            </a:pPr>
            <a:endParaRPr lang="en-GB"/>
          </a:p>
        </p:txBody>
      </p:sp>
      <p:sp>
        <p:nvSpPr>
          <p:cNvPr id="4" name="Rectangle 6"/>
          <p:cNvSpPr>
            <a:spLocks noGrp="1" noChangeArrowheads="1"/>
          </p:cNvSpPr>
          <p:nvPr>
            <p:ph type="sldNum" sz="quarter" idx="12"/>
          </p:nvPr>
        </p:nvSpPr>
        <p:spPr>
          <a:ln/>
        </p:spPr>
        <p:txBody>
          <a:bodyPr/>
          <a:lstStyle>
            <a:lvl1pPr>
              <a:defRPr/>
            </a:lvl1pPr>
          </a:lstStyle>
          <a:p>
            <a:pPr>
              <a:defRPr/>
            </a:pPr>
            <a:fld id="{E16671A1-EEC4-4B38-A431-B834EBB37F24}" type="slidenum">
              <a:rPr lang="en-GB"/>
              <a:pPr>
                <a:defRPr/>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89FB0053-4E43-4ABF-8EC0-1137D5AA7B55}" type="slidenum">
              <a:rPr lang="en-GB"/>
              <a:pPr>
                <a:defRPr/>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975BE440-8960-4B80-BA45-8474398A71EA}" type="slidenum">
              <a:rPr lang="en-GB"/>
              <a:pPr>
                <a:defRPr/>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AC2BC13D-73B5-45E2-A357-D4C54CFFE971}" type="slidenum">
              <a:rPr lang="en-GB"/>
              <a:pPr>
                <a:defRPr/>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2E167B22-F716-4456-AD1F-18D32CC1BFF9}" type="slidenum">
              <a:rPr lang="en-GB"/>
              <a:pPr>
                <a:defRPr/>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AndMedia" preserve="1">
  <p:cSld name="Title, Text and Media Clip">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Media Placeholder 3"/>
          <p:cNvSpPr>
            <a:spLocks noGrp="1"/>
          </p:cNvSpPr>
          <p:nvPr>
            <p:ph type="media" sz="half" idx="2"/>
          </p:nvPr>
        </p:nvSpPr>
        <p:spPr>
          <a:xfrm>
            <a:off x="4648200" y="1600200"/>
            <a:ext cx="4038600" cy="4525963"/>
          </a:xfrm>
        </p:spPr>
        <p:txBody>
          <a:bodyPr/>
          <a:lstStyle/>
          <a:p>
            <a:pPr lvl="0"/>
            <a:endParaRPr lang="en-GB"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F17D76A5-BDD7-4980-B9E8-29E3018C39FD}" type="slidenum">
              <a:rPr lang="en-GB"/>
              <a:pPr>
                <a:defRPr/>
              </a:pPr>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6"/>
          <p:cNvSpPr>
            <a:spLocks noGrp="1" noChangeArrowheads="1"/>
          </p:cNvSpPr>
          <p:nvPr>
            <p:ph type="sldNum" sz="quarter" idx="12"/>
          </p:nvPr>
        </p:nvSpPr>
        <p:spPr>
          <a:ln/>
        </p:spPr>
        <p:txBody>
          <a:bodyPr/>
          <a:lstStyle>
            <a:lvl1pPr>
              <a:defRPr/>
            </a:lvl1pPr>
          </a:lstStyle>
          <a:p>
            <a:pPr>
              <a:defRPr/>
            </a:pPr>
            <a:fld id="{11938BA6-D81B-4D22-97E2-3EBED3BF69C5}"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8" descr="back1"/>
          <p:cNvPicPr>
            <a:picLocks noChangeAspect="1" noChangeArrowheads="1"/>
          </p:cNvPicPr>
          <p:nvPr userDrawn="1"/>
        </p:nvPicPr>
        <p:blipFill>
          <a:blip r:embed="rId15" cstate="print"/>
          <a:srcRect/>
          <a:stretch>
            <a:fillRect/>
          </a:stretch>
        </p:blipFill>
        <p:spPr bwMode="auto">
          <a:xfrm>
            <a:off x="0" y="0"/>
            <a:ext cx="9144000" cy="6858000"/>
          </a:xfrm>
          <a:prstGeom prst="rect">
            <a:avLst/>
          </a:prstGeom>
          <a:noFill/>
          <a:ln w="9525">
            <a:noFill/>
            <a:miter lim="800000"/>
            <a:headEnd/>
            <a:tailEnd/>
          </a:ln>
        </p:spPr>
      </p:pic>
      <p:sp>
        <p:nvSpPr>
          <p:cNvPr id="1027"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1028"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GB"/>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GB"/>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23A64FDC-935A-448C-AF16-FEF5B56F92D7}" type="slidenum">
              <a:rPr lang="en-GB"/>
              <a:pPr>
                <a:defRPr/>
              </a:pPr>
              <a:t>‹#›</a:t>
            </a:fld>
            <a:endParaRPr lang="en-GB"/>
          </a:p>
        </p:txBody>
      </p:sp>
      <p:pic>
        <p:nvPicPr>
          <p:cNvPr id="1032" name="Picture 12" descr="master_slide2"/>
          <p:cNvPicPr>
            <a:picLocks noChangeAspect="1" noChangeArrowheads="1"/>
          </p:cNvPicPr>
          <p:nvPr userDrawn="1"/>
        </p:nvPicPr>
        <p:blipFill>
          <a:blip r:embed="rId16" cstate="print"/>
          <a:srcRect/>
          <a:stretch>
            <a:fillRect/>
          </a:stretch>
        </p:blipFill>
        <p:spPr bwMode="auto">
          <a:xfrm>
            <a:off x="-304800" y="-228600"/>
            <a:ext cx="9753600" cy="73152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43"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 id="2147483841" r:id="rId12"/>
    <p:sldLayoutId id="2147483842"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642938" y="928688"/>
            <a:ext cx="8229600" cy="2543175"/>
          </a:xfrm>
        </p:spPr>
        <p:txBody>
          <a:bodyPr/>
          <a:lstStyle/>
          <a:p>
            <a:pPr algn="ctr">
              <a:buFontTx/>
              <a:buNone/>
            </a:pPr>
            <a:r>
              <a:rPr lang="en-GB" sz="7200" dirty="0" smtClean="0"/>
              <a:t>What goes on tour</a:t>
            </a:r>
          </a:p>
          <a:p>
            <a:pPr algn="ctr">
              <a:buFontTx/>
              <a:buNone/>
            </a:pPr>
            <a:r>
              <a:rPr lang="en-GB" sz="7200" dirty="0" smtClean="0"/>
              <a:t>Stays on tour</a:t>
            </a:r>
          </a:p>
        </p:txBody>
      </p:sp>
      <p:sp>
        <p:nvSpPr>
          <p:cNvPr id="6" name="TextBox 5"/>
          <p:cNvSpPr txBox="1">
            <a:spLocks noChangeArrowheads="1"/>
          </p:cNvSpPr>
          <p:nvPr/>
        </p:nvSpPr>
        <p:spPr bwMode="auto">
          <a:xfrm>
            <a:off x="785813" y="2071688"/>
            <a:ext cx="8072437" cy="2586037"/>
          </a:xfrm>
          <a:prstGeom prst="rect">
            <a:avLst/>
          </a:prstGeom>
          <a:noFill/>
          <a:ln w="9525">
            <a:noFill/>
            <a:miter lim="800000"/>
            <a:headEnd/>
            <a:tailEnd/>
          </a:ln>
        </p:spPr>
        <p:txBody>
          <a:bodyPr>
            <a:spAutoFit/>
          </a:bodyPr>
          <a:lstStyle/>
          <a:p>
            <a:pPr algn="ctr"/>
            <a:r>
              <a:rPr lang="en-GB" sz="7200"/>
              <a:t>Goes on Facebook!</a:t>
            </a:r>
          </a:p>
          <a:p>
            <a:endParaRPr 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fade">
                                      <p:cBhvr>
                                        <p:cTn id="11" dur="2000"/>
                                        <p:tgtEl>
                                          <p:spTgt spid="5">
                                            <p:txEl>
                                              <p:pRg st="1" end="1"/>
                                            </p:txEl>
                                          </p:spTgt>
                                        </p:tgtEl>
                                      </p:cBhvr>
                                    </p:animEffect>
                                  </p:childTnLst>
                                </p:cTn>
                              </p:par>
                            </p:childTnLst>
                          </p:cTn>
                        </p:par>
                        <p:par>
                          <p:cTn id="12" fill="hold">
                            <p:stCondLst>
                              <p:cond delay="4000"/>
                            </p:stCondLst>
                            <p:childTnLst>
                              <p:par>
                                <p:cTn id="13" presetID="2" presetClass="exit" presetSubtype="4" fill="hold" nodeType="afterEffect">
                                  <p:stCondLst>
                                    <p:cond delay="0"/>
                                  </p:stCondLst>
                                  <p:childTnLst>
                                    <p:anim calcmode="lin" valueType="num">
                                      <p:cBhvr additive="base">
                                        <p:cTn id="14" dur="500"/>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5" dur="500"/>
                                        <p:tgtEl>
                                          <p:spTgt spid="5">
                                            <p:txEl>
                                              <p:pRg st="1" end="1"/>
                                            </p:txEl>
                                          </p:spTgt>
                                        </p:tgtEl>
                                        <p:attrNameLst>
                                          <p:attrName>ppt_y</p:attrName>
                                        </p:attrNameLst>
                                      </p:cBhvr>
                                      <p:tavLst>
                                        <p:tav tm="0">
                                          <p:val>
                                            <p:strVal val="ppt_y"/>
                                          </p:val>
                                        </p:tav>
                                        <p:tav tm="100000">
                                          <p:val>
                                            <p:strVal val="1+ppt_h/2"/>
                                          </p:val>
                                        </p:tav>
                                      </p:tavLst>
                                    </p:anim>
                                    <p:set>
                                      <p:cBhvr>
                                        <p:cTn id="16" dur="1" fill="hold">
                                          <p:stCondLst>
                                            <p:cond delay="499"/>
                                          </p:stCondLst>
                                        </p:cTn>
                                        <p:tgtEl>
                                          <p:spTgt spid="5">
                                            <p:txEl>
                                              <p:pRg st="1" end="1"/>
                                            </p:txEl>
                                          </p:spTgt>
                                        </p:tgtEl>
                                        <p:attrNameLst>
                                          <p:attrName>style.visibility</p:attrName>
                                        </p:attrNameLst>
                                      </p:cBhvr>
                                      <p:to>
                                        <p:strVal val="hidden"/>
                                      </p:to>
                                    </p:set>
                                  </p:childTnLst>
                                </p:cTn>
                              </p:par>
                            </p:childTnLst>
                          </p:cTn>
                        </p:par>
                        <p:par>
                          <p:cTn id="17" fill="hold">
                            <p:stCondLst>
                              <p:cond delay="4500"/>
                            </p:stCondLst>
                            <p:childTnLst>
                              <p:par>
                                <p:cTn id="18" presetID="2" presetClass="entr" presetSubtype="4"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ppt_x"/>
                                          </p:val>
                                        </p:tav>
                                        <p:tav tm="100000">
                                          <p:val>
                                            <p:strVal val="#ppt_x"/>
                                          </p:val>
                                        </p:tav>
                                      </p:tavLst>
                                    </p:anim>
                                    <p:anim calcmode="lin" valueType="num">
                                      <p:cBhvr additive="base">
                                        <p:cTn id="21"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algn="l" eaLnBrk="1" hangingPunct="1"/>
            <a:r>
              <a:rPr lang="en-GB" sz="3200" dirty="0" smtClean="0">
                <a:solidFill>
                  <a:srgbClr val="5F5F5F"/>
                </a:solidFill>
              </a:rPr>
              <a:t>Status Updates and Wall Posts</a:t>
            </a:r>
          </a:p>
        </p:txBody>
      </p:sp>
      <p:sp>
        <p:nvSpPr>
          <p:cNvPr id="22531" name="Rectangle 3"/>
          <p:cNvSpPr>
            <a:spLocks noGrp="1" noChangeArrowheads="1"/>
          </p:cNvSpPr>
          <p:nvPr>
            <p:ph type="body" idx="1"/>
          </p:nvPr>
        </p:nvSpPr>
        <p:spPr>
          <a:xfrm>
            <a:off x="468313" y="1773238"/>
            <a:ext cx="8229600" cy="3600450"/>
          </a:xfrm>
        </p:spPr>
        <p:txBody>
          <a:bodyPr/>
          <a:lstStyle/>
          <a:p>
            <a:pPr eaLnBrk="1" hangingPunct="1"/>
            <a:r>
              <a:rPr lang="en-GB" sz="4000" dirty="0" smtClean="0">
                <a:solidFill>
                  <a:srgbClr val="5F5F5F"/>
                </a:solidFill>
              </a:rPr>
              <a:t>Don’t post anything you wouldn’t want your boss to read!</a:t>
            </a:r>
          </a:p>
          <a:p>
            <a:pPr eaLnBrk="1" hangingPunct="1"/>
            <a:r>
              <a:rPr lang="en-GB" sz="4000" dirty="0" smtClean="0">
                <a:solidFill>
                  <a:srgbClr val="5F5F5F"/>
                </a:solidFill>
              </a:rPr>
              <a:t>People have got in trouble from inappropriate posts</a:t>
            </a:r>
          </a:p>
          <a:p>
            <a:pPr eaLnBrk="1" hangingPunct="1"/>
            <a:r>
              <a:rPr lang="en-GB" sz="4000" dirty="0" smtClean="0">
                <a:solidFill>
                  <a:srgbClr val="5F5F5F"/>
                </a:solidFill>
              </a:rPr>
              <a:t>How private is your profile!?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3554" name="Picture 2" descr="http://www.ach.lt/EN/images/stories/logo_facebook.jpg"/>
          <p:cNvPicPr>
            <a:picLocks noChangeAspect="1" noChangeArrowheads="1"/>
          </p:cNvPicPr>
          <p:nvPr/>
        </p:nvPicPr>
        <p:blipFill>
          <a:blip r:embed="rId3" cstate="print"/>
          <a:srcRect/>
          <a:stretch>
            <a:fillRect/>
          </a:stretch>
        </p:blipFill>
        <p:spPr bwMode="auto">
          <a:xfrm>
            <a:off x="-285750" y="-214313"/>
            <a:ext cx="6151563" cy="2312988"/>
          </a:xfrm>
          <a:prstGeom prst="rect">
            <a:avLst/>
          </a:prstGeom>
          <a:noFill/>
          <a:ln w="9525">
            <a:noFill/>
            <a:miter lim="800000"/>
            <a:headEnd/>
            <a:tailEnd/>
          </a:ln>
        </p:spPr>
      </p:pic>
      <p:sp>
        <p:nvSpPr>
          <p:cNvPr id="23555" name="Rectangle 3"/>
          <p:cNvSpPr>
            <a:spLocks noChangeArrowheads="1"/>
          </p:cNvSpPr>
          <p:nvPr/>
        </p:nvSpPr>
        <p:spPr bwMode="auto">
          <a:xfrm>
            <a:off x="0" y="2214563"/>
            <a:ext cx="4572000" cy="923925"/>
          </a:xfrm>
          <a:prstGeom prst="rect">
            <a:avLst/>
          </a:prstGeom>
          <a:noFill/>
          <a:ln w="9525">
            <a:noFill/>
            <a:miter lim="800000"/>
            <a:headEnd/>
            <a:tailEnd/>
          </a:ln>
        </p:spPr>
        <p:txBody>
          <a:bodyPr>
            <a:spAutoFit/>
          </a:bodyPr>
          <a:lstStyle/>
          <a:p>
            <a:r>
              <a:rPr lang="en-GB" b="1" i="1"/>
              <a:t>A N Other </a:t>
            </a:r>
            <a:r>
              <a:rPr lang="en-GB" b="1"/>
              <a:t>should learn to leave vodka well alone. Or at the very least hide when the camera comes out!</a:t>
            </a:r>
            <a:endParaRPr lang="en-GB"/>
          </a:p>
        </p:txBody>
      </p:sp>
      <p:sp>
        <p:nvSpPr>
          <p:cNvPr id="23556" name="Rectangle 4"/>
          <p:cNvSpPr>
            <a:spLocks noChangeArrowheads="1"/>
          </p:cNvSpPr>
          <p:nvPr/>
        </p:nvSpPr>
        <p:spPr bwMode="auto">
          <a:xfrm>
            <a:off x="4572000" y="2286000"/>
            <a:ext cx="4572000" cy="923925"/>
          </a:xfrm>
          <a:prstGeom prst="rect">
            <a:avLst/>
          </a:prstGeom>
          <a:noFill/>
          <a:ln w="9525">
            <a:noFill/>
            <a:miter lim="800000"/>
            <a:headEnd/>
            <a:tailEnd/>
          </a:ln>
        </p:spPr>
        <p:txBody>
          <a:bodyPr>
            <a:spAutoFit/>
          </a:bodyPr>
          <a:lstStyle/>
          <a:p>
            <a:r>
              <a:rPr lang="en-GB" b="1" i="1"/>
              <a:t>A N Other</a:t>
            </a:r>
            <a:r>
              <a:rPr lang="en-GB" b="1"/>
              <a:t> Please god let it be Friday... I promise I won't tell anyone to f*** off today!</a:t>
            </a:r>
            <a:endParaRPr lang="en-GB"/>
          </a:p>
        </p:txBody>
      </p:sp>
      <p:sp>
        <p:nvSpPr>
          <p:cNvPr id="23557" name="Rectangle 4"/>
          <p:cNvSpPr>
            <a:spLocks noChangeArrowheads="1"/>
          </p:cNvSpPr>
          <p:nvPr/>
        </p:nvSpPr>
        <p:spPr bwMode="auto">
          <a:xfrm>
            <a:off x="0" y="3357563"/>
            <a:ext cx="4572000" cy="1200150"/>
          </a:xfrm>
          <a:prstGeom prst="rect">
            <a:avLst/>
          </a:prstGeom>
          <a:noFill/>
          <a:ln w="9525">
            <a:noFill/>
            <a:miter lim="800000"/>
            <a:headEnd/>
            <a:tailEnd/>
          </a:ln>
        </p:spPr>
        <p:txBody>
          <a:bodyPr>
            <a:spAutoFit/>
          </a:bodyPr>
          <a:lstStyle/>
          <a:p>
            <a:r>
              <a:rPr lang="en-GB" b="1" i="1"/>
              <a:t>An annoyed driver</a:t>
            </a:r>
            <a:r>
              <a:rPr lang="en-GB" b="1"/>
              <a:t> There's nothing more intensely satisfying than looking a d**khead driver in the eye and giving him the bird. I'm in that kind of mood :-)</a:t>
            </a:r>
            <a:endParaRPr lang="en-GB"/>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0"/>
            <a:ext cx="8229600" cy="1143000"/>
          </a:xfrm>
        </p:spPr>
        <p:txBody>
          <a:bodyPr/>
          <a:lstStyle/>
          <a:p>
            <a:pPr algn="l" eaLnBrk="1" hangingPunct="1"/>
            <a:r>
              <a:rPr lang="en-GB" sz="3200" dirty="0" smtClean="0">
                <a:solidFill>
                  <a:srgbClr val="5F5F5F"/>
                </a:solidFill>
              </a:rPr>
              <a:t>True Story 1 </a:t>
            </a:r>
            <a:br>
              <a:rPr lang="en-GB" sz="3200" dirty="0" smtClean="0">
                <a:solidFill>
                  <a:srgbClr val="5F5F5F"/>
                </a:solidFill>
              </a:rPr>
            </a:br>
            <a:endParaRPr lang="en-GB" sz="3200" dirty="0" smtClean="0">
              <a:solidFill>
                <a:srgbClr val="5F5F5F"/>
              </a:solidFill>
            </a:endParaRPr>
          </a:p>
        </p:txBody>
      </p:sp>
      <p:sp>
        <p:nvSpPr>
          <p:cNvPr id="24579" name="Rectangle 1"/>
          <p:cNvSpPr>
            <a:spLocks noChangeArrowheads="1"/>
          </p:cNvSpPr>
          <p:nvPr/>
        </p:nvSpPr>
        <p:spPr bwMode="auto">
          <a:xfrm>
            <a:off x="0" y="1058863"/>
            <a:ext cx="9144000" cy="1385887"/>
          </a:xfrm>
          <a:prstGeom prst="rect">
            <a:avLst/>
          </a:prstGeom>
          <a:noFill/>
          <a:ln w="9525">
            <a:noFill/>
            <a:miter lim="800000"/>
            <a:headEnd/>
            <a:tailEnd/>
          </a:ln>
        </p:spPr>
        <p:txBody>
          <a:bodyPr anchor="ctr">
            <a:spAutoFit/>
          </a:bodyPr>
          <a:lstStyle/>
          <a:p>
            <a:pPr algn="ctr" eaLnBrk="0" hangingPunct="0"/>
            <a:r>
              <a:rPr lang="en-GB" sz="2800" b="1"/>
              <a:t>Head sends 61 pupils home for flouting her school rules (but she has a different code when it comes to her Facebook page)</a:t>
            </a:r>
          </a:p>
        </p:txBody>
      </p:sp>
      <p:sp>
        <p:nvSpPr>
          <p:cNvPr id="24580" name="Rectangle 2"/>
          <p:cNvSpPr>
            <a:spLocks noChangeArrowheads="1"/>
          </p:cNvSpPr>
          <p:nvPr/>
        </p:nvSpPr>
        <p:spPr bwMode="auto">
          <a:xfrm>
            <a:off x="0" y="2571750"/>
            <a:ext cx="9144000" cy="1323975"/>
          </a:xfrm>
          <a:prstGeom prst="rect">
            <a:avLst/>
          </a:prstGeom>
          <a:noFill/>
          <a:ln w="9525">
            <a:noFill/>
            <a:miter lim="800000"/>
            <a:headEnd/>
            <a:tailEnd/>
          </a:ln>
        </p:spPr>
        <p:txBody>
          <a:bodyPr anchor="ctr">
            <a:spAutoFit/>
          </a:bodyPr>
          <a:lstStyle/>
          <a:p>
            <a:pPr eaLnBrk="0" hangingPunct="0"/>
            <a:r>
              <a:rPr lang="en-GB" sz="2000"/>
              <a:t>Mrs Langley-Bliss has shocked parents by sending an astonishing 61 pupils home in a single day for minor breaches of rules. It is understood that hundreds more pupils received detentions or were sent to punishment classrooms for failing to bring the correct equipment. </a:t>
            </a:r>
          </a:p>
        </p:txBody>
      </p:sp>
      <p:sp>
        <p:nvSpPr>
          <p:cNvPr id="24581" name="Rectangle 3"/>
          <p:cNvSpPr>
            <a:spLocks noChangeArrowheads="1"/>
          </p:cNvSpPr>
          <p:nvPr/>
        </p:nvSpPr>
        <p:spPr bwMode="auto">
          <a:xfrm>
            <a:off x="0" y="4071938"/>
            <a:ext cx="9144000" cy="1631950"/>
          </a:xfrm>
          <a:prstGeom prst="rect">
            <a:avLst/>
          </a:prstGeom>
          <a:noFill/>
          <a:ln w="9525">
            <a:noFill/>
            <a:miter lim="800000"/>
            <a:headEnd/>
            <a:tailEnd/>
          </a:ln>
        </p:spPr>
        <p:txBody>
          <a:bodyPr anchor="ctr">
            <a:spAutoFit/>
          </a:bodyPr>
          <a:lstStyle/>
          <a:p>
            <a:pPr eaLnBrk="0" hangingPunct="0"/>
            <a:r>
              <a:rPr lang="en-GB" sz="2000"/>
              <a:t>Pupils have pointed out that the sixth form photo on her page shows she had scant respect for the rules when she was a teenager - and that more recent photos suggest she continues to follow a relatively lax code of personal conduct.  In one photograph she boasts about the size of her ample breasts, and in another she is pictured in a pub.</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0" y="0"/>
            <a:ext cx="8229600" cy="1143000"/>
          </a:xfrm>
        </p:spPr>
        <p:txBody>
          <a:bodyPr/>
          <a:lstStyle/>
          <a:p>
            <a:pPr algn="l" eaLnBrk="1" hangingPunct="1"/>
            <a:r>
              <a:rPr lang="en-GB" sz="3200" dirty="0" smtClean="0">
                <a:solidFill>
                  <a:srgbClr val="5F5F5F"/>
                </a:solidFill>
              </a:rPr>
              <a:t>True Story 2</a:t>
            </a:r>
            <a:br>
              <a:rPr lang="en-GB" sz="3200" dirty="0" smtClean="0">
                <a:solidFill>
                  <a:srgbClr val="5F5F5F"/>
                </a:solidFill>
              </a:rPr>
            </a:br>
            <a:endParaRPr lang="en-GB" sz="3200" dirty="0" smtClean="0">
              <a:solidFill>
                <a:srgbClr val="5F5F5F"/>
              </a:solidFill>
            </a:endParaRPr>
          </a:p>
        </p:txBody>
      </p:sp>
      <p:sp>
        <p:nvSpPr>
          <p:cNvPr id="25603" name="Rectangle 1"/>
          <p:cNvSpPr>
            <a:spLocks noChangeArrowheads="1"/>
          </p:cNvSpPr>
          <p:nvPr/>
        </p:nvSpPr>
        <p:spPr bwMode="auto">
          <a:xfrm rot="10800000" flipV="1">
            <a:off x="0" y="1239838"/>
            <a:ext cx="9144000" cy="461962"/>
          </a:xfrm>
          <a:prstGeom prst="rect">
            <a:avLst/>
          </a:prstGeom>
          <a:noFill/>
          <a:ln w="9525">
            <a:noFill/>
            <a:miter lim="800000"/>
            <a:headEnd/>
            <a:tailEnd/>
          </a:ln>
        </p:spPr>
        <p:txBody>
          <a:bodyPr anchor="ctr">
            <a:spAutoFit/>
          </a:bodyPr>
          <a:lstStyle/>
          <a:p>
            <a:pPr eaLnBrk="0" hangingPunct="0"/>
            <a:r>
              <a:rPr lang="en-GB" sz="2400" b="1"/>
              <a:t>Teacher is suspended for jibe on Facebook about her class</a:t>
            </a:r>
          </a:p>
        </p:txBody>
      </p:sp>
      <p:sp>
        <p:nvSpPr>
          <p:cNvPr id="25604" name="Rectangle 2"/>
          <p:cNvSpPr>
            <a:spLocks noChangeArrowheads="1"/>
          </p:cNvSpPr>
          <p:nvPr/>
        </p:nvSpPr>
        <p:spPr bwMode="auto">
          <a:xfrm>
            <a:off x="0" y="1908175"/>
            <a:ext cx="9144000" cy="830263"/>
          </a:xfrm>
          <a:prstGeom prst="rect">
            <a:avLst/>
          </a:prstGeom>
          <a:noFill/>
          <a:ln w="9525">
            <a:noFill/>
            <a:miter lim="800000"/>
            <a:headEnd/>
            <a:tailEnd/>
          </a:ln>
        </p:spPr>
        <p:txBody>
          <a:bodyPr anchor="ctr">
            <a:spAutoFit/>
          </a:bodyPr>
          <a:lstStyle/>
          <a:p>
            <a:pPr eaLnBrk="0" hangingPunct="0"/>
            <a:r>
              <a:rPr lang="en-GB" sz="2400"/>
              <a:t>In a post on March 20 (2009), the supply teacher wrote: ‘By the way, (class) 8G1 are just as bad as 8G2.’</a:t>
            </a:r>
          </a:p>
        </p:txBody>
      </p:sp>
      <p:sp>
        <p:nvSpPr>
          <p:cNvPr id="25605" name="Rectangle 3"/>
          <p:cNvSpPr>
            <a:spLocks noChangeArrowheads="1"/>
          </p:cNvSpPr>
          <p:nvPr/>
        </p:nvSpPr>
        <p:spPr bwMode="auto">
          <a:xfrm>
            <a:off x="0" y="3024188"/>
            <a:ext cx="9144000" cy="2309812"/>
          </a:xfrm>
          <a:prstGeom prst="rect">
            <a:avLst/>
          </a:prstGeom>
          <a:noFill/>
          <a:ln w="9525">
            <a:noFill/>
            <a:miter lim="800000"/>
            <a:headEnd/>
            <a:tailEnd/>
          </a:ln>
        </p:spPr>
        <p:txBody>
          <a:bodyPr anchor="ctr">
            <a:spAutoFit/>
          </a:bodyPr>
          <a:lstStyle/>
          <a:p>
            <a:pPr eaLnBrk="0" hangingPunct="0"/>
            <a:r>
              <a:rPr lang="en-GB" sz="2400"/>
              <a:t>Education officials at North East Lincolnshire Council suspended Mrs McNally from Humberston Comprehensive School in Grimsby in April and launched an investigation.</a:t>
            </a:r>
          </a:p>
          <a:p>
            <a:pPr eaLnBrk="0" hangingPunct="0"/>
            <a:endParaRPr lang="en-GB" sz="2400"/>
          </a:p>
          <a:p>
            <a:pPr eaLnBrk="0" hangingPunct="0"/>
            <a:r>
              <a:rPr lang="en-GB" sz="2400"/>
              <a:t>In a report to the headteacher, Mrs McNally is accused of ‘bringing the school into disrepute’.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algn="l" eaLnBrk="1" hangingPunct="1"/>
            <a:r>
              <a:rPr lang="en-GB" sz="3200" dirty="0" smtClean="0">
                <a:solidFill>
                  <a:srgbClr val="5F5F5F"/>
                </a:solidFill>
              </a:rPr>
              <a:t>Posting about others or on</a:t>
            </a:r>
            <a:br>
              <a:rPr lang="en-GB" sz="3200" dirty="0" smtClean="0">
                <a:solidFill>
                  <a:srgbClr val="5F5F5F"/>
                </a:solidFill>
              </a:rPr>
            </a:br>
            <a:r>
              <a:rPr lang="en-GB" sz="3200" dirty="0" smtClean="0">
                <a:solidFill>
                  <a:srgbClr val="5F5F5F"/>
                </a:solidFill>
              </a:rPr>
              <a:t>somebody else’s wall</a:t>
            </a:r>
          </a:p>
        </p:txBody>
      </p:sp>
      <p:sp>
        <p:nvSpPr>
          <p:cNvPr id="22531" name="Rectangle 3"/>
          <p:cNvSpPr>
            <a:spLocks noGrp="1" noChangeArrowheads="1"/>
          </p:cNvSpPr>
          <p:nvPr>
            <p:ph type="body" idx="1"/>
          </p:nvPr>
        </p:nvSpPr>
        <p:spPr>
          <a:xfrm>
            <a:off x="468313" y="1773238"/>
            <a:ext cx="8229600" cy="3600450"/>
          </a:xfrm>
        </p:spPr>
        <p:txBody>
          <a:bodyPr>
            <a:normAutofit fontScale="92500" lnSpcReduction="10000"/>
          </a:bodyPr>
          <a:lstStyle/>
          <a:p>
            <a:pPr eaLnBrk="1" hangingPunct="1">
              <a:defRPr/>
            </a:pPr>
            <a:r>
              <a:rPr lang="en-GB" sz="4000" dirty="0" smtClean="0">
                <a:solidFill>
                  <a:srgbClr val="5F5F5F"/>
                </a:solidFill>
              </a:rPr>
              <a:t>Will the photo you’re posting get someone else in trouble?</a:t>
            </a:r>
          </a:p>
          <a:p>
            <a:pPr eaLnBrk="1" hangingPunct="1">
              <a:defRPr/>
            </a:pPr>
            <a:r>
              <a:rPr lang="en-GB" sz="4000" dirty="0" smtClean="0">
                <a:solidFill>
                  <a:srgbClr val="5F5F5F"/>
                </a:solidFill>
              </a:rPr>
              <a:t>Is the photo visible to all?</a:t>
            </a:r>
          </a:p>
          <a:p>
            <a:pPr eaLnBrk="1" hangingPunct="1">
              <a:defRPr/>
            </a:pPr>
            <a:r>
              <a:rPr lang="en-GB" sz="4000" dirty="0" smtClean="0">
                <a:solidFill>
                  <a:srgbClr val="5F5F5F"/>
                </a:solidFill>
              </a:rPr>
              <a:t>Will your wall post reveal something best kept private, or drop your friend ‘in it’?</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357188" y="0"/>
            <a:ext cx="8229600" cy="1143000"/>
          </a:xfrm>
        </p:spPr>
        <p:txBody>
          <a:bodyPr/>
          <a:lstStyle/>
          <a:p>
            <a:pPr algn="l" eaLnBrk="1" hangingPunct="1"/>
            <a:r>
              <a:rPr lang="en-GB" sz="3200" dirty="0" smtClean="0">
                <a:solidFill>
                  <a:srgbClr val="5F5F5F"/>
                </a:solidFill>
              </a:rPr>
              <a:t>Ontario College of Teachers</a:t>
            </a:r>
          </a:p>
        </p:txBody>
      </p:sp>
      <p:sp>
        <p:nvSpPr>
          <p:cNvPr id="28675" name="Rectangle 3"/>
          <p:cNvSpPr>
            <a:spLocks noGrp="1" noChangeArrowheads="1"/>
          </p:cNvSpPr>
          <p:nvPr>
            <p:ph type="body" idx="1"/>
          </p:nvPr>
        </p:nvSpPr>
        <p:spPr>
          <a:xfrm>
            <a:off x="357188" y="1285875"/>
            <a:ext cx="8229600" cy="3600450"/>
          </a:xfrm>
        </p:spPr>
        <p:txBody>
          <a:bodyPr/>
          <a:lstStyle/>
          <a:p>
            <a:pPr eaLnBrk="1" hangingPunct="1"/>
            <a:r>
              <a:rPr lang="en-GB" sz="2800" dirty="0" smtClean="0"/>
              <a:t>For teachers, using </a:t>
            </a:r>
            <a:r>
              <a:rPr lang="en-GB" sz="2800" dirty="0" err="1" smtClean="0"/>
              <a:t>Facebook</a:t>
            </a:r>
            <a:r>
              <a:rPr lang="en-GB" sz="2800" dirty="0" smtClean="0"/>
              <a:t>, MySpace, YouTube, blogs, instant and text messaging, e-mail and the like raises at least one critical question. How does your online presence reflect on your professionalism?</a:t>
            </a:r>
            <a:endParaRPr lang="en-US" sz="2800" dirty="0" smtClean="0"/>
          </a:p>
          <a:p>
            <a:pPr eaLnBrk="1" hangingPunct="1"/>
            <a:r>
              <a:rPr lang="en-GB" sz="2800" dirty="0" smtClean="0"/>
              <a:t>Teachers are held to a higher standard than non-professionals, even when the forum is a web site rather than the classroom.</a:t>
            </a:r>
            <a:endParaRPr lang="en-US" sz="2800" dirty="0" smtClean="0">
              <a:solidFill>
                <a:srgbClr val="5F5F5F"/>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357188" y="-214313"/>
            <a:ext cx="8229600" cy="1143001"/>
          </a:xfrm>
        </p:spPr>
        <p:txBody>
          <a:bodyPr/>
          <a:lstStyle/>
          <a:p>
            <a:pPr algn="l" eaLnBrk="1" hangingPunct="1"/>
            <a:r>
              <a:rPr lang="en-GB" sz="3200" dirty="0" smtClean="0">
                <a:solidFill>
                  <a:srgbClr val="5F5F5F"/>
                </a:solidFill>
              </a:rPr>
              <a:t>Ontario College of Teachers</a:t>
            </a:r>
          </a:p>
        </p:txBody>
      </p:sp>
      <p:sp>
        <p:nvSpPr>
          <p:cNvPr id="29699" name="Rectangle 3"/>
          <p:cNvSpPr>
            <a:spLocks noGrp="1" noChangeArrowheads="1"/>
          </p:cNvSpPr>
          <p:nvPr>
            <p:ph type="body" idx="1"/>
          </p:nvPr>
        </p:nvSpPr>
        <p:spPr>
          <a:xfrm>
            <a:off x="357188" y="928688"/>
            <a:ext cx="8229600" cy="5286375"/>
          </a:xfrm>
        </p:spPr>
        <p:txBody>
          <a:bodyPr/>
          <a:lstStyle/>
          <a:p>
            <a:pPr eaLnBrk="1" hangingPunct="1"/>
            <a:r>
              <a:rPr lang="en-GB" sz="2800" dirty="0" smtClean="0"/>
              <a:t>Social networking sites can help teachers link with their students regarding homework and other school matters. But simply using these sites can imply a social relationship, something that teachers should avoid</a:t>
            </a:r>
          </a:p>
          <a:p>
            <a:pPr eaLnBrk="1" hangingPunct="1"/>
            <a:r>
              <a:rPr lang="en-GB" sz="2800" dirty="0" smtClean="0"/>
              <a:t>Teachers might look at electronic tools as just another way to communicate with students, an extension of the chat in the hallway. But to students, such communications are tied up with their social world. “And that can blur the professional and private boundaries.”</a:t>
            </a:r>
            <a:endParaRPr lang="en-US" sz="2800" dirty="0" smtClean="0">
              <a:solidFill>
                <a:srgbClr val="5F5F5F"/>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357188" y="-214313"/>
            <a:ext cx="8229600" cy="1143001"/>
          </a:xfrm>
        </p:spPr>
        <p:txBody>
          <a:bodyPr/>
          <a:lstStyle/>
          <a:p>
            <a:pPr algn="l" eaLnBrk="1" hangingPunct="1"/>
            <a:r>
              <a:rPr lang="en-GB" sz="3200" dirty="0" smtClean="0">
                <a:solidFill>
                  <a:srgbClr val="5F5F5F"/>
                </a:solidFill>
              </a:rPr>
              <a:t>Questions?</a:t>
            </a:r>
          </a:p>
        </p:txBody>
      </p:sp>
      <p:sp>
        <p:nvSpPr>
          <p:cNvPr id="30723" name="Rectangle 3"/>
          <p:cNvSpPr>
            <a:spLocks noGrp="1" noChangeArrowheads="1"/>
          </p:cNvSpPr>
          <p:nvPr>
            <p:ph type="body" idx="1"/>
          </p:nvPr>
        </p:nvSpPr>
        <p:spPr>
          <a:xfrm>
            <a:off x="357188" y="928688"/>
            <a:ext cx="8229600" cy="5286375"/>
          </a:xfrm>
        </p:spPr>
        <p:txBody>
          <a:bodyPr/>
          <a:lstStyle/>
          <a:p>
            <a:pPr eaLnBrk="1" hangingPunct="1"/>
            <a:r>
              <a:rPr lang="en-GB" sz="5400" dirty="0" smtClean="0"/>
              <a:t>Thank you for listening!</a:t>
            </a:r>
          </a:p>
          <a:p>
            <a:pPr eaLnBrk="1" hangingPunct="1"/>
            <a:r>
              <a:rPr lang="en-GB" sz="5400" dirty="0" smtClean="0">
                <a:solidFill>
                  <a:srgbClr val="5F5F5F"/>
                </a:solidFill>
              </a:rPr>
              <a:t>Any questions?</a:t>
            </a:r>
            <a:endParaRPr lang="en-US" sz="5400" dirty="0" smtClean="0">
              <a:solidFill>
                <a:srgbClr val="5F5F5F"/>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3078</TotalTime>
  <Words>795</Words>
  <Application>Microsoft Office PowerPoint</Application>
  <PresentationFormat>On-screen Show (4:3)</PresentationFormat>
  <Paragraphs>59</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Tahoma</vt:lpstr>
      <vt:lpstr>Default Design</vt:lpstr>
      <vt:lpstr>Slide 1</vt:lpstr>
      <vt:lpstr>Status Updates and Wall Posts</vt:lpstr>
      <vt:lpstr>Slide 3</vt:lpstr>
      <vt:lpstr>True Story 1  </vt:lpstr>
      <vt:lpstr>True Story 2 </vt:lpstr>
      <vt:lpstr>Posting about others or on somebody else’s wall</vt:lpstr>
      <vt:lpstr>Ontario College of Teachers</vt:lpstr>
      <vt:lpstr>Ontario College of Teachers</vt:lpstr>
      <vt:lpstr>Questions?</vt:lpstr>
    </vt:vector>
  </TitlesOfParts>
  <Company>CEOP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Purely for parents</dc:title>
  <dc:creator>CEOP</dc:creator>
  <cp:lastModifiedBy>chris</cp:lastModifiedBy>
  <cp:revision>326</cp:revision>
  <dcterms:created xsi:type="dcterms:W3CDTF">2006-06-28T11:05:39Z</dcterms:created>
  <dcterms:modified xsi:type="dcterms:W3CDTF">2010-06-22T17:48:56Z</dcterms:modified>
</cp:coreProperties>
</file>