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  <p:sldMasterId id="2147483744" r:id="rId2"/>
    <p:sldMasterId id="2147483750" r:id="rId3"/>
  </p:sldMasterIdLst>
  <p:sldIdLst>
    <p:sldId id="256" r:id="rId4"/>
    <p:sldId id="276" r:id="rId5"/>
    <p:sldId id="284" r:id="rId6"/>
    <p:sldId id="257" r:id="rId7"/>
    <p:sldId id="271" r:id="rId8"/>
    <p:sldId id="258" r:id="rId9"/>
    <p:sldId id="259" r:id="rId10"/>
    <p:sldId id="279" r:id="rId11"/>
    <p:sldId id="280" r:id="rId12"/>
    <p:sldId id="281" r:id="rId13"/>
    <p:sldId id="282" r:id="rId14"/>
    <p:sldId id="283" r:id="rId15"/>
    <p:sldId id="261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801"/>
    <a:srgbClr val="FF740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99" autoAdjust="0"/>
    <p:restoredTop sz="94660"/>
  </p:normalViewPr>
  <p:slideViewPr>
    <p:cSldViewPr>
      <p:cViewPr varScale="1">
        <p:scale>
          <a:sx n="68" d="100"/>
          <a:sy n="68" d="100"/>
        </p:scale>
        <p:origin x="-1452" y="-96"/>
      </p:cViewPr>
      <p:guideLst>
        <p:guide orient="horz" pos="2160"/>
        <p:guide pos="65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3.xml"/><Relationship Id="rId5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rodu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N:\Studio\Products\MailArchiver\PPT\Images\ppt-divider_produ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216" y="3745476"/>
            <a:ext cx="6525569" cy="826523"/>
          </a:xfrm>
          <a:prstGeom prst="rect">
            <a:avLst/>
          </a:prstGeom>
        </p:spPr>
        <p:txBody>
          <a:bodyPr anchor="t"/>
          <a:lstStyle>
            <a:lvl1pPr algn="ctr">
              <a:defRPr sz="1600" b="0" i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8" name="Picture 2" descr="N:\Studio\Logo\GFI_logo_R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  <p:pic>
        <p:nvPicPr>
          <p:cNvPr id="7" name="Picture 2" descr="N:\Studio\Products\MailArchiver\PPT\Images\ppt-divider_product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</p:spPr>
      </p:pic>
      <p:pic>
        <p:nvPicPr>
          <p:cNvPr id="9" name="Picture 2" descr="N:\Studio\MailArchiver\PPT\Images\lines.png"/>
          <p:cNvPicPr>
            <a:picLocks noChangeAspect="1" noChangeArrowheads="1"/>
          </p:cNvPicPr>
          <p:nvPr userDrawn="1"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10" name="Picture 2" descr="N:\Studio\Products\MailArchiver\PPT\Images\gfi_logo.png"/>
          <p:cNvPicPr>
            <a:picLocks noChangeAspect="1" noChangeArrowheads="1"/>
          </p:cNvPicPr>
          <p:nvPr userDrawn="1"/>
        </p:nvPicPr>
        <p:blipFill>
          <a:blip r:embed="rId5" cstate="print"/>
          <a:srcRect r="6410"/>
          <a:stretch>
            <a:fillRect/>
          </a:stretch>
        </p:blipFill>
        <p:spPr bwMode="auto">
          <a:xfrm>
            <a:off x="8387724" y="6341839"/>
            <a:ext cx="626347" cy="284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65493428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N:\Studio\Products\MailArchiver\PPT\Images\ppt-divider_b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500813"/>
          </a:xfrm>
          <a:prstGeom prst="rect">
            <a:avLst/>
          </a:prstGeom>
          <a:noFill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59594" y="1"/>
            <a:ext cx="8024813" cy="5867400"/>
          </a:xfrm>
          <a:effectLst>
            <a:outerShdw blurRad="50800" dist="25400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anchor="ctr"/>
          <a:lstStyle>
            <a:lvl1pPr algn="ctr">
              <a:spcAft>
                <a:spcPts val="600"/>
              </a:spcAft>
              <a:defRPr sz="3200" i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5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9" name="Picture 2" descr="N:\Studio\Logo\GFI_logo_R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  <p:pic>
        <p:nvPicPr>
          <p:cNvPr id="6" name="Picture 2" descr="N:\Studio\Products\MailArchiver\PPT\Images\ppt-divider_bg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500813"/>
          </a:xfrm>
          <a:prstGeom prst="rect">
            <a:avLst/>
          </a:prstGeom>
          <a:noFill/>
        </p:spPr>
      </p:pic>
      <p:pic>
        <p:nvPicPr>
          <p:cNvPr id="7" name="Picture 2" descr="N:\Studio\MailArchiver\PPT\Images\lines.png"/>
          <p:cNvPicPr>
            <a:picLocks noChangeAspect="1" noChangeArrowheads="1"/>
          </p:cNvPicPr>
          <p:nvPr userDrawn="1"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10" name="Picture 2" descr="N:\Studio\Products\MailArchiver\PPT\Images\gfi_logo.png"/>
          <p:cNvPicPr>
            <a:picLocks noChangeAspect="1" noChangeArrowheads="1"/>
          </p:cNvPicPr>
          <p:nvPr userDrawn="1"/>
        </p:nvPicPr>
        <p:blipFill>
          <a:blip r:embed="rId5" cstate="print"/>
          <a:srcRect r="6410"/>
          <a:stretch>
            <a:fillRect/>
          </a:stretch>
        </p:blipFill>
        <p:spPr bwMode="auto">
          <a:xfrm>
            <a:off x="8387724" y="6341839"/>
            <a:ext cx="626347" cy="284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0405704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agraph &amp;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1975" y="1268413"/>
            <a:ext cx="8032750" cy="4568825"/>
          </a:xfrm>
        </p:spPr>
        <p:txBody>
          <a:bodyPr/>
          <a:lstStyle>
            <a:lvl1pPr marL="0" indent="0">
              <a:buClr>
                <a:srgbClr val="0079C1"/>
              </a:buClr>
              <a:buSzPct val="120000"/>
              <a:buFontTx/>
              <a:buNone/>
              <a:defRPr sz="1800"/>
            </a:lvl1pPr>
            <a:lvl2pPr marL="717550" indent="-358775">
              <a:spcBef>
                <a:spcPts val="300"/>
              </a:spcBef>
              <a:buSzPct val="120000"/>
              <a:buFont typeface="Vrinda" pitchFamily="34" charset="0"/>
              <a:buChar char="»"/>
              <a:defRPr sz="1800"/>
            </a:lvl2pPr>
            <a:lvl3pPr marL="982663" indent="-260350">
              <a:defRPr sz="1600"/>
            </a:lvl3pPr>
            <a:lvl4pPr marL="1162050" indent="-179388">
              <a:defRPr sz="1600"/>
            </a:lvl4pPr>
            <a:lvl5pPr marL="1435100" indent="-273050">
              <a:spcBef>
                <a:spcPts val="450"/>
              </a:spcBef>
              <a:buFont typeface="Arial" pitchFamily="34" charset="0"/>
              <a:buChar char="–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94903951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5562600" cy="4572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Font typeface="Arial" pitchFamily="34" charset="0"/>
              <a:buNone/>
              <a:defRPr sz="1800" b="1">
                <a:solidFill>
                  <a:srgbClr val="3399FF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spcBef>
                <a:spcPts val="300"/>
              </a:spcBef>
              <a:spcAft>
                <a:spcPts val="2400"/>
              </a:spcAft>
              <a:buFont typeface="Arial" pitchFamily="34" charset="0"/>
              <a:buNone/>
              <a:defRPr sz="16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2pPr>
            <a:lvl3pPr marL="0" indent="0">
              <a:spcBef>
                <a:spcPts val="1200"/>
              </a:spcBef>
              <a:buFont typeface="Arial" pitchFamily="34" charset="0"/>
              <a:buNone/>
              <a:defRPr sz="1800">
                <a:solidFill>
                  <a:srgbClr val="3399FF"/>
                </a:solidFill>
                <a:latin typeface="Arial" pitchFamily="34" charset="0"/>
                <a:cs typeface="Arial" pitchFamily="34" charset="0"/>
              </a:defRPr>
            </a:lvl3pPr>
            <a:lvl4pPr marL="0" indent="0"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4pPr>
            <a:lvl5pPr marL="360363" indent="-34290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600200"/>
            <a:ext cx="1905000" cy="4572000"/>
          </a:xfrm>
        </p:spPr>
        <p:txBody>
          <a:bodyPr>
            <a:noAutofit/>
          </a:bodyPr>
          <a:lstStyle>
            <a:lvl1pPr marL="0" indent="0" algn="ctr">
              <a:spcBef>
                <a:spcPts val="600"/>
              </a:spcBef>
              <a:buNone/>
              <a:defRPr sz="14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85800" y="1295400"/>
            <a:ext cx="7772400" cy="0"/>
          </a:xfrm>
          <a:prstGeom prst="line">
            <a:avLst/>
          </a:prstGeom>
          <a:ln w="1905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9908812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roduct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N:\Studio\Products\MailArchiver\PPT\Images\ppt-divider_produc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9216" y="3745476"/>
            <a:ext cx="6525569" cy="826523"/>
          </a:xfrm>
          <a:prstGeom prst="rect">
            <a:avLst/>
          </a:prstGeom>
        </p:spPr>
        <p:txBody>
          <a:bodyPr anchor="t"/>
          <a:lstStyle>
            <a:lvl1pPr algn="ctr">
              <a:defRPr sz="1600" b="0" i="1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pic>
        <p:nvPicPr>
          <p:cNvPr id="4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8" name="Picture 2" descr="N:\Studio\Logo\GFI_logo_R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  <p:pic>
        <p:nvPicPr>
          <p:cNvPr id="7" name="Picture 2" descr="N:\Studio\Products\MailArchiver\PPT\Images\ppt-divider_product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500813"/>
          </a:xfrm>
          <a:prstGeom prst="rect">
            <a:avLst/>
          </a:prstGeom>
          <a:noFill/>
        </p:spPr>
      </p:pic>
      <p:pic>
        <p:nvPicPr>
          <p:cNvPr id="9" name="Picture 2" descr="N:\Studio\MailArchiver\PPT\Images\lines.png"/>
          <p:cNvPicPr>
            <a:picLocks noChangeAspect="1" noChangeArrowheads="1"/>
          </p:cNvPicPr>
          <p:nvPr userDrawn="1"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10" name="Picture 2" descr="N:\Studio\Products\MailArchiver\PPT\Images\gfi_logo.png"/>
          <p:cNvPicPr>
            <a:picLocks noChangeAspect="1" noChangeArrowheads="1"/>
          </p:cNvPicPr>
          <p:nvPr userDrawn="1"/>
        </p:nvPicPr>
        <p:blipFill>
          <a:blip r:embed="rId5" cstate="print"/>
          <a:srcRect r="6410"/>
          <a:stretch>
            <a:fillRect/>
          </a:stretch>
        </p:blipFill>
        <p:spPr bwMode="auto">
          <a:xfrm>
            <a:off x="8387724" y="6341839"/>
            <a:ext cx="626347" cy="284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6537584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ub Titles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N:\Studio\Products\MailArchiver\PPT\Images\ppt-divider_bg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500813"/>
          </a:xfrm>
          <a:prstGeom prst="rect">
            <a:avLst/>
          </a:prstGeom>
          <a:noFill/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559594" y="1"/>
            <a:ext cx="8024813" cy="5867400"/>
          </a:xfrm>
          <a:effectLst>
            <a:outerShdw blurRad="50800" dist="2540000" dir="5400000" sx="1000" sy="1000" algn="ctr" rotWithShape="0">
              <a:srgbClr val="000000">
                <a:alpha val="43000"/>
              </a:srgbClr>
            </a:outerShdw>
          </a:effectLst>
        </p:spPr>
        <p:txBody>
          <a:bodyPr anchor="ctr"/>
          <a:lstStyle>
            <a:lvl1pPr algn="ctr">
              <a:spcAft>
                <a:spcPts val="600"/>
              </a:spcAft>
              <a:defRPr sz="3200" i="1" cap="all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  <p:pic>
        <p:nvPicPr>
          <p:cNvPr id="5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9" name="Picture 2" descr="N:\Studio\Logo\GFI_logo_RGB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  <p:pic>
        <p:nvPicPr>
          <p:cNvPr id="6" name="Picture 2" descr="N:\Studio\Products\MailArchiver\PPT\Images\ppt-divider_bg2.jp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44001" cy="6500813"/>
          </a:xfrm>
          <a:prstGeom prst="rect">
            <a:avLst/>
          </a:prstGeom>
          <a:noFill/>
        </p:spPr>
      </p:pic>
      <p:pic>
        <p:nvPicPr>
          <p:cNvPr id="7" name="Picture 2" descr="N:\Studio\MailArchiver\PPT\Images\lines.png"/>
          <p:cNvPicPr>
            <a:picLocks noChangeAspect="1" noChangeArrowheads="1"/>
          </p:cNvPicPr>
          <p:nvPr userDrawn="1"/>
        </p:nvPicPr>
        <p:blipFill>
          <a:blip r:embed="rId3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pic>
        <p:nvPicPr>
          <p:cNvPr id="10" name="Picture 2" descr="N:\Studio\Products\MailArchiver\PPT\Images\gfi_logo.png"/>
          <p:cNvPicPr>
            <a:picLocks noChangeAspect="1" noChangeArrowheads="1"/>
          </p:cNvPicPr>
          <p:nvPr userDrawn="1"/>
        </p:nvPicPr>
        <p:blipFill>
          <a:blip r:embed="rId5" cstate="print"/>
          <a:srcRect r="6410"/>
          <a:stretch>
            <a:fillRect/>
          </a:stretch>
        </p:blipFill>
        <p:spPr bwMode="auto">
          <a:xfrm>
            <a:off x="8387724" y="6341839"/>
            <a:ext cx="626347" cy="28442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97763429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ragraph &amp; Poi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1975" y="1268413"/>
            <a:ext cx="8032750" cy="4568825"/>
          </a:xfrm>
        </p:spPr>
        <p:txBody>
          <a:bodyPr/>
          <a:lstStyle>
            <a:lvl1pPr marL="0" indent="0">
              <a:buClr>
                <a:srgbClr val="0079C1"/>
              </a:buClr>
              <a:buSzPct val="120000"/>
              <a:buFontTx/>
              <a:buNone/>
              <a:defRPr sz="1800"/>
            </a:lvl1pPr>
            <a:lvl2pPr marL="717550" indent="-358775">
              <a:spcBef>
                <a:spcPts val="300"/>
              </a:spcBef>
              <a:buSzPct val="120000"/>
              <a:buFont typeface="Vrinda" pitchFamily="34" charset="0"/>
              <a:buChar char="»"/>
              <a:defRPr sz="1800"/>
            </a:lvl2pPr>
            <a:lvl3pPr marL="982663" indent="-260350">
              <a:defRPr sz="1600"/>
            </a:lvl3pPr>
            <a:lvl4pPr marL="1162050" indent="-179388">
              <a:defRPr sz="1600"/>
            </a:lvl4pPr>
            <a:lvl5pPr marL="1435100" indent="-273050">
              <a:spcBef>
                <a:spcPts val="450"/>
              </a:spcBef>
              <a:buFont typeface="Arial" pitchFamily="34" charset="0"/>
              <a:buChar char="–"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9860631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5562600" cy="4572000"/>
          </a:xfrm>
        </p:spPr>
        <p:txBody>
          <a:bodyPr>
            <a:normAutofit/>
          </a:bodyPr>
          <a:lstStyle>
            <a:lvl1pPr marL="0" indent="0">
              <a:spcBef>
                <a:spcPts val="600"/>
              </a:spcBef>
              <a:buFont typeface="Arial" pitchFamily="34" charset="0"/>
              <a:buNone/>
              <a:defRPr sz="1800" b="1">
                <a:solidFill>
                  <a:srgbClr val="3399FF"/>
                </a:solidFill>
                <a:latin typeface="Arial" pitchFamily="34" charset="0"/>
                <a:cs typeface="Arial" pitchFamily="34" charset="0"/>
              </a:defRPr>
            </a:lvl1pPr>
            <a:lvl2pPr marL="0" indent="0">
              <a:spcBef>
                <a:spcPts val="300"/>
              </a:spcBef>
              <a:spcAft>
                <a:spcPts val="2400"/>
              </a:spcAft>
              <a:buFont typeface="Arial" pitchFamily="34" charset="0"/>
              <a:buNone/>
              <a:defRPr sz="16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2pPr>
            <a:lvl3pPr marL="0" indent="0">
              <a:spcBef>
                <a:spcPts val="1200"/>
              </a:spcBef>
              <a:buFont typeface="Arial" pitchFamily="34" charset="0"/>
              <a:buNone/>
              <a:defRPr sz="1800">
                <a:solidFill>
                  <a:srgbClr val="3399FF"/>
                </a:solidFill>
                <a:latin typeface="Arial" pitchFamily="34" charset="0"/>
                <a:cs typeface="Arial" pitchFamily="34" charset="0"/>
              </a:defRPr>
            </a:lvl3pPr>
            <a:lvl4pPr marL="0" indent="0">
              <a:spcBef>
                <a:spcPts val="0"/>
              </a:spcBef>
              <a:buFont typeface="Arial" pitchFamily="34" charset="0"/>
              <a:buNone/>
              <a:defRPr sz="14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4pPr>
            <a:lvl5pPr marL="360363" indent="-342900">
              <a:buNone/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0" name="Content Placeholder 3"/>
          <p:cNvSpPr>
            <a:spLocks noGrp="1"/>
          </p:cNvSpPr>
          <p:nvPr>
            <p:ph sz="half" idx="2"/>
          </p:nvPr>
        </p:nvSpPr>
        <p:spPr>
          <a:xfrm>
            <a:off x="6553200" y="1600200"/>
            <a:ext cx="1905000" cy="4572000"/>
          </a:xfrm>
        </p:spPr>
        <p:txBody>
          <a:bodyPr>
            <a:noAutofit/>
          </a:bodyPr>
          <a:lstStyle>
            <a:lvl1pPr marL="0" indent="0" algn="ctr">
              <a:spcBef>
                <a:spcPts val="600"/>
              </a:spcBef>
              <a:buNone/>
              <a:defRPr sz="1400">
                <a:solidFill>
                  <a:srgbClr val="666666"/>
                </a:solidFill>
                <a:latin typeface="Arial" pitchFamily="34" charset="0"/>
                <a:cs typeface="Arial" pitchFamily="34" charset="0"/>
              </a:defRPr>
            </a:lvl1pPr>
            <a:lvl2pPr>
              <a:buNone/>
              <a:defRPr sz="1600"/>
            </a:lvl2pPr>
            <a:lvl3pPr>
              <a:buNone/>
              <a:defRPr sz="16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685800" y="1295400"/>
            <a:ext cx="7772400" cy="0"/>
          </a:xfrm>
          <a:prstGeom prst="line">
            <a:avLst/>
          </a:prstGeom>
          <a:ln w="19050">
            <a:solidFill>
              <a:srgbClr val="CCCCC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7585429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8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2.png"/><Relationship Id="rId5" Type="http://schemas.openxmlformats.org/officeDocument/2006/relationships/theme" Target="../theme/theme3.xml"/><Relationship Id="rId4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6051200-3593-4DDF-8932-9472AB58A419}" type="datetimeFigureOut">
              <a:rPr lang="en-GB" smtClean="0"/>
              <a:pPr/>
              <a:t>06/06/2012</a:t>
            </a:fld>
            <a:endParaRPr lang="en-GB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DD19B5C2-BC09-4E2B-B7E1-96E139F1A627}" type="slidenum">
              <a:rPr lang="en-GB" smtClean="0"/>
              <a:pPr/>
              <a:t>‹#›</a:t>
            </a:fld>
            <a:endParaRPr lang="en-GB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6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sp>
        <p:nvSpPr>
          <p:cNvPr id="2050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295275"/>
            <a:ext cx="8024813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1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975" y="1268413"/>
            <a:ext cx="80137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 Fifth level</a:t>
            </a:r>
            <a:endParaRPr lang="en-US" smtClean="0"/>
          </a:p>
        </p:txBody>
      </p:sp>
      <p:sp>
        <p:nvSpPr>
          <p:cNvPr id="10" name="TextBox 9"/>
          <p:cNvSpPr txBox="1"/>
          <p:nvPr/>
        </p:nvSpPr>
        <p:spPr>
          <a:xfrm>
            <a:off x="8429625" y="104775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CC3300"/>
              </a:buClr>
              <a:buFont typeface="Arial" charset="0"/>
              <a:buNone/>
            </a:pPr>
            <a:fld id="{AE7DBBA0-5C6B-47A1-9E98-BFACD941CDFB}" type="slidenum">
              <a:rPr lang="en-GB" sz="800" i="1" smtClean="0">
                <a:solidFill>
                  <a:srgbClr val="AAAAAA"/>
                </a:solidFill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CC3300"/>
                </a:buClr>
                <a:buFont typeface="Arial" charset="0"/>
                <a:buNone/>
              </a:pPr>
              <a:t>‹#›</a:t>
            </a:fld>
            <a:endParaRPr lang="en-GB" sz="800" i="1" dirty="0">
              <a:solidFill>
                <a:srgbClr val="AAAAAA"/>
              </a:solidFill>
            </a:endParaRPr>
          </a:p>
        </p:txBody>
      </p:sp>
      <p:pic>
        <p:nvPicPr>
          <p:cNvPr id="12" name="Picture 2" descr="N:\Studio\Logo\GFI_logo_RGB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3820955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9" r:id="rId4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rgbClr val="0079C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CC3300"/>
        </a:buClr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2925" indent="-363538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SzPct val="120000"/>
        <a:buFont typeface="Vrinda" pitchFamily="34" charset="0"/>
        <a:buChar char="»"/>
        <a:defRPr>
          <a:solidFill>
            <a:schemeClr val="tx1"/>
          </a:solidFill>
          <a:latin typeface="+mn-lt"/>
        </a:defRPr>
      </a:lvl2pPr>
      <a:lvl3pPr marL="896938" indent="-355600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SzPct val="120000"/>
        <a:buFont typeface="Arial" charset="0"/>
        <a:buChar char="□"/>
        <a:defRPr sz="1600">
          <a:solidFill>
            <a:schemeClr val="tx1"/>
          </a:solidFill>
          <a:latin typeface="+mn-lt"/>
        </a:defRPr>
      </a:lvl3pPr>
      <a:lvl4pPr marL="1165225" indent="-268288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Font typeface="Arial" charset="0"/>
        <a:buChar char="&gt;"/>
        <a:defRPr sz="1600">
          <a:solidFill>
            <a:schemeClr val="tx1"/>
          </a:solidFill>
          <a:latin typeface="+mn-lt"/>
        </a:defRPr>
      </a:lvl4pPr>
      <a:lvl5pPr marL="1431925" indent="-266700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Font typeface="Arial" charset="0"/>
        <a:buChar char="•"/>
        <a:defRPr sz="1600">
          <a:solidFill>
            <a:schemeClr val="tx1"/>
          </a:solidFill>
          <a:latin typeface="+mn-lt"/>
        </a:defRPr>
      </a:lvl5pPr>
      <a:lvl6pPr marL="22860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6pPr>
      <a:lvl7pPr marL="27432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7pPr>
      <a:lvl8pPr marL="32004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8pPr>
      <a:lvl9pPr marL="3657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N:\Studio\MailArchiver\PPT\Images\lines.png"/>
          <p:cNvPicPr>
            <a:picLocks noChangeAspect="1" noChangeArrowheads="1"/>
          </p:cNvPicPr>
          <p:nvPr/>
        </p:nvPicPr>
        <p:blipFill>
          <a:blip r:embed="rId6" cstate="print"/>
          <a:srcRect l="1310" r="3263" b="736"/>
          <a:stretch>
            <a:fillRect/>
          </a:stretch>
        </p:blipFill>
        <p:spPr bwMode="auto">
          <a:xfrm>
            <a:off x="0" y="5647765"/>
            <a:ext cx="9144000" cy="1210235"/>
          </a:xfrm>
          <a:prstGeom prst="rect">
            <a:avLst/>
          </a:prstGeom>
          <a:noFill/>
        </p:spPr>
      </p:pic>
      <p:sp>
        <p:nvSpPr>
          <p:cNvPr id="2050" name="Rectangle 25"/>
          <p:cNvSpPr>
            <a:spLocks noGrp="1" noChangeArrowheads="1"/>
          </p:cNvSpPr>
          <p:nvPr>
            <p:ph type="title"/>
          </p:nvPr>
        </p:nvSpPr>
        <p:spPr bwMode="auto">
          <a:xfrm>
            <a:off x="561975" y="295275"/>
            <a:ext cx="8024813" cy="72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2051" name="Rectangle 26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1975" y="1268413"/>
            <a:ext cx="8013700" cy="4641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 Fifth level</a:t>
            </a:r>
            <a:endParaRPr lang="en-US" smtClean="0"/>
          </a:p>
        </p:txBody>
      </p:sp>
      <p:sp>
        <p:nvSpPr>
          <p:cNvPr id="10" name="TextBox 9"/>
          <p:cNvSpPr txBox="1"/>
          <p:nvPr/>
        </p:nvSpPr>
        <p:spPr>
          <a:xfrm>
            <a:off x="8429625" y="104775"/>
            <a:ext cx="53340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base">
              <a:spcBef>
                <a:spcPct val="50000"/>
              </a:spcBef>
              <a:spcAft>
                <a:spcPct val="0"/>
              </a:spcAft>
              <a:buClr>
                <a:srgbClr val="CC3300"/>
              </a:buClr>
              <a:buFont typeface="Arial" charset="0"/>
              <a:buNone/>
            </a:pPr>
            <a:fld id="{AE7DBBA0-5C6B-47A1-9E98-BFACD941CDFB}" type="slidenum">
              <a:rPr lang="en-GB" sz="800" i="1" smtClean="0">
                <a:solidFill>
                  <a:srgbClr val="AAAAAA"/>
                </a:solidFill>
              </a:rPr>
              <a:pPr algn="r" fontAlgn="base">
                <a:spcBef>
                  <a:spcPct val="50000"/>
                </a:spcBef>
                <a:spcAft>
                  <a:spcPct val="0"/>
                </a:spcAft>
                <a:buClr>
                  <a:srgbClr val="CC3300"/>
                </a:buClr>
                <a:buFont typeface="Arial" charset="0"/>
                <a:buNone/>
              </a:pPr>
              <a:t>‹#›</a:t>
            </a:fld>
            <a:endParaRPr lang="en-GB" sz="800" i="1" dirty="0">
              <a:solidFill>
                <a:srgbClr val="AAAAAA"/>
              </a:solidFill>
            </a:endParaRPr>
          </a:p>
        </p:txBody>
      </p:sp>
      <p:pic>
        <p:nvPicPr>
          <p:cNvPr id="12" name="Picture 2" descr="N:\Studio\Logo\GFI_logo_RGB.pn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467002" y="6381750"/>
            <a:ext cx="462688" cy="20342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8276701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5" r:id="rId4"/>
  </p:sldLayoutIdLst>
  <p:transition/>
  <p:timing>
    <p:tnLst>
      <p:par>
        <p:cTn id="1" dur="indefinite" restart="never" nodeType="tmRoot"/>
      </p:par>
    </p:tnLst>
  </p:timing>
  <p:hf hd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 i="1">
          <a:solidFill>
            <a:srgbClr val="0079C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79C1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bg2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0"/>
        </a:spcBef>
        <a:spcAft>
          <a:spcPct val="0"/>
        </a:spcAft>
        <a:buClr>
          <a:srgbClr val="CC3300"/>
        </a:buClr>
        <a:buFont typeface="Wingdings" pitchFamily="2" charset="2"/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542925" indent="-363538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SzPct val="120000"/>
        <a:buFont typeface="Vrinda" pitchFamily="34" charset="0"/>
        <a:buChar char="»"/>
        <a:defRPr>
          <a:solidFill>
            <a:schemeClr val="tx1"/>
          </a:solidFill>
          <a:latin typeface="+mn-lt"/>
        </a:defRPr>
      </a:lvl2pPr>
      <a:lvl3pPr marL="896938" indent="-355600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SzPct val="120000"/>
        <a:buFont typeface="Arial" charset="0"/>
        <a:buChar char="□"/>
        <a:defRPr sz="1600">
          <a:solidFill>
            <a:schemeClr val="tx1"/>
          </a:solidFill>
          <a:latin typeface="+mn-lt"/>
        </a:defRPr>
      </a:lvl3pPr>
      <a:lvl4pPr marL="1165225" indent="-268288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Font typeface="Arial" charset="0"/>
        <a:buChar char="&gt;"/>
        <a:defRPr sz="1600">
          <a:solidFill>
            <a:schemeClr val="tx1"/>
          </a:solidFill>
          <a:latin typeface="+mn-lt"/>
        </a:defRPr>
      </a:lvl4pPr>
      <a:lvl5pPr marL="1431925" indent="-266700" algn="l" rtl="0" eaLnBrk="1" fontAlgn="base" hangingPunct="1">
        <a:spcBef>
          <a:spcPct val="20000"/>
        </a:spcBef>
        <a:spcAft>
          <a:spcPct val="0"/>
        </a:spcAft>
        <a:buClr>
          <a:srgbClr val="0079C1"/>
        </a:buClr>
        <a:buFont typeface="Arial" charset="0"/>
        <a:buChar char="•"/>
        <a:defRPr sz="1600">
          <a:solidFill>
            <a:schemeClr val="tx1"/>
          </a:solidFill>
          <a:latin typeface="+mn-lt"/>
        </a:defRPr>
      </a:lvl5pPr>
      <a:lvl6pPr marL="22860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6pPr>
      <a:lvl7pPr marL="27432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7pPr>
      <a:lvl8pPr marL="32004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8pPr>
      <a:lvl9pPr marL="3657600" algn="l" rtl="0" eaLnBrk="1" fontAlgn="base" hangingPunct="1">
        <a:spcBef>
          <a:spcPct val="20000"/>
        </a:spcBef>
        <a:spcAft>
          <a:spcPct val="0"/>
        </a:spcAft>
        <a:buClr>
          <a:srgbClr val="CC0000"/>
        </a:buClr>
        <a:buFont typeface="Arial" charset="0"/>
        <a:defRPr sz="16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487733" y="2492896"/>
            <a:ext cx="184731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54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7544" y="2126466"/>
            <a:ext cx="8280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5400" b="1" dirty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 Your Own Device</a:t>
            </a:r>
            <a:endParaRPr lang="en-US" sz="5400" b="1" i="1" dirty="0">
              <a:ln w="12700">
                <a:noFill/>
                <a:prstDash val="solid"/>
              </a:ln>
              <a:solidFill>
                <a:srgbClr val="FF98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507410" y="3861048"/>
            <a:ext cx="6201185" cy="156966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600" dirty="0"/>
              <a:t>Russell </a:t>
            </a:r>
            <a:r>
              <a:rPr lang="en-GB" sz="3600" dirty="0" err="1" smtClean="0"/>
              <a:t>Dyas</a:t>
            </a:r>
            <a:endParaRPr lang="en-GB" sz="3600" dirty="0"/>
          </a:p>
          <a:p>
            <a:pPr algn="ctr"/>
            <a:r>
              <a:rPr lang="en-GB" sz="60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Impero</a:t>
            </a:r>
            <a:r>
              <a:rPr lang="en-GB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Software</a:t>
            </a:r>
          </a:p>
        </p:txBody>
      </p:sp>
    </p:spTree>
    <p:extLst>
      <p:ext uri="{BB962C8B-B14F-4D97-AF65-F5344CB8AC3E}">
        <p14:creationId xmlns:p14="http://schemas.microsoft.com/office/powerpoint/2010/main" xmlns="" val="22952476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745803" y="1160495"/>
            <a:ext cx="35779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Who Am I?</a:t>
            </a:r>
          </a:p>
        </p:txBody>
      </p:sp>
      <p:sp>
        <p:nvSpPr>
          <p:cNvPr id="9" name="Rectangle 8"/>
          <p:cNvSpPr/>
          <p:nvPr/>
        </p:nvSpPr>
        <p:spPr>
          <a:xfrm>
            <a:off x="7452320" y="44624"/>
            <a:ext cx="1565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5400" b="1" i="1" dirty="0">
              <a:ln w="12700">
                <a:noFill/>
                <a:prstDash val="solid"/>
              </a:ln>
              <a:solidFill>
                <a:srgbClr val="FF980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20776" y="2204864"/>
            <a:ext cx="3159904" cy="131061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900"/>
              </a:lnSpc>
            </a:pPr>
            <a:r>
              <a:rPr lang="en-US" sz="3200" dirty="0"/>
              <a:t>Russell </a:t>
            </a:r>
            <a:r>
              <a:rPr lang="en-US" sz="3200" dirty="0" err="1"/>
              <a:t>Dyas</a:t>
            </a:r>
            <a:r>
              <a:rPr lang="en-US" sz="3200" dirty="0"/>
              <a:t>:</a:t>
            </a:r>
          </a:p>
          <a:p>
            <a:pPr>
              <a:lnSpc>
                <a:spcPts val="1900"/>
              </a:lnSpc>
            </a:pP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en-US" dirty="0"/>
              <a:t>- Educational </a:t>
            </a:r>
            <a:r>
              <a:rPr lang="en-US" dirty="0" smtClean="0"/>
              <a:t>Technologist</a:t>
            </a:r>
          </a:p>
          <a:p>
            <a:pPr>
              <a:lnSpc>
                <a:spcPts val="1900"/>
              </a:lnSpc>
            </a:pPr>
            <a:endParaRPr lang="en-US" dirty="0"/>
          </a:p>
          <a:p>
            <a:pPr>
              <a:lnSpc>
                <a:spcPts val="1900"/>
              </a:lnSpc>
            </a:pPr>
            <a:r>
              <a:rPr lang="en-US" dirty="0"/>
              <a:t>- </a:t>
            </a:r>
            <a:r>
              <a:rPr lang="en-GB" smtClean="0"/>
              <a:t>Quality Assurance Manager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320776" y="3676836"/>
            <a:ext cx="7632848" cy="30700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/>
              <a:t>Previous to </a:t>
            </a:r>
            <a:r>
              <a:rPr lang="en-US" sz="3200" dirty="0" err="1"/>
              <a:t>Impero</a:t>
            </a:r>
            <a:r>
              <a:rPr lang="en-US" sz="3200" dirty="0"/>
              <a:t>:</a:t>
            </a:r>
          </a:p>
          <a:p>
            <a:pPr>
              <a:lnSpc>
                <a:spcPts val="1900"/>
              </a:lnSpc>
            </a:pPr>
            <a:r>
              <a:rPr lang="en-US" dirty="0"/>
              <a:t/>
            </a:r>
            <a:br>
              <a:rPr lang="en-US" dirty="0"/>
            </a:br>
            <a:r>
              <a:rPr lang="en-US" dirty="0"/>
              <a:t>- Marketing &amp; PR Manager For </a:t>
            </a:r>
            <a:r>
              <a:rPr lang="en-US" dirty="0" smtClean="0"/>
              <a:t>EduGeek.net</a:t>
            </a:r>
          </a:p>
          <a:p>
            <a:pPr>
              <a:lnSpc>
                <a:spcPts val="1900"/>
              </a:lnSpc>
            </a:pPr>
            <a:endParaRPr lang="en-US" dirty="0"/>
          </a:p>
          <a:p>
            <a:r>
              <a:rPr lang="en-GB" dirty="0" smtClean="0"/>
              <a:t>- Network </a:t>
            </a:r>
            <a:r>
              <a:rPr lang="en-GB" dirty="0"/>
              <a:t>Manager For Over  Ten Years Working In </a:t>
            </a:r>
            <a:r>
              <a:rPr lang="en-GB" dirty="0" smtClean="0"/>
              <a:t>   </a:t>
            </a:r>
            <a:r>
              <a:rPr lang="en-GB" dirty="0"/>
              <a:t/>
            </a:r>
            <a:br>
              <a:rPr lang="en-GB" dirty="0"/>
            </a:br>
            <a:r>
              <a:rPr lang="en-GB" dirty="0" smtClean="0"/>
              <a:t>   Schools </a:t>
            </a:r>
            <a:r>
              <a:rPr lang="en-GB" dirty="0"/>
              <a:t>and Colleges</a:t>
            </a:r>
            <a:r>
              <a:rPr lang="en-GB" dirty="0" smtClean="0"/>
              <a:t>.</a:t>
            </a:r>
          </a:p>
          <a:p>
            <a:endParaRPr lang="en-GB" dirty="0"/>
          </a:p>
          <a:p>
            <a:r>
              <a:rPr lang="en-GB" dirty="0"/>
              <a:t>- Provided ICT Advice &amp; Expertise To Various National   </a:t>
            </a:r>
          </a:p>
          <a:p>
            <a:r>
              <a:rPr lang="en-GB" dirty="0"/>
              <a:t>   Bodies Such As NAACE and BECTA.</a:t>
            </a:r>
          </a:p>
          <a:p>
            <a:pPr marL="342900" indent="-342900">
              <a:buFontTx/>
              <a:buChar char="-"/>
            </a:pPr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7546240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36681" y="1160495"/>
            <a:ext cx="559614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How We Got </a:t>
            </a:r>
            <a:r>
              <a:rPr lang="en-GB" sz="5400" dirty="0" smtClean="0"/>
              <a:t>Here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47027" y="4676113"/>
            <a:ext cx="8217891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GB" b="1" i="1" dirty="0" smtClean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Now</a:t>
            </a: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Then the credit crunch hit and that one laptop per child model was not </a:t>
            </a:r>
            <a:endParaRPr lang="en-GB" dirty="0" smtClean="0"/>
          </a:p>
          <a:p>
            <a:pPr lvl="1"/>
            <a:r>
              <a:rPr lang="en-GB" dirty="0" smtClean="0"/>
              <a:t>     viable </a:t>
            </a:r>
            <a:r>
              <a:rPr lang="en-GB" dirty="0"/>
              <a:t>option</a:t>
            </a:r>
            <a:r>
              <a:rPr lang="en-GB" dirty="0" smtClean="0"/>
              <a:t>.</a:t>
            </a:r>
          </a:p>
          <a:p>
            <a:pPr lvl="1"/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Due to cost saving education establishments have started to look at Bring </a:t>
            </a:r>
            <a:endParaRPr lang="en-GB" dirty="0" smtClean="0"/>
          </a:p>
          <a:p>
            <a:pPr lvl="1"/>
            <a:r>
              <a:rPr lang="en-GB" dirty="0"/>
              <a:t> </a:t>
            </a:r>
            <a:r>
              <a:rPr lang="en-GB" dirty="0" smtClean="0"/>
              <a:t>    Your </a:t>
            </a:r>
            <a:r>
              <a:rPr lang="en-GB" dirty="0"/>
              <a:t>Own Device</a:t>
            </a:r>
          </a:p>
          <a:p>
            <a:pPr lvl="1"/>
            <a:endParaRPr lang="en-GB" dirty="0" smtClean="0"/>
          </a:p>
        </p:txBody>
      </p:sp>
      <p:sp>
        <p:nvSpPr>
          <p:cNvPr id="9" name="Rectangle 8"/>
          <p:cNvSpPr/>
          <p:nvPr/>
        </p:nvSpPr>
        <p:spPr>
          <a:xfrm>
            <a:off x="7452320" y="44624"/>
            <a:ext cx="156592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en-US" sz="5400" b="1" i="1" dirty="0">
              <a:ln w="12700">
                <a:noFill/>
                <a:prstDash val="solid"/>
              </a:ln>
              <a:solidFill>
                <a:srgbClr val="FF9801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+mj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47029" y="2083825"/>
            <a:ext cx="8371331" cy="147732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GB" b="1" i="1" dirty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90’s</a:t>
            </a:r>
            <a:r>
              <a:rPr lang="en-GB" dirty="0"/>
              <a:t> 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Tony Blair came into power started funding projects connected with ICT in </a:t>
            </a:r>
            <a:endParaRPr lang="en-GB" dirty="0" smtClean="0"/>
          </a:p>
          <a:p>
            <a:pPr lvl="1"/>
            <a:r>
              <a:rPr lang="en-GB" dirty="0" smtClean="0"/>
              <a:t>     education</a:t>
            </a:r>
            <a:r>
              <a:rPr lang="en-GB" dirty="0"/>
              <a:t>.  </a:t>
            </a:r>
          </a:p>
          <a:p>
            <a:pPr lvl="1"/>
            <a:endParaRPr lang="en-GB" dirty="0" smtClean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/>
              <a:t>The </a:t>
            </a:r>
            <a:r>
              <a:rPr lang="en-GB" dirty="0"/>
              <a:t>key figure was all about Pupil To Computer Ratio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7028" y="3752783"/>
            <a:ext cx="7526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GB" b="1" i="1" dirty="0" smtClean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Early 2000’s</a:t>
            </a: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Various projects especially in the USA around one laptop per child.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xmlns="" val="26847890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373406" y="1124744"/>
            <a:ext cx="4413388" cy="1077218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Bring Your Own Device </a:t>
            </a:r>
            <a:endParaRPr lang="en-GB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ctr"/>
            <a:r>
              <a:rPr lang="en-GB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Implementation Model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373406" y="2202463"/>
            <a:ext cx="4271815" cy="4279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680103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D:\White%20Water%20Rafting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55976" y="2169981"/>
            <a:ext cx="3495444" cy="3332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1064123" y="1124744"/>
            <a:ext cx="69847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Challenges</a:t>
            </a:r>
            <a:endParaRPr lang="en-US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074" name="Picture 2" descr="D:\challenges-in-games-mountain-climbing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9582" y="1880236"/>
            <a:ext cx="3472468" cy="2604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D:\Climbers%20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8" y="4149080"/>
            <a:ext cx="1942933" cy="24575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 descr="D:\_JRA0626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706621" y="4349681"/>
            <a:ext cx="3096344" cy="2058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4891124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3283113" y="967954"/>
            <a:ext cx="25939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 smtClean="0"/>
              <a:t>Support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323740" y="5025547"/>
            <a:ext cx="5907002" cy="110799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lvl="1"/>
            <a:endParaRPr lang="en-GB" dirty="0"/>
          </a:p>
          <a:p>
            <a:r>
              <a:rPr lang="en-GB" sz="2400" dirty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Where Does Technical Support Start &amp; End</a:t>
            </a:r>
          </a:p>
          <a:p>
            <a:pPr lvl="1"/>
            <a:endParaRPr lang="en-GB" sz="2400" dirty="0">
              <a:solidFill>
                <a:srgbClr val="FF98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323740" y="3540525"/>
            <a:ext cx="4112356" cy="14850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400" dirty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Hardware </a:t>
            </a:r>
            <a:r>
              <a:rPr lang="en-GB" sz="2400" dirty="0" smtClean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</a:p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/>
              <a:t>Laptops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Mobile </a:t>
            </a:r>
            <a:r>
              <a:rPr lang="en-GB" dirty="0" smtClean="0"/>
              <a:t>Phones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Netbooks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323740" y="2132856"/>
            <a:ext cx="4112356" cy="14850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GB" sz="2400" dirty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 Hardware </a:t>
            </a:r>
            <a:r>
              <a:rPr lang="en-GB" sz="2400" dirty="0" smtClean="0">
                <a:solidFill>
                  <a:srgbClr val="FF98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</a:t>
            </a:r>
          </a:p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/>
              <a:t>Laptops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Mobile </a:t>
            </a:r>
            <a:r>
              <a:rPr lang="en-GB" dirty="0" smtClean="0"/>
              <a:t>Phones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Netbooks</a:t>
            </a:r>
          </a:p>
        </p:txBody>
      </p:sp>
    </p:spTree>
    <p:extLst>
      <p:ext uri="{BB962C8B-B14F-4D97-AF65-F5344CB8AC3E}">
        <p14:creationId xmlns:p14="http://schemas.microsoft.com/office/powerpoint/2010/main" xmlns="" val="2409147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402038" y="967954"/>
            <a:ext cx="435612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Infrastructure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36" y="3402717"/>
            <a:ext cx="5990768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Existing </a:t>
            </a:r>
            <a:r>
              <a:rPr lang="en-GB" dirty="0" smtClean="0"/>
              <a:t>management tools will they </a:t>
            </a:r>
            <a:r>
              <a:rPr lang="en-GB" dirty="0"/>
              <a:t>support BYOD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859638" y="2780928"/>
            <a:ext cx="4112356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 smtClean="0"/>
              <a:t>Wireless</a:t>
            </a: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2132856"/>
            <a:ext cx="4112356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Can your existing setup cope 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29435955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268686" y="967954"/>
            <a:ext cx="262283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Security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36" y="3402717"/>
            <a:ext cx="5990768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Logging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859638" y="2780928"/>
            <a:ext cx="4112356" cy="4975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Antivirus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2132856"/>
            <a:ext cx="4112356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Patch Management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41679501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717510" y="967954"/>
            <a:ext cx="372518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Governance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36" y="3402717"/>
            <a:ext cx="5990768" cy="81945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Cloud based </a:t>
            </a:r>
            <a:r>
              <a:rPr lang="en-GB" dirty="0" smtClean="0"/>
              <a:t>solutions </a:t>
            </a:r>
            <a:r>
              <a:rPr lang="en-GB" dirty="0"/>
              <a:t>still can have problems running on different platforms.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859638" y="2780928"/>
            <a:ext cx="7816818" cy="77457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Education Software will it run on the OS installed on the students devices.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2132856"/>
            <a:ext cx="4112356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Licensing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17536" y="4222172"/>
            <a:ext cx="5990768" cy="43345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Safeguarding</a:t>
            </a:r>
          </a:p>
        </p:txBody>
      </p:sp>
    </p:spTree>
    <p:extLst>
      <p:ext uri="{BB962C8B-B14F-4D97-AF65-F5344CB8AC3E}">
        <p14:creationId xmlns:p14="http://schemas.microsoft.com/office/powerpoint/2010/main" xmlns="" val="2348489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50952" y="967954"/>
            <a:ext cx="2458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Policies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859638" y="2780928"/>
            <a:ext cx="7816818" cy="4975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Enforcing AUP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2132856"/>
            <a:ext cx="7312762" cy="5616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Time to rip up all your old policies and start writing new ones</a:t>
            </a:r>
          </a:p>
          <a:p>
            <a:pPr lvl="1">
              <a:lnSpc>
                <a:spcPts val="500"/>
              </a:lnSpc>
            </a:pPr>
            <a:endParaRPr lang="en-GB" dirty="0" smtClean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8742763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3361468" y="967954"/>
            <a:ext cx="243727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Culture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36" y="3402717"/>
            <a:ext cx="6998880" cy="11156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Training w</a:t>
            </a:r>
            <a:r>
              <a:rPr lang="en-GB" dirty="0" smtClean="0"/>
              <a:t>hat do </a:t>
            </a:r>
            <a:r>
              <a:rPr lang="en-GB" dirty="0"/>
              <a:t>Your </a:t>
            </a:r>
            <a:r>
              <a:rPr lang="en-GB" dirty="0" smtClean="0"/>
              <a:t>suppliers </a:t>
            </a:r>
            <a:r>
              <a:rPr lang="en-GB" dirty="0"/>
              <a:t>o</a:t>
            </a:r>
            <a:r>
              <a:rPr lang="en-GB" dirty="0" smtClean="0"/>
              <a:t>ffer</a:t>
            </a:r>
          </a:p>
          <a:p>
            <a:pPr>
              <a:lnSpc>
                <a:spcPts val="500"/>
              </a:lnSpc>
            </a:pPr>
            <a:endParaRPr lang="en-GB" dirty="0"/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dirty="0"/>
              <a:t>Is i</a:t>
            </a:r>
            <a:r>
              <a:rPr lang="en-GB" dirty="0" smtClean="0"/>
              <a:t>t free </a:t>
            </a:r>
            <a:r>
              <a:rPr lang="en-GB" dirty="0"/>
              <a:t>or </a:t>
            </a:r>
            <a:r>
              <a:rPr lang="en-GB" dirty="0" smtClean="0"/>
              <a:t>does </a:t>
            </a:r>
            <a:r>
              <a:rPr lang="en-GB" dirty="0"/>
              <a:t>i</a:t>
            </a:r>
            <a:r>
              <a:rPr lang="en-GB" dirty="0" smtClean="0"/>
              <a:t>t cost</a:t>
            </a:r>
            <a:endParaRPr lang="en-GB" dirty="0"/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dirty="0"/>
              <a:t>What t</a:t>
            </a:r>
            <a:r>
              <a:rPr lang="en-GB" dirty="0" smtClean="0"/>
              <a:t>ype technical</a:t>
            </a:r>
            <a:r>
              <a:rPr lang="en-GB" dirty="0"/>
              <a:t>, </a:t>
            </a:r>
            <a:r>
              <a:rPr lang="en-GB" dirty="0" smtClean="0"/>
              <a:t>teacher </a:t>
            </a:r>
            <a:r>
              <a:rPr lang="en-GB" dirty="0"/>
              <a:t>or </a:t>
            </a:r>
            <a:r>
              <a:rPr lang="en-GB" dirty="0" smtClean="0"/>
              <a:t>both</a:t>
            </a:r>
            <a:endParaRPr lang="en-GB" dirty="0"/>
          </a:p>
          <a:p>
            <a:pPr marL="742950" lvl="1" indent="-285750">
              <a:lnSpc>
                <a:spcPts val="500"/>
              </a:lnSpc>
              <a:buFont typeface="Wingdings" pitchFamily="2" charset="2"/>
              <a:buChar char="ü"/>
            </a:pPr>
            <a:endParaRPr lang="en-GB" dirty="0"/>
          </a:p>
        </p:txBody>
      </p:sp>
      <p:sp>
        <p:nvSpPr>
          <p:cNvPr id="15" name="Rectangle 14"/>
          <p:cNvSpPr/>
          <p:nvPr/>
        </p:nvSpPr>
        <p:spPr>
          <a:xfrm>
            <a:off x="859638" y="2780928"/>
            <a:ext cx="7816818" cy="49757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Have you got any teaching tools that can be ran on student devices</a:t>
            </a:r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2132856"/>
            <a:ext cx="7312762" cy="8386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Students can bring device but teaching staff need to be empowered.</a:t>
            </a:r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1317536" y="4653136"/>
            <a:ext cx="5990768" cy="105157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Set e</a:t>
            </a:r>
            <a:r>
              <a:rPr lang="en-GB" dirty="0" smtClean="0"/>
              <a:t>xpectations</a:t>
            </a:r>
          </a:p>
          <a:p>
            <a:pPr>
              <a:lnSpc>
                <a:spcPts val="500"/>
              </a:lnSpc>
            </a:pPr>
            <a:endParaRPr lang="en-GB" dirty="0"/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dirty="0"/>
              <a:t>What can and can’t be one.</a:t>
            </a:r>
          </a:p>
          <a:p>
            <a:pPr marL="285750" indent="-285750">
              <a:buFont typeface="Arial" pitchFamily="34" charset="0"/>
              <a:buChar char="•"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6312245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2858221" y="967954"/>
            <a:ext cx="344376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What Next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317536" y="2904202"/>
            <a:ext cx="6998880" cy="256224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GB" dirty="0"/>
              <a:t>Audit what you currently have. Look at each of the areas and work what you have currently </a:t>
            </a:r>
            <a:r>
              <a:rPr lang="en-GB" dirty="0" smtClean="0"/>
              <a:t>got</a:t>
            </a:r>
          </a:p>
          <a:p>
            <a:pPr>
              <a:lnSpc>
                <a:spcPts val="500"/>
              </a:lnSpc>
            </a:pPr>
            <a:endParaRPr lang="en-GB" dirty="0"/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Infrastructure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Support/Licensing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Governance 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Security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Policies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Culture</a:t>
            </a:r>
          </a:p>
          <a:p>
            <a:pPr marL="285750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Cost</a:t>
            </a:r>
          </a:p>
          <a:p>
            <a:pPr marL="742950" lvl="1" indent="-285750">
              <a:lnSpc>
                <a:spcPts val="500"/>
              </a:lnSpc>
              <a:buFont typeface="Wingdings" pitchFamily="2" charset="2"/>
              <a:buChar char="ü"/>
            </a:pPr>
            <a:endParaRPr lang="en-GB" dirty="0"/>
          </a:p>
        </p:txBody>
      </p:sp>
      <p:sp>
        <p:nvSpPr>
          <p:cNvPr id="16" name="Rectangle 15"/>
          <p:cNvSpPr/>
          <p:nvPr/>
        </p:nvSpPr>
        <p:spPr>
          <a:xfrm>
            <a:off x="859638" y="1896090"/>
            <a:ext cx="7312762" cy="133113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Plan </a:t>
            </a:r>
            <a:r>
              <a:rPr lang="en-GB" dirty="0" smtClean="0"/>
              <a:t>what </a:t>
            </a:r>
            <a:r>
              <a:rPr lang="en-GB" dirty="0"/>
              <a:t>y</a:t>
            </a:r>
            <a:r>
              <a:rPr lang="en-GB" dirty="0" smtClean="0"/>
              <a:t>ou </a:t>
            </a:r>
            <a:r>
              <a:rPr lang="en-GB" dirty="0"/>
              <a:t>w</a:t>
            </a:r>
            <a:r>
              <a:rPr lang="en-GB" dirty="0" smtClean="0"/>
              <a:t>ant </a:t>
            </a:r>
            <a:r>
              <a:rPr lang="en-GB" dirty="0"/>
              <a:t>f</a:t>
            </a:r>
            <a:r>
              <a:rPr lang="en-GB" dirty="0" smtClean="0"/>
              <a:t>rom</a:t>
            </a:r>
            <a:r>
              <a:rPr lang="en-GB" dirty="0"/>
              <a:t> BYOD </a:t>
            </a:r>
            <a:r>
              <a:rPr lang="en-GB" dirty="0" smtClean="0"/>
              <a:t>implementation</a:t>
            </a:r>
            <a:r>
              <a:rPr lang="en-GB" dirty="0"/>
              <a:t> </a:t>
            </a:r>
          </a:p>
          <a:p>
            <a:pPr marL="742950" lvl="1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Educational </a:t>
            </a:r>
            <a:r>
              <a:rPr lang="en-GB" sz="1600" dirty="0" smtClean="0"/>
              <a:t>outcomes</a:t>
            </a:r>
            <a:endParaRPr lang="en-GB" sz="1600" dirty="0"/>
          </a:p>
          <a:p>
            <a:pPr marL="742950" lvl="1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Cost </a:t>
            </a:r>
            <a:r>
              <a:rPr lang="en-GB" sz="1600" dirty="0" smtClean="0"/>
              <a:t>savings over </a:t>
            </a:r>
            <a:r>
              <a:rPr lang="en-GB" sz="1600" dirty="0"/>
              <a:t>l</a:t>
            </a:r>
            <a:r>
              <a:rPr lang="en-GB" sz="1600" dirty="0" smtClean="0"/>
              <a:t>onger </a:t>
            </a:r>
            <a:r>
              <a:rPr lang="en-GB" sz="1600" dirty="0"/>
              <a:t>t</a:t>
            </a:r>
            <a:r>
              <a:rPr lang="en-GB" sz="1600" dirty="0" smtClean="0"/>
              <a:t>erm</a:t>
            </a:r>
            <a:endParaRPr lang="en-GB" sz="1600" dirty="0"/>
          </a:p>
          <a:p>
            <a:pPr marL="742950" lvl="1" indent="-285750">
              <a:buFont typeface="Arial" pitchFamily="34" charset="0"/>
              <a:buChar char="•"/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  <p:sp>
        <p:nvSpPr>
          <p:cNvPr id="8" name="Rectangle 7"/>
          <p:cNvSpPr/>
          <p:nvPr/>
        </p:nvSpPr>
        <p:spPr>
          <a:xfrm>
            <a:off x="859638" y="5466442"/>
            <a:ext cx="7312762" cy="13760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>
              <a:lnSpc>
                <a:spcPts val="500"/>
              </a:lnSpc>
            </a:pPr>
            <a:endParaRPr lang="en-GB" sz="2400" dirty="0">
              <a:solidFill>
                <a:srgbClr val="FF9801"/>
              </a:solidFill>
            </a:endParaRPr>
          </a:p>
          <a:p>
            <a:pPr marL="742950" lvl="1" indent="-285750">
              <a:buFont typeface="Arial" pitchFamily="34" charset="0"/>
              <a:buChar char="•"/>
            </a:pPr>
            <a:r>
              <a:rPr lang="en-GB" dirty="0"/>
              <a:t>What </a:t>
            </a:r>
            <a:r>
              <a:rPr lang="en-GB" dirty="0" smtClean="0"/>
              <a:t>other </a:t>
            </a:r>
            <a:r>
              <a:rPr lang="en-GB" dirty="0"/>
              <a:t>a</a:t>
            </a:r>
            <a:r>
              <a:rPr lang="en-GB" dirty="0" smtClean="0"/>
              <a:t>reas </a:t>
            </a:r>
            <a:r>
              <a:rPr lang="en-GB" dirty="0"/>
              <a:t>c</a:t>
            </a:r>
            <a:r>
              <a:rPr lang="en-GB" dirty="0" smtClean="0"/>
              <a:t>an </a:t>
            </a:r>
            <a:r>
              <a:rPr lang="en-GB" dirty="0"/>
              <a:t>w</a:t>
            </a:r>
            <a:r>
              <a:rPr lang="en-GB" dirty="0" smtClean="0"/>
              <a:t>e </a:t>
            </a:r>
            <a:r>
              <a:rPr lang="en-GB" dirty="0"/>
              <a:t>s</a:t>
            </a:r>
            <a:r>
              <a:rPr lang="en-GB" dirty="0" smtClean="0"/>
              <a:t>ave </a:t>
            </a:r>
            <a:r>
              <a:rPr lang="en-GB" dirty="0"/>
              <a:t>a</a:t>
            </a:r>
            <a:r>
              <a:rPr lang="en-GB" dirty="0" smtClean="0"/>
              <a:t>t </a:t>
            </a:r>
            <a:r>
              <a:rPr lang="en-GB" dirty="0"/>
              <a:t>s</a:t>
            </a:r>
            <a:r>
              <a:rPr lang="en-GB" dirty="0" smtClean="0"/>
              <a:t>ame </a:t>
            </a:r>
            <a:r>
              <a:rPr lang="en-GB" dirty="0"/>
              <a:t>t</a:t>
            </a:r>
            <a:r>
              <a:rPr lang="en-GB" dirty="0" smtClean="0"/>
              <a:t>ime</a:t>
            </a:r>
            <a:r>
              <a:rPr lang="en-GB" dirty="0"/>
              <a:t> </a:t>
            </a:r>
          </a:p>
          <a:p>
            <a:pPr marL="742950" lvl="1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Power </a:t>
            </a:r>
            <a:r>
              <a:rPr lang="en-GB" sz="1600" dirty="0" smtClean="0"/>
              <a:t>management</a:t>
            </a:r>
            <a:endParaRPr lang="en-GB" sz="1600" dirty="0"/>
          </a:p>
          <a:p>
            <a:pPr marL="742950" lvl="1" indent="-285750">
              <a:buSzPct val="50000"/>
              <a:buFont typeface="Wingdings" pitchFamily="2" charset="2"/>
              <a:buChar char="v"/>
            </a:pPr>
            <a:r>
              <a:rPr lang="en-GB" sz="1600" dirty="0"/>
              <a:t>Software </a:t>
            </a:r>
            <a:r>
              <a:rPr lang="en-GB" sz="1600" dirty="0" smtClean="0"/>
              <a:t>consolidation</a:t>
            </a:r>
            <a:endParaRPr lang="en-GB" sz="1600" dirty="0"/>
          </a:p>
          <a:p>
            <a:pPr marL="742950" lvl="1" indent="-285750">
              <a:buFont typeface="Arial" pitchFamily="34" charset="0"/>
              <a:buChar char="•"/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  <a:p>
            <a:pPr lvl="1">
              <a:lnSpc>
                <a:spcPts val="500"/>
              </a:lnSpc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xmlns="" val="1741241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30769" y="44624"/>
            <a:ext cx="2785047" cy="1080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135025" y="1340768"/>
            <a:ext cx="489608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dirty="0"/>
              <a:t>Any Questions</a:t>
            </a:r>
            <a:r>
              <a:rPr lang="en-GB" sz="5400" dirty="0" smtClean="0"/>
              <a:t>?</a:t>
            </a:r>
            <a:endParaRPr lang="en-US" sz="5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70716" y="3140968"/>
            <a:ext cx="8218853" cy="206210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GB" sz="3200" dirty="0"/>
              <a:t>Download </a:t>
            </a:r>
            <a:r>
              <a:rPr lang="en-GB" sz="3200" dirty="0" smtClean="0"/>
              <a:t>the </a:t>
            </a:r>
            <a:r>
              <a:rPr lang="en-GB" sz="3200" dirty="0"/>
              <a:t>p</a:t>
            </a:r>
            <a:r>
              <a:rPr lang="en-GB" sz="3200" dirty="0" smtClean="0"/>
              <a:t>resentation </a:t>
            </a:r>
            <a:r>
              <a:rPr lang="en-GB" sz="3200" dirty="0"/>
              <a:t>&amp;</a:t>
            </a:r>
            <a:br>
              <a:rPr lang="en-GB" sz="3200" dirty="0"/>
            </a:br>
            <a:r>
              <a:rPr lang="en-GB" sz="3200" dirty="0" smtClean="0"/>
              <a:t>found </a:t>
            </a:r>
            <a:r>
              <a:rPr lang="en-GB" sz="3200" dirty="0"/>
              <a:t>o</a:t>
            </a:r>
            <a:r>
              <a:rPr lang="en-GB" sz="3200" dirty="0" smtClean="0"/>
              <a:t>ut </a:t>
            </a:r>
            <a:r>
              <a:rPr lang="en-GB" sz="3200" dirty="0"/>
              <a:t>m</a:t>
            </a:r>
            <a:r>
              <a:rPr lang="en-GB" sz="3200" dirty="0" smtClean="0"/>
              <a:t>ore at</a:t>
            </a:r>
          </a:p>
          <a:p>
            <a:pPr algn="ctr"/>
            <a:r>
              <a:rPr lang="en-GB" sz="3200" dirty="0"/>
              <a:t>www.imperosoftware.com/edit2012/edit.html</a:t>
            </a:r>
          </a:p>
          <a:p>
            <a:pPr algn="ctr"/>
            <a:endParaRPr lang="en-GB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352727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lides">
  <a:themeElements>
    <a:clrScheme name="Branding2011">
      <a:dk1>
        <a:srgbClr val="000000"/>
      </a:dk1>
      <a:lt1>
        <a:srgbClr val="FFFFFF"/>
      </a:lt1>
      <a:dk2>
        <a:srgbClr val="0079C1"/>
      </a:dk2>
      <a:lt2>
        <a:srgbClr val="AAAAAA"/>
      </a:lt2>
      <a:accent1>
        <a:srgbClr val="0079C1"/>
      </a:accent1>
      <a:accent2>
        <a:srgbClr val="A02D32"/>
      </a:accent2>
      <a:accent3>
        <a:srgbClr val="408516"/>
      </a:accent3>
      <a:accent4>
        <a:srgbClr val="9C258F"/>
      </a:accent4>
      <a:accent5>
        <a:srgbClr val="6DCFF6"/>
      </a:accent5>
      <a:accent6>
        <a:srgbClr val="F99F1C"/>
      </a:accent6>
      <a:hlink>
        <a:srgbClr val="408516"/>
      </a:hlink>
      <a:folHlink>
        <a:srgbClr val="408516"/>
      </a:folHlink>
    </a:clrScheme>
    <a:fontScheme name="2. Para &amp; Points 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CC3300"/>
          </a:buClr>
          <a:buSzTx/>
          <a:buFont typeface="Arial" charset="0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</a:objectDefaults>
  <a:extraClrSchemeLst>
    <a:extraClrScheme>
      <a:clrScheme name="2. Para &amp; Points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33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CC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Slides">
  <a:themeElements>
    <a:clrScheme name="Branding2011">
      <a:dk1>
        <a:srgbClr val="000000"/>
      </a:dk1>
      <a:lt1>
        <a:srgbClr val="FFFFFF"/>
      </a:lt1>
      <a:dk2>
        <a:srgbClr val="0079C1"/>
      </a:dk2>
      <a:lt2>
        <a:srgbClr val="AAAAAA"/>
      </a:lt2>
      <a:accent1>
        <a:srgbClr val="0079C1"/>
      </a:accent1>
      <a:accent2>
        <a:srgbClr val="A02D32"/>
      </a:accent2>
      <a:accent3>
        <a:srgbClr val="408516"/>
      </a:accent3>
      <a:accent4>
        <a:srgbClr val="9C258F"/>
      </a:accent4>
      <a:accent5>
        <a:srgbClr val="6DCFF6"/>
      </a:accent5>
      <a:accent6>
        <a:srgbClr val="F99F1C"/>
      </a:accent6>
      <a:hlink>
        <a:srgbClr val="408516"/>
      </a:hlink>
      <a:folHlink>
        <a:srgbClr val="408516"/>
      </a:folHlink>
    </a:clrScheme>
    <a:fontScheme name="2. Para &amp; Points 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0000" tIns="46800" rIns="90000" bIns="4680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50000"/>
          </a:spcBef>
          <a:spcAft>
            <a:spcPct val="0"/>
          </a:spcAft>
          <a:buClr>
            <a:srgbClr val="CC3300"/>
          </a:buClr>
          <a:buSzTx/>
          <a:buFont typeface="Arial" charset="0"/>
          <a:buNone/>
          <a:tabLst/>
          <a:defRPr kumimoji="0" sz="20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noFill/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/>
        </a:ln>
        <a:effectLst/>
      </a:spPr>
      <a:bodyPr/>
      <a:lstStyle/>
    </a:lnDef>
  </a:objectDefaults>
  <a:extraClrSchemeLst>
    <a:extraClrScheme>
      <a:clrScheme name="2. Para &amp; Points 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2. Para &amp; Points 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FF3300"/>
        </a:hlink>
        <a:folHlink>
          <a:srgbClr val="FF0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2. Para &amp; Points 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CC0000"/>
        </a:hlink>
        <a:folHlink>
          <a:srgbClr val="CC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1525</TotalTime>
  <Words>291</Words>
  <Application>Microsoft Office PowerPoint</Application>
  <PresentationFormat>On-screen Show (4:3)</PresentationFormat>
  <Paragraphs>116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Flow</vt:lpstr>
      <vt:lpstr>Slides</vt:lpstr>
      <vt:lpstr>1_Slides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BYOD</dc:title>
  <dc:creator>Impero Software</dc:creator>
  <cp:lastModifiedBy>bush</cp:lastModifiedBy>
  <cp:revision>76</cp:revision>
  <dcterms:created xsi:type="dcterms:W3CDTF">2012-04-30T08:19:06Z</dcterms:created>
  <dcterms:modified xsi:type="dcterms:W3CDTF">2012-06-06T20:47:36Z</dcterms:modified>
</cp:coreProperties>
</file>