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0"/>
  </p:handoutMasterIdLst>
  <p:sldIdLst>
    <p:sldId id="288" r:id="rId2"/>
    <p:sldId id="289" r:id="rId3"/>
    <p:sldId id="260" r:id="rId4"/>
    <p:sldId id="277" r:id="rId5"/>
    <p:sldId id="279" r:id="rId6"/>
    <p:sldId id="278" r:id="rId7"/>
    <p:sldId id="280" r:id="rId8"/>
    <p:sldId id="281" r:id="rId9"/>
    <p:sldId id="256" r:id="rId10"/>
    <p:sldId id="292" r:id="rId11"/>
    <p:sldId id="290" r:id="rId12"/>
    <p:sldId id="282" r:id="rId13"/>
    <p:sldId id="257" r:id="rId14"/>
    <p:sldId id="293" r:id="rId15"/>
    <p:sldId id="261" r:id="rId16"/>
    <p:sldId id="291" r:id="rId17"/>
    <p:sldId id="286" r:id="rId18"/>
    <p:sldId id="265" r:id="rId19"/>
  </p:sldIdLst>
  <p:sldSz cx="9144000" cy="6858000" type="screen4x3"/>
  <p:notesSz cx="6789738"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F9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786" y="-2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1638"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6513" y="0"/>
            <a:ext cx="2941637" cy="496888"/>
          </a:xfrm>
          <a:prstGeom prst="rect">
            <a:avLst/>
          </a:prstGeom>
        </p:spPr>
        <p:txBody>
          <a:bodyPr vert="horz" lIns="91440" tIns="45720" rIns="91440" bIns="45720" rtlCol="0"/>
          <a:lstStyle>
            <a:lvl1pPr algn="r">
              <a:defRPr sz="1200"/>
            </a:lvl1pPr>
          </a:lstStyle>
          <a:p>
            <a:fld id="{81E6C661-BC37-47AD-8CE4-06EAD188113B}" type="datetimeFigureOut">
              <a:rPr lang="en-GB" smtClean="0"/>
              <a:t>06/11/2014</a:t>
            </a:fld>
            <a:endParaRPr lang="en-GB"/>
          </a:p>
        </p:txBody>
      </p:sp>
      <p:sp>
        <p:nvSpPr>
          <p:cNvPr id="4" name="Footer Placeholder 3"/>
          <p:cNvSpPr>
            <a:spLocks noGrp="1"/>
          </p:cNvSpPr>
          <p:nvPr>
            <p:ph type="ftr" sz="quarter" idx="2"/>
          </p:nvPr>
        </p:nvSpPr>
        <p:spPr>
          <a:xfrm>
            <a:off x="0" y="9431338"/>
            <a:ext cx="2941638"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6513" y="9431338"/>
            <a:ext cx="2941637" cy="496887"/>
          </a:xfrm>
          <a:prstGeom prst="rect">
            <a:avLst/>
          </a:prstGeom>
        </p:spPr>
        <p:txBody>
          <a:bodyPr vert="horz" lIns="91440" tIns="45720" rIns="91440" bIns="45720" rtlCol="0" anchor="b"/>
          <a:lstStyle>
            <a:lvl1pPr algn="r">
              <a:defRPr sz="1200"/>
            </a:lvl1pPr>
          </a:lstStyle>
          <a:p>
            <a:fld id="{F8A214B8-D4EC-40AF-BB6D-78CB5722F95C}" type="slidenum">
              <a:rPr lang="en-GB" smtClean="0"/>
              <a:t>‹#›</a:t>
            </a:fld>
            <a:endParaRPr lang="en-GB"/>
          </a:p>
        </p:txBody>
      </p:sp>
    </p:spTree>
    <p:extLst>
      <p:ext uri="{BB962C8B-B14F-4D97-AF65-F5344CB8AC3E}">
        <p14:creationId xmlns:p14="http://schemas.microsoft.com/office/powerpoint/2010/main" val="38611904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B7CDDE32-D229-48F7-AC9C-98A19D4D9ED7}" type="datetimeFigureOut">
              <a:rPr lang="en-GB" smtClean="0"/>
              <a:t>06/11/2014</a:t>
            </a:fld>
            <a:endParaRPr lang="en-GB"/>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727D512-914C-490D-82CA-C1375D816E7F}" type="slidenum">
              <a:rPr lang="en-GB" smtClean="0"/>
              <a:t>‹#›</a:t>
            </a:fld>
            <a:endParaRPr lang="en-GB"/>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7CDDE32-D229-48F7-AC9C-98A19D4D9ED7}" type="datetimeFigureOut">
              <a:rPr lang="en-GB" smtClean="0"/>
              <a:t>06/11/2014</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727D512-914C-490D-82CA-C1375D816E7F}"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B7CDDE32-D229-48F7-AC9C-98A19D4D9ED7}" type="datetimeFigureOut">
              <a:rPr lang="en-GB" smtClean="0"/>
              <a:t>06/11/2014</a:t>
            </a:fld>
            <a:endParaRPr lang="en-GB"/>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727D512-914C-490D-82CA-C1375D816E7F}" type="slidenum">
              <a:rPr lang="en-GB" smtClean="0"/>
              <a:t>‹#›</a:t>
            </a:fld>
            <a:endParaRPr lang="en-GB"/>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7CDDE32-D229-48F7-AC9C-98A19D4D9ED7}" type="datetimeFigureOut">
              <a:rPr lang="en-GB" smtClean="0"/>
              <a:t>06/11/2014</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a:xfrm>
            <a:off x="8641080" y="6514568"/>
            <a:ext cx="464288" cy="274320"/>
          </a:xfrm>
        </p:spPr>
        <p:txBody>
          <a:bodyPr/>
          <a:lstStyle>
            <a:extLst/>
          </a:lstStyle>
          <a:p>
            <a:fld id="{E727D512-914C-490D-82CA-C1375D816E7F}" type="slidenum">
              <a:rPr lang="en-GB" smtClean="0"/>
              <a:t>‹#›</a:t>
            </a:fld>
            <a:endParaRPr lang="en-GB"/>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7CDDE32-D229-48F7-AC9C-98A19D4D9ED7}" type="datetimeFigureOut">
              <a:rPr lang="en-GB" smtClean="0"/>
              <a:t>06/11/2014</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a:xfrm>
            <a:off x="8641080" y="6514568"/>
            <a:ext cx="464288" cy="274320"/>
          </a:xfrm>
        </p:spPr>
        <p:txBody>
          <a:bodyPr/>
          <a:lstStyle>
            <a:extLst/>
          </a:lstStyle>
          <a:p>
            <a:fld id="{E727D512-914C-490D-82CA-C1375D816E7F}"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7CDDE32-D229-48F7-AC9C-98A19D4D9ED7}" type="datetimeFigureOut">
              <a:rPr lang="en-GB" smtClean="0"/>
              <a:t>06/11/2014</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E727D512-914C-490D-82CA-C1375D816E7F}" type="slidenum">
              <a:rPr lang="en-GB" smtClean="0"/>
              <a:t>‹#›</a:t>
            </a:fld>
            <a:endParaRPr lang="en-GB"/>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7CDDE32-D229-48F7-AC9C-98A19D4D9ED7}" type="datetimeFigureOut">
              <a:rPr lang="en-GB" smtClean="0"/>
              <a:t>06/11/2014</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E727D512-914C-490D-82CA-C1375D816E7F}"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B7CDDE32-D229-48F7-AC9C-98A19D4D9ED7}" type="datetimeFigureOut">
              <a:rPr lang="en-GB" smtClean="0"/>
              <a:t>06/11/2014</a:t>
            </a:fld>
            <a:endParaRPr lang="en-GB"/>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727D512-914C-490D-82CA-C1375D816E7F}" type="slidenum">
              <a:rPr lang="en-GB" smtClean="0"/>
              <a:t>‹#›</a:t>
            </a:fld>
            <a:endParaRPr lang="en-GB"/>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B7CDDE32-D229-48F7-AC9C-98A19D4D9ED7}" type="datetimeFigureOut">
              <a:rPr lang="en-GB" smtClean="0"/>
              <a:t>06/11/2014</a:t>
            </a:fld>
            <a:endParaRPr lang="en-GB"/>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727D512-914C-490D-82CA-C1375D816E7F}" type="slidenum">
              <a:rPr lang="en-GB" smtClean="0"/>
              <a:t>‹#›</a:t>
            </a:fld>
            <a:endParaRPr lang="en-GB"/>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7CDDE32-D229-48F7-AC9C-98A19D4D9ED7}" type="datetimeFigureOut">
              <a:rPr lang="en-GB" smtClean="0"/>
              <a:t>06/11/2014</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727D512-914C-490D-82CA-C1375D816E7F}"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7CDDE32-D229-48F7-AC9C-98A19D4D9ED7}" type="datetimeFigureOut">
              <a:rPr lang="en-GB" smtClean="0"/>
              <a:t>06/11/2014</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E727D512-914C-490D-82CA-C1375D816E7F}"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GB"/>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B7CDDE32-D229-48F7-AC9C-98A19D4D9ED7}" type="datetimeFigureOut">
              <a:rPr lang="en-GB" smtClean="0"/>
              <a:t>06/11/2014</a:t>
            </a:fld>
            <a:endParaRPr lang="en-GB"/>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E727D512-914C-490D-82CA-C1375D816E7F}" type="slidenum">
              <a:rPr lang="en-GB" smtClean="0"/>
              <a:t>‹#›</a:t>
            </a:fld>
            <a:endParaRPr lang="en-GB"/>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studymode.com/essays/Causes-And-Effects-Of-Gambia's-Youthful-1609465.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pumpkin-interactive.co.uk/collections/geography/products/managing-youthful-populations" TargetMode="External"/><Relationship Id="rId2" Type="http://schemas.openxmlformats.org/officeDocument/2006/relationships/hyperlink" Target="http://www.youtube.com/watch?v=Y6bgMWzJ6Rk&amp;feature=relate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179512" y="116632"/>
            <a:ext cx="8784976" cy="1080120"/>
          </a:xfrm>
          <a:prstGeom prst="round2Diag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40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Impacts of a youthful population</a:t>
            </a:r>
            <a:endParaRPr lang="en-GB" sz="40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Round Diagonal Corner Rectangle 2"/>
          <p:cNvSpPr/>
          <p:nvPr/>
        </p:nvSpPr>
        <p:spPr>
          <a:xfrm>
            <a:off x="179512" y="2924944"/>
            <a:ext cx="8784976" cy="2160240"/>
          </a:xfrm>
          <a:prstGeom prst="round2Diag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GB" sz="28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Learning objective-</a:t>
            </a:r>
          </a:p>
          <a:p>
            <a:endParaRPr lang="en-GB" sz="28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GB" sz="2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The impacts of population change- social, economic, and political- youthful populations. </a:t>
            </a:r>
            <a:endParaRPr lang="en-GB" sz="2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en-GB" sz="28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71408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179512" y="116632"/>
            <a:ext cx="8784976" cy="1080120"/>
          </a:xfrm>
          <a:prstGeom prst="round2Diag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40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Dependency ratio</a:t>
            </a:r>
            <a:endParaRPr lang="en-GB" sz="40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Round Diagonal Corner Rectangle 2"/>
          <p:cNvSpPr/>
          <p:nvPr/>
        </p:nvSpPr>
        <p:spPr>
          <a:xfrm>
            <a:off x="467544" y="1484784"/>
            <a:ext cx="4248472" cy="2484276"/>
          </a:xfrm>
          <a:prstGeom prst="round2Diag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What would a dependency ratio equation look like for a youthful population?</a:t>
            </a:r>
            <a:endParaRPr lang="en-GB" sz="28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Text Box 6"/>
          <p:cNvSpPr txBox="1">
            <a:spLocks noChangeArrowheads="1"/>
          </p:cNvSpPr>
          <p:nvPr/>
        </p:nvSpPr>
        <p:spPr bwMode="auto">
          <a:xfrm>
            <a:off x="1218406" y="4792663"/>
            <a:ext cx="5921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400" b="1" dirty="0"/>
              <a:t>The number of non-economically active</a:t>
            </a:r>
          </a:p>
        </p:txBody>
      </p:sp>
      <p:sp>
        <p:nvSpPr>
          <p:cNvPr id="5" name="Text Box 7"/>
          <p:cNvSpPr txBox="1">
            <a:spLocks noChangeArrowheads="1"/>
          </p:cNvSpPr>
          <p:nvPr/>
        </p:nvSpPr>
        <p:spPr bwMode="auto">
          <a:xfrm>
            <a:off x="1218406" y="5224463"/>
            <a:ext cx="6153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b="1" dirty="0"/>
              <a:t>_______________________________________________</a:t>
            </a:r>
          </a:p>
        </p:txBody>
      </p:sp>
      <p:sp>
        <p:nvSpPr>
          <p:cNvPr id="6" name="Text Box 8"/>
          <p:cNvSpPr txBox="1">
            <a:spLocks noChangeArrowheads="1"/>
          </p:cNvSpPr>
          <p:nvPr/>
        </p:nvSpPr>
        <p:spPr bwMode="auto">
          <a:xfrm>
            <a:off x="1650206" y="5727700"/>
            <a:ext cx="5262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400" b="1" dirty="0"/>
              <a:t>The number of economically active</a:t>
            </a:r>
          </a:p>
        </p:txBody>
      </p:sp>
      <p:sp>
        <p:nvSpPr>
          <p:cNvPr id="7" name="Text Box 9"/>
          <p:cNvSpPr txBox="1">
            <a:spLocks noChangeArrowheads="1"/>
          </p:cNvSpPr>
          <p:nvPr/>
        </p:nvSpPr>
        <p:spPr bwMode="auto">
          <a:xfrm>
            <a:off x="7843043" y="5367338"/>
            <a:ext cx="981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400"/>
              <a:t>X 100</a:t>
            </a:r>
          </a:p>
        </p:txBody>
      </p:sp>
      <p:sp>
        <p:nvSpPr>
          <p:cNvPr id="8" name="Text Box 10"/>
          <p:cNvSpPr txBox="1">
            <a:spLocks noChangeArrowheads="1"/>
          </p:cNvSpPr>
          <p:nvPr/>
        </p:nvSpPr>
        <p:spPr bwMode="auto">
          <a:xfrm>
            <a:off x="570706" y="5295900"/>
            <a:ext cx="361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400" b="1"/>
              <a:t>=</a:t>
            </a:r>
          </a:p>
        </p:txBody>
      </p:sp>
    </p:spTree>
    <p:extLst>
      <p:ext uri="{BB962C8B-B14F-4D97-AF65-F5344CB8AC3E}">
        <p14:creationId xmlns:p14="http://schemas.microsoft.com/office/powerpoint/2010/main" val="252009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340768"/>
            <a:ext cx="8784976" cy="54366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2" name="Round Diagonal Corner Rectangle 1"/>
          <p:cNvSpPr/>
          <p:nvPr/>
        </p:nvSpPr>
        <p:spPr>
          <a:xfrm>
            <a:off x="179512" y="116632"/>
            <a:ext cx="8784976" cy="1080120"/>
          </a:xfrm>
          <a:prstGeom prst="round2Diag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Where are the World’s YOUTH Located? </a:t>
            </a:r>
            <a:endParaRPr lang="en-GB" sz="32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Oval 2"/>
          <p:cNvSpPr/>
          <p:nvPr/>
        </p:nvSpPr>
        <p:spPr>
          <a:xfrm>
            <a:off x="3851920" y="3068960"/>
            <a:ext cx="2376264" cy="2160240"/>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6" name="TextBox 5"/>
          <p:cNvSpPr txBox="1"/>
          <p:nvPr/>
        </p:nvSpPr>
        <p:spPr>
          <a:xfrm>
            <a:off x="3491880" y="5661248"/>
            <a:ext cx="4320480" cy="923330"/>
          </a:xfrm>
          <a:prstGeom prst="rect">
            <a:avLst/>
          </a:prstGeom>
          <a:noFill/>
        </p:spPr>
        <p:txBody>
          <a:bodyPr wrap="square" rtlCol="0">
            <a:spAutoFit/>
          </a:bodyPr>
          <a:lstStyle/>
          <a:p>
            <a:r>
              <a:rPr lang="en-GB" dirty="0" smtClean="0">
                <a:solidFill>
                  <a:schemeClr val="bg1"/>
                </a:solidFill>
              </a:rPr>
              <a:t>G, S, A</a:t>
            </a:r>
          </a:p>
          <a:p>
            <a:r>
              <a:rPr lang="en-GB" dirty="0" smtClean="0">
                <a:solidFill>
                  <a:schemeClr val="bg1"/>
                </a:solidFill>
              </a:rPr>
              <a:t>S- (high in a high, low in a low,)</a:t>
            </a:r>
          </a:p>
          <a:p>
            <a:r>
              <a:rPr lang="en-GB" dirty="0" smtClean="0">
                <a:solidFill>
                  <a:schemeClr val="bg1"/>
                </a:solidFill>
              </a:rPr>
              <a:t>A- (low in a high and high in a low)</a:t>
            </a:r>
            <a:endParaRPr lang="en-GB" dirty="0">
              <a:solidFill>
                <a:schemeClr val="bg1"/>
              </a:solidFill>
            </a:endParaRPr>
          </a:p>
        </p:txBody>
      </p:sp>
    </p:spTree>
    <p:extLst>
      <p:ext uri="{BB962C8B-B14F-4D97-AF65-F5344CB8AC3E}">
        <p14:creationId xmlns:p14="http://schemas.microsoft.com/office/powerpoint/2010/main" val="276418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856984" cy="1152128"/>
          </a:xfrm>
          <a:prstGeom prst="round2DiagRect">
            <a:avLst/>
          </a:prstGeom>
        </p:spPr>
        <p:style>
          <a:lnRef idx="1">
            <a:schemeClr val="accent4"/>
          </a:lnRef>
          <a:fillRef idx="2">
            <a:schemeClr val="accent4"/>
          </a:fillRef>
          <a:effectRef idx="1">
            <a:schemeClr val="accent4"/>
          </a:effectRef>
          <a:fontRef idx="minor">
            <a:schemeClr val="dk1"/>
          </a:fontRef>
        </p:style>
        <p:txBody>
          <a:bodyPr anchor="ctr">
            <a:normAutofit fontScale="90000"/>
          </a:bodyPr>
          <a:lstStyle/>
          <a:p>
            <a:pPr algn="ctr"/>
            <a:r>
              <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halkboard"/>
                <a:cs typeface="Chalkboard"/>
              </a:rPr>
              <a:t>Causes of Youthful </a:t>
            </a: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halkboard"/>
                <a:cs typeface="Chalkboard"/>
              </a:rPr>
              <a:t>Populations</a:t>
            </a:r>
            <a:endParaRPr lang="en-GB"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179512" y="2564904"/>
            <a:ext cx="8784976" cy="3744416"/>
          </a:xfrm>
        </p:spPr>
        <p:txBody>
          <a:bodyPr>
            <a:normAutofit/>
          </a:bodyPr>
          <a:lstStyle/>
          <a:p>
            <a:pPr>
              <a:buNone/>
            </a:pPr>
            <a:r>
              <a:rPr lang="en-US" sz="28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Chalkboard"/>
                <a:cs typeface="Chalkboard"/>
              </a:rPr>
              <a:t>High </a:t>
            </a:r>
            <a:r>
              <a:rPr lang="en-US" sz="28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Chalkboard"/>
                <a:cs typeface="Chalkboard"/>
              </a:rPr>
              <a:t>birth rates </a:t>
            </a:r>
            <a:r>
              <a:rPr lang="en-US" sz="2800" dirty="0">
                <a:latin typeface="Chalkboard"/>
                <a:cs typeface="Chalkboard"/>
              </a:rPr>
              <a:t>caused by:</a:t>
            </a:r>
          </a:p>
          <a:p>
            <a:r>
              <a:rPr lang="en-US" sz="2800" dirty="0" smtClean="0">
                <a:latin typeface="Chalkboard"/>
                <a:cs typeface="Chalkboard"/>
              </a:rPr>
              <a:t>Lack </a:t>
            </a:r>
            <a:r>
              <a:rPr lang="en-US" sz="2800" dirty="0">
                <a:latin typeface="Chalkboard"/>
                <a:cs typeface="Chalkboard"/>
              </a:rPr>
              <a:t>of family planning</a:t>
            </a:r>
          </a:p>
          <a:p>
            <a:r>
              <a:rPr lang="en-US" sz="2800" dirty="0">
                <a:latin typeface="Chalkboard"/>
                <a:cs typeface="Chalkboard"/>
              </a:rPr>
              <a:t>No education about contraception</a:t>
            </a:r>
          </a:p>
          <a:p>
            <a:r>
              <a:rPr lang="en-US" sz="2800" dirty="0">
                <a:latin typeface="Chalkboard"/>
                <a:cs typeface="Chalkboard"/>
              </a:rPr>
              <a:t>High infant mortality</a:t>
            </a:r>
          </a:p>
          <a:p>
            <a:r>
              <a:rPr lang="en-US" sz="2800" dirty="0">
                <a:latin typeface="Chalkboard"/>
                <a:cs typeface="Chalkboard"/>
              </a:rPr>
              <a:t>Primary based economy</a:t>
            </a:r>
          </a:p>
          <a:p>
            <a:r>
              <a:rPr lang="en-US" sz="2800" dirty="0">
                <a:latin typeface="Chalkboard"/>
                <a:cs typeface="Chalkboard"/>
              </a:rPr>
              <a:t>No care for old dependents from government</a:t>
            </a:r>
          </a:p>
          <a:p>
            <a:r>
              <a:rPr lang="en-US" sz="2800" dirty="0">
                <a:latin typeface="Chalkboard"/>
                <a:cs typeface="Chalkboard"/>
              </a:rPr>
              <a:t>Immigration of young dependents</a:t>
            </a:r>
          </a:p>
          <a:p>
            <a:r>
              <a:rPr lang="en-US" sz="2800" dirty="0">
                <a:latin typeface="Chalkboard"/>
                <a:cs typeface="Chalkboard"/>
              </a:rPr>
              <a:t>Tradition and status of large families (prestige) </a:t>
            </a:r>
          </a:p>
          <a:p>
            <a:endParaRPr lang="en-GB"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09176">
            <a:off x="6859341" y="2242492"/>
            <a:ext cx="1998818" cy="2565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11512" y="1340768"/>
            <a:ext cx="7532896" cy="923330"/>
          </a:xfrm>
          <a:prstGeom prst="rect">
            <a:avLst/>
          </a:prstGeom>
          <a:noFill/>
        </p:spPr>
        <p:txBody>
          <a:bodyPr wrap="none" lIns="91440" tIns="45720" rIns="91440" bIns="45720">
            <a:spAutoFit/>
          </a:bodyPr>
          <a:lstStyle/>
          <a:p>
            <a:pPr algn="ctr"/>
            <a:r>
              <a:rPr 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Can you think of any?</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340307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5" y="116632"/>
            <a:ext cx="8928992" cy="1143000"/>
          </a:xfrm>
          <a:prstGeom prst="round2DiagRect">
            <a:avLst/>
          </a:prstGeom>
        </p:spPr>
        <p:style>
          <a:lnRef idx="1">
            <a:schemeClr val="accent4"/>
          </a:lnRef>
          <a:fillRef idx="2">
            <a:schemeClr val="accent4"/>
          </a:fillRef>
          <a:effectRef idx="1">
            <a:schemeClr val="accent4"/>
          </a:effectRef>
          <a:fontRef idx="minor">
            <a:schemeClr val="dk1"/>
          </a:fontRef>
        </p:style>
        <p:txBody>
          <a:bodyPr anchor="ctr">
            <a:noAutofit/>
          </a:bodyPr>
          <a:lstStyle/>
          <a:p>
            <a:pPr algn="ct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halkboard"/>
                <a:cs typeface="Chalkboard"/>
              </a:rPr>
              <a:t>Problems caused by Youthful Populations</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107504" y="2192090"/>
            <a:ext cx="5040560" cy="4549278"/>
          </a:xfrm>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a:buNone/>
            </a:pPr>
            <a:r>
              <a:rPr lang="en-US" sz="2300" b="1" dirty="0" smtClean="0">
                <a:solidFill>
                  <a:srgbClr val="FF0000"/>
                </a:solidFill>
                <a:latin typeface="Chalkboard"/>
                <a:cs typeface="Chalkboard"/>
              </a:rPr>
              <a:t>Negative Impacts </a:t>
            </a:r>
            <a:r>
              <a:rPr lang="en-US" sz="2300" dirty="0" smtClean="0">
                <a:latin typeface="Chalkboard"/>
                <a:cs typeface="Chalkboard"/>
              </a:rPr>
              <a:t>of Youthful</a:t>
            </a:r>
          </a:p>
          <a:p>
            <a:pPr>
              <a:buNone/>
            </a:pPr>
            <a:r>
              <a:rPr lang="en-US" sz="2300" dirty="0" smtClean="0">
                <a:latin typeface="Chalkboard"/>
                <a:cs typeface="Chalkboard"/>
              </a:rPr>
              <a:t>populations might include:</a:t>
            </a:r>
          </a:p>
          <a:p>
            <a:pPr>
              <a:buNone/>
            </a:pPr>
            <a:endParaRPr lang="en-US" sz="2300" dirty="0" smtClean="0">
              <a:latin typeface="Chalkboard"/>
              <a:cs typeface="Chalkboard"/>
            </a:endParaRPr>
          </a:p>
          <a:p>
            <a:r>
              <a:rPr lang="en-US" sz="2300" dirty="0" smtClean="0">
                <a:latin typeface="Chalkboard"/>
                <a:cs typeface="Chalkboard"/>
              </a:rPr>
              <a:t>Pressure on education.</a:t>
            </a:r>
          </a:p>
          <a:p>
            <a:r>
              <a:rPr lang="en-US" sz="2300" dirty="0" smtClean="0">
                <a:latin typeface="Chalkboard"/>
                <a:cs typeface="Chalkboard"/>
              </a:rPr>
              <a:t>Pressure on food supplies</a:t>
            </a:r>
          </a:p>
          <a:p>
            <a:r>
              <a:rPr lang="en-US" sz="2300" dirty="0" smtClean="0">
                <a:latin typeface="Chalkboard"/>
                <a:cs typeface="Chalkboard"/>
              </a:rPr>
              <a:t>Pressure on housing</a:t>
            </a:r>
          </a:p>
          <a:p>
            <a:r>
              <a:rPr lang="en-US" sz="2300" dirty="0" smtClean="0">
                <a:latin typeface="Chalkboard"/>
                <a:cs typeface="Chalkboard"/>
              </a:rPr>
              <a:t>Increased cost of child benefits paid by the government.</a:t>
            </a:r>
          </a:p>
          <a:p>
            <a:r>
              <a:rPr lang="en-US" sz="2300" dirty="0" smtClean="0">
                <a:latin typeface="Chalkboard"/>
                <a:cs typeface="Chalkboard"/>
              </a:rPr>
              <a:t>Potentially high unemployment rates depending on the economy.</a:t>
            </a:r>
          </a:p>
          <a:p>
            <a:r>
              <a:rPr lang="en-US" sz="2300" dirty="0" smtClean="0">
                <a:latin typeface="Chalkboard"/>
                <a:cs typeface="Chalkboard"/>
              </a:rPr>
              <a:t>Potentially higher crime rates.  </a:t>
            </a:r>
          </a:p>
          <a:p>
            <a:r>
              <a:rPr lang="en-US" sz="2300" dirty="0" smtClean="0">
                <a:latin typeface="Chalkboard"/>
                <a:cs typeface="Chalkboard"/>
              </a:rPr>
              <a:t>Cost of healthcare (midwives, health visitors, etc.) for Government. </a:t>
            </a:r>
          </a:p>
          <a:p>
            <a:r>
              <a:rPr lang="en-US" sz="2300" dirty="0" smtClean="0">
                <a:latin typeface="Chalkboard"/>
                <a:cs typeface="Chalkboard"/>
              </a:rPr>
              <a:t>Spending diverted from defense, transport, etc. </a:t>
            </a:r>
          </a:p>
          <a:p>
            <a:r>
              <a:rPr lang="en-US" sz="2300" dirty="0" smtClean="0">
                <a:latin typeface="Chalkboard"/>
                <a:cs typeface="Chalkboard"/>
              </a:rPr>
              <a:t>These youths will all eventually become older dependents.</a:t>
            </a:r>
          </a:p>
          <a:p>
            <a:r>
              <a:rPr lang="en-US" sz="2300" dirty="0" smtClean="0">
                <a:latin typeface="Chalkboard"/>
                <a:cs typeface="Chalkboard"/>
              </a:rPr>
              <a:t>Pressure on environment to create room  </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5203" y="2120082"/>
            <a:ext cx="3689285" cy="4621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30297" y="1196752"/>
            <a:ext cx="7706020" cy="923330"/>
          </a:xfrm>
          <a:prstGeom prst="rect">
            <a:avLst/>
          </a:prstGeom>
          <a:noFill/>
        </p:spPr>
        <p:txBody>
          <a:bodyPr wrap="none" lIns="91440" tIns="45720" rIns="91440" bIns="45720">
            <a:spAutoFit/>
          </a:bodyPr>
          <a:lstStyle/>
          <a:p>
            <a:pPr algn="ctr"/>
            <a:r>
              <a:rPr lang="en-U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Can you think of any? </a:t>
            </a:r>
            <a:endPar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74425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arn(inVertical)">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arn(inVertical)">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arn(inVertical)">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barn(inVertical)">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barn(inVertical)">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barn(inVertical)">
                                      <p:cBhvr>
                                        <p:cTn id="42" dur="500"/>
                                        <p:tgtEl>
                                          <p:spTgt spid="3">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barn(inVertical)">
                                      <p:cBhvr>
                                        <p:cTn id="47" dur="500"/>
                                        <p:tgtEl>
                                          <p:spTgt spid="3">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barn(inVertical)">
                                      <p:cBhvr>
                                        <p:cTn id="5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784976" cy="1143000"/>
          </a:xfrm>
          <a:prstGeom prst="round2DiagRect">
            <a:avLst/>
          </a:prstGeom>
        </p:spPr>
        <p:style>
          <a:lnRef idx="1">
            <a:schemeClr val="accent4"/>
          </a:lnRef>
          <a:fillRef idx="2">
            <a:schemeClr val="accent4"/>
          </a:fillRef>
          <a:effectRef idx="1">
            <a:schemeClr val="accent4"/>
          </a:effectRef>
          <a:fontRef idx="minor">
            <a:schemeClr val="dk1"/>
          </a:fontRef>
        </p:style>
        <p:txBody>
          <a:bodyPr anchor="ctr">
            <a:normAutofit fontScale="90000"/>
          </a:bodyPr>
          <a:lstStyle/>
          <a:p>
            <a:pPr algn="ctr"/>
            <a:r>
              <a:rPr lang="en-GB"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Benefits of a Youthful Population </a:t>
            </a:r>
            <a:endParaRPr lang="en-GB"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179512" y="2060848"/>
            <a:ext cx="8784976" cy="2304256"/>
          </a:xfrm>
        </p:spPr>
        <p:style>
          <a:lnRef idx="2">
            <a:schemeClr val="accent6"/>
          </a:lnRef>
          <a:fillRef idx="1">
            <a:schemeClr val="lt1"/>
          </a:fillRef>
          <a:effectRef idx="0">
            <a:schemeClr val="accent6"/>
          </a:effectRef>
          <a:fontRef idx="minor">
            <a:schemeClr val="dk1"/>
          </a:fontRef>
        </p:style>
        <p:txBody>
          <a:bodyPr>
            <a:noAutofit/>
          </a:bodyPr>
          <a:lstStyle/>
          <a:p>
            <a:r>
              <a:rPr lang="en-US" sz="2400" dirty="0" smtClean="0">
                <a:latin typeface="Chalkboard"/>
                <a:cs typeface="Chalkboard"/>
              </a:rPr>
              <a:t>Educated </a:t>
            </a:r>
            <a:r>
              <a:rPr lang="en-US" sz="2400" dirty="0">
                <a:latin typeface="Chalkboard"/>
                <a:cs typeface="Chalkboard"/>
              </a:rPr>
              <a:t>and IT literate population (many elderly people are unfamiliar with new technology</a:t>
            </a:r>
            <a:r>
              <a:rPr lang="en-US" sz="2400" dirty="0" smtClean="0">
                <a:latin typeface="Chalkboard"/>
                <a:cs typeface="Chalkboard"/>
              </a:rPr>
              <a:t>). </a:t>
            </a:r>
            <a:endParaRPr lang="en-US" sz="2400" dirty="0">
              <a:latin typeface="Chalkboard"/>
              <a:cs typeface="Chalkboard"/>
            </a:endParaRPr>
          </a:p>
          <a:p>
            <a:r>
              <a:rPr lang="en-US" sz="2400" dirty="0">
                <a:latin typeface="Chalkboard"/>
                <a:cs typeface="Chalkboard"/>
              </a:rPr>
              <a:t>Abundance of future </a:t>
            </a:r>
            <a:r>
              <a:rPr lang="en-US" sz="2400" dirty="0" smtClean="0">
                <a:latin typeface="Chalkboard"/>
                <a:cs typeface="Chalkboard"/>
              </a:rPr>
              <a:t>workers to provide a large tax base for the country. </a:t>
            </a:r>
            <a:endParaRPr lang="en-US" sz="2400" dirty="0">
              <a:latin typeface="Chalkboard"/>
              <a:cs typeface="Chalkboard"/>
            </a:endParaRPr>
          </a:p>
          <a:p>
            <a:r>
              <a:rPr lang="en-US" sz="2400" dirty="0">
                <a:latin typeface="Chalkboard"/>
                <a:cs typeface="Chalkboard"/>
              </a:rPr>
              <a:t>Strong military in the </a:t>
            </a:r>
            <a:r>
              <a:rPr lang="en-US" sz="2400" dirty="0" smtClean="0">
                <a:latin typeface="Chalkboard"/>
                <a:cs typeface="Chalkboard"/>
              </a:rPr>
              <a:t>future. </a:t>
            </a:r>
            <a:endParaRPr lang="en-US" sz="2400" dirty="0">
              <a:latin typeface="Chalkboard"/>
              <a:cs typeface="Chalkboard"/>
            </a:endParaRPr>
          </a:p>
          <a:p>
            <a:r>
              <a:rPr lang="en-US" sz="2400" dirty="0">
                <a:latin typeface="Chalkboard"/>
                <a:cs typeface="Chalkboard"/>
              </a:rPr>
              <a:t>Large future market (young people are often interested in consumer goods</a:t>
            </a:r>
            <a:r>
              <a:rPr lang="en-US" sz="2400" dirty="0" smtClean="0">
                <a:latin typeface="Chalkboard"/>
                <a:cs typeface="Chalkboard"/>
              </a:rPr>
              <a:t>). </a:t>
            </a:r>
            <a:endParaRPr lang="en-US" sz="2400" dirty="0">
              <a:latin typeface="Chalkboard"/>
              <a:cs typeface="Chalkboard"/>
            </a:endParaRPr>
          </a:p>
        </p:txBody>
      </p:sp>
      <p:sp>
        <p:nvSpPr>
          <p:cNvPr id="4" name="Rectangle 3"/>
          <p:cNvSpPr/>
          <p:nvPr/>
        </p:nvSpPr>
        <p:spPr>
          <a:xfrm>
            <a:off x="730297" y="1124744"/>
            <a:ext cx="7706020" cy="923330"/>
          </a:xfrm>
          <a:prstGeom prst="rect">
            <a:avLst/>
          </a:prstGeom>
          <a:noFill/>
        </p:spPr>
        <p:txBody>
          <a:bodyPr wrap="none" lIns="91440" tIns="45720" rIns="91440" bIns="45720">
            <a:spAutoFit/>
          </a:bodyPr>
          <a:lstStyle/>
          <a:p>
            <a:pPr algn="ctr"/>
            <a:r>
              <a:rPr lang="en-U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Can you think of any? </a:t>
            </a:r>
            <a:endPar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4483785"/>
            <a:ext cx="3556075" cy="236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3" descr="http://www.newsecuritybeat.org/wp-content/uploads/2012/07/iran+yout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780" y="4437112"/>
            <a:ext cx="3557164" cy="2367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22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019" y="44624"/>
            <a:ext cx="8808469" cy="1143000"/>
          </a:xfrm>
          <a:prstGeom prst="round2DiagRect">
            <a:avLst/>
          </a:prstGeom>
        </p:spPr>
        <p:style>
          <a:lnRef idx="1">
            <a:schemeClr val="accent4"/>
          </a:lnRef>
          <a:fillRef idx="2">
            <a:schemeClr val="accent4"/>
          </a:fillRef>
          <a:effectRef idx="1">
            <a:schemeClr val="accent4"/>
          </a:effectRef>
          <a:fontRef idx="minor">
            <a:schemeClr val="dk1"/>
          </a:fontRef>
        </p:style>
        <p:txBody>
          <a:bodyPr anchor="ctr">
            <a:no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halkboard"/>
                <a:cs typeface="Chalkboard"/>
              </a:rPr>
              <a:t>Solutions to an Youthful Populations</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179511" y="1296144"/>
            <a:ext cx="6981655" cy="5517232"/>
          </a:xfrm>
        </p:spPr>
        <p:style>
          <a:lnRef idx="2">
            <a:schemeClr val="accent1"/>
          </a:lnRef>
          <a:fillRef idx="1">
            <a:schemeClr val="lt1"/>
          </a:fillRef>
          <a:effectRef idx="0">
            <a:schemeClr val="accent1"/>
          </a:effectRef>
          <a:fontRef idx="minor">
            <a:schemeClr val="dk1"/>
          </a:fontRef>
        </p:style>
        <p:txBody>
          <a:bodyPr anchor="ctr">
            <a:noAutofit/>
          </a:bodyPr>
          <a:lstStyle/>
          <a:p>
            <a:pPr>
              <a:buNone/>
            </a:pPr>
            <a:r>
              <a:rPr lang="en-US" sz="2200" b="1" dirty="0" smtClean="0">
                <a:solidFill>
                  <a:srgbClr val="0000FF"/>
                </a:solidFill>
                <a:latin typeface="Chalkboard"/>
                <a:cs typeface="Chalkboard"/>
              </a:rPr>
              <a:t>Solutions</a:t>
            </a:r>
            <a:r>
              <a:rPr lang="en-US" sz="2200" dirty="0" smtClean="0">
                <a:latin typeface="Chalkboard"/>
                <a:cs typeface="Chalkboard"/>
              </a:rPr>
              <a:t> to an Youthful Population might include:</a:t>
            </a:r>
            <a:br>
              <a:rPr lang="en-US" sz="2200" dirty="0" smtClean="0">
                <a:latin typeface="Chalkboard"/>
                <a:cs typeface="Chalkboard"/>
              </a:rPr>
            </a:br>
            <a:endParaRPr lang="en-US" sz="2200" dirty="0" smtClean="0">
              <a:latin typeface="Chalkboard"/>
              <a:cs typeface="Chalkboard"/>
            </a:endParaRPr>
          </a:p>
          <a:p>
            <a:r>
              <a:rPr lang="en-US" sz="2200" dirty="0" smtClean="0">
                <a:latin typeface="Chalkboard"/>
                <a:cs typeface="Chalkboard"/>
              </a:rPr>
              <a:t>Anti-</a:t>
            </a:r>
            <a:r>
              <a:rPr lang="en-US" sz="2200" dirty="0" err="1" smtClean="0">
                <a:latin typeface="Chalkboard"/>
                <a:cs typeface="Chalkboard"/>
              </a:rPr>
              <a:t>natalist</a:t>
            </a:r>
            <a:r>
              <a:rPr lang="en-US" sz="2200" dirty="0" smtClean="0">
                <a:latin typeface="Chalkboard"/>
                <a:cs typeface="Chalkboard"/>
              </a:rPr>
              <a:t> policy (e.g. China’s one Child Policy)</a:t>
            </a:r>
          </a:p>
          <a:p>
            <a:r>
              <a:rPr lang="en-US" sz="2200" dirty="0" smtClean="0">
                <a:latin typeface="Chalkboard"/>
                <a:cs typeface="Chalkboard"/>
              </a:rPr>
              <a:t>Increased immigration of economically active.</a:t>
            </a:r>
          </a:p>
          <a:p>
            <a:r>
              <a:rPr lang="en-US" sz="2200" dirty="0" smtClean="0">
                <a:latin typeface="Chalkboard"/>
                <a:cs typeface="Chalkboard"/>
              </a:rPr>
              <a:t>Investment in the education of youths.  </a:t>
            </a:r>
          </a:p>
          <a:p>
            <a:r>
              <a:rPr lang="en-US" sz="2200" dirty="0" err="1" smtClean="0">
                <a:latin typeface="Chalkboard"/>
                <a:cs typeface="Chalkboard"/>
              </a:rPr>
              <a:t>Privatised</a:t>
            </a:r>
            <a:r>
              <a:rPr lang="en-US" sz="2200" dirty="0" smtClean="0">
                <a:latin typeface="Chalkboard"/>
                <a:cs typeface="Chalkboard"/>
              </a:rPr>
              <a:t> education (remove cost from government)</a:t>
            </a:r>
          </a:p>
          <a:p>
            <a:r>
              <a:rPr lang="en-US" sz="2200" dirty="0" err="1" smtClean="0">
                <a:latin typeface="Chalkboard"/>
                <a:cs typeface="Chalkboard"/>
              </a:rPr>
              <a:t>Privatised</a:t>
            </a:r>
            <a:r>
              <a:rPr lang="en-US" sz="2200" dirty="0" smtClean="0">
                <a:latin typeface="Chalkboard"/>
                <a:cs typeface="Chalkboard"/>
              </a:rPr>
              <a:t> healthcare (remove cost from government)</a:t>
            </a:r>
          </a:p>
          <a:p>
            <a:r>
              <a:rPr lang="en-US" sz="2200" dirty="0" smtClean="0">
                <a:latin typeface="Chalkboard"/>
                <a:cs typeface="Chalkboard"/>
              </a:rPr>
              <a:t>Removal of child benefits. [Is this realistic?]</a:t>
            </a:r>
          </a:p>
          <a:p>
            <a:r>
              <a:rPr lang="en-US" sz="2200" dirty="0" smtClean="0">
                <a:latin typeface="Chalkboard"/>
                <a:cs typeface="Chalkboard"/>
              </a:rPr>
              <a:t>Reduce birth rates (family planning, contraception, etc.) </a:t>
            </a:r>
          </a:p>
          <a:p>
            <a:r>
              <a:rPr lang="en-US" sz="2200" dirty="0" smtClean="0">
                <a:latin typeface="Chalkboard"/>
                <a:cs typeface="Chalkboard"/>
              </a:rPr>
              <a:t>Reduce infant mortality rates (people then normally have less babies) </a:t>
            </a:r>
          </a:p>
          <a:p>
            <a:r>
              <a:rPr lang="en-US" sz="2200" dirty="0" smtClean="0">
                <a:latin typeface="Chalkboard"/>
                <a:cs typeface="Chalkboard"/>
              </a:rPr>
              <a:t>Greater care of old dependents (less children needed to care for elderly – breaking traditions).  </a:t>
            </a:r>
          </a:p>
          <a:p>
            <a:r>
              <a:rPr lang="en-US" sz="2200" dirty="0" smtClean="0">
                <a:latin typeface="Chalkboard"/>
                <a:cs typeface="Chalkboard"/>
              </a:rPr>
              <a:t>Immigration restrictions (for younger people). </a:t>
            </a:r>
            <a:endParaRPr lang="en-US" sz="2200" dirty="0">
              <a:latin typeface="Chalkboard"/>
              <a:cs typeface="Chalkboard"/>
            </a:endParaRPr>
          </a:p>
        </p:txBody>
      </p:sp>
    </p:spTree>
    <p:extLst>
      <p:ext uri="{BB962C8B-B14F-4D97-AF65-F5344CB8AC3E}">
        <p14:creationId xmlns:p14="http://schemas.microsoft.com/office/powerpoint/2010/main" val="2256236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arn(inVertical)">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arn(inVertical)">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barn(inVertical)">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barn(inVertical)">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9484" y="1197907"/>
            <a:ext cx="8948026" cy="4247317"/>
          </a:xfrm>
          <a:prstGeom prst="rect">
            <a:avLst/>
          </a:prstGeom>
          <a:noFill/>
        </p:spPr>
        <p:txBody>
          <a:bodyPr wrap="none" lIns="91440" tIns="45720" rIns="91440" bIns="45720">
            <a:spAutoFit/>
          </a:bodyPr>
          <a:lstStyle/>
          <a:p>
            <a:pPr algn="ctr"/>
            <a:r>
              <a:rPr 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We must remember that</a:t>
            </a:r>
          </a:p>
          <a:p>
            <a:pPr algn="ctr"/>
            <a:r>
              <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t</a:t>
            </a:r>
            <a:r>
              <a:rPr lang="en-US"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he costs and benefits</a:t>
            </a:r>
          </a:p>
          <a:p>
            <a:pPr algn="ctr"/>
            <a:r>
              <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w</a:t>
            </a:r>
            <a:r>
              <a:rPr 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ill vary for MEDC’s and </a:t>
            </a:r>
          </a:p>
          <a:p>
            <a:pPr algn="ctr"/>
            <a:r>
              <a:rPr 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LEDC’s. </a:t>
            </a:r>
          </a:p>
          <a:p>
            <a:pPr algn="ctr"/>
            <a:r>
              <a:rPr 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So will the </a:t>
            </a:r>
            <a:r>
              <a:rPr lang="en-US" sz="5400" b="1" u="sng"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SOLUTIONS</a:t>
            </a:r>
            <a:endParaRPr lang="en-US" sz="5400" b="1" u="sng"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3703426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60648"/>
            <a:ext cx="8568952" cy="2209800"/>
          </a:xfrm>
          <a:prstGeom prst="round2DiagRect">
            <a:avLst/>
          </a:prstGeom>
        </p:spPr>
        <p:style>
          <a:lnRef idx="1">
            <a:schemeClr val="accent4"/>
          </a:lnRef>
          <a:fillRef idx="2">
            <a:schemeClr val="accent4"/>
          </a:fillRef>
          <a:effectRef idx="1">
            <a:schemeClr val="accent4"/>
          </a:effectRef>
          <a:fontRef idx="minor">
            <a:schemeClr val="dk1"/>
          </a:fontRef>
        </p:style>
        <p:txBody>
          <a:bodyPr anchor="ctr">
            <a:normAutofit fontScale="90000"/>
          </a:bodyPr>
          <a:lstStyle/>
          <a:p>
            <a:pPr algn="ctr"/>
            <a:r>
              <a:rPr lang="en-GB"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Youthful Populations</a:t>
            </a:r>
            <a:endParaRPr lang="en-GB" sz="6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Round Diagonal Corner Rectangle 3"/>
          <p:cNvSpPr/>
          <p:nvPr/>
        </p:nvSpPr>
        <p:spPr>
          <a:xfrm>
            <a:off x="204632" y="1916832"/>
            <a:ext cx="5015439" cy="735443"/>
          </a:xfrm>
          <a:prstGeom prst="round2DiagRect">
            <a:avLst/>
          </a:prstGeom>
        </p:spPr>
        <p:style>
          <a:lnRef idx="2">
            <a:schemeClr val="accent6"/>
          </a:lnRef>
          <a:fillRef idx="1">
            <a:schemeClr val="lt1"/>
          </a:fillRef>
          <a:effectRef idx="0">
            <a:schemeClr val="accent6"/>
          </a:effectRef>
          <a:fontRef idx="minor">
            <a:schemeClr val="dk1"/>
          </a:fontRef>
        </p:style>
        <p:txBody>
          <a:bodyPr rtlCol="0" anchor="t"/>
          <a:lstStyle/>
          <a:p>
            <a:r>
              <a:rPr lang="en-GB" sz="3200" dirty="0" smtClean="0"/>
              <a:t>Case Study: The Gambia</a:t>
            </a:r>
            <a:endParaRPr lang="en-GB" sz="3200" dirty="0"/>
          </a:p>
        </p:txBody>
      </p:sp>
      <p:pic>
        <p:nvPicPr>
          <p:cNvPr id="1026" name="Picture 2" descr="http://t3.gstatic.com/images?q=tbn:ANd9GcTFN8i-j0teuIhckJU4rkN6yBw2oef1mrToZjmNzVwdgyUCSAs-:www.nationsonline.org/map_small/gambia_small_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2935"/>
            <a:ext cx="2267744" cy="24253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t2.gstatic.com/images?q=tbn:ANd9GcSjNyBZVbBd4U-wfqsk6kzbLmwNJkgYS-3aKWez8LJL58oATcTOqQ:www.operationworld.org/files/ow/flags/ga-lgflag.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3455" y="2881353"/>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t2.gstatic.com/images?q=tbn:ANd9GcQkkMAe4q_KqXw0KhMKVoxTXnoHEiXfQaIkHIzjgVm1lIQdhl130g:www.worldofmaps.net/uploads/pics/map-the-gambi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6" y="3095666"/>
            <a:ext cx="3476625" cy="13144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t3.gstatic.com/images?q=tbn:ANd9GcQk603GhemqullZ_6YypmG75RPtxKJIpjY2VmpQxd_hCTWlA_QhRQ:www.beachholidayguide.co.uk/images/gallery/gambia_beach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9651" y="4577132"/>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t0.gstatic.com/images?q=tbn:ANd9GcTMkcn4wqTf3Be3c5F8opsBRwm5Vs-hItxJjp-4-H98A_vSkzlHYw:www.school-portal.co.uk/GroupDownloadAttachment.asp%3FGroupId%3D926424%26AttachmentID%3D130370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05082" y="4582965"/>
            <a:ext cx="246697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5546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60648"/>
            <a:ext cx="8568952" cy="2209800"/>
          </a:xfrm>
          <a:prstGeom prst="round2DiagRect">
            <a:avLst/>
          </a:prstGeom>
        </p:spPr>
        <p:style>
          <a:lnRef idx="1">
            <a:schemeClr val="accent4"/>
          </a:lnRef>
          <a:fillRef idx="2">
            <a:schemeClr val="accent4"/>
          </a:fillRef>
          <a:effectRef idx="1">
            <a:schemeClr val="accent4"/>
          </a:effectRef>
          <a:fontRef idx="minor">
            <a:schemeClr val="dk1"/>
          </a:fontRef>
        </p:style>
        <p:txBody>
          <a:bodyPr anchor="ctr">
            <a:normAutofit/>
          </a:bodyPr>
          <a:lstStyle/>
          <a:p>
            <a:pPr algn="ctr"/>
            <a:r>
              <a:rPr lang="en-GB"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Gambia’s location</a:t>
            </a:r>
            <a:endParaRPr lang="en-GB" sz="6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Round Diagonal Corner Rectangle 3"/>
          <p:cNvSpPr/>
          <p:nvPr/>
        </p:nvSpPr>
        <p:spPr>
          <a:xfrm>
            <a:off x="171931" y="2117492"/>
            <a:ext cx="5015439" cy="735443"/>
          </a:xfrm>
          <a:prstGeom prst="round2DiagRect">
            <a:avLst/>
          </a:prstGeom>
        </p:spPr>
        <p:style>
          <a:lnRef idx="2">
            <a:schemeClr val="accent6"/>
          </a:lnRef>
          <a:fillRef idx="1">
            <a:schemeClr val="lt1"/>
          </a:fillRef>
          <a:effectRef idx="0">
            <a:schemeClr val="accent6"/>
          </a:effectRef>
          <a:fontRef idx="minor">
            <a:schemeClr val="dk1"/>
          </a:fontRef>
        </p:style>
        <p:txBody>
          <a:bodyPr rtlCol="0" anchor="t"/>
          <a:lstStyle/>
          <a:p>
            <a:r>
              <a:rPr lang="en-GB" sz="3200" dirty="0" smtClean="0"/>
              <a:t>Case Study: The Gambia</a:t>
            </a:r>
            <a:endParaRPr lang="en-GB" sz="3200" dirty="0"/>
          </a:p>
        </p:txBody>
      </p:sp>
      <p:pic>
        <p:nvPicPr>
          <p:cNvPr id="1026" name="Picture 2" descr="http://t3.gstatic.com/images?q=tbn:ANd9GcTFN8i-j0teuIhckJU4rkN6yBw2oef1mrToZjmNzVwdgyUCSAs-:www.nationsonline.org/map_small/gambia_small_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906" y="3095666"/>
            <a:ext cx="3295998" cy="352513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t2.gstatic.com/images?q=tbn:ANd9GcQkkMAe4q_KqXw0KhMKVoxTXnoHEiXfQaIkHIzjgVm1lIQdhl130g:www.worldofmaps.net/uploads/pics/map-the-gambi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3095666"/>
            <a:ext cx="5147254" cy="1946085"/>
          </a:xfrm>
          <a:prstGeom prst="rect">
            <a:avLst/>
          </a:prstGeom>
          <a:noFill/>
          <a:extLst>
            <a:ext uri="{909E8E84-426E-40DD-AFC4-6F175D3DCCD1}">
              <a14:hiddenFill xmlns:a14="http://schemas.microsoft.com/office/drawing/2010/main">
                <a:solidFill>
                  <a:srgbClr val="FFFFFF"/>
                </a:solidFill>
              </a14:hiddenFill>
            </a:ext>
          </a:extLst>
        </p:spPr>
      </p:pic>
      <p:sp>
        <p:nvSpPr>
          <p:cNvPr id="9" name="Round Diagonal Corner Rectangle 8"/>
          <p:cNvSpPr/>
          <p:nvPr/>
        </p:nvSpPr>
        <p:spPr>
          <a:xfrm>
            <a:off x="4046797" y="5517232"/>
            <a:ext cx="5015439" cy="1103566"/>
          </a:xfrm>
          <a:prstGeom prst="round2DiagRect">
            <a:avLst/>
          </a:prstGeom>
        </p:spPr>
        <p:style>
          <a:lnRef idx="2">
            <a:schemeClr val="accent6"/>
          </a:lnRef>
          <a:fillRef idx="1">
            <a:schemeClr val="lt1"/>
          </a:fillRef>
          <a:effectRef idx="0">
            <a:schemeClr val="accent6"/>
          </a:effectRef>
          <a:fontRef idx="minor">
            <a:schemeClr val="dk1"/>
          </a:fontRef>
        </p:style>
        <p:txBody>
          <a:bodyPr rtlCol="0" anchor="t"/>
          <a:lstStyle/>
          <a:p>
            <a:r>
              <a:rPr lang="en-GB" sz="3200" dirty="0" smtClean="0"/>
              <a:t>Describe the location of The Gambia</a:t>
            </a:r>
            <a:endParaRPr lang="en-GB" sz="3200" dirty="0"/>
          </a:p>
        </p:txBody>
      </p:sp>
    </p:spTree>
    <p:extLst>
      <p:ext uri="{BB962C8B-B14F-4D97-AF65-F5344CB8AC3E}">
        <p14:creationId xmlns:p14="http://schemas.microsoft.com/office/powerpoint/2010/main" val="1596333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6819" y="2441943"/>
            <a:ext cx="8424936" cy="4278094"/>
          </a:xfrm>
          <a:prstGeom prst="rect">
            <a:avLst/>
          </a:prstGeom>
        </p:spPr>
        <p:txBody>
          <a:bodyPr wrap="square">
            <a:spAutoFit/>
          </a:bodyPr>
          <a:lstStyle/>
          <a:p>
            <a:r>
              <a:rPr lang="en-GB" sz="2400" dirty="0"/>
              <a:t>The Gambia's population is mostly under 20 years old, but the UK's bulges between 30 and 50 years. The population of the Gambia is mainly young with more than half (about 63.55%) is below 25 years. Elderly persons of 65 years and above account for 2.8% of the population.</a:t>
            </a:r>
            <a:endParaRPr lang="en-GB" sz="2400" dirty="0" smtClean="0"/>
          </a:p>
          <a:p>
            <a:endParaRPr lang="en-GB" sz="1600" dirty="0"/>
          </a:p>
          <a:p>
            <a:endParaRPr lang="en-GB" sz="1600" dirty="0"/>
          </a:p>
          <a:p>
            <a:r>
              <a:rPr lang="en-GB" sz="2000" dirty="0" smtClean="0"/>
              <a:t>Why </a:t>
            </a:r>
            <a:r>
              <a:rPr lang="en-GB" sz="2000" dirty="0"/>
              <a:t>do you think this is? What implications would this have on each country's work force? On their schools? What about the countries' health care systems, hospitals and clinics? Can you think of some reasons that might suggest why there are not many people living past middle age in The Gambia? </a:t>
            </a:r>
            <a:r>
              <a:rPr lang="en-GB" sz="2000" b="1" u="sng" dirty="0"/>
              <a:t>Take a moment to attempt to answer each question, jot some ideas down. </a:t>
            </a:r>
          </a:p>
        </p:txBody>
      </p:sp>
      <p:pic>
        <p:nvPicPr>
          <p:cNvPr id="4098"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174" y="343813"/>
            <a:ext cx="3901802" cy="196359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260648"/>
            <a:ext cx="4233342" cy="2129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4705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856984" cy="1143000"/>
          </a:xfrm>
          <a:prstGeom prst="round2DiagRect">
            <a:avLst/>
          </a:prstGeom>
        </p:spPr>
        <p:style>
          <a:lnRef idx="1">
            <a:schemeClr val="accent4"/>
          </a:lnRef>
          <a:fillRef idx="2">
            <a:schemeClr val="accent4"/>
          </a:fillRef>
          <a:effectRef idx="1">
            <a:schemeClr val="accent4"/>
          </a:effectRef>
          <a:fontRef idx="minor">
            <a:schemeClr val="dk1"/>
          </a:fontRef>
        </p:style>
        <p:txBody>
          <a:bodyPr anchor="ctr"/>
          <a:lstStyle/>
          <a:p>
            <a:pPr algn="ctr"/>
            <a:r>
              <a:rPr lang="en-GB"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Gambia’s Youthful Population </a:t>
            </a:r>
            <a:endParaRPr lang="en-GB"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098" name="Picture 2" descr="http://www.worldatlas.com/webimage/countrys/africa/gmafrica.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5" y="1484784"/>
            <a:ext cx="3884318" cy="4248472"/>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4759" y="1484784"/>
            <a:ext cx="1797119" cy="1965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139952" y="1386056"/>
            <a:ext cx="4824536" cy="535531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GB" dirty="0"/>
              <a:t>The Gambia is the smallest African country and 95% of Gambia’s population are Muslim. </a:t>
            </a:r>
            <a:endParaRPr lang="en-GB" dirty="0" smtClean="0"/>
          </a:p>
          <a:p>
            <a:endParaRPr lang="en-GB" dirty="0"/>
          </a:p>
          <a:p>
            <a:r>
              <a:rPr lang="en-GB" dirty="0" smtClean="0"/>
              <a:t>There </a:t>
            </a:r>
            <a:r>
              <a:rPr lang="en-GB" dirty="0"/>
              <a:t>has been a taboo on contraceptives and the birth rate is high, on average each woman in her life time will have 7 children. </a:t>
            </a:r>
            <a:endParaRPr lang="en-GB" dirty="0" smtClean="0"/>
          </a:p>
          <a:p>
            <a:endParaRPr lang="en-GB" dirty="0"/>
          </a:p>
          <a:p>
            <a:r>
              <a:rPr lang="en-GB" dirty="0" smtClean="0"/>
              <a:t>The </a:t>
            </a:r>
            <a:r>
              <a:rPr lang="en-GB" dirty="0"/>
              <a:t>birth rate is 40 per 1000 population and for every 1000 children born 11 mothers will die in child birth. People do not live much </a:t>
            </a:r>
            <a:r>
              <a:rPr lang="en-GB" dirty="0" smtClean="0"/>
              <a:t>beyond </a:t>
            </a:r>
            <a:r>
              <a:rPr lang="en-GB" dirty="0"/>
              <a:t>40 – 50, the life expectancy for women is 57 and for men 53. </a:t>
            </a:r>
            <a:endParaRPr lang="en-GB" dirty="0" smtClean="0"/>
          </a:p>
          <a:p>
            <a:endParaRPr lang="en-GB" dirty="0"/>
          </a:p>
          <a:p>
            <a:r>
              <a:rPr lang="en-GB" dirty="0" smtClean="0"/>
              <a:t>The </a:t>
            </a:r>
            <a:r>
              <a:rPr lang="en-GB" dirty="0"/>
              <a:t>Gambia is a very poor country, there is not enough money to build infrastructure and develop towns. Healthcare is very limited and the infant mortality rate is 73 per 1000. </a:t>
            </a:r>
          </a:p>
        </p:txBody>
      </p:sp>
    </p:spTree>
    <p:extLst>
      <p:ext uri="{BB962C8B-B14F-4D97-AF65-F5344CB8AC3E}">
        <p14:creationId xmlns:p14="http://schemas.microsoft.com/office/powerpoint/2010/main" val="204596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arn(inVertical)">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barn(inVertical)">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64088" y="116632"/>
            <a:ext cx="3683901" cy="2511549"/>
          </a:xfrm>
          <a:prstGeom prst="round2DiagRect">
            <a:avLst/>
          </a:prstGeom>
        </p:spPr>
        <p:style>
          <a:lnRef idx="1">
            <a:schemeClr val="accent4"/>
          </a:lnRef>
          <a:fillRef idx="2">
            <a:schemeClr val="accent4"/>
          </a:fillRef>
          <a:effectRef idx="1">
            <a:schemeClr val="accent4"/>
          </a:effectRef>
          <a:fontRef idx="minor">
            <a:schemeClr val="dk1"/>
          </a:fontRef>
        </p:style>
        <p:txBody>
          <a:bodyPr anchor="ctr">
            <a:normAutofit fontScale="90000"/>
          </a:bodyPr>
          <a:lstStyle/>
          <a:p>
            <a:pPr algn="ctr"/>
            <a:r>
              <a:rPr lang="en-GB"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Gambia’s Youthful Population</a:t>
            </a:r>
            <a:endParaRPr lang="en-GB"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Rectangle 5"/>
          <p:cNvSpPr/>
          <p:nvPr/>
        </p:nvSpPr>
        <p:spPr>
          <a:xfrm>
            <a:off x="5938" y="2864689"/>
            <a:ext cx="9144000" cy="39703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buFont typeface="Arial" pitchFamily="34" charset="0"/>
              <a:buChar char="•"/>
            </a:pPr>
            <a:r>
              <a:rPr lang="en-GB" b="1" dirty="0"/>
              <a:t>Why so many young people? </a:t>
            </a:r>
            <a:r>
              <a:rPr lang="en-GB" dirty="0"/>
              <a:t/>
            </a:r>
            <a:br>
              <a:rPr lang="en-GB" dirty="0"/>
            </a:br>
            <a:r>
              <a:rPr lang="en-GB" dirty="0"/>
              <a:t/>
            </a:r>
            <a:br>
              <a:rPr lang="en-GB" dirty="0"/>
            </a:br>
            <a:r>
              <a:rPr lang="en-GB" dirty="0"/>
              <a:t>Traditionally women have little influence over family size</a:t>
            </a:r>
            <a:r>
              <a:rPr lang="en-GB" dirty="0" smtClean="0"/>
              <a:t>.</a:t>
            </a:r>
            <a:r>
              <a:rPr lang="en-GB" dirty="0"/>
              <a:t/>
            </a:r>
            <a:br>
              <a:rPr lang="en-GB" dirty="0"/>
            </a:br>
            <a:r>
              <a:rPr lang="en-GB" dirty="0"/>
              <a:t/>
            </a:r>
            <a:br>
              <a:rPr lang="en-GB" dirty="0"/>
            </a:br>
            <a:r>
              <a:rPr lang="en-GB" dirty="0"/>
              <a:t>Religious beliefs discourage family planning and the use of </a:t>
            </a:r>
            <a:r>
              <a:rPr lang="en-GB" dirty="0" smtClean="0"/>
              <a:t>contraception- Muslim- 95%</a:t>
            </a:r>
            <a:r>
              <a:rPr lang="en-GB" dirty="0"/>
              <a:t/>
            </a:r>
            <a:br>
              <a:rPr lang="en-GB" dirty="0"/>
            </a:br>
            <a:r>
              <a:rPr lang="en-GB" dirty="0"/>
              <a:t/>
            </a:r>
            <a:br>
              <a:rPr lang="en-GB" dirty="0"/>
            </a:br>
            <a:r>
              <a:rPr lang="en-GB" dirty="0"/>
              <a:t>Culturally issues surrounding sex are a taboo subject and not discussed, particularly with young people</a:t>
            </a:r>
            <a:r>
              <a:rPr lang="en-GB" dirty="0" smtClean="0"/>
              <a:t>.</a:t>
            </a:r>
            <a:r>
              <a:rPr lang="en-GB" dirty="0"/>
              <a:t/>
            </a:r>
            <a:br>
              <a:rPr lang="en-GB" dirty="0"/>
            </a:br>
            <a:r>
              <a:rPr lang="en-GB" dirty="0"/>
              <a:t/>
            </a:r>
            <a:br>
              <a:rPr lang="en-GB" dirty="0"/>
            </a:br>
            <a:r>
              <a:rPr lang="en-GB" dirty="0"/>
              <a:t>Rural economy dominated by subsistence farming (goats, cattle, maize, rice and ground nuts) therefore children are an economic benefit as they can assist on the farm. </a:t>
            </a:r>
            <a:r>
              <a:rPr lang="en-GB" dirty="0">
                <a:hlinkClick r:id="rId2"/>
              </a:rPr>
              <a:t>http://</a:t>
            </a:r>
            <a:r>
              <a:rPr lang="en-GB" dirty="0" smtClean="0">
                <a:hlinkClick r:id="rId2"/>
              </a:rPr>
              <a:t>www.studymode.com/essays/Causes-And-Effects-Of-Gambia's-Youthful-1609465.html</a:t>
            </a:r>
            <a:endParaRPr lang="en-GB" dirty="0">
              <a:solidFill>
                <a:srgbClr val="FF0000"/>
              </a:solidFill>
            </a:endParaRPr>
          </a:p>
        </p:txBody>
      </p:sp>
      <p:pic>
        <p:nvPicPr>
          <p:cNvPr id="3074" name="Picture 2" descr="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58" y="332656"/>
            <a:ext cx="4562475" cy="2295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319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797" y="3789040"/>
            <a:ext cx="8640960" cy="2554545"/>
          </a:xfrm>
          <a:prstGeom prst="rect">
            <a:avLst/>
          </a:prstGeom>
          <a:solidFill>
            <a:schemeClr val="tx1"/>
          </a:solidFill>
        </p:spPr>
        <p:txBody>
          <a:bodyPr wrap="square">
            <a:spAutoFit/>
          </a:bodyPr>
          <a:lstStyle/>
          <a:p>
            <a:r>
              <a:rPr lang="en-GB" sz="2000" dirty="0">
                <a:solidFill>
                  <a:schemeClr val="bg1"/>
                </a:solidFill>
              </a:rPr>
              <a:t>The education is very poor in woman as only 615 of girls go to primary school and ¾ women are unable to write. This means that the next generation will not be bale to get jobs and provide and income. </a:t>
            </a:r>
            <a:endParaRPr lang="en-GB" sz="2000" dirty="0" smtClean="0">
              <a:solidFill>
                <a:schemeClr val="bg1"/>
              </a:solidFill>
            </a:endParaRPr>
          </a:p>
          <a:p>
            <a:endParaRPr lang="en-GB" sz="2000" dirty="0">
              <a:solidFill>
                <a:schemeClr val="bg1"/>
              </a:solidFill>
            </a:endParaRPr>
          </a:p>
          <a:p>
            <a:r>
              <a:rPr lang="en-GB" sz="2000" dirty="0" smtClean="0">
                <a:solidFill>
                  <a:schemeClr val="bg1"/>
                </a:solidFill>
              </a:rPr>
              <a:t>More </a:t>
            </a:r>
            <a:r>
              <a:rPr lang="en-GB" sz="2000" dirty="0">
                <a:solidFill>
                  <a:schemeClr val="bg1"/>
                </a:solidFill>
              </a:rPr>
              <a:t>children are working to fund their family and to keep them alive 1 in 3 children between age 10 and 14 works, this may be on a farm or in the local community they have to sacrifice their education so they can survive and live.</a:t>
            </a:r>
          </a:p>
        </p:txBody>
      </p:sp>
      <p:sp>
        <p:nvSpPr>
          <p:cNvPr id="3" name="Title 1"/>
          <p:cNvSpPr txBox="1">
            <a:spLocks/>
          </p:cNvSpPr>
          <p:nvPr/>
        </p:nvSpPr>
        <p:spPr>
          <a:xfrm>
            <a:off x="5364088" y="116632"/>
            <a:ext cx="3683901" cy="2511549"/>
          </a:xfrm>
          <a:prstGeom prst="round2DiagRect">
            <a:avLst/>
          </a:prstGeom>
        </p:spPr>
        <p:style>
          <a:lnRef idx="1">
            <a:schemeClr val="accent4"/>
          </a:lnRef>
          <a:fillRef idx="2">
            <a:schemeClr val="accent4"/>
          </a:fillRef>
          <a:effectRef idx="1">
            <a:schemeClr val="accent4"/>
          </a:effectRef>
          <a:fontRef idx="minor">
            <a:schemeClr val="dk1"/>
          </a:fontRef>
        </p:style>
        <p:txBody>
          <a:bodyPr anchor="ctr">
            <a:normAutofit fontScale="90000" lnSpcReduction="20000"/>
          </a:bodyPr>
          <a:lstStyle>
            <a:lvl1pPr marL="54864" algn="r" rtl="0" eaLnBrk="1" latinLnBrk="0" hangingPunct="1">
              <a:spcBef>
                <a:spcPct val="0"/>
              </a:spcBef>
              <a:buNone/>
              <a:defRPr kumimoji="0" sz="4600" kern="1200">
                <a:solidFill>
                  <a:schemeClr val="dk1"/>
                </a:solidFill>
                <a:effectLst>
                  <a:outerShdw blurRad="38100" dist="25500" dir="5400000" algn="tl" rotWithShape="0">
                    <a:srgbClr val="000000">
                      <a:satMod val="180000"/>
                      <a:alpha val="75000"/>
                    </a:srgbClr>
                  </a:outerShdw>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algn="ctr"/>
            <a:r>
              <a:rPr lang="en-GB"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Gambia’s Youthful Population</a:t>
            </a:r>
            <a:endParaRPr lang="en-GB"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10" descr="http://t0.gstatic.com/images?q=tbn:ANd9GcTMkcn4wqTf3Be3c5F8opsBRwm5Vs-hItxJjp-4-H98A_vSkzlHYw:www.school-portal.co.uk/GroupDownloadAttachment.asp%3FGroupId%3D926424%26AttachmentID%3D13037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692696"/>
            <a:ext cx="3600400" cy="2696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0978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90000"/>
          </a:schemeClr>
        </a:solid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5621" y="3181351"/>
            <a:ext cx="3779912"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932040" y="3147805"/>
            <a:ext cx="3707904" cy="1200329"/>
          </a:xfrm>
          <a:prstGeom prst="rect">
            <a:avLst/>
          </a:prstGeom>
          <a:noFill/>
        </p:spPr>
        <p:txBody>
          <a:bodyPr wrap="square" rtlCol="0">
            <a:spAutoFit/>
          </a:bodyPr>
          <a:lstStyle/>
          <a:p>
            <a:pPr algn="ctr"/>
            <a:r>
              <a:rPr lang="en-GB"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Comparing Pyramids</a:t>
            </a:r>
            <a:endParaRPr lang="en-GB"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5122" name="Picture 2" descr="http://tfw.cachefly.net/snm/images/nm/pyramids/ga-2005.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7078" y="61893"/>
            <a:ext cx="4396930" cy="220285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tfw.cachefly.net/snm/images/nm/pyramids/ga-205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954" y="4437112"/>
            <a:ext cx="4392488" cy="220062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tfw.cachefly.net/snm/images/nm/pyramids/ga-202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37" y="2348880"/>
            <a:ext cx="3934747" cy="197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1871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336345"/>
            <a:ext cx="8496944" cy="5632311"/>
          </a:xfrm>
          <a:prstGeom prst="rect">
            <a:avLst/>
          </a:prstGeom>
        </p:spPr>
        <p:txBody>
          <a:bodyPr wrap="square">
            <a:spAutoFit/>
          </a:bodyPr>
          <a:lstStyle/>
          <a:p>
            <a:pPr marL="342900" indent="-342900">
              <a:buAutoNum type="arabicParenR"/>
            </a:pPr>
            <a:r>
              <a:rPr lang="en-GB" b="1" dirty="0" smtClean="0"/>
              <a:t>Contraception</a:t>
            </a:r>
          </a:p>
          <a:p>
            <a:r>
              <a:rPr lang="en-GB" dirty="0" smtClean="0"/>
              <a:t>As </a:t>
            </a:r>
            <a:r>
              <a:rPr lang="en-GB" dirty="0"/>
              <a:t>a Non-Governmental Organisation (NGO) in the Gambia, ‘Futures’ targeted rural areas to increase the use of contraception to reduce family sizes. They have set up clinics in rural communities to educate women and men on the use of contraceptives, and the benefits of smaller families. They have used posters, handing out radios, and other </a:t>
            </a:r>
            <a:r>
              <a:rPr lang="en-GB" dirty="0" smtClean="0"/>
              <a:t>country-wide </a:t>
            </a:r>
            <a:r>
              <a:rPr lang="en-GB" dirty="0"/>
              <a:t>campaigns to explain that using a condom is no longer </a:t>
            </a:r>
            <a:r>
              <a:rPr lang="en-GB" dirty="0" smtClean="0"/>
              <a:t>embarrassing. </a:t>
            </a:r>
            <a:r>
              <a:rPr lang="en-GB" dirty="0"/>
              <a:t>These awareness campaigns have reduced the BR to 3</a:t>
            </a:r>
            <a:r>
              <a:rPr lang="en-GB" dirty="0" smtClean="0"/>
              <a:t>%.</a:t>
            </a:r>
          </a:p>
          <a:p>
            <a:endParaRPr lang="en-GB" dirty="0"/>
          </a:p>
          <a:p>
            <a:r>
              <a:rPr lang="en-GB" b="1" dirty="0"/>
              <a:t>2) Health</a:t>
            </a:r>
            <a:endParaRPr lang="en-GB" dirty="0"/>
          </a:p>
          <a:p>
            <a:r>
              <a:rPr lang="en-GB" dirty="0"/>
              <a:t>To reduce the infant mortality rate funding from Canada is used to provide free vaccination for children. Improved maternity care helps the mothers to survive. Parents are encouraged to space out the births so that mother has enough time to recover</a:t>
            </a:r>
            <a:r>
              <a:rPr lang="en-GB" dirty="0" smtClean="0"/>
              <a:t>.</a:t>
            </a:r>
          </a:p>
          <a:p>
            <a:endParaRPr lang="en-GB" dirty="0"/>
          </a:p>
          <a:p>
            <a:r>
              <a:rPr lang="en-GB" b="1" dirty="0"/>
              <a:t>3) Managing Resources</a:t>
            </a:r>
            <a:endParaRPr lang="en-GB" dirty="0"/>
          </a:p>
          <a:p>
            <a:r>
              <a:rPr lang="en-GB" dirty="0"/>
              <a:t>The German government are funding a forest management scheme. The plan is to plant new forests and educate the population on how to look after and use the forests. </a:t>
            </a:r>
          </a:p>
          <a:p>
            <a:endParaRPr lang="en-GB" dirty="0"/>
          </a:p>
        </p:txBody>
      </p:sp>
      <p:sp>
        <p:nvSpPr>
          <p:cNvPr id="4" name="TextBox 3"/>
          <p:cNvSpPr txBox="1"/>
          <p:nvPr/>
        </p:nvSpPr>
        <p:spPr>
          <a:xfrm>
            <a:off x="510358" y="332656"/>
            <a:ext cx="8252990" cy="769441"/>
          </a:xfrm>
          <a:prstGeom prst="rect">
            <a:avLst/>
          </a:prstGeom>
          <a:solidFill>
            <a:schemeClr val="accent2">
              <a:lumMod val="60000"/>
              <a:lumOff val="40000"/>
            </a:schemeClr>
          </a:solidFill>
        </p:spPr>
        <p:txBody>
          <a:bodyPr wrap="square" rtlCol="0">
            <a:spAutoFit/>
          </a:bodyPr>
          <a:lstStyle/>
          <a:p>
            <a:pPr algn="ctr"/>
            <a:r>
              <a:rPr lang="en-GB"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Some solutions/changes</a:t>
            </a:r>
            <a:endParaRPr lang="en-GB"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814742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784976" cy="1008112"/>
          </a:xfrm>
          <a:prstGeom prst="round2DiagRect">
            <a:avLst/>
          </a:prstGeom>
        </p:spPr>
        <p:style>
          <a:lnRef idx="1">
            <a:schemeClr val="accent4"/>
          </a:lnRef>
          <a:fillRef idx="2">
            <a:schemeClr val="accent4"/>
          </a:fillRef>
          <a:effectRef idx="1">
            <a:schemeClr val="accent4"/>
          </a:effectRef>
          <a:fontRef idx="minor">
            <a:schemeClr val="dk1"/>
          </a:fontRef>
        </p:style>
        <p:txBody>
          <a:bodyPr anchor="ctr">
            <a:normAutofit fontScale="90000"/>
          </a:bodyPr>
          <a:lstStyle/>
          <a:p>
            <a:pPr algn="ctr"/>
            <a:r>
              <a:rPr lang="en-GB"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Case Studies</a:t>
            </a:r>
            <a:endParaRPr lang="en-GB"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179512" y="1340768"/>
            <a:ext cx="8784976" cy="1944216"/>
          </a:xfrm>
        </p:spPr>
        <p:style>
          <a:lnRef idx="1">
            <a:schemeClr val="accent3"/>
          </a:lnRef>
          <a:fillRef idx="2">
            <a:schemeClr val="accent3"/>
          </a:fillRef>
          <a:effectRef idx="1">
            <a:schemeClr val="accent3"/>
          </a:effectRef>
          <a:fontRef idx="minor">
            <a:schemeClr val="dk1"/>
          </a:fontRef>
        </p:style>
        <p:txBody>
          <a:bodyPr>
            <a:normAutofit/>
          </a:bodyPr>
          <a:lstStyle/>
          <a:p>
            <a:pPr marL="0" indent="0">
              <a:buNone/>
            </a:pPr>
            <a:r>
              <a:rPr lang="en-GB" sz="2400" dirty="0" smtClean="0"/>
              <a:t>The </a:t>
            </a:r>
            <a:r>
              <a:rPr lang="en-GB" sz="2400" b="1" dirty="0" smtClean="0"/>
              <a:t>Gambia</a:t>
            </a:r>
            <a:r>
              <a:rPr lang="en-GB" sz="2400" dirty="0" smtClean="0"/>
              <a:t> and </a:t>
            </a:r>
            <a:r>
              <a:rPr lang="en-GB" sz="2400" b="1" dirty="0" smtClean="0"/>
              <a:t>Uganda</a:t>
            </a:r>
            <a:r>
              <a:rPr lang="en-GB" sz="2400" dirty="0" smtClean="0"/>
              <a:t> also have youthful populations and face their own set of problems. </a:t>
            </a:r>
          </a:p>
          <a:p>
            <a:pPr marL="0" indent="0">
              <a:buNone/>
            </a:pPr>
            <a:endParaRPr lang="en-GB" sz="1600" dirty="0"/>
          </a:p>
          <a:p>
            <a:pPr marL="0" indent="0">
              <a:buNone/>
            </a:pPr>
            <a:r>
              <a:rPr lang="en-GB" sz="2400" dirty="0" smtClean="0"/>
              <a:t>Read the article on </a:t>
            </a:r>
            <a:r>
              <a:rPr lang="en-GB" sz="2400" b="1" i="1" u="sng" dirty="0" smtClean="0"/>
              <a:t>Uganda</a:t>
            </a:r>
            <a:r>
              <a:rPr lang="en-GB" sz="2400" dirty="0" smtClean="0"/>
              <a:t> and complete this table on your books – use a full page: </a:t>
            </a:r>
          </a:p>
          <a:p>
            <a:endParaRPr lang="en-GB" sz="2400" dirty="0"/>
          </a:p>
        </p:txBody>
      </p:sp>
      <p:graphicFrame>
        <p:nvGraphicFramePr>
          <p:cNvPr id="4" name="Table 3"/>
          <p:cNvGraphicFramePr>
            <a:graphicFrameLocks noGrp="1"/>
          </p:cNvGraphicFramePr>
          <p:nvPr>
            <p:extLst>
              <p:ext uri="{D42A27DB-BD31-4B8C-83A1-F6EECF244321}">
                <p14:modId xmlns:p14="http://schemas.microsoft.com/office/powerpoint/2010/main" val="3901619520"/>
              </p:ext>
            </p:extLst>
          </p:nvPr>
        </p:nvGraphicFramePr>
        <p:xfrm>
          <a:off x="179512" y="3645024"/>
          <a:ext cx="8784976" cy="3053080"/>
        </p:xfrm>
        <a:graphic>
          <a:graphicData uri="http://schemas.openxmlformats.org/drawingml/2006/table">
            <a:tbl>
              <a:tblPr firstRow="1" bandRow="1">
                <a:tableStyleId>{08FB837D-C827-4EFA-A057-4D05807E0F7C}</a:tableStyleId>
              </a:tblPr>
              <a:tblGrid>
                <a:gridCol w="2196244"/>
                <a:gridCol w="2196244"/>
                <a:gridCol w="2196244"/>
                <a:gridCol w="2196244"/>
              </a:tblGrid>
              <a:tr h="370840">
                <a:tc>
                  <a:txBody>
                    <a:bodyPr/>
                    <a:lstStyle/>
                    <a:p>
                      <a:pPr algn="ctr"/>
                      <a:r>
                        <a:rPr lang="en-GB" sz="2400" dirty="0" smtClean="0"/>
                        <a:t>Key Facts</a:t>
                      </a:r>
                      <a:endParaRPr lang="en-GB" sz="2400" dirty="0"/>
                    </a:p>
                  </a:txBody>
                  <a:tcPr/>
                </a:tc>
                <a:tc>
                  <a:txBody>
                    <a:bodyPr/>
                    <a:lstStyle/>
                    <a:p>
                      <a:pPr algn="ctr"/>
                      <a:r>
                        <a:rPr lang="en-GB" sz="2400" dirty="0" smtClean="0"/>
                        <a:t>Causes</a:t>
                      </a:r>
                      <a:endParaRPr lang="en-GB" sz="2400" dirty="0"/>
                    </a:p>
                  </a:txBody>
                  <a:tcPr/>
                </a:tc>
                <a:tc>
                  <a:txBody>
                    <a:bodyPr/>
                    <a:lstStyle/>
                    <a:p>
                      <a:pPr algn="ctr"/>
                      <a:r>
                        <a:rPr lang="en-GB" sz="2400" dirty="0" smtClean="0"/>
                        <a:t>Effects</a:t>
                      </a:r>
                      <a:endParaRPr lang="en-GB" sz="2400" dirty="0"/>
                    </a:p>
                  </a:txBody>
                  <a:tcPr/>
                </a:tc>
                <a:tc>
                  <a:txBody>
                    <a:bodyPr/>
                    <a:lstStyle/>
                    <a:p>
                      <a:pPr algn="ctr"/>
                      <a:r>
                        <a:rPr lang="en-GB" sz="2400" dirty="0" smtClean="0"/>
                        <a:t>Solutions</a:t>
                      </a:r>
                      <a:endParaRPr lang="en-GB" sz="2400" dirty="0"/>
                    </a:p>
                  </a:txBody>
                  <a:tcPr/>
                </a:tc>
              </a:tr>
              <a:tr h="370840">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r>
            </a:tbl>
          </a:graphicData>
        </a:graphic>
      </p:graphicFrame>
      <p:pic>
        <p:nvPicPr>
          <p:cNvPr id="5" name="Picture 4"/>
          <p:cNvPicPr>
            <a:picLocks noChangeAspect="1"/>
          </p:cNvPicPr>
          <p:nvPr/>
        </p:nvPicPr>
        <p:blipFill>
          <a:blip r:embed="rId2"/>
          <a:stretch>
            <a:fillRect/>
          </a:stretch>
        </p:blipFill>
        <p:spPr>
          <a:xfrm rot="1151539">
            <a:off x="7533812" y="150574"/>
            <a:ext cx="1105556" cy="1120779"/>
          </a:xfrm>
          <a:prstGeom prst="rect">
            <a:avLst/>
          </a:prstGeom>
          <a:ln>
            <a:solidFill>
              <a:schemeClr val="accent6"/>
            </a:solidFill>
          </a:ln>
        </p:spPr>
      </p:pic>
      <p:pic>
        <p:nvPicPr>
          <p:cNvPr id="6" name="Picture 5"/>
          <p:cNvPicPr>
            <a:picLocks noChangeAspect="1"/>
          </p:cNvPicPr>
          <p:nvPr/>
        </p:nvPicPr>
        <p:blipFill>
          <a:blip r:embed="rId2"/>
          <a:stretch>
            <a:fillRect/>
          </a:stretch>
        </p:blipFill>
        <p:spPr>
          <a:xfrm rot="20426839">
            <a:off x="695223" y="147953"/>
            <a:ext cx="1105556" cy="1120779"/>
          </a:xfrm>
          <a:prstGeom prst="rect">
            <a:avLst/>
          </a:prstGeom>
          <a:ln>
            <a:solidFill>
              <a:schemeClr val="accent6"/>
            </a:solidFill>
          </a:ln>
        </p:spPr>
      </p:pic>
    </p:spTree>
    <p:extLst>
      <p:ext uri="{BB962C8B-B14F-4D97-AF65-F5344CB8AC3E}">
        <p14:creationId xmlns:p14="http://schemas.microsoft.com/office/powerpoint/2010/main" val="19679528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hlinkClick r:id="rId2"/>
              </a:rPr>
              <a:t>http://</a:t>
            </a:r>
            <a:r>
              <a:rPr lang="en-GB" dirty="0" smtClean="0">
                <a:hlinkClick r:id="rId2"/>
              </a:rPr>
              <a:t>www.youtube.com/watch?v=Y6bgMWzJ6Rk&amp;feature=related</a:t>
            </a:r>
            <a:r>
              <a:rPr lang="en-GB" dirty="0" smtClean="0"/>
              <a:t> </a:t>
            </a:r>
          </a:p>
          <a:p>
            <a:endParaRPr lang="en-GB" dirty="0"/>
          </a:p>
          <a:p>
            <a:r>
              <a:rPr lang="en-GB">
                <a:hlinkClick r:id="rId3"/>
              </a:rPr>
              <a:t>http://</a:t>
            </a:r>
            <a:r>
              <a:rPr lang="en-GB" smtClean="0">
                <a:hlinkClick r:id="rId3"/>
              </a:rPr>
              <a:t>www.pumpkin-interactive.co.uk/collections/geography/products/managing-youthful-populations</a:t>
            </a:r>
            <a:r>
              <a:rPr lang="en-GB" smtClean="0"/>
              <a:t> </a:t>
            </a:r>
            <a:endParaRPr lang="en-GB"/>
          </a:p>
        </p:txBody>
      </p:sp>
    </p:spTree>
    <p:extLst>
      <p:ext uri="{BB962C8B-B14F-4D97-AF65-F5344CB8AC3E}">
        <p14:creationId xmlns:p14="http://schemas.microsoft.com/office/powerpoint/2010/main" val="27641871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783</TotalTime>
  <Words>919</Words>
  <Application>Microsoft Office PowerPoint</Application>
  <PresentationFormat>On-screen Show (4:3)</PresentationFormat>
  <Paragraphs>107</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Foundry</vt:lpstr>
      <vt:lpstr>PowerPoint Presentation</vt:lpstr>
      <vt:lpstr>PowerPoint Presentation</vt:lpstr>
      <vt:lpstr>PowerPoint Presentation</vt:lpstr>
      <vt:lpstr>Causes of Youthful Populations</vt:lpstr>
      <vt:lpstr>Problems caused by Youthful Populations</vt:lpstr>
      <vt:lpstr>Benefits of a Youthful Population </vt:lpstr>
      <vt:lpstr>Solutions to an Youthful Populations</vt:lpstr>
      <vt:lpstr>PowerPoint Presentation</vt:lpstr>
      <vt:lpstr>Youthful Populations</vt:lpstr>
      <vt:lpstr>Gambia’s location</vt:lpstr>
      <vt:lpstr>PowerPoint Presentation</vt:lpstr>
      <vt:lpstr>Gambia’s Youthful Population </vt:lpstr>
      <vt:lpstr>The Gambia’s Youthful Population</vt:lpstr>
      <vt:lpstr>PowerPoint Presentation</vt:lpstr>
      <vt:lpstr>PowerPoint Presentation</vt:lpstr>
      <vt:lpstr>PowerPoint Presentation</vt:lpstr>
      <vt:lpstr>Case Studies</vt:lpstr>
      <vt:lpstr>PowerPoint Presentation</vt:lpstr>
    </vt:vector>
  </TitlesOfParts>
  <Company>Archbishop Holgates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Youthful Populations</dc:title>
  <dc:creator>System Administrator</dc:creator>
  <cp:lastModifiedBy>nms</cp:lastModifiedBy>
  <cp:revision>64</cp:revision>
  <cp:lastPrinted>2013-11-19T08:20:17Z</cp:lastPrinted>
  <dcterms:created xsi:type="dcterms:W3CDTF">2012-10-08T16:44:25Z</dcterms:created>
  <dcterms:modified xsi:type="dcterms:W3CDTF">2014-11-06T12:21:50Z</dcterms:modified>
</cp:coreProperties>
</file>