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diagrams/layout7.xml" ContentType="application/vnd.openxmlformats-officedocument.drawingml.diagramLayout+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diagrams/layout4.xml" ContentType="application/vnd.openxmlformats-officedocument.drawingml.diagramLayout+xml"/>
  <Override PartName="/ppt/diagrams/layout5.xml" ContentType="application/vnd.openxmlformats-officedocument.drawingml.diagramLayout+xml"/>
  <Override PartName="/ppt/diagrams/data6.xml" ContentType="application/vnd.openxmlformats-officedocument.drawingml.diagramData+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data5.xml" ContentType="application/vnd.openxmlformats-officedocument.drawingml.diagramData+xml"/>
  <Override PartName="/ppt/diagrams/colors7.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diagrams/colors6.xml" ContentType="application/vnd.openxmlformats-officedocument.drawingml.diagramColors+xml"/>
  <Override PartName="/ppt/diagrams/drawing6.xml" ContentType="application/vnd.ms-office.drawingml.diagramDrawing+xml"/>
  <Override PartName="/ppt/diagrams/drawing7.xml" ContentType="application/vnd.ms-office.drawingml.diagramDrawing+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ppt/diagrams/drawing4.xml" ContentType="application/vnd.ms-office.drawingml.diagramDrawing+xml"/>
  <Override PartName="/ppt/diagrams/drawing5.xml" ContentType="application/vnd.ms-office.drawingml.diagramDrawing+xml"/>
  <Override PartName="/ppt/diagrams/quickStyle6.xml" ContentType="application/vnd.openxmlformats-officedocument.drawingml.diagramStyle+xml"/>
  <Override PartName="/ppt/diagrams/quickStyle7.xml" ContentType="application/vnd.openxmlformats-officedocument.drawingml.diagramStyl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Default Extension="png" ContentType="image/png"/>
  <Override PartName="/ppt/diagrams/drawing3.xml" ContentType="application/vnd.ms-office.drawingml.diagramDrawing+xml"/>
  <Override PartName="/ppt/diagrams/quickStyle5.xml" ContentType="application/vnd.openxmlformats-officedocument.drawingml.diagramStyle+xml"/>
  <Override PartName="/ppt/notesSlides/notesSlide1.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432" r:id="rId2"/>
    <p:sldId id="553" r:id="rId3"/>
    <p:sldId id="340" r:id="rId4"/>
    <p:sldId id="535" r:id="rId5"/>
    <p:sldId id="555" r:id="rId6"/>
    <p:sldId id="554" r:id="rId7"/>
    <p:sldId id="552" r:id="rId8"/>
    <p:sldId id="556" r:id="rId9"/>
    <p:sldId id="548" r:id="rId1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56" autoAdjust="0"/>
    <p:restoredTop sz="94660"/>
  </p:normalViewPr>
  <p:slideViewPr>
    <p:cSldViewPr>
      <p:cViewPr varScale="1">
        <p:scale>
          <a:sx n="102" d="100"/>
          <a:sy n="102" d="100"/>
        </p:scale>
        <p:origin x="-67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825256-B349-45D1-AC95-BC3EA6DFE6B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GB"/>
        </a:p>
      </dgm:t>
    </dgm:pt>
    <dgm:pt modelId="{34F44549-E315-4821-B0E1-2B2350552206}">
      <dgm:prSet custT="1"/>
      <dgm:spPr/>
      <dgm:t>
        <a:bodyPr/>
        <a:lstStyle/>
        <a:p>
          <a:pPr rtl="0"/>
          <a:r>
            <a:rPr lang="en-GB" sz="4400" dirty="0" smtClean="0"/>
            <a:t>The Pitfalls of Social Networking</a:t>
          </a:r>
          <a:endParaRPr lang="en-GB" sz="4400" dirty="0"/>
        </a:p>
      </dgm:t>
    </dgm:pt>
    <dgm:pt modelId="{FD2A1524-5460-4F99-946D-E3BF8440BEB8}" type="parTrans" cxnId="{EFC99E56-6449-4A54-AB60-6902E2D22EBE}">
      <dgm:prSet/>
      <dgm:spPr/>
      <dgm:t>
        <a:bodyPr/>
        <a:lstStyle/>
        <a:p>
          <a:endParaRPr lang="en-GB"/>
        </a:p>
      </dgm:t>
    </dgm:pt>
    <dgm:pt modelId="{D4720444-B4D4-4549-9B4B-12522603F3D4}" type="sibTrans" cxnId="{EFC99E56-6449-4A54-AB60-6902E2D22EBE}">
      <dgm:prSet/>
      <dgm:spPr/>
      <dgm:t>
        <a:bodyPr/>
        <a:lstStyle/>
        <a:p>
          <a:endParaRPr lang="en-GB"/>
        </a:p>
      </dgm:t>
    </dgm:pt>
    <dgm:pt modelId="{5849F6CB-2A8F-44A1-8992-2339E192DFED}" type="pres">
      <dgm:prSet presAssocID="{D3825256-B349-45D1-AC95-BC3EA6DFE6B0}" presName="linear" presStyleCnt="0">
        <dgm:presLayoutVars>
          <dgm:animLvl val="lvl"/>
          <dgm:resizeHandles val="exact"/>
        </dgm:presLayoutVars>
      </dgm:prSet>
      <dgm:spPr/>
      <dgm:t>
        <a:bodyPr/>
        <a:lstStyle/>
        <a:p>
          <a:endParaRPr lang="en-GB"/>
        </a:p>
      </dgm:t>
    </dgm:pt>
    <dgm:pt modelId="{90328808-3CCF-426A-8D69-1975BBFE2EE3}" type="pres">
      <dgm:prSet presAssocID="{34F44549-E315-4821-B0E1-2B2350552206}" presName="parentText" presStyleLbl="node1" presStyleIdx="0" presStyleCnt="1" custLinFactNeighborX="-4641" custLinFactNeighborY="-6364">
        <dgm:presLayoutVars>
          <dgm:chMax val="0"/>
          <dgm:bulletEnabled val="1"/>
        </dgm:presLayoutVars>
      </dgm:prSet>
      <dgm:spPr/>
      <dgm:t>
        <a:bodyPr/>
        <a:lstStyle/>
        <a:p>
          <a:endParaRPr lang="en-GB"/>
        </a:p>
      </dgm:t>
    </dgm:pt>
  </dgm:ptLst>
  <dgm:cxnLst>
    <dgm:cxn modelId="{EFC99E56-6449-4A54-AB60-6902E2D22EBE}" srcId="{D3825256-B349-45D1-AC95-BC3EA6DFE6B0}" destId="{34F44549-E315-4821-B0E1-2B2350552206}" srcOrd="0" destOrd="0" parTransId="{FD2A1524-5460-4F99-946D-E3BF8440BEB8}" sibTransId="{D4720444-B4D4-4549-9B4B-12522603F3D4}"/>
    <dgm:cxn modelId="{C12CFD98-06EA-4609-908A-60978600C63A}" type="presOf" srcId="{34F44549-E315-4821-B0E1-2B2350552206}" destId="{90328808-3CCF-426A-8D69-1975BBFE2EE3}" srcOrd="0" destOrd="0" presId="urn:microsoft.com/office/officeart/2005/8/layout/vList2"/>
    <dgm:cxn modelId="{4045605C-02B9-4AD2-947D-4EB759667C92}" type="presOf" srcId="{D3825256-B349-45D1-AC95-BC3EA6DFE6B0}" destId="{5849F6CB-2A8F-44A1-8992-2339E192DFED}" srcOrd="0" destOrd="0" presId="urn:microsoft.com/office/officeart/2005/8/layout/vList2"/>
    <dgm:cxn modelId="{78F555FA-4AA9-4075-9E17-B04065EBE3FC}" type="presParOf" srcId="{5849F6CB-2A8F-44A1-8992-2339E192DFED}" destId="{90328808-3CCF-426A-8D69-1975BBFE2EE3}"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1BDB528-0CB3-4B99-AD60-6A2CA476CB0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GB"/>
        </a:p>
      </dgm:t>
    </dgm:pt>
    <dgm:pt modelId="{6ADE95EB-085F-442B-9C0A-1301F823F43C}">
      <dgm:prSet/>
      <dgm:spPr/>
      <dgm:t>
        <a:bodyPr/>
        <a:lstStyle/>
        <a:p>
          <a:pPr algn="ctr" rtl="0"/>
          <a:r>
            <a:rPr lang="en-GB" dirty="0" smtClean="0"/>
            <a:t>What is Social Networking?</a:t>
          </a:r>
          <a:endParaRPr lang="en-US" dirty="0"/>
        </a:p>
      </dgm:t>
    </dgm:pt>
    <dgm:pt modelId="{1F51636F-A6CF-491E-973E-FE6382C5BB2E}" type="parTrans" cxnId="{4F09DF7B-3435-4729-BDDA-F94181CAF31E}">
      <dgm:prSet/>
      <dgm:spPr/>
      <dgm:t>
        <a:bodyPr/>
        <a:lstStyle/>
        <a:p>
          <a:endParaRPr lang="en-GB"/>
        </a:p>
      </dgm:t>
    </dgm:pt>
    <dgm:pt modelId="{07C760CF-55A7-4BC9-9BCE-0FFD7F29A735}" type="sibTrans" cxnId="{4F09DF7B-3435-4729-BDDA-F94181CAF31E}">
      <dgm:prSet/>
      <dgm:spPr/>
      <dgm:t>
        <a:bodyPr/>
        <a:lstStyle/>
        <a:p>
          <a:endParaRPr lang="en-GB"/>
        </a:p>
      </dgm:t>
    </dgm:pt>
    <dgm:pt modelId="{4DBC4A20-7253-43C6-B44E-5998E8EF6A7B}" type="pres">
      <dgm:prSet presAssocID="{31BDB528-0CB3-4B99-AD60-6A2CA476CB0A}" presName="linear" presStyleCnt="0">
        <dgm:presLayoutVars>
          <dgm:animLvl val="lvl"/>
          <dgm:resizeHandles val="exact"/>
        </dgm:presLayoutVars>
      </dgm:prSet>
      <dgm:spPr/>
      <dgm:t>
        <a:bodyPr/>
        <a:lstStyle/>
        <a:p>
          <a:endParaRPr lang="en-GB"/>
        </a:p>
      </dgm:t>
    </dgm:pt>
    <dgm:pt modelId="{1CE06494-EA15-45D6-9C7A-2AD4507EA957}" type="pres">
      <dgm:prSet presAssocID="{6ADE95EB-085F-442B-9C0A-1301F823F43C}" presName="parentText" presStyleLbl="node1" presStyleIdx="0" presStyleCnt="1" custLinFactNeighborX="1876" custLinFactNeighborY="-1938">
        <dgm:presLayoutVars>
          <dgm:chMax val="0"/>
          <dgm:bulletEnabled val="1"/>
        </dgm:presLayoutVars>
      </dgm:prSet>
      <dgm:spPr/>
      <dgm:t>
        <a:bodyPr/>
        <a:lstStyle/>
        <a:p>
          <a:endParaRPr lang="en-GB"/>
        </a:p>
      </dgm:t>
    </dgm:pt>
  </dgm:ptLst>
  <dgm:cxnLst>
    <dgm:cxn modelId="{C65836C7-0F69-4E86-AA0E-9CAD5FF8B46D}" type="presOf" srcId="{6ADE95EB-085F-442B-9C0A-1301F823F43C}" destId="{1CE06494-EA15-45D6-9C7A-2AD4507EA957}" srcOrd="0" destOrd="0" presId="urn:microsoft.com/office/officeart/2005/8/layout/vList2"/>
    <dgm:cxn modelId="{8090BE67-6091-4E0B-AFD3-BF5BADF1D5BC}" type="presOf" srcId="{31BDB528-0CB3-4B99-AD60-6A2CA476CB0A}" destId="{4DBC4A20-7253-43C6-B44E-5998E8EF6A7B}" srcOrd="0" destOrd="0" presId="urn:microsoft.com/office/officeart/2005/8/layout/vList2"/>
    <dgm:cxn modelId="{4F09DF7B-3435-4729-BDDA-F94181CAF31E}" srcId="{31BDB528-0CB3-4B99-AD60-6A2CA476CB0A}" destId="{6ADE95EB-085F-442B-9C0A-1301F823F43C}" srcOrd="0" destOrd="0" parTransId="{1F51636F-A6CF-491E-973E-FE6382C5BB2E}" sibTransId="{07C760CF-55A7-4BC9-9BCE-0FFD7F29A735}"/>
    <dgm:cxn modelId="{46843983-C641-466D-A226-DE954ADD37D4}" type="presParOf" srcId="{4DBC4A20-7253-43C6-B44E-5998E8EF6A7B}" destId="{1CE06494-EA15-45D6-9C7A-2AD4507EA957}"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6110FD0-1D2F-4F84-A7E6-FD07F6A45DEA}"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GB"/>
        </a:p>
      </dgm:t>
    </dgm:pt>
    <dgm:pt modelId="{87B8796C-3BB6-4303-9C27-CEEC84A4C6E0}">
      <dgm:prSet/>
      <dgm:spPr/>
      <dgm:t>
        <a:bodyPr/>
        <a:lstStyle/>
        <a:p>
          <a:pPr rtl="0"/>
          <a:r>
            <a:rPr lang="en-GB" dirty="0" smtClean="0"/>
            <a:t>So what are the risks?</a:t>
          </a:r>
          <a:endParaRPr lang="en-US" dirty="0"/>
        </a:p>
      </dgm:t>
    </dgm:pt>
    <dgm:pt modelId="{53DCD281-D75A-41EA-933F-810F80D2CE6B}" type="parTrans" cxnId="{6FA0CA5F-D107-4DC7-A943-A279E1E1E643}">
      <dgm:prSet/>
      <dgm:spPr/>
      <dgm:t>
        <a:bodyPr/>
        <a:lstStyle/>
        <a:p>
          <a:endParaRPr lang="en-GB"/>
        </a:p>
      </dgm:t>
    </dgm:pt>
    <dgm:pt modelId="{D5484348-A6C7-4456-ABBD-A815A9A4B7C6}" type="sibTrans" cxnId="{6FA0CA5F-D107-4DC7-A943-A279E1E1E643}">
      <dgm:prSet/>
      <dgm:spPr/>
      <dgm:t>
        <a:bodyPr/>
        <a:lstStyle/>
        <a:p>
          <a:endParaRPr lang="en-GB"/>
        </a:p>
      </dgm:t>
    </dgm:pt>
    <dgm:pt modelId="{5950ED87-5884-4ABD-BE42-2748F0EEFFB8}" type="pres">
      <dgm:prSet presAssocID="{C6110FD0-1D2F-4F84-A7E6-FD07F6A45DEA}" presName="linear" presStyleCnt="0">
        <dgm:presLayoutVars>
          <dgm:animLvl val="lvl"/>
          <dgm:resizeHandles val="exact"/>
        </dgm:presLayoutVars>
      </dgm:prSet>
      <dgm:spPr/>
      <dgm:t>
        <a:bodyPr/>
        <a:lstStyle/>
        <a:p>
          <a:endParaRPr lang="en-GB"/>
        </a:p>
      </dgm:t>
    </dgm:pt>
    <dgm:pt modelId="{0E1C6DCC-D164-4A8F-9A98-2CC41F9A8AFC}" type="pres">
      <dgm:prSet presAssocID="{87B8796C-3BB6-4303-9C27-CEEC84A4C6E0}" presName="parentText" presStyleLbl="node1" presStyleIdx="0" presStyleCnt="1">
        <dgm:presLayoutVars>
          <dgm:chMax val="0"/>
          <dgm:bulletEnabled val="1"/>
        </dgm:presLayoutVars>
      </dgm:prSet>
      <dgm:spPr/>
      <dgm:t>
        <a:bodyPr/>
        <a:lstStyle/>
        <a:p>
          <a:endParaRPr lang="en-GB"/>
        </a:p>
      </dgm:t>
    </dgm:pt>
  </dgm:ptLst>
  <dgm:cxnLst>
    <dgm:cxn modelId="{4B14E69D-6C14-4DC7-BA6F-3FCB499A7AF0}" type="presOf" srcId="{87B8796C-3BB6-4303-9C27-CEEC84A4C6E0}" destId="{0E1C6DCC-D164-4A8F-9A98-2CC41F9A8AFC}" srcOrd="0" destOrd="0" presId="urn:microsoft.com/office/officeart/2005/8/layout/vList2"/>
    <dgm:cxn modelId="{6FA0CA5F-D107-4DC7-A943-A279E1E1E643}" srcId="{C6110FD0-1D2F-4F84-A7E6-FD07F6A45DEA}" destId="{87B8796C-3BB6-4303-9C27-CEEC84A4C6E0}" srcOrd="0" destOrd="0" parTransId="{53DCD281-D75A-41EA-933F-810F80D2CE6B}" sibTransId="{D5484348-A6C7-4456-ABBD-A815A9A4B7C6}"/>
    <dgm:cxn modelId="{6A0FC14E-CDCF-4BEB-9D0B-0575EDD1C3B7}" type="presOf" srcId="{C6110FD0-1D2F-4F84-A7E6-FD07F6A45DEA}" destId="{5950ED87-5884-4ABD-BE42-2748F0EEFFB8}" srcOrd="0" destOrd="0" presId="urn:microsoft.com/office/officeart/2005/8/layout/vList2"/>
    <dgm:cxn modelId="{EA48E1FF-D676-4749-967B-629A4E8DB747}" type="presParOf" srcId="{5950ED87-5884-4ABD-BE42-2748F0EEFFB8}" destId="{0E1C6DCC-D164-4A8F-9A98-2CC41F9A8AFC}"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6110FD0-1D2F-4F84-A7E6-FD07F6A45DEA}"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GB"/>
        </a:p>
      </dgm:t>
    </dgm:pt>
    <dgm:pt modelId="{87B8796C-3BB6-4303-9C27-CEEC84A4C6E0}">
      <dgm:prSet/>
      <dgm:spPr/>
      <dgm:t>
        <a:bodyPr/>
        <a:lstStyle/>
        <a:p>
          <a:pPr rtl="0"/>
          <a:r>
            <a:rPr lang="en-GB" dirty="0" smtClean="0"/>
            <a:t>So what are the risks?</a:t>
          </a:r>
          <a:endParaRPr lang="en-US" dirty="0"/>
        </a:p>
      </dgm:t>
    </dgm:pt>
    <dgm:pt modelId="{53DCD281-D75A-41EA-933F-810F80D2CE6B}" type="parTrans" cxnId="{6FA0CA5F-D107-4DC7-A943-A279E1E1E643}">
      <dgm:prSet/>
      <dgm:spPr/>
      <dgm:t>
        <a:bodyPr/>
        <a:lstStyle/>
        <a:p>
          <a:endParaRPr lang="en-GB"/>
        </a:p>
      </dgm:t>
    </dgm:pt>
    <dgm:pt modelId="{D5484348-A6C7-4456-ABBD-A815A9A4B7C6}" type="sibTrans" cxnId="{6FA0CA5F-D107-4DC7-A943-A279E1E1E643}">
      <dgm:prSet/>
      <dgm:spPr/>
      <dgm:t>
        <a:bodyPr/>
        <a:lstStyle/>
        <a:p>
          <a:endParaRPr lang="en-GB"/>
        </a:p>
      </dgm:t>
    </dgm:pt>
    <dgm:pt modelId="{5950ED87-5884-4ABD-BE42-2748F0EEFFB8}" type="pres">
      <dgm:prSet presAssocID="{C6110FD0-1D2F-4F84-A7E6-FD07F6A45DEA}" presName="linear" presStyleCnt="0">
        <dgm:presLayoutVars>
          <dgm:animLvl val="lvl"/>
          <dgm:resizeHandles val="exact"/>
        </dgm:presLayoutVars>
      </dgm:prSet>
      <dgm:spPr/>
      <dgm:t>
        <a:bodyPr/>
        <a:lstStyle/>
        <a:p>
          <a:endParaRPr lang="en-GB"/>
        </a:p>
      </dgm:t>
    </dgm:pt>
    <dgm:pt modelId="{0E1C6DCC-D164-4A8F-9A98-2CC41F9A8AFC}" type="pres">
      <dgm:prSet presAssocID="{87B8796C-3BB6-4303-9C27-CEEC84A4C6E0}" presName="parentText" presStyleLbl="node1" presStyleIdx="0" presStyleCnt="1">
        <dgm:presLayoutVars>
          <dgm:chMax val="0"/>
          <dgm:bulletEnabled val="1"/>
        </dgm:presLayoutVars>
      </dgm:prSet>
      <dgm:spPr/>
      <dgm:t>
        <a:bodyPr/>
        <a:lstStyle/>
        <a:p>
          <a:endParaRPr lang="en-GB"/>
        </a:p>
      </dgm:t>
    </dgm:pt>
  </dgm:ptLst>
  <dgm:cxnLst>
    <dgm:cxn modelId="{6FA0CA5F-D107-4DC7-A943-A279E1E1E643}" srcId="{C6110FD0-1D2F-4F84-A7E6-FD07F6A45DEA}" destId="{87B8796C-3BB6-4303-9C27-CEEC84A4C6E0}" srcOrd="0" destOrd="0" parTransId="{53DCD281-D75A-41EA-933F-810F80D2CE6B}" sibTransId="{D5484348-A6C7-4456-ABBD-A815A9A4B7C6}"/>
    <dgm:cxn modelId="{C747FEDE-68C7-4686-BBCD-BD944EEA49AD}" type="presOf" srcId="{87B8796C-3BB6-4303-9C27-CEEC84A4C6E0}" destId="{0E1C6DCC-D164-4A8F-9A98-2CC41F9A8AFC}" srcOrd="0" destOrd="0" presId="urn:microsoft.com/office/officeart/2005/8/layout/vList2"/>
    <dgm:cxn modelId="{228927F1-9653-4B50-B408-BDCDE00660AC}" type="presOf" srcId="{C6110FD0-1D2F-4F84-A7E6-FD07F6A45DEA}" destId="{5950ED87-5884-4ABD-BE42-2748F0EEFFB8}" srcOrd="0" destOrd="0" presId="urn:microsoft.com/office/officeart/2005/8/layout/vList2"/>
    <dgm:cxn modelId="{15F679BD-C511-4E14-B7DB-B3250A30327B}" type="presParOf" srcId="{5950ED87-5884-4ABD-BE42-2748F0EEFFB8}" destId="{0E1C6DCC-D164-4A8F-9A98-2CC41F9A8AFC}"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E138725-B699-46EB-91A3-7C05D0F17C0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GB"/>
        </a:p>
      </dgm:t>
    </dgm:pt>
    <dgm:pt modelId="{858F1D56-7424-4DE5-89B9-D8C121113198}">
      <dgm:prSet/>
      <dgm:spPr/>
      <dgm:t>
        <a:bodyPr/>
        <a:lstStyle/>
        <a:p>
          <a:pPr rtl="0"/>
          <a:r>
            <a:rPr lang="en-GB" dirty="0" smtClean="0"/>
            <a:t>MGS Policy and Professional Advice</a:t>
          </a:r>
          <a:endParaRPr lang="en-GB" dirty="0"/>
        </a:p>
      </dgm:t>
    </dgm:pt>
    <dgm:pt modelId="{DFB0B635-1036-416D-8BA5-1F8414AAB3D0}" type="parTrans" cxnId="{AFDCA696-CDE9-4191-8CFD-A3EA3D7D6ED1}">
      <dgm:prSet/>
      <dgm:spPr/>
      <dgm:t>
        <a:bodyPr/>
        <a:lstStyle/>
        <a:p>
          <a:endParaRPr lang="en-GB"/>
        </a:p>
      </dgm:t>
    </dgm:pt>
    <dgm:pt modelId="{6F8321C3-F307-468B-A825-D2A6F36482C8}" type="sibTrans" cxnId="{AFDCA696-CDE9-4191-8CFD-A3EA3D7D6ED1}">
      <dgm:prSet/>
      <dgm:spPr/>
      <dgm:t>
        <a:bodyPr/>
        <a:lstStyle/>
        <a:p>
          <a:endParaRPr lang="en-GB"/>
        </a:p>
      </dgm:t>
    </dgm:pt>
    <dgm:pt modelId="{03D12344-ABFD-46EA-BFC4-8879D0158D0E}" type="pres">
      <dgm:prSet presAssocID="{BE138725-B699-46EB-91A3-7C05D0F17C05}" presName="linear" presStyleCnt="0">
        <dgm:presLayoutVars>
          <dgm:animLvl val="lvl"/>
          <dgm:resizeHandles val="exact"/>
        </dgm:presLayoutVars>
      </dgm:prSet>
      <dgm:spPr/>
      <dgm:t>
        <a:bodyPr/>
        <a:lstStyle/>
        <a:p>
          <a:endParaRPr lang="en-GB"/>
        </a:p>
      </dgm:t>
    </dgm:pt>
    <dgm:pt modelId="{F62708C0-336B-4BF8-A009-606756B31FAA}" type="pres">
      <dgm:prSet presAssocID="{858F1D56-7424-4DE5-89B9-D8C121113198}" presName="parentText" presStyleLbl="node1" presStyleIdx="0" presStyleCnt="1">
        <dgm:presLayoutVars>
          <dgm:chMax val="0"/>
          <dgm:bulletEnabled val="1"/>
        </dgm:presLayoutVars>
      </dgm:prSet>
      <dgm:spPr/>
      <dgm:t>
        <a:bodyPr/>
        <a:lstStyle/>
        <a:p>
          <a:endParaRPr lang="en-GB"/>
        </a:p>
      </dgm:t>
    </dgm:pt>
  </dgm:ptLst>
  <dgm:cxnLst>
    <dgm:cxn modelId="{AFDCA696-CDE9-4191-8CFD-A3EA3D7D6ED1}" srcId="{BE138725-B699-46EB-91A3-7C05D0F17C05}" destId="{858F1D56-7424-4DE5-89B9-D8C121113198}" srcOrd="0" destOrd="0" parTransId="{DFB0B635-1036-416D-8BA5-1F8414AAB3D0}" sibTransId="{6F8321C3-F307-468B-A825-D2A6F36482C8}"/>
    <dgm:cxn modelId="{2ADDD854-8F42-4F49-8A1E-D401E9C99179}" type="presOf" srcId="{BE138725-B699-46EB-91A3-7C05D0F17C05}" destId="{03D12344-ABFD-46EA-BFC4-8879D0158D0E}" srcOrd="0" destOrd="0" presId="urn:microsoft.com/office/officeart/2005/8/layout/vList2"/>
    <dgm:cxn modelId="{2911C701-0F22-437E-98A3-71CFB4A95D3D}" type="presOf" srcId="{858F1D56-7424-4DE5-89B9-D8C121113198}" destId="{F62708C0-336B-4BF8-A009-606756B31FAA}" srcOrd="0" destOrd="0" presId="urn:microsoft.com/office/officeart/2005/8/layout/vList2"/>
    <dgm:cxn modelId="{3F8086F1-73DE-4CBF-9789-0E2BBCAA9F4A}" type="presParOf" srcId="{03D12344-ABFD-46EA-BFC4-8879D0158D0E}" destId="{F62708C0-336B-4BF8-A009-606756B31FAA}"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2631A9F-B605-4ECB-8D0A-2CFB699686A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GB"/>
        </a:p>
      </dgm:t>
    </dgm:pt>
    <dgm:pt modelId="{474FA713-72C7-49AE-82DB-17951E78C854}">
      <dgm:prSet custT="1"/>
      <dgm:spPr/>
      <dgm:t>
        <a:bodyPr/>
        <a:lstStyle/>
        <a:p>
          <a:pPr algn="ctr" rtl="0"/>
          <a:r>
            <a:rPr lang="en-GB" sz="4000" dirty="0" smtClean="0"/>
            <a:t>Baseline guidance for staff using </a:t>
          </a:r>
          <a:br>
            <a:rPr lang="en-GB" sz="4000" dirty="0" smtClean="0"/>
          </a:br>
          <a:r>
            <a:rPr lang="en-GB" sz="4000" dirty="0" smtClean="0"/>
            <a:t>Social Networking</a:t>
          </a:r>
          <a:endParaRPr lang="en-GB" sz="2800" dirty="0"/>
        </a:p>
      </dgm:t>
    </dgm:pt>
    <dgm:pt modelId="{CA596BCC-E219-4BFC-B9A3-1919CAB679F0}" type="parTrans" cxnId="{E40C0A62-497F-4877-BA5F-F82682978DF7}">
      <dgm:prSet/>
      <dgm:spPr/>
      <dgm:t>
        <a:bodyPr/>
        <a:lstStyle/>
        <a:p>
          <a:endParaRPr lang="en-GB"/>
        </a:p>
      </dgm:t>
    </dgm:pt>
    <dgm:pt modelId="{1E94981B-CB46-4859-9E38-EBA2F89E90F4}" type="sibTrans" cxnId="{E40C0A62-497F-4877-BA5F-F82682978DF7}">
      <dgm:prSet/>
      <dgm:spPr/>
      <dgm:t>
        <a:bodyPr/>
        <a:lstStyle/>
        <a:p>
          <a:endParaRPr lang="en-GB"/>
        </a:p>
      </dgm:t>
    </dgm:pt>
    <dgm:pt modelId="{79B41B5D-B332-4B18-B209-2A76C10CA9AA}" type="pres">
      <dgm:prSet presAssocID="{12631A9F-B605-4ECB-8D0A-2CFB699686A9}" presName="linear" presStyleCnt="0">
        <dgm:presLayoutVars>
          <dgm:animLvl val="lvl"/>
          <dgm:resizeHandles val="exact"/>
        </dgm:presLayoutVars>
      </dgm:prSet>
      <dgm:spPr/>
      <dgm:t>
        <a:bodyPr/>
        <a:lstStyle/>
        <a:p>
          <a:endParaRPr lang="en-GB"/>
        </a:p>
      </dgm:t>
    </dgm:pt>
    <dgm:pt modelId="{2DEBA2E5-1041-4C5B-A334-23D5E360D275}" type="pres">
      <dgm:prSet presAssocID="{474FA713-72C7-49AE-82DB-17951E78C854}" presName="parentText" presStyleLbl="node1" presStyleIdx="0" presStyleCnt="1" custLinFactNeighborX="-2511" custLinFactNeighborY="-1272">
        <dgm:presLayoutVars>
          <dgm:chMax val="0"/>
          <dgm:bulletEnabled val="1"/>
        </dgm:presLayoutVars>
      </dgm:prSet>
      <dgm:spPr/>
      <dgm:t>
        <a:bodyPr/>
        <a:lstStyle/>
        <a:p>
          <a:endParaRPr lang="en-GB"/>
        </a:p>
      </dgm:t>
    </dgm:pt>
  </dgm:ptLst>
  <dgm:cxnLst>
    <dgm:cxn modelId="{E40C0A62-497F-4877-BA5F-F82682978DF7}" srcId="{12631A9F-B605-4ECB-8D0A-2CFB699686A9}" destId="{474FA713-72C7-49AE-82DB-17951E78C854}" srcOrd="0" destOrd="0" parTransId="{CA596BCC-E219-4BFC-B9A3-1919CAB679F0}" sibTransId="{1E94981B-CB46-4859-9E38-EBA2F89E90F4}"/>
    <dgm:cxn modelId="{E410FD15-BA85-4FCD-BC78-59D9459F304A}" type="presOf" srcId="{474FA713-72C7-49AE-82DB-17951E78C854}" destId="{2DEBA2E5-1041-4C5B-A334-23D5E360D275}" srcOrd="0" destOrd="0" presId="urn:microsoft.com/office/officeart/2005/8/layout/vList2"/>
    <dgm:cxn modelId="{0793FCD1-78BA-4C8A-ADF8-8A1DBF6142CB}" type="presOf" srcId="{12631A9F-B605-4ECB-8D0A-2CFB699686A9}" destId="{79B41B5D-B332-4B18-B209-2A76C10CA9AA}" srcOrd="0" destOrd="0" presId="urn:microsoft.com/office/officeart/2005/8/layout/vList2"/>
    <dgm:cxn modelId="{12CC8111-D593-4937-84CF-AA6D2230AA45}" type="presParOf" srcId="{79B41B5D-B332-4B18-B209-2A76C10CA9AA}" destId="{2DEBA2E5-1041-4C5B-A334-23D5E360D275}"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2631A9F-B605-4ECB-8D0A-2CFB699686A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GB"/>
        </a:p>
      </dgm:t>
    </dgm:pt>
    <dgm:pt modelId="{474FA713-72C7-49AE-82DB-17951E78C854}">
      <dgm:prSet custT="1"/>
      <dgm:spPr/>
      <dgm:t>
        <a:bodyPr/>
        <a:lstStyle/>
        <a:p>
          <a:pPr algn="ctr" rtl="0"/>
          <a:r>
            <a:rPr lang="en-GB" sz="4000" dirty="0" smtClean="0"/>
            <a:t>Baseline guidance for staff using </a:t>
          </a:r>
          <a:br>
            <a:rPr lang="en-GB" sz="4000" dirty="0" smtClean="0"/>
          </a:br>
          <a:r>
            <a:rPr lang="en-GB" sz="4000" dirty="0" smtClean="0"/>
            <a:t>Social Networking</a:t>
          </a:r>
          <a:endParaRPr lang="en-GB" sz="2800" dirty="0"/>
        </a:p>
      </dgm:t>
    </dgm:pt>
    <dgm:pt modelId="{CA596BCC-E219-4BFC-B9A3-1919CAB679F0}" type="parTrans" cxnId="{E40C0A62-497F-4877-BA5F-F82682978DF7}">
      <dgm:prSet/>
      <dgm:spPr/>
      <dgm:t>
        <a:bodyPr/>
        <a:lstStyle/>
        <a:p>
          <a:endParaRPr lang="en-GB"/>
        </a:p>
      </dgm:t>
    </dgm:pt>
    <dgm:pt modelId="{1E94981B-CB46-4859-9E38-EBA2F89E90F4}" type="sibTrans" cxnId="{E40C0A62-497F-4877-BA5F-F82682978DF7}">
      <dgm:prSet/>
      <dgm:spPr/>
      <dgm:t>
        <a:bodyPr/>
        <a:lstStyle/>
        <a:p>
          <a:endParaRPr lang="en-GB"/>
        </a:p>
      </dgm:t>
    </dgm:pt>
    <dgm:pt modelId="{79B41B5D-B332-4B18-B209-2A76C10CA9AA}" type="pres">
      <dgm:prSet presAssocID="{12631A9F-B605-4ECB-8D0A-2CFB699686A9}" presName="linear" presStyleCnt="0">
        <dgm:presLayoutVars>
          <dgm:animLvl val="lvl"/>
          <dgm:resizeHandles val="exact"/>
        </dgm:presLayoutVars>
      </dgm:prSet>
      <dgm:spPr/>
      <dgm:t>
        <a:bodyPr/>
        <a:lstStyle/>
        <a:p>
          <a:endParaRPr lang="en-GB"/>
        </a:p>
      </dgm:t>
    </dgm:pt>
    <dgm:pt modelId="{2DEBA2E5-1041-4C5B-A334-23D5E360D275}" type="pres">
      <dgm:prSet presAssocID="{474FA713-72C7-49AE-82DB-17951E78C854}" presName="parentText" presStyleLbl="node1" presStyleIdx="0" presStyleCnt="1" custLinFactNeighborX="-2511" custLinFactNeighborY="-1272">
        <dgm:presLayoutVars>
          <dgm:chMax val="0"/>
          <dgm:bulletEnabled val="1"/>
        </dgm:presLayoutVars>
      </dgm:prSet>
      <dgm:spPr/>
      <dgm:t>
        <a:bodyPr/>
        <a:lstStyle/>
        <a:p>
          <a:endParaRPr lang="en-GB"/>
        </a:p>
      </dgm:t>
    </dgm:pt>
  </dgm:ptLst>
  <dgm:cxnLst>
    <dgm:cxn modelId="{C5A3FAEB-0B70-4103-8AA8-68935E124402}" type="presOf" srcId="{474FA713-72C7-49AE-82DB-17951E78C854}" destId="{2DEBA2E5-1041-4C5B-A334-23D5E360D275}" srcOrd="0" destOrd="0" presId="urn:microsoft.com/office/officeart/2005/8/layout/vList2"/>
    <dgm:cxn modelId="{E40C0A62-497F-4877-BA5F-F82682978DF7}" srcId="{12631A9F-B605-4ECB-8D0A-2CFB699686A9}" destId="{474FA713-72C7-49AE-82DB-17951E78C854}" srcOrd="0" destOrd="0" parTransId="{CA596BCC-E219-4BFC-B9A3-1919CAB679F0}" sibTransId="{1E94981B-CB46-4859-9E38-EBA2F89E90F4}"/>
    <dgm:cxn modelId="{389D2C7D-CF7C-4A74-829B-FB15F5B1F491}" type="presOf" srcId="{12631A9F-B605-4ECB-8D0A-2CFB699686A9}" destId="{79B41B5D-B332-4B18-B209-2A76C10CA9AA}" srcOrd="0" destOrd="0" presId="urn:microsoft.com/office/officeart/2005/8/layout/vList2"/>
    <dgm:cxn modelId="{097916BA-97B8-4C5E-8C19-FD0ECB265CCE}" type="presParOf" srcId="{79B41B5D-B332-4B18-B209-2A76C10CA9AA}" destId="{2DEBA2E5-1041-4C5B-A334-23D5E360D275}"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0328808-3CCF-426A-8D69-1975BBFE2EE3}">
      <dsp:nvSpPr>
        <dsp:cNvPr id="0" name=""/>
        <dsp:cNvSpPr/>
      </dsp:nvSpPr>
      <dsp:spPr>
        <a:xfrm>
          <a:off x="0" y="0"/>
          <a:ext cx="7772400" cy="11419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lvl="0" algn="l" defTabSz="1955800" rtl="0">
            <a:lnSpc>
              <a:spcPct val="90000"/>
            </a:lnSpc>
            <a:spcBef>
              <a:spcPct val="0"/>
            </a:spcBef>
            <a:spcAft>
              <a:spcPct val="35000"/>
            </a:spcAft>
          </a:pPr>
          <a:r>
            <a:rPr lang="en-GB" sz="4400" kern="1200" dirty="0" smtClean="0"/>
            <a:t>The Pitfalls of Social Networking</a:t>
          </a:r>
          <a:endParaRPr lang="en-GB" sz="4400" kern="1200" dirty="0"/>
        </a:p>
      </dsp:txBody>
      <dsp:txXfrm>
        <a:off x="0" y="0"/>
        <a:ext cx="7772400" cy="114192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CE06494-EA15-45D6-9C7A-2AD4507EA957}">
      <dsp:nvSpPr>
        <dsp:cNvPr id="0" name=""/>
        <dsp:cNvSpPr/>
      </dsp:nvSpPr>
      <dsp:spPr>
        <a:xfrm>
          <a:off x="0" y="0"/>
          <a:ext cx="8229600" cy="11272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rtl="0">
            <a:lnSpc>
              <a:spcPct val="90000"/>
            </a:lnSpc>
            <a:spcBef>
              <a:spcPct val="0"/>
            </a:spcBef>
            <a:spcAft>
              <a:spcPct val="35000"/>
            </a:spcAft>
          </a:pPr>
          <a:r>
            <a:rPr lang="en-GB" sz="4700" kern="1200" dirty="0" smtClean="0"/>
            <a:t>What is Social Networking?</a:t>
          </a:r>
          <a:endParaRPr lang="en-US" sz="4700" kern="1200" dirty="0"/>
        </a:p>
      </dsp:txBody>
      <dsp:txXfrm>
        <a:off x="0" y="0"/>
        <a:ext cx="8229600" cy="1127295"/>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E1C6DCC-D164-4A8F-9A98-2CC41F9A8AFC}">
      <dsp:nvSpPr>
        <dsp:cNvPr id="0" name=""/>
        <dsp:cNvSpPr/>
      </dsp:nvSpPr>
      <dsp:spPr>
        <a:xfrm>
          <a:off x="0" y="7852"/>
          <a:ext cx="8229600" cy="11272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l" defTabSz="2089150" rtl="0">
            <a:lnSpc>
              <a:spcPct val="90000"/>
            </a:lnSpc>
            <a:spcBef>
              <a:spcPct val="0"/>
            </a:spcBef>
            <a:spcAft>
              <a:spcPct val="35000"/>
            </a:spcAft>
          </a:pPr>
          <a:r>
            <a:rPr lang="en-GB" sz="4700" kern="1200" dirty="0" smtClean="0"/>
            <a:t>So what are the risks?</a:t>
          </a:r>
          <a:endParaRPr lang="en-US" sz="4700" kern="1200" dirty="0"/>
        </a:p>
      </dsp:txBody>
      <dsp:txXfrm>
        <a:off x="0" y="7852"/>
        <a:ext cx="8229600" cy="1127295"/>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E1C6DCC-D164-4A8F-9A98-2CC41F9A8AFC}">
      <dsp:nvSpPr>
        <dsp:cNvPr id="0" name=""/>
        <dsp:cNvSpPr/>
      </dsp:nvSpPr>
      <dsp:spPr>
        <a:xfrm>
          <a:off x="0" y="7852"/>
          <a:ext cx="8229600" cy="11272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l" defTabSz="2089150" rtl="0">
            <a:lnSpc>
              <a:spcPct val="90000"/>
            </a:lnSpc>
            <a:spcBef>
              <a:spcPct val="0"/>
            </a:spcBef>
            <a:spcAft>
              <a:spcPct val="35000"/>
            </a:spcAft>
          </a:pPr>
          <a:r>
            <a:rPr lang="en-GB" sz="4700" kern="1200" dirty="0" smtClean="0"/>
            <a:t>So what are the risks?</a:t>
          </a:r>
          <a:endParaRPr lang="en-US" sz="4700" kern="1200" dirty="0"/>
        </a:p>
      </dsp:txBody>
      <dsp:txXfrm>
        <a:off x="0" y="7852"/>
        <a:ext cx="8229600" cy="1127295"/>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62708C0-336B-4BF8-A009-606756B31FAA}">
      <dsp:nvSpPr>
        <dsp:cNvPr id="0" name=""/>
        <dsp:cNvSpPr/>
      </dsp:nvSpPr>
      <dsp:spPr>
        <a:xfrm>
          <a:off x="0" y="31837"/>
          <a:ext cx="8784976" cy="107932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lvl="0" algn="l" defTabSz="2000250" rtl="0">
            <a:lnSpc>
              <a:spcPct val="90000"/>
            </a:lnSpc>
            <a:spcBef>
              <a:spcPct val="0"/>
            </a:spcBef>
            <a:spcAft>
              <a:spcPct val="35000"/>
            </a:spcAft>
          </a:pPr>
          <a:r>
            <a:rPr lang="en-GB" sz="4500" kern="1200" dirty="0" smtClean="0"/>
            <a:t>MGS Policy and Professional Advice</a:t>
          </a:r>
          <a:endParaRPr lang="en-GB" sz="4500" kern="1200" dirty="0"/>
        </a:p>
      </dsp:txBody>
      <dsp:txXfrm>
        <a:off x="0" y="31837"/>
        <a:ext cx="8784976" cy="1079325"/>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DEBA2E5-1041-4C5B-A334-23D5E360D275}">
      <dsp:nvSpPr>
        <dsp:cNvPr id="0" name=""/>
        <dsp:cNvSpPr/>
      </dsp:nvSpPr>
      <dsp:spPr>
        <a:xfrm>
          <a:off x="0" y="0"/>
          <a:ext cx="8460432" cy="114212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rtl="0">
            <a:lnSpc>
              <a:spcPct val="90000"/>
            </a:lnSpc>
            <a:spcBef>
              <a:spcPct val="0"/>
            </a:spcBef>
            <a:spcAft>
              <a:spcPct val="35000"/>
            </a:spcAft>
          </a:pPr>
          <a:r>
            <a:rPr lang="en-GB" sz="4000" kern="1200" dirty="0" smtClean="0"/>
            <a:t>Baseline guidance for staff using </a:t>
          </a:r>
          <a:br>
            <a:rPr lang="en-GB" sz="4000" kern="1200" dirty="0" smtClean="0"/>
          </a:br>
          <a:r>
            <a:rPr lang="en-GB" sz="4000" kern="1200" dirty="0" smtClean="0"/>
            <a:t>Social Networking</a:t>
          </a:r>
          <a:endParaRPr lang="en-GB" sz="2800" kern="1200" dirty="0"/>
        </a:p>
      </dsp:txBody>
      <dsp:txXfrm>
        <a:off x="0" y="0"/>
        <a:ext cx="8460432" cy="1142121"/>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DEBA2E5-1041-4C5B-A334-23D5E360D275}">
      <dsp:nvSpPr>
        <dsp:cNvPr id="0" name=""/>
        <dsp:cNvSpPr/>
      </dsp:nvSpPr>
      <dsp:spPr>
        <a:xfrm>
          <a:off x="0" y="0"/>
          <a:ext cx="8460432" cy="114212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rtl="0">
            <a:lnSpc>
              <a:spcPct val="90000"/>
            </a:lnSpc>
            <a:spcBef>
              <a:spcPct val="0"/>
            </a:spcBef>
            <a:spcAft>
              <a:spcPct val="35000"/>
            </a:spcAft>
          </a:pPr>
          <a:r>
            <a:rPr lang="en-GB" sz="4000" kern="1200" dirty="0" smtClean="0"/>
            <a:t>Baseline guidance for staff using </a:t>
          </a:r>
          <a:br>
            <a:rPr lang="en-GB" sz="4000" kern="1200" dirty="0" smtClean="0"/>
          </a:br>
          <a:r>
            <a:rPr lang="en-GB" sz="4000" kern="1200" dirty="0" smtClean="0"/>
            <a:t>Social Networking</a:t>
          </a:r>
          <a:endParaRPr lang="en-GB" sz="2800" kern="1200" dirty="0"/>
        </a:p>
      </dsp:txBody>
      <dsp:txXfrm>
        <a:off x="0" y="0"/>
        <a:ext cx="8460432" cy="114212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98610CFD-5FA4-47FD-98F9-F2087315A38F}" type="datetimeFigureOut">
              <a:rPr lang="en-US"/>
              <a:pPr>
                <a:defRPr/>
              </a:pPr>
              <a:t>4/17/2012</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GB"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smtClean="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B45D172B-4DE1-4AFF-B440-71097CDCDC37}" type="slidenum">
              <a:rPr lang="en-GB"/>
              <a:pPr>
                <a:defRPr/>
              </a:pPr>
              <a:t>‹#›</a:t>
            </a:fld>
            <a:endParaRPr lang="en-GB"/>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168 Million Emails, 694,445 Google searches, 695,000 status updates, 370,000 SKYPE Minutes,</a:t>
            </a:r>
            <a:r>
              <a:rPr lang="en-GB" baseline="0" dirty="0" smtClean="0"/>
              <a:t> 600 New YouTube Videos AND ONE MORE FUTURE RUINED</a:t>
            </a:r>
            <a:endParaRPr lang="en-GB" dirty="0" smtClean="0"/>
          </a:p>
        </p:txBody>
      </p:sp>
      <p:sp>
        <p:nvSpPr>
          <p:cNvPr id="4" name="Slide Number Placeholder 3"/>
          <p:cNvSpPr>
            <a:spLocks noGrp="1"/>
          </p:cNvSpPr>
          <p:nvPr>
            <p:ph type="sldNum" sz="quarter" idx="10"/>
          </p:nvPr>
        </p:nvSpPr>
        <p:spPr/>
        <p:txBody>
          <a:bodyPr/>
          <a:lstStyle/>
          <a:p>
            <a:pPr>
              <a:defRPr/>
            </a:pPr>
            <a:fld id="{B45D172B-4DE1-4AFF-B440-71097CDCDC37}" type="slidenum">
              <a:rPr lang="en-GB" smtClean="0"/>
              <a:pPr>
                <a:defRPr/>
              </a:pPr>
              <a:t>9</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fld id="{88865ED9-C9E6-4F8A-8E24-89111FD852D9}" type="datetimeFigureOut">
              <a:rPr lang="en-US"/>
              <a:pPr>
                <a:defRPr/>
              </a:pPr>
              <a:t>4/17/2012</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F371C128-74AA-49B5-9B9A-3B334F3D7E4E}" type="slidenum">
              <a:rPr lang="en-GB"/>
              <a:pPr>
                <a:defRPr/>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CF2F8EAC-5052-4A69-B383-264BC6DE4F6B}" type="datetimeFigureOut">
              <a:rPr lang="en-US"/>
              <a:pPr>
                <a:defRPr/>
              </a:pPr>
              <a:t>4/17/2012</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0C44EEA0-4058-4095-9B4E-9C367A4BF849}" type="slidenum">
              <a:rPr lang="en-GB"/>
              <a:pPr>
                <a:defRPr/>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023A4443-2636-4807-970E-3A80FD144EC3}" type="datetimeFigureOut">
              <a:rPr lang="en-US"/>
              <a:pPr>
                <a:defRPr/>
              </a:pPr>
              <a:t>4/17/2012</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EA535CAF-56F8-488A-B581-55511FC9442D}" type="slidenum">
              <a:rPr lang="en-GB"/>
              <a:pPr>
                <a:defRPr/>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3"/>
          <p:cNvSpPr>
            <a:spLocks noGrp="1"/>
          </p:cNvSpPr>
          <p:nvPr>
            <p:ph type="dt" sz="half" idx="10"/>
          </p:nvPr>
        </p:nvSpPr>
        <p:spPr/>
        <p:txBody>
          <a:bodyPr/>
          <a:lstStyle>
            <a:lvl1pPr>
              <a:defRPr/>
            </a:lvl1pPr>
          </a:lstStyle>
          <a:p>
            <a:pPr>
              <a:defRPr/>
            </a:pPr>
            <a:fld id="{B53981A4-198A-46E2-A035-CA4A1B0C2B84}" type="datetimeFigureOut">
              <a:rPr lang="en-US"/>
              <a:pPr>
                <a:defRPr/>
              </a:pPr>
              <a:t>4/17/2012</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5F091BC8-82D5-4BCE-BF3F-21AB21FEF10B}" type="slidenum">
              <a:rPr lang="en-GB"/>
              <a:pPr>
                <a:defRPr/>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3"/>
          <p:cNvSpPr>
            <a:spLocks noGrp="1"/>
          </p:cNvSpPr>
          <p:nvPr>
            <p:ph type="dt" sz="half" idx="10"/>
          </p:nvPr>
        </p:nvSpPr>
        <p:spPr/>
        <p:txBody>
          <a:bodyPr/>
          <a:lstStyle>
            <a:lvl1pPr>
              <a:defRPr/>
            </a:lvl1pPr>
          </a:lstStyle>
          <a:p>
            <a:pPr>
              <a:defRPr/>
            </a:pPr>
            <a:fld id="{E97B9C16-E710-4713-B25D-D5431D6224FE}" type="datetimeFigureOut">
              <a:rPr lang="en-US"/>
              <a:pPr>
                <a:defRPr/>
              </a:pPr>
              <a:t>4/17/2012</a:t>
            </a:fld>
            <a:endParaRPr lang="en-GB"/>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p:txBody>
          <a:bodyPr/>
          <a:lstStyle>
            <a:lvl1pPr>
              <a:defRPr/>
            </a:lvl1pPr>
          </a:lstStyle>
          <a:p>
            <a:pPr>
              <a:defRPr/>
            </a:pPr>
            <a:fld id="{1E821B8A-31C7-4EB1-917F-23ED18D1540E}" type="slidenum">
              <a:rPr lang="en-GB"/>
              <a:pPr>
                <a:defRPr/>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fld id="{16F59406-7BBC-4997-860D-FE932DBA79D8}" type="datetimeFigureOut">
              <a:rPr lang="en-US"/>
              <a:pPr>
                <a:defRPr/>
              </a:pPr>
              <a:t>4/17/2012</a:t>
            </a:fld>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BE003335-7644-4C3C-9945-13D6E31136B6}" type="slidenum">
              <a:rPr lang="en-GB"/>
              <a:pPr>
                <a:defRPr/>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173C29E-0460-4E3C-BBF8-35337BAA98CE}" type="datetimeFigureOut">
              <a:rPr lang="en-US"/>
              <a:pPr>
                <a:defRPr/>
              </a:pPr>
              <a:t>4/17/2012</a:t>
            </a:fld>
            <a:endParaRPr lang="en-GB"/>
          </a:p>
        </p:txBody>
      </p:sp>
      <p:sp>
        <p:nvSpPr>
          <p:cNvPr id="3" name="Footer Placeholder 4"/>
          <p:cNvSpPr>
            <a:spLocks noGrp="1"/>
          </p:cNvSpPr>
          <p:nvPr>
            <p:ph type="ftr" sz="quarter" idx="11"/>
          </p:nvPr>
        </p:nvSpPr>
        <p:spPr/>
        <p:txBody>
          <a:bodyPr/>
          <a:lstStyle>
            <a:lvl1pPr>
              <a:defRPr/>
            </a:lvl1pPr>
          </a:lstStyle>
          <a:p>
            <a:pPr>
              <a:defRPr/>
            </a:pPr>
            <a:endParaRPr lang="en-GB"/>
          </a:p>
        </p:txBody>
      </p:sp>
      <p:sp>
        <p:nvSpPr>
          <p:cNvPr id="4" name="Slide Number Placeholder 5"/>
          <p:cNvSpPr>
            <a:spLocks noGrp="1"/>
          </p:cNvSpPr>
          <p:nvPr>
            <p:ph type="sldNum" sz="quarter" idx="12"/>
          </p:nvPr>
        </p:nvSpPr>
        <p:spPr/>
        <p:txBody>
          <a:bodyPr/>
          <a:lstStyle>
            <a:lvl1pPr>
              <a:defRPr/>
            </a:lvl1pPr>
          </a:lstStyle>
          <a:p>
            <a:pPr>
              <a:defRPr/>
            </a:pPr>
            <a:fld id="{C35E6199-2F17-465B-8A22-04DA5C062DF7}" type="slidenum">
              <a:rPr lang="en-GB"/>
              <a:pPr>
                <a:defRPr/>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E5833F9-EF34-4508-8740-7C03B436859B}" type="datetimeFigureOut">
              <a:rPr lang="en-US"/>
              <a:pPr>
                <a:defRPr/>
              </a:pPr>
              <a:t>4/17/2012</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FE1B6C1F-AC39-4E70-87E2-56C4B37047C4}" type="slidenum">
              <a:rPr lang="en-GB"/>
              <a:pPr>
                <a:defRPr/>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F31DF98-79DD-4C22-893B-8A3CA0CF6A4D}" type="datetimeFigureOut">
              <a:rPr lang="en-US"/>
              <a:pPr>
                <a:defRPr/>
              </a:pPr>
              <a:t>4/17/2012</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8032F7A4-90D8-4AC0-B586-F7B8D2526CC7}" type="slidenum">
              <a:rPr lang="en-GB"/>
              <a:pPr>
                <a:defRPr/>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FF6CAF3A-914B-4DA0-9B57-6D9DFE7F4653}" type="datetimeFigureOut">
              <a:rPr lang="en-US"/>
              <a:pPr>
                <a:defRPr/>
              </a:pPr>
              <a:t>4/17/2012</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976C1661-F25B-4E92-9415-DBBF196A8193}" type="slidenum">
              <a:rPr lang="en-GB"/>
              <a:pPr>
                <a:defRPr/>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B6B3566C-D273-403D-AFFF-B84A9D8673C7}" type="datetimeFigureOut">
              <a:rPr lang="en-US"/>
              <a:pPr>
                <a:defRPr/>
              </a:pPr>
              <a:t>4/17/2012</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510EA1A3-9A3D-4FE5-94BB-580FA372FC2D}" type="slidenum">
              <a:rPr lang="en-GB"/>
              <a:pPr>
                <a:defRPr/>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Rectangle 4"/>
          <p:cNvSpPr>
            <a:spLocks noGrp="1" noChangeArrowheads="1"/>
          </p:cNvSpPr>
          <p:nvPr>
            <p:ph type="dt" sz="half" idx="10"/>
          </p:nvPr>
        </p:nvSpPr>
        <p:spPr/>
        <p:txBody>
          <a:bodyPr/>
          <a:lstStyle>
            <a:lvl1pPr>
              <a:defRPr/>
            </a:lvl1pPr>
          </a:lstStyle>
          <a:p>
            <a:pPr>
              <a:defRPr/>
            </a:pPr>
            <a:endParaRPr lang="en-US"/>
          </a:p>
        </p:txBody>
      </p:sp>
      <p:sp>
        <p:nvSpPr>
          <p:cNvPr id="7" name="Rectangle 5"/>
          <p:cNvSpPr>
            <a:spLocks noGrp="1" noChangeArrowheads="1"/>
          </p:cNvSpPr>
          <p:nvPr>
            <p:ph type="ftr" sz="quarter" idx="11"/>
          </p:nvPr>
        </p:nvSpPr>
        <p:spPr/>
        <p:txBody>
          <a:bodyPr/>
          <a:lstStyle>
            <a:lvl1pPr>
              <a:defRPr/>
            </a:lvl1pPr>
          </a:lstStyle>
          <a:p>
            <a:pPr>
              <a:defRPr/>
            </a:pPr>
            <a:endParaRPr lang="en-US"/>
          </a:p>
        </p:txBody>
      </p:sp>
      <p:sp>
        <p:nvSpPr>
          <p:cNvPr id="8" name="Rectangle 6"/>
          <p:cNvSpPr>
            <a:spLocks noGrp="1" noChangeArrowheads="1"/>
          </p:cNvSpPr>
          <p:nvPr>
            <p:ph type="sldNum" sz="quarter" idx="12"/>
          </p:nvPr>
        </p:nvSpPr>
        <p:spPr/>
        <p:txBody>
          <a:bodyPr/>
          <a:lstStyle>
            <a:lvl1pPr>
              <a:defRPr/>
            </a:lvl1pPr>
          </a:lstStyle>
          <a:p>
            <a:pPr>
              <a:defRPr/>
            </a:pPr>
            <a:fld id="{0E5984F4-4843-4DE3-BEAB-5531FD7AD52B}"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smtClean="0"/>
          </a:p>
        </p:txBody>
      </p:sp>
      <p:sp>
        <p:nvSpPr>
          <p:cNvPr id="2051"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4EB8FB67-DEDF-4872-B263-9008F876D6EF}" type="datetimeFigureOut">
              <a:rPr lang="en-US"/>
              <a:pPr>
                <a:defRPr/>
              </a:pPr>
              <a:t>4/17/2012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1EDA99BA-D8A1-4E8A-A9E1-1DDC626E6DC1}"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4263" r:id="rId1"/>
    <p:sldLayoutId id="2147484264" r:id="rId2"/>
    <p:sldLayoutId id="2147484265" r:id="rId3"/>
    <p:sldLayoutId id="2147484266" r:id="rId4"/>
    <p:sldLayoutId id="2147484267" r:id="rId5"/>
    <p:sldLayoutId id="2147484268" r:id="rId6"/>
    <p:sldLayoutId id="2147484269" r:id="rId7"/>
    <p:sldLayoutId id="2147484270" r:id="rId8"/>
    <p:sldLayoutId id="2147484271" r:id="rId9"/>
    <p:sldLayoutId id="2147484272" r:id="rId10"/>
    <p:sldLayoutId id="2147484273" r:id="rId11"/>
    <p:sldLayoutId id="2147484274"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diagramLayout" Target="../diagrams/layout1.xml"/><Relationship Id="rId7" Type="http://schemas.openxmlformats.org/officeDocument/2006/relationships/hyperlink" Target="http://pmtips.net/wp-content/uploads/2010/08/overcoming-project-issues.jpg" TargetMode="Externa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pmtips.net/wp-content/uploads/2010/08/overcoming-project-issues.jpg"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diagramLayout" Target="../diagrams/layout2.xml"/><Relationship Id="rId7" Type="http://schemas.openxmlformats.org/officeDocument/2006/relationships/image" Target="../media/image2.jpeg"/><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11" Type="http://schemas.openxmlformats.org/officeDocument/2006/relationships/image" Target="../media/image6.png"/><Relationship Id="rId5" Type="http://schemas.openxmlformats.org/officeDocument/2006/relationships/diagramColors" Target="../diagrams/colors2.xml"/><Relationship Id="rId10" Type="http://schemas.openxmlformats.org/officeDocument/2006/relationships/image" Target="../media/image5.png"/><Relationship Id="rId4" Type="http://schemas.openxmlformats.org/officeDocument/2006/relationships/diagramQuickStyle" Target="../diagrams/quickStyle2.xml"/><Relationship Id="rId9" Type="http://schemas.openxmlformats.org/officeDocument/2006/relationships/image" Target="../media/image4.jpeg"/></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Layout" Target="../diagrams/layout3.xml"/><Relationship Id="rId7" Type="http://schemas.openxmlformats.org/officeDocument/2006/relationships/image" Target="../media/image7.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4.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4.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684213" y="333375"/>
          <a:ext cx="7772400" cy="11514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ubtitle 2"/>
          <p:cNvSpPr>
            <a:spLocks noGrp="1"/>
          </p:cNvSpPr>
          <p:nvPr>
            <p:ph type="subTitle" idx="1"/>
          </p:nvPr>
        </p:nvSpPr>
        <p:spPr>
          <a:xfrm>
            <a:off x="1475656" y="5445224"/>
            <a:ext cx="6400800" cy="1008409"/>
          </a:xfrm>
        </p:spPr>
        <p:txBody>
          <a:bodyPr rtlCol="0">
            <a:normAutofit lnSpcReduction="10000"/>
          </a:bodyPr>
          <a:lstStyle/>
          <a:p>
            <a:pPr eaLnBrk="1" fontAlgn="auto" hangingPunct="1">
              <a:spcAft>
                <a:spcPts val="0"/>
              </a:spcAft>
              <a:defRPr/>
            </a:pPr>
            <a:r>
              <a:rPr lang="en-GB" dirty="0" smtClean="0"/>
              <a:t>Impact on your professional reputation/position</a:t>
            </a:r>
          </a:p>
        </p:txBody>
      </p:sp>
      <p:pic>
        <p:nvPicPr>
          <p:cNvPr id="6" name="Picture 2" descr="overcoming project issues 300x299 Overcoming Common Project Issues   Part 1">
            <a:hlinkClick r:id="rId7"/>
          </p:cNvPr>
          <p:cNvPicPr>
            <a:picLocks noChangeAspect="1" noChangeArrowheads="1"/>
          </p:cNvPicPr>
          <p:nvPr/>
        </p:nvPicPr>
        <p:blipFill>
          <a:blip r:embed="rId8" cstate="print"/>
          <a:srcRect/>
          <a:stretch>
            <a:fillRect/>
          </a:stretch>
        </p:blipFill>
        <p:spPr bwMode="auto">
          <a:xfrm>
            <a:off x="3348038" y="2276475"/>
            <a:ext cx="2571750" cy="25622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overcoming project issues 300x299 Overcoming Common Project Issues   Part 1">
            <a:hlinkClick r:id="rId2"/>
          </p:cNvPr>
          <p:cNvPicPr>
            <a:picLocks noChangeAspect="1" noChangeArrowheads="1"/>
          </p:cNvPicPr>
          <p:nvPr/>
        </p:nvPicPr>
        <p:blipFill>
          <a:blip r:embed="rId3" cstate="print"/>
          <a:srcRect/>
          <a:stretch>
            <a:fillRect/>
          </a:stretch>
        </p:blipFill>
        <p:spPr bwMode="auto">
          <a:xfrm>
            <a:off x="3348038" y="2276475"/>
            <a:ext cx="2571750" cy="2562225"/>
          </a:xfrm>
          <a:prstGeom prst="rect">
            <a:avLst/>
          </a:prstGeom>
          <a:noFill/>
          <a:ln w="9525">
            <a:noFill/>
            <a:miter lim="800000"/>
            <a:headEnd/>
            <a:tailEnd/>
          </a:ln>
        </p:spPr>
      </p:pic>
      <p:sp>
        <p:nvSpPr>
          <p:cNvPr id="8" name="Rectangle 7"/>
          <p:cNvSpPr/>
          <p:nvPr/>
        </p:nvSpPr>
        <p:spPr>
          <a:xfrm>
            <a:off x="6948264" y="2852936"/>
            <a:ext cx="1406525" cy="769937"/>
          </a:xfrm>
          <a:prstGeom prst="rect">
            <a:avLst/>
          </a:prstGeom>
        </p:spPr>
        <p:txBody>
          <a:bodyPr wrap="none">
            <a:spAutoFit/>
          </a:bodyPr>
          <a:lstStyle/>
          <a:p>
            <a:pPr fontAlgn="auto">
              <a:spcBef>
                <a:spcPts val="0"/>
              </a:spcBef>
              <a:spcAft>
                <a:spcPts val="0"/>
              </a:spcAft>
              <a:defRPr/>
            </a:pPr>
            <a:r>
              <a:rPr lang="en-GB" sz="4400" dirty="0">
                <a:solidFill>
                  <a:srgbClr val="002060"/>
                </a:solidFill>
                <a:latin typeface="+mn-lt"/>
                <a:ea typeface="+mj-ea"/>
                <a:cs typeface="+mj-cs"/>
              </a:rPr>
              <a:t>fraud</a:t>
            </a:r>
            <a:endParaRPr lang="en-US" dirty="0">
              <a:solidFill>
                <a:srgbClr val="002060"/>
              </a:solidFill>
              <a:latin typeface="+mn-lt"/>
              <a:cs typeface="+mn-cs"/>
            </a:endParaRPr>
          </a:p>
        </p:txBody>
      </p:sp>
      <p:sp>
        <p:nvSpPr>
          <p:cNvPr id="9" name="Rectangle 8"/>
          <p:cNvSpPr>
            <a:spLocks noChangeArrowheads="1"/>
          </p:cNvSpPr>
          <p:nvPr/>
        </p:nvSpPr>
        <p:spPr bwMode="auto">
          <a:xfrm>
            <a:off x="5724128" y="1124744"/>
            <a:ext cx="3252788" cy="768350"/>
          </a:xfrm>
          <a:prstGeom prst="rect">
            <a:avLst/>
          </a:prstGeom>
          <a:noFill/>
          <a:ln w="9525">
            <a:noFill/>
            <a:miter lim="800000"/>
            <a:headEnd/>
            <a:tailEnd/>
          </a:ln>
        </p:spPr>
        <p:txBody>
          <a:bodyPr wrap="none">
            <a:spAutoFit/>
          </a:bodyPr>
          <a:lstStyle/>
          <a:p>
            <a:r>
              <a:rPr lang="en-GB" sz="4400" dirty="0">
                <a:solidFill>
                  <a:srgbClr val="92D050"/>
                </a:solidFill>
                <a:latin typeface="Calibri" pitchFamily="34" charset="0"/>
              </a:rPr>
              <a:t>cyberbullying</a:t>
            </a:r>
            <a:endParaRPr lang="en-US" dirty="0">
              <a:solidFill>
                <a:srgbClr val="92D050"/>
              </a:solidFill>
              <a:latin typeface="Calibri" pitchFamily="34" charset="0"/>
            </a:endParaRPr>
          </a:p>
        </p:txBody>
      </p:sp>
      <p:sp>
        <p:nvSpPr>
          <p:cNvPr id="10" name="Rectangle 9"/>
          <p:cNvSpPr>
            <a:spLocks noChangeArrowheads="1"/>
          </p:cNvSpPr>
          <p:nvPr/>
        </p:nvSpPr>
        <p:spPr bwMode="auto">
          <a:xfrm>
            <a:off x="467544" y="5373216"/>
            <a:ext cx="5980420" cy="769441"/>
          </a:xfrm>
          <a:prstGeom prst="rect">
            <a:avLst/>
          </a:prstGeom>
          <a:noFill/>
          <a:ln w="9525">
            <a:noFill/>
            <a:miter lim="800000"/>
            <a:headEnd/>
            <a:tailEnd/>
          </a:ln>
        </p:spPr>
        <p:txBody>
          <a:bodyPr wrap="none">
            <a:spAutoFit/>
          </a:bodyPr>
          <a:lstStyle/>
          <a:p>
            <a:r>
              <a:rPr lang="en-GB" sz="4400" dirty="0" smtClean="0">
                <a:solidFill>
                  <a:srgbClr val="000000"/>
                </a:solidFill>
                <a:latin typeface="Calibri" pitchFamily="34" charset="0"/>
              </a:rPr>
              <a:t>private comments, Public</a:t>
            </a:r>
            <a:endParaRPr lang="en-US" dirty="0">
              <a:solidFill>
                <a:srgbClr val="000000"/>
              </a:solidFill>
              <a:latin typeface="Calibri" pitchFamily="34" charset="0"/>
            </a:endParaRPr>
          </a:p>
        </p:txBody>
      </p:sp>
      <p:sp>
        <p:nvSpPr>
          <p:cNvPr id="11" name="Rectangle 10"/>
          <p:cNvSpPr>
            <a:spLocks noChangeArrowheads="1"/>
          </p:cNvSpPr>
          <p:nvPr/>
        </p:nvSpPr>
        <p:spPr bwMode="auto">
          <a:xfrm>
            <a:off x="2916238" y="188913"/>
            <a:ext cx="5222875" cy="769937"/>
          </a:xfrm>
          <a:prstGeom prst="rect">
            <a:avLst/>
          </a:prstGeom>
          <a:noFill/>
          <a:ln w="9525">
            <a:noFill/>
            <a:miter lim="800000"/>
            <a:headEnd/>
            <a:tailEnd/>
          </a:ln>
        </p:spPr>
        <p:txBody>
          <a:bodyPr wrap="none">
            <a:spAutoFit/>
          </a:bodyPr>
          <a:lstStyle/>
          <a:p>
            <a:r>
              <a:rPr lang="en-GB" sz="4400" dirty="0">
                <a:solidFill>
                  <a:srgbClr val="FF0000"/>
                </a:solidFill>
                <a:latin typeface="Calibri" pitchFamily="34" charset="0"/>
              </a:rPr>
              <a:t>i</a:t>
            </a:r>
            <a:r>
              <a:rPr lang="en-GB" sz="4400" dirty="0" smtClean="0">
                <a:solidFill>
                  <a:srgbClr val="FF0000"/>
                </a:solidFill>
                <a:latin typeface="Calibri" pitchFamily="34" charset="0"/>
              </a:rPr>
              <a:t>nappropriate </a:t>
            </a:r>
            <a:r>
              <a:rPr lang="en-GB" sz="4400" dirty="0">
                <a:solidFill>
                  <a:srgbClr val="FF0000"/>
                </a:solidFill>
                <a:latin typeface="Calibri" pitchFamily="34" charset="0"/>
              </a:rPr>
              <a:t>content</a:t>
            </a:r>
            <a:endParaRPr lang="en-US" dirty="0">
              <a:solidFill>
                <a:srgbClr val="FF0000"/>
              </a:solidFill>
              <a:latin typeface="Calibri" pitchFamily="34" charset="0"/>
            </a:endParaRPr>
          </a:p>
        </p:txBody>
      </p:sp>
      <p:sp>
        <p:nvSpPr>
          <p:cNvPr id="14" name="Rectangle 13"/>
          <p:cNvSpPr>
            <a:spLocks noChangeArrowheads="1"/>
          </p:cNvSpPr>
          <p:nvPr/>
        </p:nvSpPr>
        <p:spPr bwMode="auto">
          <a:xfrm>
            <a:off x="2915816" y="5949280"/>
            <a:ext cx="5870581" cy="769441"/>
          </a:xfrm>
          <a:prstGeom prst="rect">
            <a:avLst/>
          </a:prstGeom>
          <a:noFill/>
          <a:ln w="9525">
            <a:noFill/>
            <a:miter lim="800000"/>
            <a:headEnd/>
            <a:tailEnd/>
          </a:ln>
        </p:spPr>
        <p:txBody>
          <a:bodyPr wrap="none">
            <a:spAutoFit/>
          </a:bodyPr>
          <a:lstStyle/>
          <a:p>
            <a:r>
              <a:rPr lang="en-GB" sz="4400" dirty="0" smtClean="0">
                <a:solidFill>
                  <a:srgbClr val="FF0000"/>
                </a:solidFill>
                <a:latin typeface="Calibri" pitchFamily="34" charset="0"/>
              </a:rPr>
              <a:t>inappropriate comments</a:t>
            </a:r>
            <a:endParaRPr lang="en-US" sz="4400" dirty="0" smtClean="0">
              <a:solidFill>
                <a:srgbClr val="FF0000"/>
              </a:solidFill>
              <a:latin typeface="Calibri" pitchFamily="34" charset="0"/>
            </a:endParaRPr>
          </a:p>
        </p:txBody>
      </p:sp>
      <p:sp>
        <p:nvSpPr>
          <p:cNvPr id="15" name="Rectangle 14"/>
          <p:cNvSpPr>
            <a:spLocks noChangeArrowheads="1"/>
          </p:cNvSpPr>
          <p:nvPr/>
        </p:nvSpPr>
        <p:spPr bwMode="auto">
          <a:xfrm>
            <a:off x="611560" y="3501008"/>
            <a:ext cx="1785937" cy="769937"/>
          </a:xfrm>
          <a:prstGeom prst="rect">
            <a:avLst/>
          </a:prstGeom>
          <a:noFill/>
          <a:ln w="9525">
            <a:noFill/>
            <a:miter lim="800000"/>
            <a:headEnd/>
            <a:tailEnd/>
          </a:ln>
        </p:spPr>
        <p:txBody>
          <a:bodyPr wrap="none">
            <a:spAutoFit/>
          </a:bodyPr>
          <a:lstStyle/>
          <a:p>
            <a:r>
              <a:rPr lang="en-GB" sz="4400" dirty="0">
                <a:solidFill>
                  <a:srgbClr val="FFFF00"/>
                </a:solidFill>
                <a:latin typeface="Calibri" pitchFamily="34" charset="0"/>
              </a:rPr>
              <a:t>viruses</a:t>
            </a:r>
            <a:endParaRPr lang="en-US" dirty="0">
              <a:solidFill>
                <a:srgbClr val="FFFF00"/>
              </a:solidFill>
              <a:latin typeface="Calibri" pitchFamily="34" charset="0"/>
            </a:endParaRPr>
          </a:p>
        </p:txBody>
      </p:sp>
      <p:sp>
        <p:nvSpPr>
          <p:cNvPr id="16" name="Rectangle 15"/>
          <p:cNvSpPr>
            <a:spLocks noChangeArrowheads="1"/>
          </p:cNvSpPr>
          <p:nvPr/>
        </p:nvSpPr>
        <p:spPr bwMode="auto">
          <a:xfrm>
            <a:off x="323850" y="0"/>
            <a:ext cx="1819275" cy="768350"/>
          </a:xfrm>
          <a:prstGeom prst="rect">
            <a:avLst/>
          </a:prstGeom>
          <a:noFill/>
          <a:ln w="9525">
            <a:noFill/>
            <a:miter lim="800000"/>
            <a:headEnd/>
            <a:tailEnd/>
          </a:ln>
        </p:spPr>
        <p:txBody>
          <a:bodyPr wrap="none">
            <a:spAutoFit/>
          </a:bodyPr>
          <a:lstStyle/>
          <a:p>
            <a:r>
              <a:rPr lang="en-GB" sz="4400">
                <a:solidFill>
                  <a:srgbClr val="00B050"/>
                </a:solidFill>
                <a:latin typeface="Calibri" pitchFamily="34" charset="0"/>
              </a:rPr>
              <a:t>privacy</a:t>
            </a:r>
            <a:endParaRPr lang="en-US">
              <a:solidFill>
                <a:srgbClr val="00B050"/>
              </a:solidFill>
              <a:latin typeface="Calibri" pitchFamily="34" charset="0"/>
            </a:endParaRPr>
          </a:p>
        </p:txBody>
      </p:sp>
      <p:sp>
        <p:nvSpPr>
          <p:cNvPr id="17" name="Rectangle 16"/>
          <p:cNvSpPr>
            <a:spLocks noChangeArrowheads="1"/>
          </p:cNvSpPr>
          <p:nvPr/>
        </p:nvSpPr>
        <p:spPr bwMode="auto">
          <a:xfrm>
            <a:off x="179512" y="4581128"/>
            <a:ext cx="4168775" cy="769938"/>
          </a:xfrm>
          <a:prstGeom prst="rect">
            <a:avLst/>
          </a:prstGeom>
          <a:noFill/>
          <a:ln w="9525">
            <a:noFill/>
            <a:miter lim="800000"/>
            <a:headEnd/>
            <a:tailEnd/>
          </a:ln>
        </p:spPr>
        <p:txBody>
          <a:bodyPr wrap="none">
            <a:spAutoFit/>
          </a:bodyPr>
          <a:lstStyle/>
          <a:p>
            <a:r>
              <a:rPr lang="en-GB" sz="4400" dirty="0">
                <a:solidFill>
                  <a:srgbClr val="0070C0"/>
                </a:solidFill>
                <a:latin typeface="Calibri" pitchFamily="34" charset="0"/>
              </a:rPr>
              <a:t>online reputation</a:t>
            </a:r>
            <a:endParaRPr lang="en-US" dirty="0">
              <a:solidFill>
                <a:srgbClr val="0070C0"/>
              </a:solidFill>
              <a:latin typeface="Calibri" pitchFamily="34" charset="0"/>
            </a:endParaRPr>
          </a:p>
        </p:txBody>
      </p:sp>
      <p:sp>
        <p:nvSpPr>
          <p:cNvPr id="18" name="Rectangle 17"/>
          <p:cNvSpPr>
            <a:spLocks noChangeArrowheads="1"/>
          </p:cNvSpPr>
          <p:nvPr/>
        </p:nvSpPr>
        <p:spPr bwMode="auto">
          <a:xfrm>
            <a:off x="827584" y="980728"/>
            <a:ext cx="3871913" cy="771525"/>
          </a:xfrm>
          <a:prstGeom prst="rect">
            <a:avLst/>
          </a:prstGeom>
          <a:noFill/>
          <a:ln w="9525">
            <a:noFill/>
            <a:miter lim="800000"/>
            <a:headEnd/>
            <a:tailEnd/>
          </a:ln>
        </p:spPr>
        <p:txBody>
          <a:bodyPr wrap="none">
            <a:spAutoFit/>
          </a:bodyPr>
          <a:lstStyle/>
          <a:p>
            <a:r>
              <a:rPr lang="en-GB" sz="4400" dirty="0">
                <a:solidFill>
                  <a:srgbClr val="7030A0"/>
                </a:solidFill>
                <a:latin typeface="Calibri" pitchFamily="34" charset="0"/>
              </a:rPr>
              <a:t>validity and bias</a:t>
            </a:r>
            <a:endParaRPr lang="en-US" dirty="0">
              <a:solidFill>
                <a:srgbClr val="7030A0"/>
              </a:solidFill>
              <a:latin typeface="Calibri" pitchFamily="34" charset="0"/>
            </a:endParaRPr>
          </a:p>
        </p:txBody>
      </p:sp>
      <p:sp>
        <p:nvSpPr>
          <p:cNvPr id="19" name="Rectangle 18"/>
          <p:cNvSpPr>
            <a:spLocks noChangeArrowheads="1"/>
          </p:cNvSpPr>
          <p:nvPr/>
        </p:nvSpPr>
        <p:spPr bwMode="auto">
          <a:xfrm>
            <a:off x="323850" y="1844675"/>
            <a:ext cx="3414713" cy="769938"/>
          </a:xfrm>
          <a:prstGeom prst="rect">
            <a:avLst/>
          </a:prstGeom>
          <a:noFill/>
          <a:ln w="9525">
            <a:noFill/>
            <a:miter lim="800000"/>
            <a:headEnd/>
            <a:tailEnd/>
          </a:ln>
        </p:spPr>
        <p:txBody>
          <a:bodyPr wrap="none">
            <a:spAutoFit/>
          </a:bodyPr>
          <a:lstStyle/>
          <a:p>
            <a:r>
              <a:rPr lang="en-GB" sz="4400">
                <a:solidFill>
                  <a:srgbClr val="00B0F0"/>
                </a:solidFill>
                <a:latin typeface="Calibri" pitchFamily="34" charset="0"/>
              </a:rPr>
              <a:t>media literacy</a:t>
            </a:r>
            <a:endParaRPr lang="en-US">
              <a:solidFill>
                <a:srgbClr val="00B0F0"/>
              </a:solidFill>
              <a:latin typeface="Calibri" pitchFamily="34" charset="0"/>
            </a:endParaRPr>
          </a:p>
        </p:txBody>
      </p:sp>
      <p:sp>
        <p:nvSpPr>
          <p:cNvPr id="20" name="Rectangle 19"/>
          <p:cNvSpPr>
            <a:spLocks noChangeArrowheads="1"/>
          </p:cNvSpPr>
          <p:nvPr/>
        </p:nvSpPr>
        <p:spPr bwMode="auto">
          <a:xfrm>
            <a:off x="6516216" y="4797152"/>
            <a:ext cx="2338387" cy="769938"/>
          </a:xfrm>
          <a:prstGeom prst="rect">
            <a:avLst/>
          </a:prstGeom>
          <a:noFill/>
          <a:ln w="9525">
            <a:noFill/>
            <a:miter lim="800000"/>
            <a:headEnd/>
            <a:tailEnd/>
          </a:ln>
        </p:spPr>
        <p:txBody>
          <a:bodyPr wrap="none">
            <a:spAutoFit/>
          </a:bodyPr>
          <a:lstStyle/>
          <a:p>
            <a:r>
              <a:rPr lang="en-GB" sz="4400" dirty="0">
                <a:solidFill>
                  <a:srgbClr val="FFC000"/>
                </a:solidFill>
                <a:latin typeface="Calibri" pitchFamily="34" charset="0"/>
              </a:rPr>
              <a:t>copyright</a:t>
            </a:r>
            <a:endParaRPr lang="en-US" dirty="0">
              <a:solidFill>
                <a:srgbClr val="FFC000"/>
              </a:solidFill>
              <a:latin typeface="Calibri" pitchFamily="34" charset="0"/>
            </a:endParaRPr>
          </a:p>
        </p:txBody>
      </p:sp>
      <p:sp>
        <p:nvSpPr>
          <p:cNvPr id="22" name="Rectangle 21"/>
          <p:cNvSpPr>
            <a:spLocks noChangeArrowheads="1"/>
          </p:cNvSpPr>
          <p:nvPr/>
        </p:nvSpPr>
        <p:spPr bwMode="auto">
          <a:xfrm>
            <a:off x="5935663" y="3860800"/>
            <a:ext cx="3196131" cy="769441"/>
          </a:xfrm>
          <a:prstGeom prst="rect">
            <a:avLst/>
          </a:prstGeom>
          <a:noFill/>
          <a:ln w="9525">
            <a:noFill/>
            <a:miter lim="800000"/>
            <a:headEnd/>
            <a:tailEnd/>
          </a:ln>
        </p:spPr>
        <p:txBody>
          <a:bodyPr wrap="none">
            <a:spAutoFit/>
          </a:bodyPr>
          <a:lstStyle/>
          <a:p>
            <a:r>
              <a:rPr lang="en-GB" sz="4400" dirty="0">
                <a:solidFill>
                  <a:srgbClr val="00B050"/>
                </a:solidFill>
                <a:latin typeface="Calibri" pitchFamily="34" charset="0"/>
              </a:rPr>
              <a:t>i</a:t>
            </a:r>
            <a:r>
              <a:rPr lang="en-GB" sz="4400" dirty="0" smtClean="0">
                <a:solidFill>
                  <a:srgbClr val="00B050"/>
                </a:solidFill>
                <a:latin typeface="Calibri" pitchFamily="34" charset="0"/>
              </a:rPr>
              <a:t>dentity </a:t>
            </a:r>
            <a:r>
              <a:rPr lang="en-GB" sz="4400" dirty="0">
                <a:solidFill>
                  <a:srgbClr val="00B050"/>
                </a:solidFill>
                <a:latin typeface="Calibri" pitchFamily="34" charset="0"/>
              </a:rPr>
              <a:t>theft</a:t>
            </a:r>
            <a:endParaRPr lang="en-US" dirty="0">
              <a:solidFill>
                <a:srgbClr val="00B050"/>
              </a:solidFill>
              <a:latin typeface="Calibri" pitchFamily="34" charset="0"/>
            </a:endParaRPr>
          </a:p>
        </p:txBody>
      </p:sp>
      <p:sp>
        <p:nvSpPr>
          <p:cNvPr id="23" name="Rectangle 22"/>
          <p:cNvSpPr/>
          <p:nvPr/>
        </p:nvSpPr>
        <p:spPr>
          <a:xfrm>
            <a:off x="539750" y="2708275"/>
            <a:ext cx="2117725" cy="769938"/>
          </a:xfrm>
          <a:prstGeom prst="rect">
            <a:avLst/>
          </a:prstGeom>
        </p:spPr>
        <p:txBody>
          <a:bodyPr wrap="none">
            <a:spAutoFit/>
          </a:bodyPr>
          <a:lstStyle/>
          <a:p>
            <a:pPr fontAlgn="auto">
              <a:spcBef>
                <a:spcPts val="0"/>
              </a:spcBef>
              <a:spcAft>
                <a:spcPts val="0"/>
              </a:spcAft>
              <a:defRPr/>
            </a:pPr>
            <a:r>
              <a:rPr lang="en-GB" sz="4400" dirty="0">
                <a:solidFill>
                  <a:srgbClr val="002060"/>
                </a:solidFill>
                <a:latin typeface="+mn-lt"/>
                <a:ea typeface="+mj-ea"/>
                <a:cs typeface="+mj-cs"/>
              </a:rPr>
              <a:t>phishing</a:t>
            </a:r>
            <a:endParaRPr lang="en-US" dirty="0">
              <a:solidFill>
                <a:srgbClr val="002060"/>
              </a:solidFill>
              <a:latin typeface="+mn-lt"/>
              <a:cs typeface="+mn-cs"/>
            </a:endParaRPr>
          </a:p>
        </p:txBody>
      </p:sp>
      <p:sp>
        <p:nvSpPr>
          <p:cNvPr id="24" name="Rectangle 23"/>
          <p:cNvSpPr/>
          <p:nvPr/>
        </p:nvSpPr>
        <p:spPr>
          <a:xfrm>
            <a:off x="6300788" y="1916113"/>
            <a:ext cx="2613025" cy="769937"/>
          </a:xfrm>
          <a:prstGeom prst="rect">
            <a:avLst/>
          </a:prstGeom>
        </p:spPr>
        <p:txBody>
          <a:bodyPr wrap="none">
            <a:spAutoFit/>
          </a:bodyPr>
          <a:lstStyle/>
          <a:p>
            <a:pPr fontAlgn="auto">
              <a:spcBef>
                <a:spcPts val="0"/>
              </a:spcBef>
              <a:spcAft>
                <a:spcPts val="0"/>
              </a:spcAft>
              <a:defRPr/>
            </a:pPr>
            <a:r>
              <a:rPr lang="en-GB" sz="4400" dirty="0">
                <a:solidFill>
                  <a:srgbClr val="002060"/>
                </a:solidFill>
                <a:latin typeface="+mn-lt"/>
                <a:ea typeface="+mj-ea"/>
                <a:cs typeface="+mj-cs"/>
              </a:rPr>
              <a:t>extremism</a:t>
            </a:r>
            <a:endParaRPr lang="en-US" dirty="0">
              <a:solidFill>
                <a:srgbClr val="002060"/>
              </a:solidFill>
              <a:latin typeface="+mn-lt"/>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childTnLst>
                                </p:cTn>
                              </p:par>
                            </p:childTnLst>
                          </p:cTn>
                        </p:par>
                        <p:par>
                          <p:cTn id="24" fill="hold">
                            <p:stCondLst>
                              <p:cond delay="5000"/>
                            </p:stCondLst>
                            <p:childTnLst>
                              <p:par>
                                <p:cTn id="25" presetID="10" presetClass="entr" presetSubtype="0"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childTnLst>
                                </p:cTn>
                              </p:par>
                            </p:childTnLst>
                          </p:cTn>
                        </p:par>
                        <p:par>
                          <p:cTn id="28" fill="hold">
                            <p:stCondLst>
                              <p:cond delay="6000"/>
                            </p:stCondLst>
                            <p:childTnLst>
                              <p:par>
                                <p:cTn id="29" presetID="10" presetClass="entr" presetSubtype="0"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1000"/>
                                        <p:tgtEl>
                                          <p:spTgt spid="20"/>
                                        </p:tgtEl>
                                      </p:cBhvr>
                                    </p:animEffect>
                                  </p:childTnLst>
                                </p:cTn>
                              </p:par>
                            </p:childTnLst>
                          </p:cTn>
                        </p:par>
                        <p:par>
                          <p:cTn id="32" fill="hold">
                            <p:stCondLst>
                              <p:cond delay="7000"/>
                            </p:stCondLst>
                            <p:childTnLst>
                              <p:par>
                                <p:cTn id="33" presetID="10" presetClass="entr" presetSubtype="0"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1000"/>
                                        <p:tgtEl>
                                          <p:spTgt spid="18"/>
                                        </p:tgtEl>
                                      </p:cBhvr>
                                    </p:animEffect>
                                  </p:childTnLst>
                                </p:cTn>
                              </p:par>
                            </p:childTnLst>
                          </p:cTn>
                        </p:par>
                        <p:par>
                          <p:cTn id="36" fill="hold">
                            <p:stCondLst>
                              <p:cond delay="8000"/>
                            </p:stCondLst>
                            <p:childTnLst>
                              <p:par>
                                <p:cTn id="37" presetID="10" presetClass="entr" presetSubtype="0"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1000"/>
                                        <p:tgtEl>
                                          <p:spTgt spid="16"/>
                                        </p:tgtEl>
                                      </p:cBhvr>
                                    </p:animEffect>
                                  </p:childTnLst>
                                </p:cTn>
                              </p:par>
                            </p:childTnLst>
                          </p:cTn>
                        </p:par>
                        <p:par>
                          <p:cTn id="40" fill="hold">
                            <p:stCondLst>
                              <p:cond delay="9000"/>
                            </p:stCondLst>
                            <p:childTnLst>
                              <p:par>
                                <p:cTn id="41" presetID="10" presetClass="entr" presetSubtype="0"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1000"/>
                                        <p:tgtEl>
                                          <p:spTgt spid="11"/>
                                        </p:tgtEl>
                                      </p:cBhvr>
                                    </p:animEffect>
                                  </p:childTnLst>
                                </p:cTn>
                              </p:par>
                            </p:childTnLst>
                          </p:cTn>
                        </p:par>
                        <p:par>
                          <p:cTn id="44" fill="hold">
                            <p:stCondLst>
                              <p:cond delay="10000"/>
                            </p:stCondLst>
                            <p:childTnLst>
                              <p:par>
                                <p:cTn id="45" presetID="10" presetClass="entr" presetSubtype="0"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1000"/>
                                        <p:tgtEl>
                                          <p:spTgt spid="15"/>
                                        </p:tgtEl>
                                      </p:cBhvr>
                                    </p:animEffect>
                                  </p:childTnLst>
                                </p:cTn>
                              </p:par>
                            </p:childTnLst>
                          </p:cTn>
                        </p:par>
                        <p:par>
                          <p:cTn id="48" fill="hold">
                            <p:stCondLst>
                              <p:cond delay="11000"/>
                            </p:stCondLst>
                            <p:childTnLst>
                              <p:par>
                                <p:cTn id="49" presetID="10" presetClass="entr" presetSubtype="0"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1000"/>
                                        <p:tgtEl>
                                          <p:spTgt spid="22"/>
                                        </p:tgtEl>
                                      </p:cBhvr>
                                    </p:animEffect>
                                  </p:childTnLst>
                                </p:cTn>
                              </p:par>
                            </p:childTnLst>
                          </p:cTn>
                        </p:par>
                        <p:par>
                          <p:cTn id="52" fill="hold">
                            <p:stCondLst>
                              <p:cond delay="12000"/>
                            </p:stCondLst>
                            <p:childTnLst>
                              <p:par>
                                <p:cTn id="53" presetID="10" presetClass="entr" presetSubtype="0"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fade">
                                      <p:cBhvr>
                                        <p:cTn id="55" dur="1000"/>
                                        <p:tgtEl>
                                          <p:spTgt spid="23"/>
                                        </p:tgtEl>
                                      </p:cBhvr>
                                    </p:animEffect>
                                  </p:childTnLst>
                                </p:cTn>
                              </p:par>
                            </p:childTnLst>
                          </p:cTn>
                        </p:par>
                        <p:par>
                          <p:cTn id="56" fill="hold">
                            <p:stCondLst>
                              <p:cond delay="13000"/>
                            </p:stCondLst>
                            <p:childTnLst>
                              <p:par>
                                <p:cTn id="57" presetID="10" presetClass="entr" presetSubtype="0" fill="hold" grpId="0"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fade">
                                      <p:cBhvr>
                                        <p:cTn id="59"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4" grpId="0"/>
      <p:bldP spid="15" grpId="0"/>
      <p:bldP spid="16" grpId="0"/>
      <p:bldP spid="17" grpId="0"/>
      <p:bldP spid="18" grpId="0"/>
      <p:bldP spid="19" grpId="0"/>
      <p:bldP spid="20" grpId="0"/>
      <p:bldP spid="22" grpId="0"/>
      <p:bldP spid="23" grpId="0"/>
      <p:bldP spid="2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 8"/>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Subtitle 2"/>
          <p:cNvSpPr txBox="1">
            <a:spLocks/>
          </p:cNvSpPr>
          <p:nvPr/>
        </p:nvSpPr>
        <p:spPr bwMode="auto">
          <a:xfrm>
            <a:off x="1475656" y="5445224"/>
            <a:ext cx="6400800" cy="1008409"/>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normAutofit lnSpcReduction="10000"/>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en-GB" sz="3200" b="0" i="0" u="none" strike="noStrike" kern="1200" cap="none" spc="0" normalizeH="0" baseline="0" noProof="0" dirty="0" smtClean="0">
                <a:ln>
                  <a:noFill/>
                </a:ln>
                <a:solidFill>
                  <a:schemeClr val="bg1">
                    <a:lumMod val="65000"/>
                  </a:schemeClr>
                </a:solidFill>
                <a:effectLst/>
                <a:uLnTx/>
                <a:uFillTx/>
                <a:latin typeface="+mn-lt"/>
                <a:ea typeface="+mn-ea"/>
                <a:cs typeface="+mn-cs"/>
              </a:rPr>
              <a:t>Can we tell you what to do in your private lives?</a:t>
            </a:r>
          </a:p>
        </p:txBody>
      </p:sp>
      <p:sp>
        <p:nvSpPr>
          <p:cNvPr id="11" name="TextBox 10"/>
          <p:cNvSpPr txBox="1"/>
          <p:nvPr/>
        </p:nvSpPr>
        <p:spPr>
          <a:xfrm>
            <a:off x="1619672" y="2420888"/>
            <a:ext cx="6552728" cy="1728192"/>
          </a:xfrm>
          <a:prstGeom prst="rect">
            <a:avLst/>
          </a:prstGeom>
          <a:noFill/>
        </p:spPr>
        <p:txBody>
          <a:bodyPr wrap="square" rtlCol="0">
            <a:spAutoFit/>
          </a:bodyPr>
          <a:lstStyle/>
          <a:p>
            <a:pPr algn="ctr"/>
            <a:r>
              <a:rPr lang="en-GB" sz="2400" b="1" i="1" dirty="0" err="1" smtClean="0"/>
              <a:t>so·cial</a:t>
            </a:r>
            <a:r>
              <a:rPr lang="en-GB" sz="2400" b="1" i="1" dirty="0" smtClean="0"/>
              <a:t> </a:t>
            </a:r>
            <a:r>
              <a:rPr lang="en-GB" sz="2400" b="1" i="1" dirty="0" err="1" smtClean="0"/>
              <a:t>net·work·ing</a:t>
            </a:r>
            <a:endParaRPr lang="en-GB" sz="2400" b="1" i="1" dirty="0" smtClean="0"/>
          </a:p>
          <a:p>
            <a:pPr algn="ctr"/>
            <a:r>
              <a:rPr lang="en-GB" sz="2000" dirty="0" smtClean="0"/>
              <a:t>Noun:	The use of a dedicated Web site to communicate informally with other members of the site, by posting messages, photographs, etc.</a:t>
            </a:r>
            <a:r>
              <a:rPr lang="en-GB" dirty="0" smtClean="0"/>
              <a:t>	</a:t>
            </a:r>
          </a:p>
          <a:p>
            <a:endParaRPr lang="en-GB" dirty="0" smtClean="0"/>
          </a:p>
        </p:txBody>
      </p:sp>
      <p:pic>
        <p:nvPicPr>
          <p:cNvPr id="4102" name="Picture 6" descr="http://cdni.wired.co.uk/273x178/s_v/twitter_273x178.jpg"/>
          <p:cNvPicPr>
            <a:picLocks noChangeAspect="1" noChangeArrowheads="1"/>
          </p:cNvPicPr>
          <p:nvPr/>
        </p:nvPicPr>
        <p:blipFill>
          <a:blip r:embed="rId7" cstate="print"/>
          <a:srcRect t="25500" b="22149"/>
          <a:stretch>
            <a:fillRect/>
          </a:stretch>
        </p:blipFill>
        <p:spPr bwMode="auto">
          <a:xfrm rot="19992264">
            <a:off x="239965" y="2023255"/>
            <a:ext cx="2600325" cy="887578"/>
          </a:xfrm>
          <a:prstGeom prst="rect">
            <a:avLst/>
          </a:prstGeom>
          <a:noFill/>
        </p:spPr>
      </p:pic>
      <p:pic>
        <p:nvPicPr>
          <p:cNvPr id="4100" name="Picture 4" descr="http://www.honeynet.org/files/facebook1.jpg"/>
          <p:cNvPicPr>
            <a:picLocks noChangeAspect="1" noChangeArrowheads="1"/>
          </p:cNvPicPr>
          <p:nvPr/>
        </p:nvPicPr>
        <p:blipFill>
          <a:blip r:embed="rId8" cstate="print"/>
          <a:srcRect/>
          <a:stretch>
            <a:fillRect/>
          </a:stretch>
        </p:blipFill>
        <p:spPr bwMode="auto">
          <a:xfrm rot="1116881">
            <a:off x="6526239" y="4367523"/>
            <a:ext cx="2420268" cy="910626"/>
          </a:xfrm>
          <a:prstGeom prst="rect">
            <a:avLst/>
          </a:prstGeom>
          <a:noFill/>
        </p:spPr>
      </p:pic>
      <p:pic>
        <p:nvPicPr>
          <p:cNvPr id="4104" name="Picture 8" descr="http://ww1.prweb.com/prfiles/2007/11/12/282286/highresbebologo.jpg"/>
          <p:cNvPicPr>
            <a:picLocks noChangeAspect="1" noChangeArrowheads="1"/>
          </p:cNvPicPr>
          <p:nvPr/>
        </p:nvPicPr>
        <p:blipFill>
          <a:blip r:embed="rId9" cstate="print"/>
          <a:srcRect/>
          <a:stretch>
            <a:fillRect/>
          </a:stretch>
        </p:blipFill>
        <p:spPr bwMode="auto">
          <a:xfrm rot="19536262">
            <a:off x="51079" y="4217723"/>
            <a:ext cx="2868210" cy="1068583"/>
          </a:xfrm>
          <a:prstGeom prst="rect">
            <a:avLst/>
          </a:prstGeom>
          <a:noFill/>
        </p:spPr>
      </p:pic>
      <p:pic>
        <p:nvPicPr>
          <p:cNvPr id="4106" name="Picture 10" descr="http://davidwalsh.name/dw-content/googleplus-icon.png"/>
          <p:cNvPicPr>
            <a:picLocks noChangeAspect="1" noChangeArrowheads="1"/>
          </p:cNvPicPr>
          <p:nvPr/>
        </p:nvPicPr>
        <p:blipFill>
          <a:blip r:embed="rId10" cstate="print"/>
          <a:srcRect/>
          <a:stretch>
            <a:fillRect/>
          </a:stretch>
        </p:blipFill>
        <p:spPr bwMode="auto">
          <a:xfrm>
            <a:off x="3995936" y="4005064"/>
            <a:ext cx="1281539" cy="1281539"/>
          </a:xfrm>
          <a:prstGeom prst="rect">
            <a:avLst/>
          </a:prstGeom>
          <a:noFill/>
        </p:spPr>
      </p:pic>
      <p:pic>
        <p:nvPicPr>
          <p:cNvPr id="4108" name="Picture 12" descr="http://i.zdnet.com/blogs/doc-121211-art-16.png"/>
          <p:cNvPicPr>
            <a:picLocks noChangeAspect="1" noChangeArrowheads="1"/>
          </p:cNvPicPr>
          <p:nvPr/>
        </p:nvPicPr>
        <p:blipFill>
          <a:blip r:embed="rId11" cstate="print"/>
          <a:srcRect/>
          <a:stretch>
            <a:fillRect/>
          </a:stretch>
        </p:blipFill>
        <p:spPr bwMode="auto">
          <a:xfrm rot="1314792">
            <a:off x="6482163" y="1889977"/>
            <a:ext cx="2296907" cy="648072"/>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p:cNvPicPr>
            <a:picLocks noGrp="1" noChangeAspect="1" noChangeArrowheads="1"/>
          </p:cNvPicPr>
          <p:nvPr>
            <p:ph idx="1"/>
          </p:nvPr>
        </p:nvPicPr>
        <p:blipFill>
          <a:blip r:embed="rId7" cstate="print"/>
          <a:srcRect/>
          <a:stretch>
            <a:fillRect/>
          </a:stretch>
        </p:blipFill>
        <p:spPr bwMode="auto">
          <a:xfrm rot="849189">
            <a:off x="5838623" y="2047805"/>
            <a:ext cx="2699602" cy="3627590"/>
          </a:xfrm>
          <a:prstGeom prst="rect">
            <a:avLst/>
          </a:prstGeom>
          <a:noFill/>
          <a:ln w="9525">
            <a:noFill/>
            <a:miter lim="800000"/>
            <a:headEnd/>
            <a:tailEnd/>
          </a:ln>
        </p:spPr>
      </p:pic>
      <p:pic>
        <p:nvPicPr>
          <p:cNvPr id="1027" name="Picture 3"/>
          <p:cNvPicPr>
            <a:picLocks noChangeAspect="1" noChangeArrowheads="1"/>
          </p:cNvPicPr>
          <p:nvPr/>
        </p:nvPicPr>
        <p:blipFill>
          <a:blip r:embed="rId8" cstate="print"/>
          <a:srcRect/>
          <a:stretch>
            <a:fillRect/>
          </a:stretch>
        </p:blipFill>
        <p:spPr bwMode="auto">
          <a:xfrm rot="20040848">
            <a:off x="654891" y="2583778"/>
            <a:ext cx="3277371" cy="3745567"/>
          </a:xfrm>
          <a:prstGeom prst="rect">
            <a:avLst/>
          </a:prstGeom>
          <a:noFill/>
          <a:ln w="9525">
            <a:noFill/>
            <a:miter lim="800000"/>
            <a:headEnd/>
            <a:tailEnd/>
          </a:ln>
        </p:spPr>
      </p:pic>
      <p:sp>
        <p:nvSpPr>
          <p:cNvPr id="9" name="TextBox 8"/>
          <p:cNvSpPr txBox="1"/>
          <p:nvPr/>
        </p:nvSpPr>
        <p:spPr>
          <a:xfrm rot="554318">
            <a:off x="4017063" y="2218744"/>
            <a:ext cx="4909244" cy="3108543"/>
          </a:xfrm>
          <a:prstGeom prst="rect">
            <a:avLst/>
          </a:prstGeom>
          <a:noFill/>
        </p:spPr>
        <p:txBody>
          <a:bodyPr wrap="square" rtlCol="0">
            <a:spAutoFit/>
          </a:bodyPr>
          <a:lstStyle/>
          <a:p>
            <a:r>
              <a:rPr lang="en-GB" sz="2800" dirty="0" smtClean="0"/>
              <a:t>“Teachers at ***** Primary, including the head appeared to have been involved in a Facebook conversation during which people from East Hull were labelled "thick" and "inbred".</a:t>
            </a:r>
            <a:endParaRPr lang="en-GB" sz="2800" dirty="0"/>
          </a:p>
        </p:txBody>
      </p:sp>
      <p:sp>
        <p:nvSpPr>
          <p:cNvPr id="10" name="TextBox 9"/>
          <p:cNvSpPr txBox="1"/>
          <p:nvPr/>
        </p:nvSpPr>
        <p:spPr>
          <a:xfrm rot="20944450">
            <a:off x="559934" y="1561558"/>
            <a:ext cx="5112568" cy="5262979"/>
          </a:xfrm>
          <a:prstGeom prst="rect">
            <a:avLst/>
          </a:prstGeom>
          <a:noFill/>
        </p:spPr>
        <p:txBody>
          <a:bodyPr wrap="square" rtlCol="0">
            <a:spAutoFit/>
          </a:bodyPr>
          <a:lstStyle/>
          <a:p>
            <a:r>
              <a:rPr lang="en-GB" sz="2400" dirty="0" smtClean="0"/>
              <a:t>The message, in reply to a colleague’s niggle about children at her school, seemed innocuous enough: ‘By the way, [class] 8G1 are just as bad as 8G2. LOL (laugh out loud),’ she joked sympathetically.</a:t>
            </a:r>
          </a:p>
          <a:p>
            <a:r>
              <a:rPr lang="en-GB" sz="2400" dirty="0" smtClean="0"/>
              <a:t>Within a few weeks, however, 37-year-old Sonya’s world had been turned upside down. She was suspended from her job at **** Comprehensive School....</a:t>
            </a:r>
          </a:p>
          <a:p>
            <a:r>
              <a:rPr lang="en-GB" sz="2400" dirty="0" smtClean="0"/>
              <a:t/>
            </a:r>
            <a:br>
              <a:rPr lang="en-GB" sz="2400" dirty="0" smtClean="0"/>
            </a:br>
            <a:endParaRPr lang="en-GB"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1027"/>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9"/>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ontent Placeholder 2"/>
          <p:cNvSpPr>
            <a:spLocks noGrp="1"/>
          </p:cNvSpPr>
          <p:nvPr>
            <p:ph idx="1"/>
          </p:nvPr>
        </p:nvSpPr>
        <p:spPr>
          <a:xfrm>
            <a:off x="457200" y="1600200"/>
            <a:ext cx="8229600" cy="4925144"/>
          </a:xfrm>
        </p:spPr>
        <p:txBody>
          <a:bodyPr/>
          <a:lstStyle/>
          <a:p>
            <a:r>
              <a:rPr lang="en-GB" sz="3600" dirty="0" smtClean="0">
                <a:solidFill>
                  <a:schemeClr val="accent1">
                    <a:lumMod val="75000"/>
                  </a:schemeClr>
                </a:solidFill>
              </a:rPr>
              <a:t>Publishing private comments</a:t>
            </a:r>
          </a:p>
          <a:p>
            <a:r>
              <a:rPr lang="en-GB" sz="3600" dirty="0" smtClean="0">
                <a:solidFill>
                  <a:schemeClr val="accent1">
                    <a:lumMod val="75000"/>
                  </a:schemeClr>
                </a:solidFill>
              </a:rPr>
              <a:t>Misappropriation of images of you</a:t>
            </a:r>
          </a:p>
          <a:p>
            <a:r>
              <a:rPr lang="en-GB" sz="3600" dirty="0" smtClean="0">
                <a:solidFill>
                  <a:schemeClr val="accent1">
                    <a:lumMod val="75000"/>
                  </a:schemeClr>
                </a:solidFill>
              </a:rPr>
              <a:t>Potential for cyberbullying (from/to staff, parents or students)</a:t>
            </a:r>
          </a:p>
          <a:p>
            <a:r>
              <a:rPr lang="en-GB" sz="3600" dirty="0" smtClean="0">
                <a:solidFill>
                  <a:schemeClr val="accent1">
                    <a:lumMod val="75000"/>
                  </a:schemeClr>
                </a:solidFill>
              </a:rPr>
              <a:t>False or malicious allegations</a:t>
            </a:r>
          </a:p>
          <a:p>
            <a:r>
              <a:rPr lang="en-GB" sz="3600" dirty="0" smtClean="0">
                <a:solidFill>
                  <a:schemeClr val="accent1">
                    <a:lumMod val="75000"/>
                  </a:schemeClr>
                </a:solidFill>
              </a:rPr>
              <a:t>Damage to personal &amp; professional reputation</a:t>
            </a:r>
          </a:p>
          <a:p>
            <a:r>
              <a:rPr lang="en-GB" sz="3600" dirty="0" smtClean="0">
                <a:solidFill>
                  <a:schemeClr val="accent1">
                    <a:lumMod val="75000"/>
                  </a:schemeClr>
                </a:solidFill>
              </a:rPr>
              <a:t>Suspension pending investigation?</a:t>
            </a:r>
          </a:p>
          <a:p>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179512" y="274638"/>
          <a:ext cx="8784976"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194" name="Rectangle 2"/>
          <p:cNvSpPr>
            <a:spLocks noChangeArrowheads="1"/>
          </p:cNvSpPr>
          <p:nvPr/>
        </p:nvSpPr>
        <p:spPr bwMode="auto">
          <a:xfrm>
            <a:off x="251520" y="1848124"/>
            <a:ext cx="8496944"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indent="269875" algn="just" defTabSz="914400" rtl="0" eaLnBrk="1" fontAlgn="base" latinLnBrk="0" hangingPunct="1">
              <a:lnSpc>
                <a:spcPct val="100000"/>
              </a:lnSpc>
              <a:spcBef>
                <a:spcPct val="0"/>
              </a:spcBef>
              <a:spcAft>
                <a:spcPct val="0"/>
              </a:spcAft>
              <a:buClrTx/>
              <a:buSzTx/>
              <a:buFont typeface="Courier New" pitchFamily="49" charset="0"/>
              <a:buChar char="o"/>
              <a:tabLst>
                <a:tab pos="447675" algn="l"/>
                <a:tab pos="685800" algn="l"/>
              </a:tabLst>
            </a:pPr>
            <a:r>
              <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I will ensure that my information systems use will always be compatible with my professional role.</a:t>
            </a:r>
            <a:endParaRPr kumimoji="0" lang="en-GB" sz="700" b="0" i="0" u="none" strike="noStrike" cap="none" normalizeH="0" baseline="0" dirty="0" smtClean="0">
              <a:ln>
                <a:noFill/>
              </a:ln>
              <a:solidFill>
                <a:schemeClr val="tx1"/>
              </a:solidFill>
              <a:effectLst/>
              <a:latin typeface="Arial" pitchFamily="34" charset="0"/>
              <a:cs typeface="Arial" pitchFamily="34" charset="0"/>
            </a:endParaRPr>
          </a:p>
          <a:p>
            <a:pPr indent="269875" algn="just" eaLnBrk="0" hangingPunct="0">
              <a:buFont typeface="Courier New" pitchFamily="49" charset="0"/>
              <a:buChar char="o"/>
              <a:tabLst>
                <a:tab pos="269875" algn="l"/>
                <a:tab pos="685800" algn="l"/>
              </a:tabLst>
            </a:pPr>
            <a:r>
              <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I understand that school information systems may not be used for private purposes, without specific permission </a:t>
            </a:r>
            <a:r>
              <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from 	the </a:t>
            </a:r>
            <a:r>
              <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Headteacher.</a:t>
            </a:r>
            <a:endParaRPr kumimoji="0" lang="en-GB" sz="700" b="0" i="0" u="none" strike="noStrike" cap="none" normalizeH="0" baseline="0" dirty="0" smtClean="0">
              <a:ln>
                <a:noFill/>
              </a:ln>
              <a:solidFill>
                <a:schemeClr val="tx1"/>
              </a:solidFill>
              <a:effectLst/>
              <a:latin typeface="Arial" pitchFamily="34" charset="0"/>
              <a:cs typeface="Arial" pitchFamily="34" charset="0"/>
            </a:endParaRPr>
          </a:p>
          <a:p>
            <a:pPr marR="0" lvl="0" indent="269875" algn="just" defTabSz="914400" rtl="0" eaLnBrk="0" fontAlgn="base" latinLnBrk="0" hangingPunct="0">
              <a:lnSpc>
                <a:spcPct val="100000"/>
              </a:lnSpc>
              <a:spcBef>
                <a:spcPct val="0"/>
              </a:spcBef>
              <a:spcAft>
                <a:spcPct val="0"/>
              </a:spcAft>
              <a:buClrTx/>
              <a:buSzTx/>
              <a:buFont typeface="Courier New" pitchFamily="49" charset="0"/>
              <a:buChar char="o"/>
              <a:tabLst>
                <a:tab pos="447675" algn="l"/>
                <a:tab pos="685800" algn="l"/>
              </a:tabLst>
            </a:pPr>
            <a:r>
              <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I understand that the school may monitor my information systems and Internet use to ensure policy compliance.</a:t>
            </a:r>
            <a:endParaRPr kumimoji="0" lang="en-GB" sz="700" b="0" i="0" u="none" strike="noStrike" cap="none" normalizeH="0" baseline="0" dirty="0" smtClean="0">
              <a:ln>
                <a:noFill/>
              </a:ln>
              <a:solidFill>
                <a:schemeClr val="tx1"/>
              </a:solidFill>
              <a:effectLst/>
              <a:latin typeface="Arial" pitchFamily="34" charset="0"/>
              <a:cs typeface="Arial" pitchFamily="34" charset="0"/>
            </a:endParaRPr>
          </a:p>
          <a:p>
            <a:pPr marR="0" lvl="0" indent="269875" algn="just" defTabSz="914400" rtl="0" eaLnBrk="0" fontAlgn="base" latinLnBrk="0" hangingPunct="0">
              <a:lnSpc>
                <a:spcPct val="100000"/>
              </a:lnSpc>
              <a:spcBef>
                <a:spcPct val="0"/>
              </a:spcBef>
              <a:spcAft>
                <a:spcPct val="0"/>
              </a:spcAft>
              <a:buClrTx/>
              <a:buSzTx/>
              <a:buFont typeface="Courier New" pitchFamily="49" charset="0"/>
              <a:buChar char="o"/>
              <a:tabLst>
                <a:tab pos="269875" algn="l"/>
                <a:tab pos="685800" algn="l"/>
              </a:tabLst>
            </a:pPr>
            <a:r>
              <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I will respect system security and I will not disclose any password or security information to anyone other than an 	appropriate system manager.</a:t>
            </a:r>
            <a:endParaRPr kumimoji="0" lang="en-GB" sz="700" b="0" i="0" u="none" strike="noStrike" cap="none" normalizeH="0" baseline="0" dirty="0" smtClean="0">
              <a:ln>
                <a:noFill/>
              </a:ln>
              <a:solidFill>
                <a:schemeClr val="tx1"/>
              </a:solidFill>
              <a:effectLst/>
              <a:latin typeface="Arial" pitchFamily="34" charset="0"/>
              <a:cs typeface="Arial" pitchFamily="34" charset="0"/>
            </a:endParaRPr>
          </a:p>
          <a:p>
            <a:pPr marR="0" lvl="0" indent="269875" algn="just" defTabSz="914400" rtl="0" eaLnBrk="0" fontAlgn="base" latinLnBrk="0" hangingPunct="0">
              <a:lnSpc>
                <a:spcPct val="100000"/>
              </a:lnSpc>
              <a:spcBef>
                <a:spcPct val="0"/>
              </a:spcBef>
              <a:spcAft>
                <a:spcPct val="0"/>
              </a:spcAft>
              <a:buClrTx/>
              <a:buSzTx/>
              <a:buFont typeface="Courier New" pitchFamily="49" charset="0"/>
              <a:buChar char="o"/>
              <a:tabLst>
                <a:tab pos="447675" algn="l"/>
                <a:tab pos="685800" algn="l"/>
              </a:tabLst>
            </a:pPr>
            <a:r>
              <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I will not install any software or hardware without permission.</a:t>
            </a:r>
            <a:endParaRPr kumimoji="0" lang="en-GB" sz="700" b="0" i="0" u="none" strike="noStrike" cap="none" normalizeH="0" baseline="0" dirty="0" smtClean="0">
              <a:ln>
                <a:noFill/>
              </a:ln>
              <a:solidFill>
                <a:schemeClr val="tx1"/>
              </a:solidFill>
              <a:effectLst/>
              <a:latin typeface="Arial" pitchFamily="34" charset="0"/>
              <a:cs typeface="Arial" pitchFamily="34" charset="0"/>
            </a:endParaRPr>
          </a:p>
          <a:p>
            <a:pPr marR="0" lvl="0" indent="269875" algn="just" defTabSz="914400" rtl="0" eaLnBrk="0" fontAlgn="base" latinLnBrk="0" hangingPunct="0">
              <a:lnSpc>
                <a:spcPct val="100000"/>
              </a:lnSpc>
              <a:spcBef>
                <a:spcPct val="0"/>
              </a:spcBef>
              <a:spcAft>
                <a:spcPct val="0"/>
              </a:spcAft>
              <a:buClrTx/>
              <a:buSzTx/>
              <a:buFont typeface="Courier New" pitchFamily="49" charset="0"/>
              <a:buChar char="o"/>
              <a:tabLst>
                <a:tab pos="269875" algn="l"/>
                <a:tab pos="685800" algn="l"/>
              </a:tabLst>
            </a:pPr>
            <a:r>
              <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I will ensure that personal data is kept secure and is used appropriately, whether in school, taken off the school 	premises or accessed remotely.</a:t>
            </a:r>
            <a:endParaRPr kumimoji="0" lang="en-GB" sz="700" b="0" i="0" u="none" strike="noStrike" cap="none" normalizeH="0" baseline="0" dirty="0" smtClean="0">
              <a:ln>
                <a:noFill/>
              </a:ln>
              <a:solidFill>
                <a:schemeClr val="tx1"/>
              </a:solidFill>
              <a:effectLst/>
              <a:latin typeface="Arial" pitchFamily="34" charset="0"/>
              <a:cs typeface="Arial" pitchFamily="34" charset="0"/>
            </a:endParaRPr>
          </a:p>
          <a:p>
            <a:pPr marR="0" lvl="0" indent="269875" algn="just" defTabSz="914400" rtl="0" eaLnBrk="0" fontAlgn="base" latinLnBrk="0" hangingPunct="0">
              <a:lnSpc>
                <a:spcPct val="100000"/>
              </a:lnSpc>
              <a:spcBef>
                <a:spcPct val="0"/>
              </a:spcBef>
              <a:spcAft>
                <a:spcPct val="0"/>
              </a:spcAft>
              <a:buClrTx/>
              <a:buSzTx/>
              <a:buFont typeface="Courier New" pitchFamily="49" charset="0"/>
              <a:buChar char="o"/>
              <a:tabLst>
                <a:tab pos="447675" algn="l"/>
                <a:tab pos="685800" algn="l"/>
              </a:tabLst>
            </a:pPr>
            <a:r>
              <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I will respect copyright and intellectual property rights.</a:t>
            </a:r>
            <a:endParaRPr kumimoji="0" lang="en-GB" sz="700" b="0" i="0" u="none" strike="noStrike" cap="none" normalizeH="0" baseline="0" dirty="0" smtClean="0">
              <a:ln>
                <a:noFill/>
              </a:ln>
              <a:solidFill>
                <a:schemeClr val="tx1"/>
              </a:solidFill>
              <a:effectLst/>
              <a:latin typeface="Arial" pitchFamily="34" charset="0"/>
              <a:cs typeface="Arial" pitchFamily="34" charset="0"/>
            </a:endParaRPr>
          </a:p>
          <a:p>
            <a:pPr marR="0" lvl="0" indent="269875" algn="just" defTabSz="914400" rtl="0" eaLnBrk="0" fontAlgn="base" latinLnBrk="0" hangingPunct="0">
              <a:lnSpc>
                <a:spcPct val="100000"/>
              </a:lnSpc>
              <a:spcBef>
                <a:spcPct val="0"/>
              </a:spcBef>
              <a:spcAft>
                <a:spcPct val="0"/>
              </a:spcAft>
              <a:buClrTx/>
              <a:buSzTx/>
              <a:buFont typeface="Courier New" pitchFamily="49" charset="0"/>
              <a:buChar char="o"/>
              <a:tabLst>
                <a:tab pos="269875" algn="l"/>
                <a:tab pos="685800" algn="l"/>
              </a:tabLst>
            </a:pPr>
            <a:r>
              <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I will report any incidents of concern regarding children’s safety to the school </a:t>
            </a:r>
            <a:r>
              <a:rPr kumimoji="0" lang="en-US" sz="12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e‑Safety</a:t>
            </a:r>
            <a:r>
              <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Coordinator or the Designated 	Child Protection Coordinator. </a:t>
            </a:r>
            <a:endParaRPr kumimoji="0" lang="en-GB" sz="700" b="0" i="0" u="none" strike="noStrike" cap="none" normalizeH="0" baseline="0" dirty="0" smtClean="0">
              <a:ln>
                <a:noFill/>
              </a:ln>
              <a:solidFill>
                <a:schemeClr val="tx1"/>
              </a:solidFill>
              <a:effectLst/>
              <a:latin typeface="Arial" pitchFamily="34" charset="0"/>
              <a:cs typeface="Arial" pitchFamily="34" charset="0"/>
            </a:endParaRPr>
          </a:p>
          <a:p>
            <a:pPr marR="0" lvl="0" indent="269875" algn="just" defTabSz="914400" rtl="0" eaLnBrk="0" fontAlgn="base" latinLnBrk="0" hangingPunct="0">
              <a:lnSpc>
                <a:spcPct val="100000"/>
              </a:lnSpc>
              <a:spcBef>
                <a:spcPct val="0"/>
              </a:spcBef>
              <a:spcAft>
                <a:spcPct val="0"/>
              </a:spcAft>
              <a:buClrTx/>
              <a:buSzTx/>
              <a:buFont typeface="Courier New" pitchFamily="49" charset="0"/>
              <a:buChar char="o"/>
              <a:tabLst>
                <a:tab pos="447675" algn="l"/>
                <a:tab pos="685800" algn="l"/>
              </a:tabLst>
            </a:pPr>
            <a:r>
              <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I will ensure that any electronic communications with pupils are compatible with my professional role. </a:t>
            </a:r>
            <a:endParaRPr kumimoji="0" lang="en-GB" sz="700" b="0" i="0" u="none" strike="noStrike" cap="none" normalizeH="0" baseline="0" dirty="0" smtClean="0">
              <a:ln>
                <a:noFill/>
              </a:ln>
              <a:solidFill>
                <a:schemeClr val="tx1"/>
              </a:solidFill>
              <a:effectLst/>
              <a:latin typeface="Arial" pitchFamily="34" charset="0"/>
              <a:cs typeface="Arial" pitchFamily="34" charset="0"/>
            </a:endParaRPr>
          </a:p>
          <a:p>
            <a:pPr marR="0" lvl="0" indent="269875" algn="just" defTabSz="914400" rtl="0" eaLnBrk="0" fontAlgn="base" latinLnBrk="0" hangingPunct="0">
              <a:lnSpc>
                <a:spcPct val="100000"/>
              </a:lnSpc>
              <a:spcBef>
                <a:spcPct val="0"/>
              </a:spcBef>
              <a:spcAft>
                <a:spcPct val="0"/>
              </a:spcAft>
              <a:buClrTx/>
              <a:buSzTx/>
              <a:buFont typeface="Courier New" pitchFamily="49" charset="0"/>
              <a:buChar char="o"/>
              <a:tabLst>
                <a:tab pos="269875" algn="l"/>
                <a:tab pos="685800" algn="l"/>
              </a:tabLst>
            </a:pPr>
            <a:r>
              <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I will promote e-safety with students in my care and will help them to develop a responsible attitude to system use and 	to the content they access or create. </a:t>
            </a:r>
            <a:endParaRPr kumimoji="0" lang="en-GB" sz="700" b="0" i="0" u="none" strike="noStrike" cap="none" normalizeH="0" baseline="0" dirty="0" smtClean="0">
              <a:ln>
                <a:noFill/>
              </a:ln>
              <a:solidFill>
                <a:schemeClr val="tx1"/>
              </a:solidFill>
              <a:effectLst/>
              <a:latin typeface="Arial" pitchFamily="34" charset="0"/>
              <a:cs typeface="Arial" pitchFamily="34" charset="0"/>
            </a:endParaRPr>
          </a:p>
          <a:p>
            <a:pPr marR="0" lvl="0" indent="269875" algn="just" defTabSz="914400" rtl="0" eaLnBrk="0" fontAlgn="base" latinLnBrk="0" hangingPunct="0">
              <a:lnSpc>
                <a:spcPct val="100000"/>
              </a:lnSpc>
              <a:spcBef>
                <a:spcPct val="0"/>
              </a:spcBef>
              <a:spcAft>
                <a:spcPct val="0"/>
              </a:spcAft>
              <a:buClrTx/>
              <a:buSzTx/>
              <a:buFont typeface="Courier New" pitchFamily="49" charset="0"/>
              <a:buChar char="o"/>
              <a:tabLst>
                <a:tab pos="447675" algn="l"/>
                <a:tab pos="685800" algn="l"/>
              </a:tabLst>
            </a:pPr>
            <a:r>
              <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Dangers on the Internet</a:t>
            </a:r>
            <a:endParaRPr kumimoji="0" lang="en-GB" sz="700" b="0" i="0" u="none" strike="noStrike" cap="none" normalizeH="0" baseline="0" dirty="0" smtClean="0">
              <a:ln>
                <a:noFill/>
              </a:ln>
              <a:solidFill>
                <a:schemeClr val="tx1"/>
              </a:solidFill>
              <a:effectLst/>
              <a:latin typeface="Arial" pitchFamily="34" charset="0"/>
              <a:cs typeface="Arial" pitchFamily="34" charset="0"/>
            </a:endParaRPr>
          </a:p>
          <a:p>
            <a:pPr marR="0" lvl="0" indent="269875" algn="just" defTabSz="914400" rtl="0" eaLnBrk="0" fontAlgn="base" latinLnBrk="0" hangingPunct="0">
              <a:lnSpc>
                <a:spcPct val="100000"/>
              </a:lnSpc>
              <a:spcBef>
                <a:spcPct val="0"/>
              </a:spcBef>
              <a:spcAft>
                <a:spcPct val="0"/>
              </a:spcAft>
              <a:buClrTx/>
              <a:buSzTx/>
              <a:buFont typeface="Courier New" pitchFamily="49" charset="0"/>
              <a:buChar char="o"/>
              <a:tabLst>
                <a:tab pos="447675" algn="l"/>
                <a:tab pos="685800" algn="l"/>
              </a:tabLst>
            </a:pPr>
            <a:r>
              <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There is no controlling body for the internet. Information is therefore not always accurate. </a:t>
            </a:r>
            <a:endParaRPr kumimoji="0" lang="en-GB" sz="700" b="0" i="0" u="none" strike="noStrike" cap="none" normalizeH="0" baseline="0" dirty="0" smtClean="0">
              <a:ln>
                <a:noFill/>
              </a:ln>
              <a:solidFill>
                <a:schemeClr val="tx1"/>
              </a:solidFill>
              <a:effectLst/>
              <a:latin typeface="Arial" pitchFamily="34" charset="0"/>
              <a:cs typeface="Arial" pitchFamily="34" charset="0"/>
            </a:endParaRPr>
          </a:p>
          <a:p>
            <a:pPr marR="0" lvl="0" indent="269875" algn="just" defTabSz="914400" rtl="0" eaLnBrk="0" fontAlgn="base" latinLnBrk="0" hangingPunct="0">
              <a:lnSpc>
                <a:spcPct val="100000"/>
              </a:lnSpc>
              <a:spcBef>
                <a:spcPct val="0"/>
              </a:spcBef>
              <a:spcAft>
                <a:spcPct val="0"/>
              </a:spcAft>
              <a:buClrTx/>
              <a:buSzTx/>
              <a:buFont typeface="Courier New" pitchFamily="49" charset="0"/>
              <a:buChar char="o"/>
              <a:tabLst>
                <a:tab pos="269875" algn="l"/>
                <a:tab pos="685800" algn="l"/>
              </a:tabLst>
            </a:pPr>
            <a:r>
              <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Care must be taken when downloading any information from the Internet because of the potential for damage to the 	network. Only reputable service providers must be used.  Games and screen savers must not be downloaded. </a:t>
            </a:r>
            <a:endParaRPr kumimoji="0" lang="en-GB" sz="700" b="0" i="0" u="none" strike="noStrike" cap="none" normalizeH="0" baseline="0" dirty="0" smtClean="0">
              <a:ln>
                <a:noFill/>
              </a:ln>
              <a:solidFill>
                <a:schemeClr val="tx1"/>
              </a:solidFill>
              <a:effectLst/>
              <a:latin typeface="Arial" pitchFamily="34" charset="0"/>
              <a:cs typeface="Arial" pitchFamily="34" charset="0"/>
            </a:endParaRPr>
          </a:p>
          <a:p>
            <a:pPr marR="0" lvl="0" indent="269875" algn="just" defTabSz="914400" rtl="0" eaLnBrk="0" fontAlgn="base" latinLnBrk="0" hangingPunct="0">
              <a:lnSpc>
                <a:spcPct val="100000"/>
              </a:lnSpc>
              <a:spcBef>
                <a:spcPct val="0"/>
              </a:spcBef>
              <a:spcAft>
                <a:spcPct val="0"/>
              </a:spcAft>
              <a:buClrTx/>
              <a:buSzTx/>
              <a:buFont typeface="Courier New" pitchFamily="49" charset="0"/>
              <a:buChar char="o"/>
              <a:tabLst>
                <a:tab pos="447675" algn="l"/>
                <a:tab pos="685800" algn="l"/>
              </a:tabLst>
            </a:pPr>
            <a:r>
              <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If in doubt do not download (printing from the Internet is not downloading) and see a member of the IT Team </a:t>
            </a:r>
            <a:endParaRPr kumimoji="0" lang="en-GB" sz="7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57200" algn="l"/>
                <a:tab pos="685800" algn="l"/>
              </a:tabLst>
            </a:pPr>
            <a:r>
              <a:rPr kumimoji="0" lang="en-US" sz="1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The school may exercise its right to monitor the use of the school’s information systems, including Internet access, the interception of e-mail and the deletion of inappropriate materials where it believes unauthorised use of the school’s information system may be taking place, or the system may be being used for criminal purposes or for storing unauthorised or unlawful text, imagery or sound.</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nvGraphicFramePr>
        <p:xfrm>
          <a:off x="323528" y="260648"/>
          <a:ext cx="8460432"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3795" name="Content Placeholder 2"/>
          <p:cNvSpPr>
            <a:spLocks noGrp="1"/>
          </p:cNvSpPr>
          <p:nvPr>
            <p:ph sz="half" idx="1"/>
          </p:nvPr>
        </p:nvSpPr>
        <p:spPr>
          <a:xfrm>
            <a:off x="323528" y="1556792"/>
            <a:ext cx="8507413" cy="5184576"/>
          </a:xfrm>
        </p:spPr>
        <p:txBody>
          <a:bodyPr/>
          <a:lstStyle/>
          <a:p>
            <a:pPr marL="0" indent="0">
              <a:buNone/>
            </a:pPr>
            <a:r>
              <a:rPr lang="en-GB" sz="2500" dirty="0" smtClean="0"/>
              <a:t>You must not allow any pupil to access personal information </a:t>
            </a:r>
            <a:r>
              <a:rPr lang="en-GB" sz="2500" dirty="0" smtClean="0"/>
              <a:t>you post </a:t>
            </a:r>
            <a:r>
              <a:rPr lang="en-GB" sz="2500" dirty="0" smtClean="0"/>
              <a:t>on a social networking site. </a:t>
            </a:r>
            <a:r>
              <a:rPr lang="en-GB" sz="2500" dirty="0" smtClean="0"/>
              <a:t>For your own protection: </a:t>
            </a:r>
            <a:endParaRPr lang="en-GB" sz="2500" dirty="0" smtClean="0"/>
          </a:p>
          <a:p>
            <a:pPr lvl="0"/>
            <a:r>
              <a:rPr lang="en-GB" sz="2500" dirty="0" smtClean="0"/>
              <a:t>You must not add a pupil to your ‘friends list</a:t>
            </a:r>
            <a:r>
              <a:rPr lang="en-GB" sz="2500" dirty="0" smtClean="0"/>
              <a:t>’. </a:t>
            </a:r>
          </a:p>
          <a:p>
            <a:pPr lvl="0" algn="ctr">
              <a:buNone/>
            </a:pPr>
            <a:r>
              <a:rPr lang="en-GB" sz="2000" dirty="0" smtClean="0"/>
              <a:t>(You should declare to SMT existing relationships with pupils at MGS)</a:t>
            </a:r>
            <a:endParaRPr lang="en-GB" sz="2000" dirty="0" smtClean="0"/>
          </a:p>
          <a:p>
            <a:pPr lvl="0"/>
            <a:r>
              <a:rPr lang="en-GB" sz="2500" dirty="0" smtClean="0"/>
              <a:t>You must not interact socially with former pupils under the age of 18. </a:t>
            </a:r>
          </a:p>
          <a:p>
            <a:pPr lvl="0"/>
            <a:r>
              <a:rPr lang="en-GB" sz="2500" dirty="0" smtClean="0"/>
              <a:t> It is advisable not to add former pupils over the age of 18 to your friends list to maintain maximum professional distance.</a:t>
            </a:r>
          </a:p>
          <a:p>
            <a:pPr lvl="0"/>
            <a:r>
              <a:rPr lang="en-GB" sz="2500" dirty="0" smtClean="0"/>
              <a:t>You must ensure that personal information is not accessible via a ‘Public’ setting, but ensure it is set to a ‘Friends only’ level of visibility.  </a:t>
            </a:r>
          </a:p>
          <a:p>
            <a:pPr lvl="0"/>
            <a:r>
              <a:rPr lang="en-GB" sz="2500" dirty="0" smtClean="0"/>
              <a:t>You should </a:t>
            </a:r>
            <a:r>
              <a:rPr lang="en-GB" sz="2500" dirty="0" smtClean="0"/>
              <a:t>not contact any </a:t>
            </a:r>
            <a:r>
              <a:rPr lang="en-GB" sz="2500" dirty="0" smtClean="0"/>
              <a:t>pupil privately via a social networking website, even for school-related purposes.  </a:t>
            </a:r>
          </a:p>
          <a:p>
            <a:pPr lvl="0"/>
            <a:endParaRPr lang="en-GB" sz="1600" dirty="0" smtClean="0"/>
          </a:p>
          <a:p>
            <a:pPr>
              <a:buFont typeface="Arial" pitchFamily="34" charset="0"/>
              <a:buNone/>
            </a:pPr>
            <a:endParaRPr lang="en-GB" sz="1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79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79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379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379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379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379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nvGraphicFramePr>
        <p:xfrm>
          <a:off x="323528" y="260648"/>
          <a:ext cx="8460432"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3795" name="Content Placeholder 2"/>
          <p:cNvSpPr>
            <a:spLocks noGrp="1"/>
          </p:cNvSpPr>
          <p:nvPr>
            <p:ph sz="half" idx="1"/>
          </p:nvPr>
        </p:nvSpPr>
        <p:spPr>
          <a:xfrm>
            <a:off x="323528" y="1556792"/>
            <a:ext cx="8507413" cy="5184576"/>
          </a:xfrm>
        </p:spPr>
        <p:txBody>
          <a:bodyPr/>
          <a:lstStyle/>
          <a:p>
            <a:pPr lvl="0"/>
            <a:r>
              <a:rPr lang="en-GB" sz="2500" dirty="0" smtClean="0"/>
              <a:t>You should take steps to ensure that any person contacting you via a social networking website is who they claim to be, and not an imposter, before allowing them access to your personal information. </a:t>
            </a:r>
          </a:p>
          <a:p>
            <a:pPr lvl="0"/>
            <a:r>
              <a:rPr lang="en-GB" sz="2500" dirty="0" smtClean="0"/>
              <a:t>Unless authorised to do so, you must not post content on websites that may appear as if you are speaking for the school.  </a:t>
            </a:r>
          </a:p>
          <a:p>
            <a:pPr lvl="0"/>
            <a:r>
              <a:rPr lang="en-GB" sz="2500" dirty="0" smtClean="0"/>
              <a:t>You should not post any material online that can be clearly linked to the school that may damage the school’s reputation.  </a:t>
            </a:r>
          </a:p>
          <a:p>
            <a:pPr lvl="0"/>
            <a:r>
              <a:rPr lang="en-GB" sz="2500" dirty="0" smtClean="0"/>
              <a:t>You should avoid posting any material clearly identifying yourself, another member of staff, or a pupil, that could potentially be used to embarrass, harass, or defame the subject.</a:t>
            </a:r>
          </a:p>
          <a:p>
            <a:pPr>
              <a:buFont typeface="Arial" pitchFamily="34" charset="0"/>
              <a:buNone/>
            </a:pPr>
            <a:endParaRPr lang="en-GB" sz="1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7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7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379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379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60 Seconds - Things That Happen On Internet Every Sixty Seconds"/>
          <p:cNvPicPr>
            <a:picLocks noChangeAspect="1" noChangeArrowheads="1"/>
          </p:cNvPicPr>
          <p:nvPr/>
        </p:nvPicPr>
        <p:blipFill>
          <a:blip r:embed="rId3" cstate="print"/>
          <a:srcRect/>
          <a:stretch>
            <a:fillRect/>
          </a:stretch>
        </p:blipFill>
        <p:spPr bwMode="auto">
          <a:xfrm>
            <a:off x="0" y="0"/>
            <a:ext cx="9144000" cy="685799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7930</TotalTime>
  <Words>534</Words>
  <Application>Microsoft Office PowerPoint</Application>
  <PresentationFormat>On-screen Show (4:3)</PresentationFormat>
  <Paragraphs>63</Paragraphs>
  <Slides>9</Slides>
  <Notes>1</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Slide 1</vt:lpstr>
      <vt:lpstr>Slide 2</vt:lpstr>
      <vt:lpstr>Slide 3</vt:lpstr>
      <vt:lpstr>Slide 4</vt:lpstr>
      <vt:lpstr>Slide 5</vt:lpstr>
      <vt:lpstr>Slide 6</vt:lpstr>
      <vt:lpstr>Slide 7</vt:lpstr>
      <vt:lpstr>Slide 8</vt:lpstr>
      <vt:lpstr>Slide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Safer Schools – Better Schools</dc:title>
  <dc:creator>Karl Hopwood</dc:creator>
  <cp:lastModifiedBy>Moores, Stephen</cp:lastModifiedBy>
  <cp:revision>127</cp:revision>
  <dcterms:created xsi:type="dcterms:W3CDTF">2009-04-28T13:39:24Z</dcterms:created>
  <dcterms:modified xsi:type="dcterms:W3CDTF">2012-04-17T13:17:27Z</dcterms:modified>
</cp:coreProperties>
</file>