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6.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4"/>
    <p:sldMasterId id="2147483756" r:id="rId5"/>
    <p:sldMasterId id="2147483775" r:id="rId6"/>
    <p:sldMasterId id="2147483787" r:id="rId7"/>
    <p:sldMasterId id="2147483796" r:id="rId8"/>
    <p:sldMasterId id="2147483806" r:id="rId9"/>
    <p:sldMasterId id="2147483818" r:id="rId10"/>
  </p:sldMasterIdLst>
  <p:notesMasterIdLst>
    <p:notesMasterId r:id="rId34"/>
  </p:notesMasterIdLst>
  <p:handoutMasterIdLst>
    <p:handoutMasterId r:id="rId35"/>
  </p:handoutMasterIdLst>
  <p:sldIdLst>
    <p:sldId id="331" r:id="rId11"/>
    <p:sldId id="386" r:id="rId12"/>
    <p:sldId id="380" r:id="rId13"/>
    <p:sldId id="381" r:id="rId14"/>
    <p:sldId id="387" r:id="rId15"/>
    <p:sldId id="383" r:id="rId16"/>
    <p:sldId id="394" r:id="rId17"/>
    <p:sldId id="395" r:id="rId18"/>
    <p:sldId id="384" r:id="rId19"/>
    <p:sldId id="388" r:id="rId20"/>
    <p:sldId id="396" r:id="rId21"/>
    <p:sldId id="397" r:id="rId22"/>
    <p:sldId id="398" r:id="rId23"/>
    <p:sldId id="399" r:id="rId24"/>
    <p:sldId id="402" r:id="rId25"/>
    <p:sldId id="400" r:id="rId26"/>
    <p:sldId id="403" r:id="rId27"/>
    <p:sldId id="404" r:id="rId28"/>
    <p:sldId id="401" r:id="rId29"/>
    <p:sldId id="393" r:id="rId30"/>
    <p:sldId id="405" r:id="rId31"/>
    <p:sldId id="406" r:id="rId32"/>
    <p:sldId id="378" r:id="rId33"/>
  </p:sldIdLst>
  <p:sldSz cx="12188825" cy="6858000"/>
  <p:notesSz cx="6858000" cy="9144000"/>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44008CE7-4650-416C-ACBD-B9B1038E76EB}">
          <p14:sldIdLst>
            <p14:sldId id="331"/>
          </p14:sldIdLst>
        </p14:section>
        <p14:section name="Opening" id="{56408B62-5B0D-4FFE-93C9-CC2F0264CD74}">
          <p14:sldIdLst>
            <p14:sldId id="386"/>
            <p14:sldId id="380"/>
            <p14:sldId id="381"/>
            <p14:sldId id="387"/>
          </p14:sldIdLst>
        </p14:section>
        <p14:section name="Demo: Windows 8 Desktop" id="{1012ADB6-49FA-4F72-9CF1-1D6CD7FEAB54}">
          <p14:sldIdLst>
            <p14:sldId id="383"/>
          </p14:sldIdLst>
        </p14:section>
        <p14:section name="Incremental Improvements" id="{FFC1ECA8-50B2-4F2E-B7B3-FCF6DFCED04E}">
          <p14:sldIdLst>
            <p14:sldId id="394"/>
            <p14:sldId id="395"/>
          </p14:sldIdLst>
        </p14:section>
        <p14:section name="Demo: File Explorer" id="{D94EF93F-07A8-4739-B4CB-D01BE1D91F25}">
          <p14:sldIdLst>
            <p14:sldId id="384"/>
          </p14:sldIdLst>
        </p14:section>
        <p14:section name="Demo: Task Manager" id="{6342811B-ECA3-42B0-BE89-DE4463FD9125}">
          <p14:sldIdLst>
            <p14:sldId id="388"/>
          </p14:sldIdLst>
        </p14:section>
        <p14:section name="Storage Enhancements" id="{588EF703-22AE-40EE-B99A-8CAEC7C1B687}">
          <p14:sldIdLst>
            <p14:sldId id="396"/>
            <p14:sldId id="397"/>
          </p14:sldIdLst>
        </p14:section>
        <p14:section name="Demo: File History" id="{924E36D1-C0BD-47EA-8726-5D45775693DA}">
          <p14:sldIdLst>
            <p14:sldId id="398"/>
          </p14:sldIdLst>
        </p14:section>
        <p14:section name="Demo: Storage Spaces" id="{BABC7DA7-4A6B-4775-965F-713C311AB4DB}">
          <p14:sldIdLst>
            <p14:sldId id="399"/>
          </p14:sldIdLst>
        </p14:section>
        <p14:section name="Internet Explorer 10" id="{DF66CDE9-3536-4F87-BA71-8217F405FB9D}">
          <p14:sldIdLst>
            <p14:sldId id="402"/>
          </p14:sldIdLst>
        </p14:section>
        <p14:section name="Demo: Internet Explorer 10" id="{8C6D24B6-36A7-4D1D-ACDE-AB8A042CCF77}">
          <p14:sldIdLst>
            <p14:sldId id="400"/>
          </p14:sldIdLst>
        </p14:section>
        <p14:section name="Windows 8 Apps" id="{25AF2494-4EC3-4A98-81BA-31F4B3E43FA8}">
          <p14:sldIdLst>
            <p14:sldId id="403"/>
            <p14:sldId id="404"/>
          </p14:sldIdLst>
        </p14:section>
        <p14:section name="Demo: Windows 8 Apps" id="{89BC780D-0704-43BE-9E1F-DA2EE780FF2B}">
          <p14:sldIdLst>
            <p14:sldId id="401"/>
          </p14:sldIdLst>
        </p14:section>
        <p14:section name="Demo: Start Screen" id="{AE8ABB39-D6C7-42D8-8957-46318C29C858}">
          <p14:sldIdLst>
            <p14:sldId id="393"/>
          </p14:sldIdLst>
        </p14:section>
        <p14:section name="Closing" id="{C79C6226-01C5-48F3-B55C-DB54618086F9}">
          <p14:sldIdLst>
            <p14:sldId id="405"/>
            <p14:sldId id="406"/>
          </p14:sldIdLst>
        </p14:section>
        <p14:section name="Exit Slide" id="{48B3BCED-A250-4DF0-A16C-77776BA15742}">
          <p14:sldIdLst>
            <p14:sldId id="378"/>
          </p14:sldIdLst>
        </p14:section>
      </p14:sectionLst>
    </p:ext>
    <p:ext uri="{EFAFB233-063F-42B5-8137-9DF3F51BA10A}">
      <p15:sldGuideLst xmlns:p15="http://schemas.microsoft.com/office/powerpoint/2012/main">
        <p15:guide id="1" orient="horz" pos="933">
          <p15:clr>
            <a:srgbClr val="A4A3A4"/>
          </p15:clr>
        </p15:guide>
        <p15:guide id="2" orient="horz" pos="4171">
          <p15:clr>
            <a:srgbClr val="A4A3A4"/>
          </p15:clr>
        </p15:guide>
        <p15:guide id="3" orient="horz" pos="2488">
          <p15:clr>
            <a:srgbClr val="A4A3A4"/>
          </p15:clr>
        </p15:guide>
        <p15:guide id="4" orient="horz" pos="2232">
          <p15:clr>
            <a:srgbClr val="A4A3A4"/>
          </p15:clr>
        </p15:guide>
        <p15:guide id="5" orient="horz" pos="3624">
          <p15:clr>
            <a:srgbClr val="A4A3A4"/>
          </p15:clr>
        </p15:guide>
        <p15:guide id="6" orient="horz" pos="492">
          <p15:clr>
            <a:srgbClr val="A4A3A4"/>
          </p15:clr>
        </p15:guide>
        <p15:guide id="7" orient="horz" pos="1057">
          <p15:clr>
            <a:srgbClr val="A4A3A4"/>
          </p15:clr>
        </p15:guide>
        <p15:guide id="8" orient="horz" pos="2375">
          <p15:clr>
            <a:srgbClr val="A4A3A4"/>
          </p15:clr>
        </p15:guide>
        <p15:guide id="9" orient="horz" pos="1114">
          <p15:clr>
            <a:srgbClr val="A4A3A4"/>
          </p15:clr>
        </p15:guide>
        <p15:guide id="10" pos="3698">
          <p15:clr>
            <a:srgbClr val="A4A3A4"/>
          </p15:clr>
        </p15:guide>
        <p15:guide id="11" pos="2557">
          <p15:clr>
            <a:srgbClr val="A4A3A4"/>
          </p15:clr>
        </p15:guide>
        <p15:guide id="12" pos="4710">
          <p15:clr>
            <a:srgbClr val="A4A3A4"/>
          </p15:clr>
        </p15:guide>
        <p15:guide id="13" pos="2065">
          <p15:clr>
            <a:srgbClr val="A4A3A4"/>
          </p15:clr>
        </p15:guide>
        <p15:guide id="14" pos="5123">
          <p15:clr>
            <a:srgbClr val="A4A3A4"/>
          </p15:clr>
        </p15:guide>
        <p15:guide id="15" pos="1379">
          <p15:clr>
            <a:srgbClr val="A4A3A4"/>
          </p15:clr>
        </p15:guide>
        <p15:guide id="16" pos="2626">
          <p15:clr>
            <a:srgbClr val="A4A3A4"/>
          </p15:clr>
        </p15:guide>
        <p15:guide id="17" pos="3784">
          <p15:clr>
            <a:srgbClr val="A4A3A4"/>
          </p15:clr>
        </p15:guide>
        <p15:guide id="18" pos="4762">
          <p15:clr>
            <a:srgbClr val="A4A3A4"/>
          </p15:clr>
        </p15:guide>
        <p15:guide id="19" pos="6368">
          <p15:clr>
            <a:srgbClr val="A4A3A4"/>
          </p15:clr>
        </p15:guide>
        <p15:guide id="20" pos="7548">
          <p15:clr>
            <a:srgbClr val="A4A3A4"/>
          </p15:clr>
        </p15:guide>
        <p15:guide id="21" pos="32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rry Honeycutt" initials="JH" lastIdx="23" clrIdx="0"/>
  <p:cmAuthor id="1" name="Jacob Dubail" initials="JTD"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CF2"/>
    <a:srgbClr val="9B4F96"/>
    <a:srgbClr val="BAD80A"/>
    <a:srgbClr val="7FBA00"/>
    <a:srgbClr val="68217A"/>
    <a:srgbClr val="E81123"/>
    <a:srgbClr val="FF8C00"/>
    <a:srgbClr val="FFF100"/>
    <a:srgbClr val="EC008C"/>
    <a:srgbClr val="0018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13" autoAdjust="0"/>
    <p:restoredTop sz="86551" autoAdjust="0"/>
  </p:normalViewPr>
  <p:slideViewPr>
    <p:cSldViewPr snapToGrid="0">
      <p:cViewPr varScale="1">
        <p:scale>
          <a:sx n="115" d="100"/>
          <a:sy n="115" d="100"/>
        </p:scale>
        <p:origin x="534" y="96"/>
      </p:cViewPr>
      <p:guideLst>
        <p:guide orient="horz" pos="933"/>
        <p:guide orient="horz" pos="4171"/>
        <p:guide orient="horz" pos="2488"/>
        <p:guide orient="horz" pos="2232"/>
        <p:guide orient="horz" pos="3624"/>
        <p:guide orient="horz" pos="492"/>
        <p:guide orient="horz" pos="1057"/>
        <p:guide orient="horz" pos="2375"/>
        <p:guide orient="horz" pos="1114"/>
        <p:guide pos="3698"/>
        <p:guide pos="2557"/>
        <p:guide pos="4710"/>
        <p:guide pos="2065"/>
        <p:guide pos="5123"/>
        <p:guide pos="1379"/>
        <p:guide pos="2626"/>
        <p:guide pos="3784"/>
        <p:guide pos="4762"/>
        <p:guide pos="6368"/>
        <p:guide pos="7548"/>
        <p:guide pos="328"/>
      </p:guideLst>
    </p:cSldViewPr>
  </p:slideViewPr>
  <p:notesTextViewPr>
    <p:cViewPr>
      <p:scale>
        <a:sx n="100" d="100"/>
        <a:sy n="100" d="100"/>
      </p:scale>
      <p:origin x="0" y="0"/>
    </p:cViewPr>
  </p:notesTextViewPr>
  <p:sorterViewPr>
    <p:cViewPr>
      <p:scale>
        <a:sx n="100" d="100"/>
        <a:sy n="100" d="100"/>
      </p:scale>
      <p:origin x="0" y="12528"/>
    </p:cViewPr>
  </p:sorterViewPr>
  <p:notesViewPr>
    <p:cSldViewPr snapToGrid="0" showGuides="1">
      <p:cViewPr varScale="1">
        <p:scale>
          <a:sx n="102" d="100"/>
          <a:sy n="102" d="100"/>
        </p:scale>
        <p:origin x="-3504" y="-7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commentAuthors" Target="commentAuthor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3F5198-D814-4F07-A84F-942E63C84983}" type="datetimeFigureOut">
              <a:rPr lang="en-US" smtClean="0">
                <a:latin typeface="Segoe UI" pitchFamily="34" charset="0"/>
              </a:rPr>
              <a:pPr/>
              <a:t>1/4/2013</a:t>
            </a:fld>
            <a:endParaRPr lang="en-US" dirty="0">
              <a:latin typeface="Segoe UI" pitchFamily="34" charset="0"/>
            </a:endParaRPr>
          </a:p>
        </p:txBody>
      </p:sp>
      <p:sp>
        <p:nvSpPr>
          <p:cNvPr id="4" name="Footer Placeholder 3"/>
          <p:cNvSpPr>
            <a:spLocks noGrp="1"/>
          </p:cNvSpPr>
          <p:nvPr>
            <p:ph type="ftr" sz="quarter" idx="2"/>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UI" pitchFamily="34" charset="0"/>
              </a:rPr>
            </a:br>
            <a:r>
              <a:rPr lang="en-US" sz="500" dirty="0" smtClean="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248399" y="8685213"/>
            <a:ext cx="608013" cy="457200"/>
          </a:xfrm>
          <a:prstGeom prst="rect">
            <a:avLst/>
          </a:prstGeom>
        </p:spPr>
        <p:txBody>
          <a:bodyPr vert="horz" lIns="91440" tIns="45720" rIns="91440" bIns="45720"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
        <p:nvSpPr>
          <p:cNvPr id="8" name="Header Placeholder 5"/>
          <p:cNvSpPr>
            <a:spLocks noGrp="1"/>
          </p:cNvSpPr>
          <p:nvPr>
            <p:ph type="hdr" sz="quarter"/>
          </p:nvPr>
        </p:nvSpPr>
        <p:spPr>
          <a:xfrm>
            <a:off x="0" y="0"/>
            <a:ext cx="2971800" cy="457200"/>
          </a:xfrm>
          <a:prstGeom prst="rect">
            <a:avLst/>
          </a:prstGeom>
        </p:spPr>
        <p:txBody>
          <a:bodyPr vert="horz" lIns="91440" tIns="45720" rIns="91440" bIns="45720" rtlCol="0"/>
          <a:lstStyle>
            <a:defPPr>
              <a:defRPr lang="en-US"/>
            </a:defPPr>
            <a:lvl1pPr marL="0" algn="l" defTabSz="686047" rtl="0" eaLnBrk="1" latinLnBrk="0" hangingPunct="1">
              <a:defRPr sz="1400" kern="1200">
                <a:solidFill>
                  <a:schemeClr val="tx1"/>
                </a:solidFill>
                <a:latin typeface="+mn-lt"/>
                <a:ea typeface="+mn-ea"/>
                <a:cs typeface="+mn-cs"/>
              </a:defRPr>
            </a:lvl1pPr>
            <a:lvl2pPr marL="343024" algn="l" defTabSz="686047" rtl="0" eaLnBrk="1" latinLnBrk="0" hangingPunct="1">
              <a:defRPr sz="1400" kern="1200">
                <a:solidFill>
                  <a:schemeClr val="tx1"/>
                </a:solidFill>
                <a:latin typeface="+mn-lt"/>
                <a:ea typeface="+mn-ea"/>
                <a:cs typeface="+mn-cs"/>
              </a:defRPr>
            </a:lvl2pPr>
            <a:lvl3pPr marL="686047" algn="l" defTabSz="686047" rtl="0" eaLnBrk="1" latinLnBrk="0" hangingPunct="1">
              <a:defRPr sz="1400" kern="1200">
                <a:solidFill>
                  <a:schemeClr val="tx1"/>
                </a:solidFill>
                <a:latin typeface="+mn-lt"/>
                <a:ea typeface="+mn-ea"/>
                <a:cs typeface="+mn-cs"/>
              </a:defRPr>
            </a:lvl3pPr>
            <a:lvl4pPr marL="1029070" algn="l" defTabSz="686047" rtl="0" eaLnBrk="1" latinLnBrk="0" hangingPunct="1">
              <a:defRPr sz="1400" kern="1200">
                <a:solidFill>
                  <a:schemeClr val="tx1"/>
                </a:solidFill>
                <a:latin typeface="+mn-lt"/>
                <a:ea typeface="+mn-ea"/>
                <a:cs typeface="+mn-cs"/>
              </a:defRPr>
            </a:lvl4pPr>
            <a:lvl5pPr marL="1372094" algn="l" defTabSz="686047" rtl="0" eaLnBrk="1" latinLnBrk="0" hangingPunct="1">
              <a:defRPr sz="1400" kern="1200">
                <a:solidFill>
                  <a:schemeClr val="tx1"/>
                </a:solidFill>
                <a:latin typeface="+mn-lt"/>
                <a:ea typeface="+mn-ea"/>
                <a:cs typeface="+mn-cs"/>
              </a:defRPr>
            </a:lvl5pPr>
            <a:lvl6pPr marL="1715118" algn="l" defTabSz="686047" rtl="0" eaLnBrk="1" latinLnBrk="0" hangingPunct="1">
              <a:defRPr sz="1400" kern="1200">
                <a:solidFill>
                  <a:schemeClr val="tx1"/>
                </a:solidFill>
                <a:latin typeface="+mn-lt"/>
                <a:ea typeface="+mn-ea"/>
                <a:cs typeface="+mn-cs"/>
              </a:defRPr>
            </a:lvl6pPr>
            <a:lvl7pPr marL="2058140" algn="l" defTabSz="686047" rtl="0" eaLnBrk="1" latinLnBrk="0" hangingPunct="1">
              <a:defRPr sz="1400" kern="1200">
                <a:solidFill>
                  <a:schemeClr val="tx1"/>
                </a:solidFill>
                <a:latin typeface="+mn-lt"/>
                <a:ea typeface="+mn-ea"/>
                <a:cs typeface="+mn-cs"/>
              </a:defRPr>
            </a:lvl7pPr>
            <a:lvl8pPr marL="2401164" algn="l" defTabSz="686047" rtl="0" eaLnBrk="1" latinLnBrk="0" hangingPunct="1">
              <a:defRPr sz="1400" kern="1200">
                <a:solidFill>
                  <a:schemeClr val="tx1"/>
                </a:solidFill>
                <a:latin typeface="+mn-lt"/>
                <a:ea typeface="+mn-ea"/>
                <a:cs typeface="+mn-cs"/>
              </a:defRPr>
            </a:lvl8pPr>
            <a:lvl9pPr marL="2744188" algn="l" defTabSz="686047" rtl="0" eaLnBrk="1" latinLnBrk="0" hangingPunct="1">
              <a:defRPr sz="1400" kern="1200">
                <a:solidFill>
                  <a:schemeClr val="tx1"/>
                </a:solidFill>
                <a:latin typeface="+mn-lt"/>
                <a:ea typeface="+mn-ea"/>
                <a:cs typeface="+mn-cs"/>
              </a:defRPr>
            </a:lvl9pPr>
          </a:lstStyle>
          <a:p>
            <a:r>
              <a:rPr lang="en-US" dirty="0" smtClean="0">
                <a:latin typeface="Segoe UI" pitchFamily="34" charset="0"/>
                <a:ea typeface="Segoe UI" pitchFamily="34" charset="0"/>
                <a:cs typeface="Segoe UI" pitchFamily="34" charset="0"/>
              </a:rPr>
              <a:t>&lt;Event Name&gt;</a:t>
            </a:r>
            <a:endParaRPr lang="en-US" dirty="0">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7C3FBCD4-166E-446F-AF18-7D4A0CF9AEF6}" type="datetimeFigureOut">
              <a:rPr lang="en-US" smtClean="0"/>
              <a:pPr/>
              <a:t>1/4/2013</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6172200" cy="457200"/>
          </a:xfrm>
          <a:prstGeom prst="rect">
            <a:avLst/>
          </a:prstGeom>
        </p:spPr>
        <p:txBody>
          <a:bodyPr vert="horz" lIns="91440" tIns="45720" rIns="91440" bIns="45720" rtlCol="0" anchor="b"/>
          <a:lstStyle>
            <a:lvl1pPr algn="l">
              <a:defRPr sz="500">
                <a:latin typeface="Segoe" pitchFamily="34" charset="0"/>
              </a:defRPr>
            </a:lvl1pPr>
          </a:lstStyle>
          <a:p>
            <a:r>
              <a:rPr lang="en-US" dirty="0" smtClean="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172199" y="8685213"/>
            <a:ext cx="684213" cy="457200"/>
          </a:xfrm>
          <a:prstGeom prst="rect">
            <a:avLst/>
          </a:prstGeom>
        </p:spPr>
        <p:txBody>
          <a:bodyPr vert="horz" lIns="91440" tIns="45720" rIns="91440" bIns="45720" rtlCol="0" anchor="b"/>
          <a:lstStyle>
            <a:lvl1pPr algn="r">
              <a:defRPr sz="1200">
                <a:latin typeface="Segoe UI" pitchFamily="34" charset="0"/>
              </a:defRPr>
            </a:lvl1pPr>
          </a:lstStyle>
          <a:p>
            <a:fld id="{8B263312-38AA-4E1E-B2B5-0F8F122B24FE}" type="slidenum">
              <a:rPr lang="en-US" smtClean="0"/>
              <a:pPr/>
              <a:t>‹#›</a:t>
            </a:fld>
            <a:endParaRPr lang="en-US" dirty="0"/>
          </a:p>
        </p:txBody>
      </p:sp>
      <p:sp>
        <p:nvSpPr>
          <p:cNvPr id="9" name="Header Placeholder 5"/>
          <p:cNvSpPr>
            <a:spLocks noGrp="1"/>
          </p:cNvSpPr>
          <p:nvPr>
            <p:ph type="hdr" sz="quarter"/>
          </p:nvPr>
        </p:nvSpPr>
        <p:spPr>
          <a:xfrm>
            <a:off x="0" y="0"/>
            <a:ext cx="2971800" cy="457200"/>
          </a:xfrm>
          <a:prstGeom prst="rect">
            <a:avLst/>
          </a:prstGeom>
        </p:spPr>
        <p:txBody>
          <a:bodyPr vert="horz" lIns="91440" tIns="45720" rIns="91440" bIns="45720" rtlCol="0"/>
          <a:lstStyle>
            <a:defPPr>
              <a:defRPr lang="en-US"/>
            </a:defPPr>
            <a:lvl1pPr marL="0" algn="l" defTabSz="686047" rtl="0" eaLnBrk="1" latinLnBrk="0" hangingPunct="1">
              <a:defRPr sz="1400" kern="1200">
                <a:solidFill>
                  <a:schemeClr val="tx1"/>
                </a:solidFill>
                <a:latin typeface="+mn-lt"/>
                <a:ea typeface="+mn-ea"/>
                <a:cs typeface="+mn-cs"/>
              </a:defRPr>
            </a:lvl1pPr>
            <a:lvl2pPr marL="343024" algn="l" defTabSz="686047" rtl="0" eaLnBrk="1" latinLnBrk="0" hangingPunct="1">
              <a:defRPr sz="1400" kern="1200">
                <a:solidFill>
                  <a:schemeClr val="tx1"/>
                </a:solidFill>
                <a:latin typeface="+mn-lt"/>
                <a:ea typeface="+mn-ea"/>
                <a:cs typeface="+mn-cs"/>
              </a:defRPr>
            </a:lvl2pPr>
            <a:lvl3pPr marL="686047" algn="l" defTabSz="686047" rtl="0" eaLnBrk="1" latinLnBrk="0" hangingPunct="1">
              <a:defRPr sz="1400" kern="1200">
                <a:solidFill>
                  <a:schemeClr val="tx1"/>
                </a:solidFill>
                <a:latin typeface="+mn-lt"/>
                <a:ea typeface="+mn-ea"/>
                <a:cs typeface="+mn-cs"/>
              </a:defRPr>
            </a:lvl3pPr>
            <a:lvl4pPr marL="1029070" algn="l" defTabSz="686047" rtl="0" eaLnBrk="1" latinLnBrk="0" hangingPunct="1">
              <a:defRPr sz="1400" kern="1200">
                <a:solidFill>
                  <a:schemeClr val="tx1"/>
                </a:solidFill>
                <a:latin typeface="+mn-lt"/>
                <a:ea typeface="+mn-ea"/>
                <a:cs typeface="+mn-cs"/>
              </a:defRPr>
            </a:lvl4pPr>
            <a:lvl5pPr marL="1372094" algn="l" defTabSz="686047" rtl="0" eaLnBrk="1" latinLnBrk="0" hangingPunct="1">
              <a:defRPr sz="1400" kern="1200">
                <a:solidFill>
                  <a:schemeClr val="tx1"/>
                </a:solidFill>
                <a:latin typeface="+mn-lt"/>
                <a:ea typeface="+mn-ea"/>
                <a:cs typeface="+mn-cs"/>
              </a:defRPr>
            </a:lvl5pPr>
            <a:lvl6pPr marL="1715118" algn="l" defTabSz="686047" rtl="0" eaLnBrk="1" latinLnBrk="0" hangingPunct="1">
              <a:defRPr sz="1400" kern="1200">
                <a:solidFill>
                  <a:schemeClr val="tx1"/>
                </a:solidFill>
                <a:latin typeface="+mn-lt"/>
                <a:ea typeface="+mn-ea"/>
                <a:cs typeface="+mn-cs"/>
              </a:defRPr>
            </a:lvl6pPr>
            <a:lvl7pPr marL="2058140" algn="l" defTabSz="686047" rtl="0" eaLnBrk="1" latinLnBrk="0" hangingPunct="1">
              <a:defRPr sz="1400" kern="1200">
                <a:solidFill>
                  <a:schemeClr val="tx1"/>
                </a:solidFill>
                <a:latin typeface="+mn-lt"/>
                <a:ea typeface="+mn-ea"/>
                <a:cs typeface="+mn-cs"/>
              </a:defRPr>
            </a:lvl7pPr>
            <a:lvl8pPr marL="2401164" algn="l" defTabSz="686047" rtl="0" eaLnBrk="1" latinLnBrk="0" hangingPunct="1">
              <a:defRPr sz="1400" kern="1200">
                <a:solidFill>
                  <a:schemeClr val="tx1"/>
                </a:solidFill>
                <a:latin typeface="+mn-lt"/>
                <a:ea typeface="+mn-ea"/>
                <a:cs typeface="+mn-cs"/>
              </a:defRPr>
            </a:lvl8pPr>
            <a:lvl9pPr marL="2744188" algn="l" defTabSz="686047" rtl="0" eaLnBrk="1" latinLnBrk="0" hangingPunct="1">
              <a:defRPr sz="1400" kern="1200">
                <a:solidFill>
                  <a:schemeClr val="tx1"/>
                </a:solidFill>
                <a:latin typeface="+mn-lt"/>
                <a:ea typeface="+mn-ea"/>
                <a:cs typeface="+mn-cs"/>
              </a:defRPr>
            </a:lvl9pPr>
          </a:lstStyle>
          <a:p>
            <a:r>
              <a:rPr lang="en-US" dirty="0" smtClean="0">
                <a:latin typeface="Segoe UI" pitchFamily="34" charset="0"/>
                <a:ea typeface="Segoe UI" pitchFamily="34" charset="0"/>
                <a:cs typeface="Segoe UI" pitchFamily="34" charset="0"/>
              </a:rPr>
              <a:t>Windows 8 Camp</a:t>
            </a:r>
            <a:endParaRPr lang="en-US" dirty="0">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a:t>
            </a:fld>
            <a:endParaRPr lang="en-US" dirty="0"/>
          </a:p>
        </p:txBody>
      </p:sp>
    </p:spTree>
    <p:extLst>
      <p:ext uri="{BB962C8B-B14F-4D97-AF65-F5344CB8AC3E}">
        <p14:creationId xmlns:p14="http://schemas.microsoft.com/office/powerpoint/2010/main" val="1955770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Windows 8 is Modern</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points: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Windows 8 interface has been redesigned.</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redesign reflects today's flexible work styles.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Today's desktop computers run Windows 7. Over time, those desktops get pretty cluttered, full of Start menu programs and tons of icons on the desktop. Imagine a world free of that clutter, a world in which the desktop provides the icons and tools that you need to get work done. </a:t>
            </a:r>
          </a:p>
          <a:p>
            <a:endParaRPr lang="en-US" sz="900" kern="1200" dirty="0" smtClean="0">
              <a:solidFill>
                <a:schemeClr val="tx1"/>
              </a:solidFill>
              <a:effectLst/>
              <a:latin typeface="Segoe UI" pitchFamily="34" charset="0"/>
              <a:ea typeface="+mn-ea"/>
              <a:cs typeface="+mn-cs"/>
            </a:endParaRPr>
          </a:p>
          <a:p>
            <a:r>
              <a:rPr lang="en-US" b="1" dirty="0"/>
              <a:t>[CLICK]</a:t>
            </a:r>
            <a:r>
              <a:rPr lang="en-US" sz="900" kern="1200" dirty="0" smtClean="0">
                <a:solidFill>
                  <a:schemeClr val="tx1"/>
                </a:solidFill>
                <a:effectLst/>
                <a:latin typeface="Segoe UI" pitchFamily="34" charset="0"/>
                <a:ea typeface="+mn-ea"/>
                <a:cs typeface="+mn-cs"/>
              </a:rPr>
              <a:t> </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Windows 8 user interface provides a clean look and feel, free from clutter. The Windows 8 desktop has the familiar look and feel that you've come to know from previous versions of Windows, but with Windows 8 you spend more time being productive and less time working with the interface to do so.</a:t>
            </a:r>
          </a:p>
          <a:p>
            <a:r>
              <a:rPr lang="en-US" sz="900" kern="1200" dirty="0" smtClean="0">
                <a:solidFill>
                  <a:schemeClr val="tx1"/>
                </a:solidFill>
                <a:effectLst/>
                <a:latin typeface="Segoe UI" pitchFamily="34" charset="0"/>
                <a:ea typeface="+mn-ea"/>
                <a:cs typeface="+mn-cs"/>
              </a:rPr>
              <a:t> </a:t>
            </a: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Today's workplace is multigenerational, and no two work styles are alike. People use technology in different ways based on their preferences and roles. Windows 8 provides that flexibility with a modern, fluid interface that works whether on a PC, a tablet, or a phone.</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2894292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363" rtl="0" eaLnBrk="1" fontAlgn="auto" latinLnBrk="0" hangingPunct="1">
              <a:lnSpc>
                <a:spcPct val="90000"/>
              </a:lnSpc>
              <a:spcBef>
                <a:spcPts val="0"/>
              </a:spcBef>
              <a:spcAft>
                <a:spcPts val="333"/>
              </a:spcAft>
              <a:buClrTx/>
              <a:buSzTx/>
              <a:buFontTx/>
              <a:buNone/>
              <a:tabLst/>
              <a:defRPr/>
            </a:pPr>
            <a:r>
              <a:rPr lang="en-US" sz="900" b="1" kern="1200" dirty="0" smtClean="0">
                <a:solidFill>
                  <a:schemeClr val="tx1"/>
                </a:solidFill>
                <a:effectLst/>
                <a:latin typeface="Segoe UI" pitchFamily="34" charset="0"/>
                <a:ea typeface="+mn-ea"/>
                <a:cs typeface="+mn-cs"/>
              </a:rPr>
              <a:t>Tablet Productivity</a:t>
            </a:r>
          </a:p>
          <a:p>
            <a:pPr marL="0" marR="0" indent="0" algn="l" defTabSz="914363" rtl="0" eaLnBrk="1" fontAlgn="auto" latinLnBrk="0" hangingPunct="1">
              <a:lnSpc>
                <a:spcPct val="90000"/>
              </a:lnSpc>
              <a:spcBef>
                <a:spcPts val="0"/>
              </a:spcBef>
              <a:spcAft>
                <a:spcPts val="333"/>
              </a:spcAft>
              <a:buClrTx/>
              <a:buSzTx/>
              <a:buFontTx/>
              <a:buNone/>
              <a:tabLst/>
              <a:defRPr/>
            </a:pPr>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points: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is a Touch-First experience with full keyboard and mouse support.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provides the manageability and security needed by IT.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Customers often say that they have to choose between the full productivity experience of a PC and the convenience of a tablet. Tablets historically presented productivity challenges since most business desktop and productivity apps didn't run on non-Windows tablets.  Tablets also challenged IT because it can be difficult manage and secure non-Windows tablet.</a:t>
            </a:r>
          </a:p>
          <a:p>
            <a:r>
              <a:rPr lang="en-US" sz="900" kern="1200" dirty="0" smtClean="0">
                <a:solidFill>
                  <a:schemeClr val="tx1"/>
                </a:solidFill>
                <a:effectLst/>
                <a:latin typeface="Segoe UI" pitchFamily="34" charset="0"/>
                <a:ea typeface="+mn-ea"/>
                <a:cs typeface="+mn-cs"/>
              </a:rPr>
              <a:t> </a:t>
            </a:r>
          </a:p>
          <a:p>
            <a:r>
              <a:rPr lang="en-US" b="1" dirty="0"/>
              <a:t>[CLICK</a:t>
            </a:r>
            <a:r>
              <a:rPr lang="en-US" b="1" dirty="0" smtClean="0"/>
              <a:t>]</a:t>
            </a:r>
          </a:p>
          <a:p>
            <a:endParaRPr lang="en-US" sz="900" b="1" kern="1200" dirty="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With an x86 Windows 8 tablet, users can have a “no compromise” experience – no more trade-off between productivity and convenience. Because it's Windows, you get the productivity, convenience and mobility.  You can use the familiar user interface, your desktop line of business and productivity apps, and peripherals you use today on Windows 7.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delivers Touch first experience along with full support for mouse and keyboard, enabling you to move between work and personal activities easily and effortlessly. The new Windows 8 interface provides at-a-glance access to critical data and Windows 8 apps are always-on-always-connected to keep you up to date.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IT doesn't need to compromise either.  Windows 8 provides the manageability and security that IT needs.  Companies can take advantage of their existing management and security infrastructure for managing Windows 8 tablets. </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512573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363" rtl="0" eaLnBrk="1" fontAlgn="auto" latinLnBrk="0" hangingPunct="1">
              <a:lnSpc>
                <a:spcPct val="90000"/>
              </a:lnSpc>
              <a:spcBef>
                <a:spcPts val="0"/>
              </a:spcBef>
              <a:spcAft>
                <a:spcPts val="333"/>
              </a:spcAft>
              <a:buClrTx/>
              <a:buSzTx/>
              <a:buFontTx/>
              <a:buNone/>
              <a:tabLst/>
              <a:defRPr/>
            </a:pPr>
            <a:r>
              <a:rPr lang="en-US" sz="900" b="1" kern="1200" dirty="0" smtClean="0">
                <a:solidFill>
                  <a:schemeClr val="tx1"/>
                </a:solidFill>
                <a:effectLst/>
                <a:latin typeface="Segoe UI" pitchFamily="34" charset="0"/>
                <a:ea typeface="+mn-ea"/>
                <a:cs typeface="+mn-cs"/>
              </a:rPr>
              <a:t>Windows 8 Gestures</a:t>
            </a:r>
          </a:p>
          <a:p>
            <a:pPr marL="0" marR="0" indent="0" algn="l" defTabSz="914363" rtl="0" eaLnBrk="1" fontAlgn="auto" latinLnBrk="0" hangingPunct="1">
              <a:lnSpc>
                <a:spcPct val="90000"/>
              </a:lnSpc>
              <a:spcBef>
                <a:spcPts val="0"/>
              </a:spcBef>
              <a:spcAft>
                <a:spcPts val="333"/>
              </a:spcAft>
              <a:buClrTx/>
              <a:buSzTx/>
              <a:buFontTx/>
              <a:buNone/>
              <a:tabLst/>
              <a:defRPr/>
            </a:pPr>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points: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is touch-first.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Intuitive gestures can be accomplished with mouse and keyboard.</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Windows 8 interface has been optimized for touch with full support for mouse and keyboard input.  Corners in Windows 8 provide hot spots that can be touched or pointed to with the mouse.  You can see app commands with a right-click of the mouse and dragging works well for both mouse and touch input.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Options are available for many items simply by pointing to them and many apps offer a scrollbar at the bottom that show more screens of the app.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control key on the keyboard along with the mouse scroll wheel is used for contextual zooming which is intuitively done through the touch interface with the pinch gesture.</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As you would expect, clicking or tapping an item performs the related action.</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Windows 8 interface is perfect for touch and pen input and provides full support for mouse and keyboard, thus enabling you to be productive regardless of your device or work style.</a:t>
            </a:r>
          </a:p>
          <a:p>
            <a:pPr defTabSz="914244">
              <a:defRPr/>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355984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363" rtl="0" eaLnBrk="1" fontAlgn="auto" latinLnBrk="0" hangingPunct="1">
              <a:lnSpc>
                <a:spcPct val="90000"/>
              </a:lnSpc>
              <a:spcBef>
                <a:spcPts val="0"/>
              </a:spcBef>
              <a:spcAft>
                <a:spcPts val="333"/>
              </a:spcAft>
              <a:buClrTx/>
              <a:buSzTx/>
              <a:buFontTx/>
              <a:buNone/>
              <a:tabLst/>
              <a:defRPr/>
            </a:pPr>
            <a:r>
              <a:rPr lang="en-US" sz="900" b="1" kern="1200" dirty="0" smtClean="0">
                <a:solidFill>
                  <a:schemeClr val="tx1"/>
                </a:solidFill>
                <a:effectLst/>
                <a:latin typeface="Segoe UI" pitchFamily="34" charset="0"/>
                <a:ea typeface="+mn-ea"/>
                <a:cs typeface="+mn-cs"/>
              </a:rPr>
              <a:t>Like Windows 7—Only Better</a:t>
            </a:r>
          </a:p>
          <a:p>
            <a:pPr marL="0" marR="0" indent="0" algn="l" defTabSz="914363" rtl="0" eaLnBrk="1" fontAlgn="auto" latinLnBrk="0" hangingPunct="1">
              <a:lnSpc>
                <a:spcPct val="90000"/>
              </a:lnSpc>
              <a:spcBef>
                <a:spcPts val="0"/>
              </a:spcBef>
              <a:spcAft>
                <a:spcPts val="333"/>
              </a:spcAft>
              <a:buClrTx/>
              <a:buSzTx/>
              <a:buFontTx/>
              <a:buNone/>
              <a:tabLst/>
              <a:defRPr/>
            </a:pPr>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points: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is like Windows 7, only better.</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Familiar management tools for IT.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Familiar desktop experience with common features from Windows 7.</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Features that were great in Windows 7 are even better. With Windows 8, workers have the best of both worlds: a powerful new way of working with your PC, and the flexibility and power of the Windows desktop. As an IT professional, you're probably concerned not only with how to use Windows 8 but also how to support it.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uses the same management tools that you already support in your organization. Tools such as System Center 2012 Configuration Manager, Microsoft Deployment Toolkit (MDT), and the Diagnostics and Recovery Toolset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have been updated for Windows 8. Those tools have been enhanced, too!</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contains all of the security and reliability features that you've come to expect from Windows.  As you'll see, the changes in Windows 8 are incremental from Windows 7. For an IT pro, the changes enhance supportability and security. For example, there are new refresh and recovery options available with Windows 8. This means that you'll spend less time supporting Windows 8.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features you expect to see in the desktop, like Jump Lists, the Taskbar, and Snapping, are still there in Windows 8.  You can pin items to the desktop in Windows 8 and you can use thumbnails in Windows 8 too. The desktop experience is just like Windows 7, and that's what you'll see in our first demo.</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753741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6</a:t>
            </a:fld>
            <a:endParaRPr lang="en-US" dirty="0"/>
          </a:p>
        </p:txBody>
      </p:sp>
    </p:spTree>
    <p:extLst>
      <p:ext uri="{BB962C8B-B14F-4D97-AF65-F5344CB8AC3E}">
        <p14:creationId xmlns:p14="http://schemas.microsoft.com/office/powerpoint/2010/main" val="4262848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900" b="1" kern="1200" dirty="0" smtClean="0">
                <a:solidFill>
                  <a:schemeClr val="tx1"/>
                </a:solidFill>
                <a:effectLst/>
                <a:latin typeface="Segoe UI" pitchFamily="34" charset="0"/>
                <a:ea typeface="+mn-ea"/>
                <a:cs typeface="+mn-cs"/>
              </a:rPr>
              <a:t>Meet File Explorer</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points: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File Explorer is the new Windows Explorer.</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File Explorer is optimized for file management tasks.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File Explorer offers numerous ribbons with common tasks.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has made some improvements on Windows 7. One such improvement is File Explorer, the new Windows Explorer. File Explorer has quite a history, going all the way back to the days of MS-DOS. Over the years, the tool now known as File Explorer has evolved. It used to be called File Manager, and for a long time it was called Windows Explorer. With the release of Windows 8, Windows Explorer is now known as File Explorer.</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File Explorer is, not surprisingly, used for file management tasks. Whether the task is to copy or move a file, to delete it or get its properties, when people use File Explorer they're working with files and folders.</a:t>
            </a:r>
          </a:p>
          <a:p>
            <a:r>
              <a:rPr lang="en-US" sz="900" kern="1200" dirty="0" smtClean="0">
                <a:solidFill>
                  <a:schemeClr val="tx1"/>
                </a:solidFill>
                <a:effectLst/>
                <a:latin typeface="Segoe UI" pitchFamily="34" charset="0"/>
                <a:ea typeface="+mn-ea"/>
                <a:cs typeface="+mn-cs"/>
              </a:rPr>
              <a:t> </a:t>
            </a:r>
          </a:p>
          <a:p>
            <a:r>
              <a:rPr lang="en-US" b="1" dirty="0"/>
              <a:t>[CLICK]</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With this in mind, File Explorer has been optimized for file management tasks. Frequently used commands, such as those related to copying and moving files, are available in a top-level ribbon. Commands for accessing properties and creating new files and folders are available in the same ribbon.</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People share files more frequently today, and File Explorer provides a new Share menu that contains frequently used commands such as Zip and E-mail, along with advanced sharing and security. </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View options, which are also frequently used, have their own menu in File Explorer. You no longer need to go into Folder and Search Options and search through complex menus just to see hidden items or file name extensions; those are now available with check boxes right in the View menu.</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File Explorer also has contextual menu options.  When viewing a library such as the Picture library, you'll see tools that make sense for working with pictures.  There are contextual tools available for things like Video and other libraries as well.  This gives you the tools you need for the types of files you're working with at a given time.</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This is Windows 8. The interface has been redesigned to give power users easy access to the options they need while at the same time staying out of the way of users who don't need those options.</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4226103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Task Manager in Windows 8</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points: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Task Manager provides common performance metrics.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Much more detail is available within Task Manager.</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Task Manager has been enhanced in Windows 8.</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With the new Task Manager, you can quickly see the running programs and can also end the tasks if there is an issue. But IT pros and power users frequently want to see more information about the running tasks and the overall status of the system. That's where More Details comes in.</a:t>
            </a:r>
          </a:p>
          <a:p>
            <a:r>
              <a:rPr lang="en-US" sz="900" kern="1200" dirty="0" smtClean="0">
                <a:solidFill>
                  <a:schemeClr val="tx1"/>
                </a:solidFill>
                <a:effectLst/>
                <a:latin typeface="Segoe UI" pitchFamily="34" charset="0"/>
                <a:ea typeface="+mn-ea"/>
                <a:cs typeface="+mn-cs"/>
              </a:rPr>
              <a:t> </a:t>
            </a: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More Details really gives more details. Merely looking at the available tabs reveals that there is a lot of information and many options here. Task Manager will be shown in much more detail in an upcoming demo.</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Like File Manager, the Task Manager interface has been redesigned to serve the needs of all types of users.</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3571142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10</a:t>
            </a:fld>
            <a:endParaRPr lang="en-US" dirty="0"/>
          </a:p>
        </p:txBody>
      </p:sp>
    </p:spTree>
    <p:extLst>
      <p:ext uri="{BB962C8B-B14F-4D97-AF65-F5344CB8AC3E}">
        <p14:creationId xmlns:p14="http://schemas.microsoft.com/office/powerpoint/2010/main" val="4221070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File History</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points: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File History provides per-file automated backup.</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File History makes restoring easier.</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Backups can still be restored.</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File History provides file-level backup for Windows 8. File History checks the file system once per hour (or on a configurable schedule) and notes any changes. File History copies those changes to an external device for safekeeping.</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Why File History? It turns out that Windows Backup wasn't really being used.  Our own research shows that Windows Backup was utilized on fewer than 5 percent of consumer PCs. The goal with File History was to make backups a seamless process that the user doesn't even have to think about. </a:t>
            </a:r>
          </a:p>
          <a:p>
            <a:endParaRPr lang="en-US" dirty="0"/>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Further, File History makes the restore process easier. File restores are granular to the file level, and users can find and preview files before restoring them. If you have existing Windows backup sets from Windows 7, those can be restored in Windows 8; just search for File Recovery from the Start screen.</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File History has been designed with the mobile and laptop experience in mind, detecting when the external device is connected. Users are in control of File History and can exclude folders, change the frequency of the copy process, and determine how long history is kept, among other settings.</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4240835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2113" y="685800"/>
            <a:ext cx="3659187" cy="2058988"/>
          </a:xfrm>
        </p:spPr>
      </p:sp>
      <p:sp>
        <p:nvSpPr>
          <p:cNvPr id="3" name="Notes Placeholder 2"/>
          <p:cNvSpPr>
            <a:spLocks noGrp="1"/>
          </p:cNvSpPr>
          <p:nvPr>
            <p:ph type="body" idx="1"/>
          </p:nvPr>
        </p:nvSpPr>
        <p:spPr>
          <a:xfrm>
            <a:off x="417785" y="2855348"/>
            <a:ext cx="5486400" cy="4650074"/>
          </a:xfrm>
        </p:spPr>
        <p:txBody>
          <a:bodyPr/>
          <a:lstStyle/>
          <a:p>
            <a:r>
              <a:rPr lang="en-US" sz="900" b="1" kern="1200" dirty="0" smtClean="0">
                <a:solidFill>
                  <a:schemeClr val="tx1"/>
                </a:solidFill>
                <a:effectLst/>
                <a:latin typeface="Segoe UI" pitchFamily="34" charset="0"/>
                <a:ea typeface="+mn-ea"/>
                <a:cs typeface="+mn-cs"/>
              </a:rPr>
              <a:t>Storage Spaces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points: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Storage Spaces enables powerful and flexible storage options.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Disks can be combined into a virtualized storage pool.</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Thin provisioning helps to future-proof the storage space.</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Storage Spaces is a tool that enables users and organizations to gather physical disks into a larger, virtualized space called a storage pool.</a:t>
            </a:r>
          </a:p>
          <a:p>
            <a:endParaRPr lang="en-US" dirty="0" smtClean="0"/>
          </a:p>
          <a:p>
            <a:r>
              <a:rPr lang="en-US" b="1" dirty="0"/>
              <a:t>[CLICK</a:t>
            </a:r>
            <a:r>
              <a:rPr lang="en-US" b="1" dirty="0" smtClean="0"/>
              <a:t>]</a:t>
            </a:r>
          </a:p>
          <a:p>
            <a:endParaRPr lang="en-US" dirty="0"/>
          </a:p>
          <a:p>
            <a:r>
              <a:rPr lang="en-US" sz="900" kern="1200" dirty="0" smtClean="0">
                <a:solidFill>
                  <a:schemeClr val="tx1"/>
                </a:solidFill>
                <a:effectLst/>
                <a:latin typeface="Segoe UI" pitchFamily="34" charset="0"/>
                <a:ea typeface="+mn-ea"/>
                <a:cs typeface="+mn-cs"/>
              </a:rPr>
              <a:t>A storage pool is simply a group of disks that has been joined together. As an IT pro, you can think of a storage pool as a raw, unpartitioned disk. Storage pools can then be partitioned into one or more virtual disks, called spaces, that can be used to store files and data.</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One of the most exciting features of Storage Spaces is the ability to use Thin Provisioning. Thin Provisioning enables you to configure a larger mirrored space from a smaller raw pool. In other words, you might have only 2 terabytes of raw space but with Thin Provisioning you can make that a 5 terabyte storage space.  You can then add more disks later in order to bring the physical capacity up to 5 terabytes.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Storage Spaces can also provide resiliency through two-way and three-way mirroring and parity. Also, you can effectively manage Storage Spaces by using Windows PowerShell.</a:t>
            </a:r>
          </a:p>
        </p:txBody>
      </p:sp>
      <p:sp>
        <p:nvSpPr>
          <p:cNvPr id="4" name="Slide Number Placeholder 3"/>
          <p:cNvSpPr>
            <a:spLocks noGrp="1"/>
          </p:cNvSpPr>
          <p:nvPr>
            <p:ph type="sldNum" sz="quarter" idx="10"/>
          </p:nvPr>
        </p:nvSpPr>
        <p:spPr/>
        <p:txBody>
          <a:bodyPr/>
          <a:lstStyle/>
          <a:p>
            <a:fld id="{67741927-6463-459E-A476-6AA29362DB91}" type="slidenum">
              <a:rPr lang="en-US" smtClean="0"/>
              <a:pPr/>
              <a:t>12</a:t>
            </a:fld>
            <a:endParaRPr lang="en-US"/>
          </a:p>
        </p:txBody>
      </p:sp>
    </p:spTree>
    <p:extLst>
      <p:ext uri="{BB962C8B-B14F-4D97-AF65-F5344CB8AC3E}">
        <p14:creationId xmlns:p14="http://schemas.microsoft.com/office/powerpoint/2010/main" val="1975324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60265" y="4203035"/>
            <a:ext cx="6410594" cy="4482178"/>
          </a:xfrm>
        </p:spPr>
        <p:txBody>
          <a:bodyPr>
            <a:normAutofit fontScale="92500" lnSpcReduction="20000"/>
          </a:bodyPr>
          <a:lstStyle/>
          <a:p>
            <a:r>
              <a:rPr lang="en-US" sz="900" b="1" kern="1200" dirty="0" smtClean="0">
                <a:solidFill>
                  <a:schemeClr val="tx1"/>
                </a:solidFill>
                <a:effectLst/>
                <a:latin typeface="Segoe UI" pitchFamily="34" charset="0"/>
                <a:ea typeface="+mn-ea"/>
                <a:cs typeface="+mn-cs"/>
              </a:rPr>
              <a:t>Internet Explorer 10</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points: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Two interfaces, one engine underneath.</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An interface optimized for touch and an interface for the desktop.</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Both interfaces optimized for speed and security.</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Internet Explorer</a:t>
            </a:r>
            <a:r>
              <a:rPr lang="en-US" sz="900" kern="1200" baseline="0" dirty="0" smtClean="0">
                <a:solidFill>
                  <a:schemeClr val="tx1"/>
                </a:solidFill>
                <a:effectLst/>
                <a:latin typeface="Segoe UI" pitchFamily="34" charset="0"/>
                <a:ea typeface="+mn-ea"/>
                <a:cs typeface="+mn-cs"/>
              </a:rPr>
              <a:t> 10 has two faces. The first is a desktop app that is similar to Internet Explorer 9.</a:t>
            </a:r>
          </a:p>
          <a:p>
            <a:endParaRPr lang="en-US" dirty="0"/>
          </a:p>
          <a:p>
            <a:r>
              <a:rPr lang="en-US" b="1" dirty="0"/>
              <a:t>[CLICK</a:t>
            </a:r>
            <a:r>
              <a:rPr lang="en-US" b="1" dirty="0" smtClean="0"/>
              <a:t>]</a:t>
            </a:r>
          </a:p>
          <a:p>
            <a:endParaRPr lang="en-US" sz="900" b="1" kern="1200" baseline="0" dirty="0">
              <a:solidFill>
                <a:schemeClr val="tx1"/>
              </a:solidFill>
              <a:effectLst/>
              <a:latin typeface="Segoe UI" pitchFamily="34" charset="0"/>
              <a:ea typeface="+mn-ea"/>
              <a:cs typeface="+mn-cs"/>
            </a:endParaRPr>
          </a:p>
          <a:p>
            <a:r>
              <a:rPr lang="en-US" sz="900" kern="1200" baseline="0" dirty="0" smtClean="0">
                <a:solidFill>
                  <a:schemeClr val="tx1"/>
                </a:solidFill>
                <a:effectLst/>
                <a:latin typeface="Segoe UI" pitchFamily="34" charset="0"/>
                <a:ea typeface="+mn-ea"/>
                <a:cs typeface="+mn-cs"/>
              </a:rPr>
              <a:t>The second is a Windows 8 app that </a:t>
            </a:r>
            <a:r>
              <a:rPr lang="en-US" sz="900" kern="1200" dirty="0" smtClean="0">
                <a:solidFill>
                  <a:schemeClr val="tx1"/>
                </a:solidFill>
                <a:effectLst/>
                <a:latin typeface="Segoe UI" pitchFamily="34" charset="0"/>
                <a:ea typeface="+mn-ea"/>
                <a:cs typeface="+mn-cs"/>
              </a:rPr>
              <a:t>provides a full-screen, immersive browser that offers a fast and fluid touch-first browsing experience, making it easy for employees to navigate the web and interact with business applications with easy to use gestures.  Navigation appears when it's needed in this interface, keeping it free of clutter.</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Furthermore the underlying platform is fully interoperable across both desktop and the new browser, enabling developers to write the same markup for both experiences. Line of business applications that require legacy ActiveX controls will continue to run in the desktop version of Internet Explorer 10.</a:t>
            </a:r>
          </a:p>
          <a:p>
            <a:r>
              <a:rPr lang="en-US" sz="900" kern="1200" dirty="0" smtClean="0">
                <a:solidFill>
                  <a:schemeClr val="tx1"/>
                </a:solidFill>
                <a:effectLst/>
                <a:latin typeface="Segoe UI" pitchFamily="34" charset="0"/>
                <a:ea typeface="+mn-ea"/>
                <a:cs typeface="+mn-cs"/>
              </a:rPr>
              <a:t> </a:t>
            </a: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Internet Explorer 10 carries over the advancements made in earlier versions around security and performance. Tools like the industry leading </a:t>
            </a:r>
            <a:r>
              <a:rPr lang="en-US" sz="900" kern="1200" dirty="0" err="1" smtClean="0">
                <a:solidFill>
                  <a:schemeClr val="tx1"/>
                </a:solidFill>
                <a:effectLst/>
                <a:latin typeface="Segoe UI" pitchFamily="34" charset="0"/>
                <a:ea typeface="+mn-ea"/>
                <a:cs typeface="+mn-cs"/>
              </a:rPr>
              <a:t>SmartScreen</a:t>
            </a:r>
            <a:r>
              <a:rPr lang="en-US" sz="900" kern="1200" dirty="0" smtClean="0">
                <a:solidFill>
                  <a:schemeClr val="tx1"/>
                </a:solidFill>
                <a:effectLst/>
                <a:latin typeface="Segoe UI" pitchFamily="34" charset="0"/>
                <a:ea typeface="+mn-ea"/>
                <a:cs typeface="+mn-cs"/>
              </a:rPr>
              <a:t> filter continue to help protect corporate customers from socially engineered malware – while hardware acceleration ensures that web applications are fast. </a:t>
            </a:r>
            <a:r>
              <a:rPr lang="en-US" sz="900" kern="1200" dirty="0" err="1" smtClean="0">
                <a:solidFill>
                  <a:schemeClr val="tx1"/>
                </a:solidFill>
                <a:effectLst/>
                <a:latin typeface="Segoe UI" pitchFamily="34" charset="0"/>
                <a:ea typeface="+mn-ea"/>
                <a:cs typeface="+mn-cs"/>
              </a:rPr>
              <a:t>InPrivate</a:t>
            </a:r>
            <a:r>
              <a:rPr lang="en-US" sz="900" kern="1200" dirty="0" smtClean="0">
                <a:solidFill>
                  <a:schemeClr val="tx1"/>
                </a:solidFill>
                <a:effectLst/>
                <a:latin typeface="Segoe UI" pitchFamily="34" charset="0"/>
                <a:ea typeface="+mn-ea"/>
                <a:cs typeface="+mn-cs"/>
              </a:rPr>
              <a:t> browsing and tracking protection further enhance the security of the browsing experience.</a:t>
            </a:r>
          </a:p>
          <a:p>
            <a:endParaRPr lang="en-US" sz="900" kern="1200" dirty="0" smtClean="0">
              <a:solidFill>
                <a:schemeClr val="tx1"/>
              </a:solidFill>
              <a:effectLst/>
              <a:latin typeface="Segoe UI" pitchFamily="34" charset="0"/>
              <a:ea typeface="+mn-ea"/>
              <a:cs typeface="+mn-cs"/>
            </a:endParaRPr>
          </a:p>
          <a:p>
            <a:r>
              <a:rPr lang="en-US" b="1" dirty="0"/>
              <a:t>[CLICK]</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To help move the web forward, Internet Explorer supports modern standards like HTML5, CSS3 and SVG to give corporate developers the ability to build more powerful web applications.  And, the investments you’ve made in your web based line of business applications carry over to Internet Explorer 10 with little effort because it supports IE9, IE8, IE7, and Quirks compatibility modes.</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IT Professionals continue to enjoy extensive management and configuration support in Internet Explorer 10. Internet Explorer 10 can be configured as needed using over 1500 group policies and strong deployment and management capabilities to make Internet Explorer 10 the browser of choice for enterprise.</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3351439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16</a:t>
            </a:fld>
            <a:endParaRPr lang="en-US" dirty="0"/>
          </a:p>
        </p:txBody>
      </p:sp>
    </p:spTree>
    <p:extLst>
      <p:ext uri="{BB962C8B-B14F-4D97-AF65-F5344CB8AC3E}">
        <p14:creationId xmlns:p14="http://schemas.microsoft.com/office/powerpoint/2010/main" val="343829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900" b="1" kern="1200" dirty="0" smtClean="0">
                <a:solidFill>
                  <a:schemeClr val="tx1"/>
                </a:solidFill>
                <a:effectLst/>
                <a:latin typeface="Segoe UI" pitchFamily="34" charset="0"/>
                <a:ea typeface="+mn-ea"/>
                <a:cs typeface="+mn-cs"/>
              </a:rPr>
              <a:t>Windows 8 Apps in the Enterprise</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points: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apps are cross architecture.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Developers use familiar languages and tools to create apps.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Flexible deployment options for apps.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Apps have a reduced security footprint and are integrated with App Contracts.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apps are part of an overall app portfolio letting you target both touch and mouse/keyboard scenarios, enabling you to bring apps across laptops, desktops and tablets.</a:t>
            </a:r>
          </a:p>
          <a:p>
            <a:endParaRPr lang="en-US" dirty="0"/>
          </a:p>
          <a:p>
            <a:r>
              <a:rPr lang="en-US" b="1" dirty="0"/>
              <a:t>[CLICK</a:t>
            </a:r>
            <a:r>
              <a:rPr lang="en-US" b="1" dirty="0" smtClean="0"/>
              <a:t>]</a:t>
            </a:r>
          </a:p>
          <a:p>
            <a:endParaRPr lang="en-US" sz="900" b="1" kern="1200" dirty="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8 apps run across architectures. An app written for Windows RT Devices (Windows APIs for building Windows 8 apps) can simply run on both x86 and ARM devices. Additionally,</a:t>
            </a:r>
            <a:r>
              <a:rPr lang="en-US" sz="900" kern="1200" baseline="0" dirty="0" smtClean="0">
                <a:solidFill>
                  <a:schemeClr val="tx1"/>
                </a:solidFill>
                <a:effectLst/>
                <a:latin typeface="Segoe UI" pitchFamily="34" charset="0"/>
                <a:ea typeface="+mn-ea"/>
                <a:cs typeface="+mn-cs"/>
              </a:rPr>
              <a:t> Windows Phone 8 shares a codebase with Windows 8, streamlining the app development process across the ecosystem.</a:t>
            </a: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 </a:t>
            </a: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Developing Windows 8 apps starts from the same place – the same place </a:t>
            </a:r>
            <a:r>
              <a:rPr lang="en-US" sz="900" kern="1200" dirty="0" err="1" smtClean="0">
                <a:solidFill>
                  <a:schemeClr val="tx1"/>
                </a:solidFill>
                <a:effectLst/>
                <a:latin typeface="Segoe UI" pitchFamily="34" charset="0"/>
                <a:ea typeface="+mn-ea"/>
                <a:cs typeface="+mn-cs"/>
              </a:rPr>
              <a:t>devs</a:t>
            </a:r>
            <a:r>
              <a:rPr lang="en-US" sz="900" kern="1200" dirty="0" smtClean="0">
                <a:solidFill>
                  <a:schemeClr val="tx1"/>
                </a:solidFill>
                <a:effectLst/>
                <a:latin typeface="Segoe UI" pitchFamily="34" charset="0"/>
                <a:ea typeface="+mn-ea"/>
                <a:cs typeface="+mn-cs"/>
              </a:rPr>
              <a:t> have always started, with Visual Studio. We’ve also added more support in Visual Studio for web languages and technologies like HTML5, CSS3 and JavaScript and new templates for building Windows 8 apps using JavaScript, C#, VB, or C++.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Just like Desktop apps, Windows 8 apps can do NT Authentication and connect to remote SQL servers with WCF. So your </a:t>
            </a:r>
            <a:r>
              <a:rPr lang="en-US" sz="900" kern="1200" dirty="0" err="1" smtClean="0">
                <a:solidFill>
                  <a:schemeClr val="tx1"/>
                </a:solidFill>
                <a:effectLst/>
                <a:latin typeface="Segoe UI" pitchFamily="34" charset="0"/>
                <a:ea typeface="+mn-ea"/>
                <a:cs typeface="+mn-cs"/>
              </a:rPr>
              <a:t>devs</a:t>
            </a:r>
            <a:r>
              <a:rPr lang="en-US" sz="900" kern="1200" dirty="0" smtClean="0">
                <a:solidFill>
                  <a:schemeClr val="tx1"/>
                </a:solidFill>
                <a:effectLst/>
                <a:latin typeface="Segoe UI" pitchFamily="34" charset="0"/>
                <a:ea typeface="+mn-ea"/>
                <a:cs typeface="+mn-cs"/>
              </a:rPr>
              <a:t> can get started building Windows 8 apps with the same tools, the same languages and frameworks, and the same Skills they already have, leveraging the same Infrastructure you already use today.</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apps are fast and easy to deploy. You can deploy and update Windows 8 apps through the Windows Store. But you wouldn’t do that for a line of business app. Instead, you can side-load Windows 8 apps directly onto devices—using your existing</a:t>
            </a:r>
            <a:r>
              <a:rPr lang="en-US" sz="900" kern="1200" baseline="0" dirty="0" smtClean="0">
                <a:solidFill>
                  <a:schemeClr val="tx1"/>
                </a:solidFill>
                <a:effectLst/>
                <a:latin typeface="Segoe UI" pitchFamily="34" charset="0"/>
                <a:ea typeface="+mn-ea"/>
                <a:cs typeface="+mn-cs"/>
              </a:rPr>
              <a:t> electronic software distribution infrastructure</a:t>
            </a:r>
            <a:r>
              <a:rPr lang="en-US" sz="900" kern="1200" dirty="0" smtClean="0">
                <a:solidFill>
                  <a:schemeClr val="tx1"/>
                </a:solidFill>
                <a:effectLst/>
                <a:latin typeface="Segoe UI" pitchFamily="34" charset="0"/>
                <a:ea typeface="+mn-ea"/>
                <a:cs typeface="+mn-cs"/>
              </a:rPr>
              <a:t>. For example, you can deploy Windows 8 apps by using</a:t>
            </a:r>
            <a:r>
              <a:rPr lang="en-US" sz="900" kern="1200" baseline="0" dirty="0" smtClean="0">
                <a:solidFill>
                  <a:schemeClr val="tx1"/>
                </a:solidFill>
                <a:effectLst/>
                <a:latin typeface="Segoe UI" pitchFamily="34" charset="0"/>
                <a:ea typeface="+mn-ea"/>
                <a:cs typeface="+mn-cs"/>
              </a:rPr>
              <a:t> System Center 2012 Configuration Manager, the Microsoft Deployment Toolkit 2012, or even build custom images containing your LOB Windows 8 apps.</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apps are intrinsically more secure, because they are isolated from the system and other apps. While they can interact with the file system and Web services, being sandboxed in an app container makes it much more difficult for apps to install malware or compromise the performance and reliability of the system. We support Group policy and whitelisting/blacklisting with App Locker for Windows 8 apps.</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way Windows 8 apps interact with each other is through Windows App contracts, like Search, Share, File Picker, Play to and Settings. Contracts are simple to implement and allow the user to interact with other apps and app data without leaving the context of what they are doing. They dramatically reduce the need for users to move and manage across multiple apps and reduce the need for expensive custom app integration.</a:t>
            </a:r>
          </a:p>
        </p:txBody>
      </p:sp>
      <p:sp>
        <p:nvSpPr>
          <p:cNvPr id="4" name="Slide Number Placeholder 3"/>
          <p:cNvSpPr>
            <a:spLocks noGrp="1"/>
          </p:cNvSpPr>
          <p:nvPr>
            <p:ph type="sldNum" sz="quarter" idx="10"/>
          </p:nvPr>
        </p:nvSpPr>
        <p:spPr/>
        <p:txBody>
          <a:bodyPr/>
          <a:lstStyle/>
          <a:p>
            <a:fld id="{8B263312-38AA-4E1E-B2B5-0F8F122B24FE}" type="slidenum">
              <a:rPr lang="en-US" smtClean="0"/>
              <a:pPr/>
              <a:t>17</a:t>
            </a:fld>
            <a:endParaRPr lang="en-US" dirty="0"/>
          </a:p>
        </p:txBody>
      </p:sp>
    </p:spTree>
    <p:extLst>
      <p:ext uri="{BB962C8B-B14F-4D97-AF65-F5344CB8AC3E}">
        <p14:creationId xmlns:p14="http://schemas.microsoft.com/office/powerpoint/2010/main" val="2284857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900" b="1" kern="1200" dirty="0" smtClean="0">
                <a:solidFill>
                  <a:schemeClr val="tx1"/>
                </a:solidFill>
                <a:effectLst/>
                <a:latin typeface="Segoe UI" pitchFamily="34" charset="0"/>
                <a:ea typeface="+mn-ea"/>
                <a:cs typeface="+mn-cs"/>
              </a:rPr>
              <a:t>Delivering Windows 8 Apps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points: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Flexible options for deployment.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Store for publically available apps.</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Sideloading</a:t>
            </a:r>
            <a:r>
              <a:rPr lang="en-US" sz="900" kern="1200" dirty="0" smtClean="0">
                <a:solidFill>
                  <a:schemeClr val="tx1"/>
                </a:solidFill>
                <a:effectLst/>
                <a:latin typeface="Segoe UI" pitchFamily="34" charset="0"/>
                <a:ea typeface="+mn-ea"/>
                <a:cs typeface="+mn-cs"/>
              </a:rPr>
              <a:t> for internal Line of Business (LOB) apps.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As customers continue developing great Windows 8 apps that increase employee productivity, we want to discuss how businesses can best deploy and manage Windows 8 apps. </a:t>
            </a:r>
          </a:p>
          <a:p>
            <a:r>
              <a:rPr lang="en-US" sz="900" kern="1200" dirty="0" smtClean="0">
                <a:solidFill>
                  <a:schemeClr val="tx1"/>
                </a:solidFill>
                <a:effectLst/>
                <a:latin typeface="Segoe UI" pitchFamily="34" charset="0"/>
                <a:ea typeface="+mn-ea"/>
                <a:cs typeface="+mn-cs"/>
              </a:rPr>
              <a:t> </a:t>
            </a: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If you want to offer apps to the public, you can do so through the Windows Store.  You have two options for selling your app on the Store: You can offer your apps for sale directly to the business user or offer the app as a free download, then manage the sales and licensing directly with the business. If you want a volume licensing scheme for your app you can use a signed receipt from the Windows Store.  Signed receipts enable you to securely identify the user running the app. Receipts are a new feature available for apps that users acquire from the Windows Store. </a:t>
            </a:r>
          </a:p>
          <a:p>
            <a:endParaRPr lang="en-US" dirty="0"/>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While the Windows Store is a great way to deploy apps to business customers, there are apps that IT admins will want to distribute directly to the end-users. This option makes sense for custom and proprietary line-of-business (LOB) apps, or enterprise software purchased directly from an ISV. </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Distributing LOB apps involves a few steps including validating the technical compliance and signing the app.  Once certified and signed, apps can be deployed by IT, after running the Windows App Certification Kit.  The targeted devices need only a minimum of preparation, typically through Group Policy, in order to receive </a:t>
            </a:r>
            <a:r>
              <a:rPr lang="en-US" sz="900" kern="1200" dirty="0" err="1" smtClean="0">
                <a:solidFill>
                  <a:schemeClr val="tx1"/>
                </a:solidFill>
                <a:effectLst/>
                <a:latin typeface="Segoe UI" pitchFamily="34" charset="0"/>
                <a:ea typeface="+mn-ea"/>
                <a:cs typeface="+mn-cs"/>
              </a:rPr>
              <a:t>sideloaded</a:t>
            </a:r>
            <a:r>
              <a:rPr lang="en-US" sz="900" kern="1200" dirty="0" smtClean="0">
                <a:solidFill>
                  <a:schemeClr val="tx1"/>
                </a:solidFill>
                <a:effectLst/>
                <a:latin typeface="Segoe UI" pitchFamily="34" charset="0"/>
                <a:ea typeface="+mn-ea"/>
                <a:cs typeface="+mn-cs"/>
              </a:rPr>
              <a:t> apps.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The actual app deployment can be fully automated using tools like System Center 2012 Configuration Manager with Service Pack 1 or MDT 2012 Update 1.  These familiar tools include deployment options for Windows 8 apps.  You can also put Windows 8 apps in your Windows images using familiar tools like DISM too.</a:t>
            </a:r>
          </a:p>
          <a:p>
            <a:endParaRPr lang="en-US" dirty="0"/>
          </a:p>
          <a:p>
            <a:r>
              <a:rPr lang="en-US" b="1" dirty="0"/>
              <a:t>[CLICK</a:t>
            </a:r>
            <a:r>
              <a:rPr lang="en-US" b="1" dirty="0" smtClean="0"/>
              <a:t>]</a:t>
            </a:r>
          </a:p>
          <a:p>
            <a:endParaRPr lang="en-US" sz="900" b="1" kern="1200" dirty="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And users can use the Self-Service Portal to install</a:t>
            </a:r>
            <a:r>
              <a:rPr lang="en-US" sz="900" kern="1200" baseline="0" dirty="0" smtClean="0">
                <a:solidFill>
                  <a:schemeClr val="tx1"/>
                </a:solidFill>
                <a:effectLst/>
                <a:latin typeface="Segoe UI" pitchFamily="34" charset="0"/>
                <a:ea typeface="+mn-ea"/>
                <a:cs typeface="+mn-cs"/>
              </a:rPr>
              <a:t> Windows 8 apps on both x86 and Windows RT Devices</a:t>
            </a:r>
            <a:r>
              <a:rPr lang="en-US" sz="900" kern="1200" dirty="0" smtClean="0">
                <a:solidFill>
                  <a:schemeClr val="tx1"/>
                </a:solidFill>
                <a:effectLst/>
                <a:latin typeface="Segoe UI" pitchFamily="34" charset="0"/>
                <a:ea typeface="+mn-ea"/>
                <a:cs typeface="+mn-cs"/>
              </a:rPr>
              <a:t>.</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3609306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19</a:t>
            </a:fld>
            <a:endParaRPr lang="en-US" dirty="0"/>
          </a:p>
        </p:txBody>
      </p:sp>
    </p:spTree>
    <p:extLst>
      <p:ext uri="{BB962C8B-B14F-4D97-AF65-F5344CB8AC3E}">
        <p14:creationId xmlns:p14="http://schemas.microsoft.com/office/powerpoint/2010/main" val="37341332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20</a:t>
            </a:fld>
            <a:endParaRPr lang="en-US" dirty="0"/>
          </a:p>
        </p:txBody>
      </p:sp>
    </p:spTree>
    <p:extLst>
      <p:ext uri="{BB962C8B-B14F-4D97-AF65-F5344CB8AC3E}">
        <p14:creationId xmlns:p14="http://schemas.microsoft.com/office/powerpoint/2010/main" val="384017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900" b="1" kern="1200" dirty="0" smtClean="0">
                <a:solidFill>
                  <a:schemeClr val="tx1"/>
                </a:solidFill>
                <a:effectLst/>
                <a:latin typeface="Segoe UI" pitchFamily="34" charset="0"/>
                <a:ea typeface="+mn-ea"/>
                <a:cs typeface="+mn-cs"/>
              </a:rPr>
              <a:t>Summary</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Key points: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is like Windows 7, only better.</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Internet Explorer and other tools have been updated.</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apps provide an immersive, touch-first experience.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Start Screen has been reimagined.</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reflects changes in today's workplace by providing an immersive experience that your users will love. Windows 8 gives people the freedom to get their work done in their way.   </a:t>
            </a:r>
          </a:p>
          <a:p>
            <a:endParaRPr lang="en-US" dirty="0"/>
          </a:p>
          <a:p>
            <a:r>
              <a:rPr lang="en-US" b="1" dirty="0"/>
              <a:t>[CLICK</a:t>
            </a:r>
            <a:r>
              <a:rPr lang="en-US" b="1" dirty="0" smtClean="0"/>
              <a:t>]</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8 brings forward features and tools from Windows 7, but it improves on them. Features like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File Explorer and </a:t>
            </a:r>
            <a:r>
              <a:rPr lang="en-US" b="1" dirty="0"/>
              <a:t>[</a:t>
            </a:r>
            <a:r>
              <a:rPr lang="en-US" b="1" dirty="0" smtClean="0"/>
              <a:t>CLICK] </a:t>
            </a:r>
            <a:r>
              <a:rPr lang="en-US" sz="900" kern="1200" dirty="0" smtClean="0">
                <a:solidFill>
                  <a:schemeClr val="tx1"/>
                </a:solidFill>
                <a:effectLst/>
                <a:latin typeface="Segoe UI" pitchFamily="34" charset="0"/>
                <a:ea typeface="+mn-ea"/>
                <a:cs typeface="+mn-cs"/>
              </a:rPr>
              <a:t>Task Manager have been updated and enhanced for today's users.</a:t>
            </a:r>
          </a:p>
          <a:p>
            <a:endParaRPr lang="en-US" dirty="0" smtClean="0"/>
          </a:p>
          <a:p>
            <a:r>
              <a:rPr lang="en-US" b="1" dirty="0"/>
              <a:t>[CLICK</a:t>
            </a:r>
            <a:r>
              <a:rPr lang="en-US" b="1" dirty="0" smtClean="0"/>
              <a:t>]</a:t>
            </a:r>
          </a:p>
          <a:p>
            <a:endParaRPr lang="en-US" dirty="0"/>
          </a:p>
          <a:p>
            <a:r>
              <a:rPr lang="en-US" sz="900" kern="1200" dirty="0" smtClean="0">
                <a:solidFill>
                  <a:schemeClr val="tx1"/>
                </a:solidFill>
                <a:effectLst/>
                <a:latin typeface="Segoe UI" pitchFamily="34" charset="0"/>
                <a:ea typeface="+mn-ea"/>
                <a:cs typeface="+mn-cs"/>
              </a:rPr>
              <a:t>File History and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Storage Spaces provide new experiences tailored to today's modern environment.  These and other tools in Windows 8 give users the ability to be more productive and enable users to access extended options more easily.</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Internet Explorer has been updated for Windows 8, with interfaces both for the desktop and for the Start screen. Internet Explorer has been enhanced with more security, Adobe Flash, and support for HTML5 and CSS3 technologies.</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apps provide a </a:t>
            </a:r>
            <a:r>
              <a:rPr lang="en-US" sz="900" kern="1200" dirty="0" err="1" smtClean="0">
                <a:solidFill>
                  <a:schemeClr val="tx1"/>
                </a:solidFill>
                <a:effectLst/>
                <a:latin typeface="Segoe UI" pitchFamily="34" charset="0"/>
                <a:ea typeface="+mn-ea"/>
                <a:cs typeface="+mn-cs"/>
              </a:rPr>
              <a:t>chromeless</a:t>
            </a:r>
            <a:r>
              <a:rPr lang="en-US" sz="900" kern="1200" dirty="0" smtClean="0">
                <a:solidFill>
                  <a:schemeClr val="tx1"/>
                </a:solidFill>
                <a:effectLst/>
                <a:latin typeface="Segoe UI" pitchFamily="34" charset="0"/>
                <a:ea typeface="+mn-ea"/>
                <a:cs typeface="+mn-cs"/>
              </a:rPr>
              <a:t> and immersive app experience designed with today's mobile and tablet devices in mind. Some apps feature live tiles that provide up-to-the-minute information right on the tile itself, even when the app isn't running. Apps can also share information more easily through contracts. Users obtain apps through the Windows Store.</a:t>
            </a:r>
          </a:p>
          <a:p>
            <a:r>
              <a:rPr lang="en-US" sz="900" kern="1200" dirty="0" smtClean="0">
                <a:solidFill>
                  <a:schemeClr val="tx1"/>
                </a:solidFill>
                <a:effectLst/>
                <a:latin typeface="Segoe UI" pitchFamily="34" charset="0"/>
                <a:ea typeface="+mn-ea"/>
                <a:cs typeface="+mn-cs"/>
              </a:rPr>
              <a:t> </a:t>
            </a:r>
          </a:p>
          <a:p>
            <a:r>
              <a:rPr lang="en-US" sz="900" kern="1200" dirty="0" smtClean="0">
                <a:solidFill>
                  <a:schemeClr val="tx1"/>
                </a:solidFill>
                <a:effectLst/>
                <a:latin typeface="Segoe UI" pitchFamily="34" charset="0"/>
                <a:ea typeface="+mn-ea"/>
                <a:cs typeface="+mn-cs"/>
              </a:rPr>
              <a:t>Windows 8 provides a clutter-free desktop environment and a Start screen. The Start screen uses tiles and is optimized for touch and pen input.  In many ways, the desktop in Windows 8 acts just like another app.</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28391163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normAutofit/>
          </a:bodyPr>
          <a:lstStyle/>
          <a:p>
            <a:endParaRPr lang="en-US"/>
          </a:p>
        </p:txBody>
      </p:sp>
      <p:sp>
        <p:nvSpPr>
          <p:cNvPr id="7" name="Slide Number Placeholder 6"/>
          <p:cNvSpPr>
            <a:spLocks noGrp="1"/>
          </p:cNvSpPr>
          <p:nvPr>
            <p:ph type="sldNum" sz="quarter" idx="13"/>
          </p:nvPr>
        </p:nvSpPr>
        <p:spPr/>
        <p:txBody>
          <a:bodyPr/>
          <a:lstStyle/>
          <a:p>
            <a:fld id="{EC87E0CF-87F6-4B58-B8B8-DCAB2DAAF3CA}" type="slidenum">
              <a:rPr lang="en-US" smtClean="0"/>
              <a:pPr/>
              <a:t>23</a:t>
            </a:fld>
            <a:endParaRPr lang="en-US" dirty="0"/>
          </a:p>
        </p:txBody>
      </p:sp>
      <p:sp>
        <p:nvSpPr>
          <p:cNvPr id="8" name="Footer Placeholder 3"/>
          <p:cNvSpPr>
            <a:spLocks noGrp="1"/>
          </p:cNvSpPr>
          <p:nvPr>
            <p:ph type="ftr" sz="quarter" idx="4"/>
          </p:nvPr>
        </p:nvSpPr>
        <p:spPr>
          <a:xfrm>
            <a:off x="0" y="8685213"/>
            <a:ext cx="6248400" cy="457200"/>
          </a:xfrm>
          <a:prstGeom prst="rect">
            <a:avLst/>
          </a:prstGeom>
        </p:spPr>
        <p:txBody>
          <a:bodyPr vert="horz" lIns="91440" tIns="45720" rIns="91440" bIns="45720" rtlCol="0" anchor="b"/>
          <a:lstStyle>
            <a:lvl1pPr algn="l">
              <a:defRPr sz="1200"/>
            </a:lvl1pPr>
          </a:lstStyle>
          <a:p>
            <a:r>
              <a:rPr lang="en-US" sz="500" dirty="0" smtClean="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z="500"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latin typeface="Segoe UI" pitchFamily="34" charset="0"/>
              </a:rPr>
            </a:br>
            <a:r>
              <a:rPr lang="en-US" sz="500" dirty="0" smtClean="0">
                <a:solidFill>
                  <a:srgbClr val="000000"/>
                </a:solidFill>
                <a:latin typeface="Segoe UI"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4275158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30921" y="6130706"/>
            <a:ext cx="1920240" cy="677732"/>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2325" y="6235732"/>
            <a:ext cx="2834640" cy="440304"/>
          </a:xfrm>
          <a:prstGeom prst="rect">
            <a:avLst/>
          </a:prstGeom>
        </p:spPr>
      </p:pic>
    </p:spTree>
    <p:extLst>
      <p:ext uri="{BB962C8B-B14F-4D97-AF65-F5344CB8AC3E}">
        <p14:creationId xmlns:p14="http://schemas.microsoft.com/office/powerpoint/2010/main" val="411715367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086451"/>
          </a:xfrm>
        </p:spPr>
        <p:txBody>
          <a:bodyPr/>
          <a:lstStyle/>
          <a:p>
            <a:pPr lvl="0"/>
            <a:r>
              <a:rPr lang="en-US" dirty="0" smtClean="0"/>
              <a:t>Click to edit Master text styles</a:t>
            </a:r>
          </a:p>
          <a:p>
            <a:pPr lvl="1"/>
            <a:r>
              <a:rPr lang="en-US" dirty="0" smtClean="0"/>
              <a:t>Second level</a:t>
            </a:r>
          </a:p>
          <a:p>
            <a:pPr lvl="2"/>
            <a:r>
              <a:rPr lang="en-US" dirty="0" smtClean="0"/>
              <a:t>Third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30921" y="6130706"/>
            <a:ext cx="1920240" cy="677732"/>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2325" y="6235732"/>
            <a:ext cx="2834640" cy="440304"/>
          </a:xfrm>
          <a:prstGeom prst="rect">
            <a:avLst/>
          </a:prstGeom>
        </p:spPr>
      </p:pic>
    </p:spTree>
    <p:extLst>
      <p:ext uri="{BB962C8B-B14F-4D97-AF65-F5344CB8AC3E}">
        <p14:creationId xmlns:p14="http://schemas.microsoft.com/office/powerpoint/2010/main" val="222937342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519112" y="1447799"/>
            <a:ext cx="11149013" cy="108645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30921" y="6130706"/>
            <a:ext cx="1920240" cy="677732"/>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2325" y="6235732"/>
            <a:ext cx="2834640" cy="440304"/>
          </a:xfrm>
          <a:prstGeom prst="rect">
            <a:avLst/>
          </a:prstGeom>
        </p:spPr>
      </p:pic>
    </p:spTree>
    <p:extLst>
      <p:ext uri="{BB962C8B-B14F-4D97-AF65-F5344CB8AC3E}">
        <p14:creationId xmlns:p14="http://schemas.microsoft.com/office/powerpoint/2010/main" val="235024168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30921" y="6130706"/>
            <a:ext cx="1920240" cy="677732"/>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2325" y="6235732"/>
            <a:ext cx="2834640" cy="440304"/>
          </a:xfrm>
          <a:prstGeom prst="rect">
            <a:avLst/>
          </a:prstGeom>
        </p:spPr>
      </p:pic>
    </p:spTree>
    <p:extLst>
      <p:ext uri="{BB962C8B-B14F-4D97-AF65-F5344CB8AC3E}">
        <p14:creationId xmlns:p14="http://schemas.microsoft.com/office/powerpoint/2010/main" val="121738452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30921" y="6130706"/>
            <a:ext cx="1920240" cy="677732"/>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2325" y="6235732"/>
            <a:ext cx="2834640" cy="440304"/>
          </a:xfrm>
          <a:prstGeom prst="rect">
            <a:avLst/>
          </a:prstGeom>
        </p:spPr>
      </p:pic>
    </p:spTree>
    <p:extLst>
      <p:ext uri="{BB962C8B-B14F-4D97-AF65-F5344CB8AC3E}">
        <p14:creationId xmlns:p14="http://schemas.microsoft.com/office/powerpoint/2010/main" val="159006434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dirty="0"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08645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sz="1800">
                <a:gradFill>
                  <a:gsLst>
                    <a:gs pos="0">
                      <a:srgbClr val="FFFFFF"/>
                    </a:gs>
                    <a:gs pos="86000">
                      <a:srgbClr val="FFFFFF"/>
                    </a:gs>
                  </a:gsLst>
                  <a:lin ang="5400000" scaled="0"/>
                </a:gradFill>
              </a:defRPr>
            </a:lvl4pPr>
            <a:lvl5pPr>
              <a:buClr>
                <a:srgbClr val="FFFFFF"/>
              </a:buClr>
              <a:buSzPct val="70000"/>
              <a:buFont typeface="Wingdings" pitchFamily="2" charset="2"/>
              <a:buChar char="l"/>
              <a:defRPr sz="1800">
                <a:gradFill>
                  <a:gsLst>
                    <a:gs pos="0">
                      <a:srgbClr val="FFFFFF"/>
                    </a:gs>
                    <a:gs pos="86000">
                      <a:srgbClr val="FFFFFF"/>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04641056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08645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62939304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8"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687508"/>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7"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78041"/>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rgbClr val="68217A"/>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24867"/>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rgbClr val="9B4F9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52859"/>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bg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0415580"/>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Blank Color 1 Layout">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595423"/>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233938"/>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rgbClr val="00188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810701"/>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rgbClr val="68217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12069"/>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rgbClr val="9B4F9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930350"/>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085763"/>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ank Color Layout 4">
    <p:bg>
      <p:bgPr>
        <a:solidFill>
          <a:schemeClr val="bg2">
            <a:lumMod val="60000"/>
            <a:lumOff val="4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5424360"/>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5"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186058"/>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chemeClr val="accent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642249592"/>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accent3"/>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438643665"/>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chemeClr val="accent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2794118197"/>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539136817"/>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465456"/>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7936246"/>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2331423"/>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906040"/>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4333822"/>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076170232"/>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4865923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17415462"/>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1103833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2597083"/>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39220211"/>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112983613"/>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Sub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6" y="193190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5" y="1465608"/>
            <a:ext cx="11059457" cy="269725"/>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1232773416"/>
      </p:ext>
    </p:extLst>
  </p:cSld>
  <p:clrMapOvr>
    <a:masterClrMapping/>
  </p:clrMapOvr>
  <p:transition>
    <p:fade/>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22010482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7531042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5050650"/>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83869874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939192"/>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41000911"/>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300612545"/>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le and Sub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6" y="193190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5" y="1465608"/>
            <a:ext cx="11059457" cy="269725"/>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1919794775"/>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Placeholder 11"/>
          <p:cNvPicPr>
            <a:picLocks noChangeAspect="1"/>
          </p:cNvPicPr>
          <p:nvPr userDrawn="1"/>
        </p:nvPicPr>
        <p:blipFill rotWithShape="1">
          <a:blip r:embed="rId3">
            <a:extLst>
              <a:ext uri="{28A0092B-C50C-407E-A947-70E740481C1C}">
                <a14:useLocalDpi xmlns:a14="http://schemas.microsoft.com/office/drawing/2010/main" val="0"/>
              </a:ext>
            </a:extLst>
          </a:blip>
          <a:srcRect l="20325"/>
          <a:stretch/>
        </p:blipFill>
        <p:spPr>
          <a:xfrm>
            <a:off x="0" y="0"/>
            <a:ext cx="12188825" cy="6858000"/>
          </a:xfrm>
          <a:prstGeom prst="rect">
            <a:avLst/>
          </a:prstGeom>
        </p:spPr>
      </p:pic>
      <p:sp>
        <p:nvSpPr>
          <p:cNvPr id="12" name="Rectangle 11"/>
          <p:cNvSpPr/>
          <p:nvPr userDrawn="1"/>
        </p:nvSpPr>
        <p:spPr bwMode="auto">
          <a:xfrm rot="10800000">
            <a:off x="3175" y="4524501"/>
            <a:ext cx="12185650" cy="2333501"/>
          </a:xfrm>
          <a:prstGeom prst="rect">
            <a:avLst/>
          </a:prstGeom>
          <a:gradFill flip="none" rotWithShape="1">
            <a:gsLst>
              <a:gs pos="0">
                <a:schemeClr val="tx1">
                  <a:alpha val="42000"/>
                </a:schemeClr>
              </a:gs>
              <a:gs pos="50000">
                <a:schemeClr val="tx1">
                  <a:alpha val="38000"/>
                </a:schemeClr>
              </a:gs>
              <a:gs pos="100000">
                <a:schemeClr val="tx1">
                  <a:alpha val="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prstClr val="white"/>
              </a:solidFill>
            </a:endParaRPr>
          </a:p>
        </p:txBody>
      </p:sp>
      <p:cxnSp>
        <p:nvCxnSpPr>
          <p:cNvPr id="8" name="Straight Connector 7"/>
          <p:cNvCxnSpPr/>
          <p:nvPr userDrawn="1"/>
        </p:nvCxnSpPr>
        <p:spPr>
          <a:xfrm>
            <a:off x="628926" y="2"/>
            <a:ext cx="0" cy="6858001"/>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658" y="4892768"/>
            <a:ext cx="12284359"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979170" y="4626176"/>
            <a:ext cx="10242549" cy="1523497"/>
          </a:xfrm>
        </p:spPr>
        <p:txBody>
          <a:bodyPr anchor="ctr">
            <a:noAutofit/>
          </a:bodyPr>
          <a:lstStyle>
            <a:lvl1pPr algn="l">
              <a:lnSpc>
                <a:spcPct val="90000"/>
              </a:lnSpc>
              <a:defRPr sz="4800" spc="-300" baseline="0">
                <a:solidFill>
                  <a:schemeClr val="bg1">
                    <a:alpha val="99000"/>
                  </a:schemeClr>
                </a:solidFill>
                <a:latin typeface="+mj-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014794" y="5934280"/>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13" name="Text Placeholder 12"/>
          <p:cNvSpPr>
            <a:spLocks noGrp="1"/>
          </p:cNvSpPr>
          <p:nvPr>
            <p:ph type="body" sz="quarter" idx="10" hasCustomPrompt="1"/>
          </p:nvPr>
        </p:nvSpPr>
        <p:spPr>
          <a:xfrm>
            <a:off x="990482" y="6394527"/>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5" name="Picture 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38463778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5"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440804"/>
      </p:ext>
    </p:extLst>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chemeClr val="accent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2340838821"/>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accent3"/>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2572150523"/>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chemeClr val="accent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931444129"/>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975715281"/>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2888043"/>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6378930"/>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788863"/>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957302"/>
      </p:ext>
    </p:extLst>
  </p:cSld>
  <p:clrMapOvr>
    <a:masterClrMapping/>
  </p:clrMapOvr>
  <p:transition>
    <p:fade/>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456847"/>
      </p:ext>
    </p:extLst>
  </p:cSld>
  <p:clrMapOvr>
    <a:masterClrMapping/>
  </p:clrMapOvr>
  <p:transition>
    <p:fade/>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1784631"/>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8"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0155277"/>
      </p:ext>
    </p:extLst>
  </p:cSld>
  <p:clrMapOvr>
    <a:masterClrMapping/>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7"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861580"/>
      </p:ext>
    </p:extLst>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rgbClr val="68217A"/>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793604"/>
      </p:ext>
    </p:extLst>
  </p:cSld>
  <p:clrMapOvr>
    <a:masterClrMapping/>
  </p:clrMapOvr>
  <p:transition>
    <p:fad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rgbClr val="9B4F9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502566"/>
      </p:ext>
    </p:extLst>
  </p:cSld>
  <p:clrMapOvr>
    <a:masterClrMapping/>
  </p:clrMapOvr>
  <p:transition>
    <p:fad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bg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3290739"/>
      </p:ext>
    </p:extLst>
  </p:cSld>
  <p:clrMapOvr>
    <a:masterClrMapping/>
  </p:clrMapOvr>
  <p:transition>
    <p:fade/>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Blank Color 1 Layout">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6606727"/>
      </p:ext>
    </p:extLst>
  </p:cSld>
  <p:clrMapOvr>
    <a:masterClrMapping/>
  </p:clrMapOvr>
  <p:transition>
    <p:fade/>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429621"/>
      </p:ext>
    </p:extLst>
  </p:cSld>
  <p:clrMapOvr>
    <a:masterClrMapping/>
  </p:clrMapOvr>
  <p:transition>
    <p:fade/>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rgbClr val="00188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0158971"/>
      </p:ext>
    </p:extLst>
  </p:cSld>
  <p:clrMapOvr>
    <a:masterClrMapping/>
  </p:clrMapOvr>
  <p:transition>
    <p:fade/>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rgbClr val="68217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4702729"/>
      </p:ext>
    </p:extLst>
  </p:cSld>
  <p:clrMapOvr>
    <a:masterClrMapping/>
  </p:clrMapOvr>
  <p:transition>
    <p:fade/>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rgbClr val="9B4F9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2068827"/>
      </p:ext>
    </p:extLst>
  </p:cSld>
  <p:clrMapOvr>
    <a:masterClrMapping/>
  </p:clrMapOvr>
  <p:transition>
    <p:fade/>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28970"/>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Blank Color Layout 4">
    <p:bg>
      <p:bgPr>
        <a:solidFill>
          <a:schemeClr val="bg2">
            <a:lumMod val="60000"/>
            <a:lumOff val="4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4893147"/>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theme" Target="../theme/theme3.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10" Type="http://schemas.openxmlformats.org/officeDocument/2006/relationships/theme" Target="../theme/theme5.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6.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7.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108645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669786927"/>
      </p:ext>
    </p:extLst>
  </p:cSld>
  <p:clrMap bg1="lt1" tx1="dk1" bg2="lt2" tx2="dk2" accent1="accent1" accent2="accent2" accent3="accent3" accent4="accent4" accent5="accent5" accent6="accent6" hlink="hlink" folHlink="folHlink"/>
  <p:sldLayoutIdLst>
    <p:sldLayoutId id="2147483744" r:id="rId1"/>
    <p:sldLayoutId id="2147483735" r:id="rId2"/>
    <p:sldLayoutId id="2147483736" r:id="rId3"/>
    <p:sldLayoutId id="2147483739" r:id="rId4"/>
    <p:sldLayoutId id="2147483740" r:id="rId5"/>
    <p:sldLayoutId id="2147483742" r:id="rId6"/>
    <p:sldLayoutId id="2147483743"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1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482725" indent="0" algn="l" defTabSz="914363" rtl="0" eaLnBrk="1" latinLnBrk="0" hangingPunct="1">
        <a:lnSpc>
          <a:spcPct val="90000"/>
        </a:lnSpc>
        <a:spcBef>
          <a:spcPct val="20000"/>
        </a:spcBef>
        <a:buClrTx/>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108645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225013393"/>
      </p:ext>
    </p:extLst>
  </p:cSld>
  <p:clrMap bg1="dk1" tx1="lt1" bg2="dk2" tx2="lt2" accent1="accent1" accent2="accent2" accent3="accent3" accent4="accent4" accent5="accent5" accent6="accent6" hlink="hlink" folHlink="folHlink"/>
  <p:sldLayoutIdLst>
    <p:sldLayoutId id="2147483763" r:id="rId1"/>
    <p:sldLayoutId id="2147483767" r:id="rId2"/>
    <p:sldLayoutId id="2147483766" r:id="rId3"/>
    <p:sldLayoutId id="2147483764" r:id="rId4"/>
    <p:sldLayoutId id="2147483765" r:id="rId5"/>
    <p:sldLayoutId id="2147483773" r:id="rId6"/>
    <p:sldLayoutId id="2147483768" r:id="rId7"/>
    <p:sldLayoutId id="2147483772" r:id="rId8"/>
    <p:sldLayoutId id="2147483770" r:id="rId9"/>
    <p:sldLayoutId id="2147483769" r:id="rId10"/>
    <p:sldLayoutId id="2147483771" r:id="rId11"/>
    <p:sldLayoutId id="2147483774" r:id="rId12"/>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1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66230115"/>
      </p:ext>
    </p:extLst>
  </p:cSld>
  <p:clrMap bg1="dk1" tx1="lt1" bg2="dk2" tx2="lt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94399380"/>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91567409"/>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95755372"/>
      </p:ext>
    </p:extLst>
  </p:cSld>
  <p:clrMap bg1="dk1" tx1="lt1" bg2="dk2" tx2="lt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108645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508171307"/>
      </p:ext>
    </p:extLst>
  </p:cSld>
  <p:clrMap bg1="dk1" tx1="lt1" bg2="dk2" tx2="lt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1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notesSlide" Target="../notesSlides/notesSlide2.xml"/><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5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3.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7.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33.xml"/><Relationship Id="rId6" Type="http://schemas.openxmlformats.org/officeDocument/2006/relationships/image" Target="../media/image31.png"/><Relationship Id="rId11" Type="http://schemas.microsoft.com/office/2007/relationships/hdphoto" Target="../media/hdphoto2.wdp"/><Relationship Id="rId5" Type="http://schemas.openxmlformats.org/officeDocument/2006/relationships/image" Target="../media/image30.emf"/><Relationship Id="rId10" Type="http://schemas.openxmlformats.org/officeDocument/2006/relationships/image" Target="../media/image35.png"/><Relationship Id="rId4" Type="http://schemas.openxmlformats.org/officeDocument/2006/relationships/image" Target="../media/image29.emf"/><Relationship Id="rId9" Type="http://schemas.openxmlformats.org/officeDocument/2006/relationships/image" Target="../media/image34.gif"/><Relationship Id="rId14" Type="http://schemas.openxmlformats.org/officeDocument/2006/relationships/image" Target="../media/image38.png"/></Relationships>
</file>

<file path=ppt/slides/_rels/slide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3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notesSlide" Target="../notesSlides/notesSlide5.xml"/><Relationship Id="rId1" Type="http://schemas.openxmlformats.org/officeDocument/2006/relationships/slideLayout" Target="../slideLayouts/slideLayout33.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jpg"/><Relationship Id="rId10" Type="http://schemas.openxmlformats.org/officeDocument/2006/relationships/image" Target="../media/image51.png"/><Relationship Id="rId4" Type="http://schemas.microsoft.com/office/2007/relationships/hdphoto" Target="../media/hdphoto3.wdp"/><Relationship Id="rId9" Type="http://schemas.openxmlformats.org/officeDocument/2006/relationships/image" Target="../media/image50.png"/></Relationships>
</file>

<file path=ppt/slides/_rels/slide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3.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33.xml"/><Relationship Id="rId5" Type="http://schemas.openxmlformats.org/officeDocument/2006/relationships/image" Target="../media/image27.png"/><Relationship Id="rId4" Type="http://schemas.openxmlformats.org/officeDocument/2006/relationships/image" Target="../media/image59.png"/></Relationships>
</file>

<file path=ppt/slides/_rels/slide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33.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33.xml"/><Relationship Id="rId5" Type="http://schemas.openxmlformats.org/officeDocument/2006/relationships/image" Target="../media/image66.png"/><Relationship Id="rId4" Type="http://schemas.openxmlformats.org/officeDocument/2006/relationships/image" Target="../media/image65.pn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48.png"/><Relationship Id="rId7" Type="http://schemas.openxmlformats.org/officeDocument/2006/relationships/image" Target="../media/image70.png"/><Relationship Id="rId2" Type="http://schemas.openxmlformats.org/officeDocument/2006/relationships/notesSlide" Target="../notesSlides/notesSlide15.xml"/><Relationship Id="rId1" Type="http://schemas.openxmlformats.org/officeDocument/2006/relationships/slideLayout" Target="../slideLayouts/slideLayout3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2.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3" Type="http://schemas.openxmlformats.org/officeDocument/2006/relationships/image" Target="../media/image74.png"/><Relationship Id="rId7" Type="http://schemas.openxmlformats.org/officeDocument/2006/relationships/image" Target="../media/image77.png"/><Relationship Id="rId12" Type="http://schemas.openxmlformats.org/officeDocument/2006/relationships/image" Target="../media/image82.png"/><Relationship Id="rId2" Type="http://schemas.openxmlformats.org/officeDocument/2006/relationships/notesSlide" Target="../notesSlides/notesSlide18.xml"/><Relationship Id="rId1" Type="http://schemas.openxmlformats.org/officeDocument/2006/relationships/slideLayout" Target="../slideLayouts/slideLayout33.xml"/><Relationship Id="rId6" Type="http://schemas.openxmlformats.org/officeDocument/2006/relationships/image" Target="../media/image76.png"/><Relationship Id="rId11" Type="http://schemas.openxmlformats.org/officeDocument/2006/relationships/image" Target="../media/image81.png"/><Relationship Id="rId5" Type="http://schemas.microsoft.com/office/2007/relationships/hdphoto" Target="../media/hdphoto4.wdp"/><Relationship Id="rId15" Type="http://schemas.openxmlformats.org/officeDocument/2006/relationships/image" Target="../media/image85.png"/><Relationship Id="rId10" Type="http://schemas.openxmlformats.org/officeDocument/2006/relationships/image" Target="../media/image80.png"/><Relationship Id="rId4" Type="http://schemas.openxmlformats.org/officeDocument/2006/relationships/image" Target="../media/image75.png"/><Relationship Id="rId9" Type="http://schemas.openxmlformats.org/officeDocument/2006/relationships/image" Target="../media/image79.png"/><Relationship Id="rId14" Type="http://schemas.openxmlformats.org/officeDocument/2006/relationships/image" Target="../media/image84.pn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6.png"/><Relationship Id="rId7" Type="http://schemas.openxmlformats.org/officeDocument/2006/relationships/image" Target="../media/image89.png"/><Relationship Id="rId2" Type="http://schemas.openxmlformats.org/officeDocument/2006/relationships/notesSlide" Target="../notesSlides/notesSlide21.xml"/><Relationship Id="rId1" Type="http://schemas.openxmlformats.org/officeDocument/2006/relationships/slideLayout" Target="../slideLayouts/slideLayout33.xml"/><Relationship Id="rId6" Type="http://schemas.openxmlformats.org/officeDocument/2006/relationships/image" Target="../media/image52.png"/><Relationship Id="rId5" Type="http://schemas.openxmlformats.org/officeDocument/2006/relationships/image" Target="../media/image88.png"/><Relationship Id="rId10" Type="http://schemas.openxmlformats.org/officeDocument/2006/relationships/image" Target="../media/image92.png"/><Relationship Id="rId4" Type="http://schemas.openxmlformats.org/officeDocument/2006/relationships/image" Target="../media/image87.png"/><Relationship Id="rId9" Type="http://schemas.openxmlformats.org/officeDocument/2006/relationships/image" Target="../media/image91.png"/></Relationships>
</file>

<file path=ppt/slides/_rels/slide22.xml.rels><?xml version="1.0" encoding="UTF-8" standalone="yes"?>
<Relationships xmlns="http://schemas.openxmlformats.org/package/2006/relationships"><Relationship Id="rId3" Type="http://schemas.openxmlformats.org/officeDocument/2006/relationships/hyperlink" Target="microsoftvirtualacademy.com" TargetMode="External"/><Relationship Id="rId2" Type="http://schemas.openxmlformats.org/officeDocument/2006/relationships/hyperlink" Target="technet.microsoft.com%5Cevalcenter" TargetMode="External"/><Relationship Id="rId1" Type="http://schemas.openxmlformats.org/officeDocument/2006/relationships/slideLayout" Target="../slideLayouts/slideLayout33.xml"/><Relationship Id="rId5" Type="http://schemas.openxmlformats.org/officeDocument/2006/relationships/hyperlink" Target="http://aka.ms/certifications" TargetMode="External"/><Relationship Id="rId4" Type="http://schemas.openxmlformats.org/officeDocument/2006/relationships/hyperlink" Target="technet.microsoft.com%5Cglobalitcamps"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image" Target="../media/image95.png"/><Relationship Id="rId5" Type="http://schemas.microsoft.com/office/2007/relationships/hdphoto" Target="../media/hdphoto5.wdp"/><Relationship Id="rId4" Type="http://schemas.openxmlformats.org/officeDocument/2006/relationships/image" Target="../media/image9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CF2"/>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12764" y="1768475"/>
            <a:ext cx="11228440" cy="1329595"/>
          </a:xfrm>
        </p:spPr>
        <p:txBody>
          <a:bodyPr/>
          <a:lstStyle/>
          <a:p>
            <a:r>
              <a:rPr lang="en-US" sz="9600" spc="-400" dirty="0" smtClean="0"/>
              <a:t>Windows 8 Overview</a:t>
            </a:r>
            <a:endParaRPr lang="en-US" sz="9600" spc="-400" dirty="0"/>
          </a:p>
        </p:txBody>
      </p:sp>
    </p:spTree>
    <p:extLst>
      <p:ext uri="{BB962C8B-B14F-4D97-AF65-F5344CB8AC3E}">
        <p14:creationId xmlns:p14="http://schemas.microsoft.com/office/powerpoint/2010/main" val="77062469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888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23"/>
          <p:cNvPicPr>
            <a:picLocks noChangeAspect="1"/>
          </p:cNvPicPr>
          <p:nvPr/>
        </p:nvPicPr>
        <p:blipFill rotWithShape="1">
          <a:blip r:embed="rId4">
            <a:extLst>
              <a:ext uri="{28A0092B-C50C-407E-A947-70E740481C1C}">
                <a14:useLocalDpi xmlns:a14="http://schemas.microsoft.com/office/drawing/2010/main" val="0"/>
              </a:ext>
            </a:extLst>
          </a:blip>
          <a:srcRect l="34646" t="2128"/>
          <a:stretch/>
        </p:blipFill>
        <p:spPr>
          <a:xfrm>
            <a:off x="9459732" y="4583611"/>
            <a:ext cx="2108143" cy="2103118"/>
          </a:xfrm>
          <a:prstGeom prst="rect">
            <a:avLst/>
          </a:prstGeom>
        </p:spPr>
      </p:pic>
      <p:pic>
        <p:nvPicPr>
          <p:cNvPr id="1030"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l="2283"/>
          <a:stretch/>
        </p:blipFill>
        <p:spPr bwMode="auto">
          <a:xfrm>
            <a:off x="7251292" y="171273"/>
            <a:ext cx="2103120"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rotWithShape="1">
          <a:blip r:embed="rId6">
            <a:extLst>
              <a:ext uri="{28A0092B-C50C-407E-A947-70E740481C1C}">
                <a14:useLocalDpi xmlns:a14="http://schemas.microsoft.com/office/drawing/2010/main" val="0"/>
              </a:ext>
            </a:extLst>
          </a:blip>
          <a:srcRect b="5172"/>
          <a:stretch/>
        </p:blipFill>
        <p:spPr bwMode="auto">
          <a:xfrm>
            <a:off x="7264942" y="4583610"/>
            <a:ext cx="2103120" cy="2103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p:cNvPicPr>
            <a:picLocks noChangeAspect="1"/>
          </p:cNvPicPr>
          <p:nvPr/>
        </p:nvPicPr>
        <p:blipFill rotWithShape="1">
          <a:blip r:embed="rId7">
            <a:extLst>
              <a:ext uri="{28A0092B-C50C-407E-A947-70E740481C1C}">
                <a14:useLocalDpi xmlns:a14="http://schemas.microsoft.com/office/drawing/2010/main" val="0"/>
              </a:ext>
            </a:extLst>
          </a:blip>
          <a:srcRect l="29138" r="3320"/>
          <a:stretch/>
        </p:blipFill>
        <p:spPr>
          <a:xfrm>
            <a:off x="7264942" y="4583608"/>
            <a:ext cx="2094246" cy="2103121"/>
          </a:xfrm>
          <a:prstGeom prst="rect">
            <a:avLst/>
          </a:prstGeom>
        </p:spPr>
      </p:pic>
      <p:pic>
        <p:nvPicPr>
          <p:cNvPr id="1028"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l="16593"/>
          <a:stretch/>
        </p:blipFill>
        <p:spPr bwMode="auto">
          <a:xfrm>
            <a:off x="5042849" y="4583608"/>
            <a:ext cx="2103124"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9">
            <a:extLst>
              <a:ext uri="{28A0092B-C50C-407E-A947-70E740481C1C}">
                <a14:useLocalDpi xmlns:a14="http://schemas.microsoft.com/office/drawing/2010/main" val="0"/>
              </a:ext>
            </a:extLst>
          </a:blip>
          <a:srcRect r="25153"/>
          <a:stretch/>
        </p:blipFill>
        <p:spPr bwMode="auto">
          <a:xfrm>
            <a:off x="2829390" y="4583608"/>
            <a:ext cx="2103119"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10">
            <a:extLst>
              <a:ext uri="{28A0092B-C50C-407E-A947-70E740481C1C}">
                <a14:useLocalDpi xmlns:a14="http://schemas.microsoft.com/office/drawing/2010/main" val="0"/>
              </a:ext>
            </a:extLst>
          </a:blip>
          <a:srcRect l="3507" t="34314" r="3283" b="3593"/>
          <a:stretch/>
        </p:blipFill>
        <p:spPr bwMode="auto">
          <a:xfrm>
            <a:off x="9464756" y="4583611"/>
            <a:ext cx="2103119" cy="2103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11">
            <a:extLst>
              <a:ext uri="{28A0092B-C50C-407E-A947-70E740481C1C}">
                <a14:useLocalDpi xmlns:a14="http://schemas.microsoft.com/office/drawing/2010/main" val="0"/>
              </a:ext>
            </a:extLst>
          </a:blip>
          <a:srcRect r="6419"/>
          <a:stretch/>
        </p:blipFill>
        <p:spPr bwMode="auto">
          <a:xfrm>
            <a:off x="5042849" y="171273"/>
            <a:ext cx="2103120"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4"/>
          <p:cNvPicPr>
            <a:picLocks noChangeAspect="1" noChangeArrowheads="1"/>
          </p:cNvPicPr>
          <p:nvPr/>
        </p:nvPicPr>
        <p:blipFill rotWithShape="1">
          <a:blip r:embed="rId12">
            <a:extLst>
              <a:ext uri="{28A0092B-C50C-407E-A947-70E740481C1C}">
                <a14:useLocalDpi xmlns:a14="http://schemas.microsoft.com/office/drawing/2010/main" val="0"/>
              </a:ext>
            </a:extLst>
          </a:blip>
          <a:srcRect t="1" b="2648"/>
          <a:stretch/>
        </p:blipFill>
        <p:spPr bwMode="auto">
          <a:xfrm>
            <a:off x="625973" y="2377439"/>
            <a:ext cx="2103120"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rotWithShape="1">
          <a:blip r:embed="rId13">
            <a:extLst>
              <a:ext uri="{28A0092B-C50C-407E-A947-70E740481C1C}">
                <a14:useLocalDpi xmlns:a14="http://schemas.microsoft.com/office/drawing/2010/main" val="0"/>
              </a:ext>
            </a:extLst>
          </a:blip>
          <a:srcRect r="9836"/>
          <a:stretch/>
        </p:blipFill>
        <p:spPr bwMode="auto">
          <a:xfrm>
            <a:off x="9459732" y="2362045"/>
            <a:ext cx="2103120"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rotWithShape="1">
          <a:blip r:embed="rId14">
            <a:extLst>
              <a:ext uri="{28A0092B-C50C-407E-A947-70E740481C1C}">
                <a14:useLocalDpi xmlns:a14="http://schemas.microsoft.com/office/drawing/2010/main" val="0"/>
              </a:ext>
            </a:extLst>
          </a:blip>
          <a:srcRect r="16988"/>
          <a:stretch/>
        </p:blipFill>
        <p:spPr bwMode="auto">
          <a:xfrm>
            <a:off x="5042849" y="2377441"/>
            <a:ext cx="2103124"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9464756" y="802756"/>
            <a:ext cx="2103119" cy="523208"/>
          </a:xfrm>
          <a:prstGeom prst="rect">
            <a:avLst/>
          </a:prstGeom>
          <a:noFill/>
        </p:spPr>
        <p:txBody>
          <a:bodyPr wrap="square" lIns="91428" tIns="45714" rIns="91428" bIns="45714" rtlCol="0">
            <a:spAutoFit/>
          </a:bodyPr>
          <a:lstStyle/>
          <a:p>
            <a:pPr algn="ctr"/>
            <a:r>
              <a:rPr lang="en-US" sz="2800" spc="-100" dirty="0" smtClean="0">
                <a:solidFill>
                  <a:schemeClr val="tx2"/>
                </a:solidFill>
                <a:latin typeface="Segoe UI Light"/>
              </a:rPr>
              <a:t>Modern</a:t>
            </a:r>
            <a:endParaRPr lang="en-US" sz="2800" spc="-100" dirty="0">
              <a:solidFill>
                <a:schemeClr val="tx2"/>
              </a:solidFill>
              <a:latin typeface="Segoe UI Light"/>
            </a:endParaRPr>
          </a:p>
        </p:txBody>
      </p:sp>
      <p:sp>
        <p:nvSpPr>
          <p:cNvPr id="7" name="TextBox 6"/>
          <p:cNvSpPr txBox="1"/>
          <p:nvPr/>
        </p:nvSpPr>
        <p:spPr>
          <a:xfrm>
            <a:off x="520699" y="5281230"/>
            <a:ext cx="2208393" cy="523208"/>
          </a:xfrm>
          <a:prstGeom prst="rect">
            <a:avLst/>
          </a:prstGeom>
          <a:noFill/>
        </p:spPr>
        <p:txBody>
          <a:bodyPr wrap="square" lIns="91428" tIns="45714" rIns="91428" bIns="45714" rtlCol="0">
            <a:spAutoFit/>
          </a:bodyPr>
          <a:lstStyle/>
          <a:p>
            <a:pPr algn="ctr"/>
            <a:r>
              <a:rPr lang="en-US" sz="2800" spc="-100" dirty="0" smtClean="0">
                <a:solidFill>
                  <a:schemeClr val="tx2"/>
                </a:solidFill>
                <a:latin typeface="Segoe UI Light"/>
              </a:rPr>
              <a:t>Clutter-free</a:t>
            </a:r>
            <a:endParaRPr lang="en-US" sz="2800" spc="-100" dirty="0">
              <a:solidFill>
                <a:schemeClr val="tx2"/>
              </a:solidFill>
              <a:latin typeface="Segoe UI Light"/>
            </a:endParaRPr>
          </a:p>
        </p:txBody>
      </p:sp>
      <p:sp>
        <p:nvSpPr>
          <p:cNvPr id="8" name="TextBox 7"/>
          <p:cNvSpPr txBox="1"/>
          <p:nvPr/>
        </p:nvSpPr>
        <p:spPr>
          <a:xfrm>
            <a:off x="7251293" y="3167397"/>
            <a:ext cx="2103120" cy="523208"/>
          </a:xfrm>
          <a:prstGeom prst="rect">
            <a:avLst/>
          </a:prstGeom>
          <a:noFill/>
        </p:spPr>
        <p:txBody>
          <a:bodyPr wrap="square" lIns="91428" tIns="45714" rIns="91428" bIns="45714" rtlCol="0">
            <a:spAutoFit/>
          </a:bodyPr>
          <a:lstStyle/>
          <a:p>
            <a:pPr algn="ctr"/>
            <a:r>
              <a:rPr lang="en-US" sz="2800" spc="-100" dirty="0" smtClean="0">
                <a:solidFill>
                  <a:schemeClr val="tx2"/>
                </a:solidFill>
                <a:latin typeface="Segoe UI Light"/>
              </a:rPr>
              <a:t>Clean</a:t>
            </a:r>
            <a:endParaRPr lang="en-US" sz="2800" spc="-100" dirty="0">
              <a:solidFill>
                <a:schemeClr val="tx2"/>
              </a:solidFill>
              <a:latin typeface="Segoe UI Light"/>
            </a:endParaRPr>
          </a:p>
        </p:txBody>
      </p:sp>
      <p:sp>
        <p:nvSpPr>
          <p:cNvPr id="9" name="TextBox 8"/>
          <p:cNvSpPr txBox="1"/>
          <p:nvPr/>
        </p:nvSpPr>
        <p:spPr>
          <a:xfrm>
            <a:off x="2829390" y="3152001"/>
            <a:ext cx="2098096" cy="523208"/>
          </a:xfrm>
          <a:prstGeom prst="rect">
            <a:avLst/>
          </a:prstGeom>
          <a:noFill/>
        </p:spPr>
        <p:txBody>
          <a:bodyPr wrap="square" lIns="91428" tIns="45714" rIns="91428" bIns="45714" rtlCol="0">
            <a:spAutoFit/>
          </a:bodyPr>
          <a:lstStyle/>
          <a:p>
            <a:pPr algn="ctr"/>
            <a:r>
              <a:rPr lang="en-US" sz="2800" spc="-100" dirty="0" smtClean="0">
                <a:solidFill>
                  <a:schemeClr val="tx2"/>
                </a:solidFill>
                <a:latin typeface="Segoe UI Light"/>
              </a:rPr>
              <a:t>Fluid</a:t>
            </a:r>
            <a:endParaRPr lang="en-US" sz="2800" spc="-100" dirty="0">
              <a:solidFill>
                <a:schemeClr val="tx2"/>
              </a:solidFill>
              <a:latin typeface="Segoe UI Light"/>
            </a:endParaRPr>
          </a:p>
        </p:txBody>
      </p:sp>
      <p:sp>
        <p:nvSpPr>
          <p:cNvPr id="2" name="TextBox 1"/>
          <p:cNvSpPr txBox="1"/>
          <p:nvPr/>
        </p:nvSpPr>
        <p:spPr>
          <a:xfrm>
            <a:off x="520699" y="233363"/>
            <a:ext cx="3983061" cy="830997"/>
          </a:xfrm>
          <a:prstGeom prst="rect">
            <a:avLst/>
          </a:prstGeom>
          <a:noFill/>
        </p:spPr>
        <p:txBody>
          <a:bodyPr wrap="square" lIns="0" tIns="0" rIns="0" bIns="0" rtlCol="0">
            <a:spAutoFit/>
          </a:bodyPr>
          <a:lstStyle/>
          <a:p>
            <a:r>
              <a:rPr lang="en-US" sz="5400" dirty="0" smtClean="0">
                <a:solidFill>
                  <a:schemeClr val="tx2"/>
                </a:solidFill>
                <a:latin typeface="Segoe UI Light" pitchFamily="34" charset="0"/>
              </a:rPr>
              <a:t>Windows 8 is:</a:t>
            </a:r>
          </a:p>
        </p:txBody>
      </p:sp>
      <p:cxnSp>
        <p:nvCxnSpPr>
          <p:cNvPr id="11" name="Straight Connector 10"/>
          <p:cNvCxnSpPr/>
          <p:nvPr/>
        </p:nvCxnSpPr>
        <p:spPr>
          <a:xfrm>
            <a:off x="8302852" y="2377442"/>
            <a:ext cx="13650" cy="2103117"/>
          </a:xfrm>
          <a:prstGeom prst="line">
            <a:avLst/>
          </a:prstGeom>
          <a:ln>
            <a:solidFill>
              <a:schemeClr val="accent3"/>
            </a:solidFill>
            <a:prstDash val="sysDot"/>
          </a:ln>
        </p:spPr>
        <p:style>
          <a:lnRef idx="3">
            <a:schemeClr val="accent2"/>
          </a:lnRef>
          <a:fillRef idx="0">
            <a:schemeClr val="accent2"/>
          </a:fillRef>
          <a:effectRef idx="2">
            <a:schemeClr val="accent2"/>
          </a:effectRef>
          <a:fontRef idx="minor">
            <a:schemeClr val="tx1"/>
          </a:fontRef>
        </p:style>
      </p:cxnSp>
      <p:cxnSp>
        <p:nvCxnSpPr>
          <p:cNvPr id="23" name="Straight Connector 22"/>
          <p:cNvCxnSpPr/>
          <p:nvPr/>
        </p:nvCxnSpPr>
        <p:spPr>
          <a:xfrm>
            <a:off x="8782804" y="2393362"/>
            <a:ext cx="1152766" cy="2059901"/>
          </a:xfrm>
          <a:prstGeom prst="line">
            <a:avLst/>
          </a:prstGeom>
          <a:ln>
            <a:solidFill>
              <a:schemeClr val="accent3"/>
            </a:solidFill>
            <a:prstDash val="sysDot"/>
          </a:ln>
        </p:spPr>
        <p:style>
          <a:lnRef idx="3">
            <a:schemeClr val="accent2"/>
          </a:lnRef>
          <a:fillRef idx="0">
            <a:schemeClr val="accent2"/>
          </a:fillRef>
          <a:effectRef idx="2">
            <a:schemeClr val="accent2"/>
          </a:effectRef>
          <a:fontRef idx="minor">
            <a:schemeClr val="tx1"/>
          </a:fontRef>
        </p:style>
      </p:cxnSp>
      <p:cxnSp>
        <p:nvCxnSpPr>
          <p:cNvPr id="27" name="Straight Connector 26"/>
          <p:cNvCxnSpPr/>
          <p:nvPr/>
        </p:nvCxnSpPr>
        <p:spPr>
          <a:xfrm flipH="1">
            <a:off x="6601396" y="2395634"/>
            <a:ext cx="1152766" cy="2059901"/>
          </a:xfrm>
          <a:prstGeom prst="line">
            <a:avLst/>
          </a:prstGeom>
          <a:ln>
            <a:solidFill>
              <a:schemeClr val="accent3"/>
            </a:solidFill>
            <a:prstDash val="sysDot"/>
          </a:ln>
        </p:spPr>
        <p:style>
          <a:lnRef idx="3">
            <a:schemeClr val="accent2"/>
          </a:lnRef>
          <a:fillRef idx="0">
            <a:schemeClr val="accent2"/>
          </a:fillRef>
          <a:effectRef idx="2">
            <a:schemeClr val="accent2"/>
          </a:effectRef>
          <a:fontRef idx="minor">
            <a:schemeClr val="tx1"/>
          </a:fontRef>
        </p:style>
      </p:cxnSp>
      <p:pic>
        <p:nvPicPr>
          <p:cNvPr id="15" name="Picture 14"/>
          <p:cNvPicPr>
            <a:picLocks noChangeAspect="1"/>
          </p:cNvPicPr>
          <p:nvPr/>
        </p:nvPicPr>
        <p:blipFill rotWithShape="1">
          <a:blip r:embed="rId15">
            <a:extLst>
              <a:ext uri="{28A0092B-C50C-407E-A947-70E740481C1C}">
                <a14:useLocalDpi xmlns:a14="http://schemas.microsoft.com/office/drawing/2010/main" val="0"/>
              </a:ext>
            </a:extLst>
          </a:blip>
          <a:srcRect l="31986" t="3395" r="5921" b="3395"/>
          <a:stretch/>
        </p:blipFill>
        <p:spPr>
          <a:xfrm>
            <a:off x="625973" y="4583610"/>
            <a:ext cx="2103120" cy="2103119"/>
          </a:xfrm>
          <a:prstGeom prst="rect">
            <a:avLst/>
          </a:prstGeom>
        </p:spPr>
      </p:pic>
      <p:pic>
        <p:nvPicPr>
          <p:cNvPr id="16" name="Picture 15"/>
          <p:cNvPicPr>
            <a:picLocks noChangeAspect="1"/>
          </p:cNvPicPr>
          <p:nvPr/>
        </p:nvPicPr>
        <p:blipFill rotWithShape="1">
          <a:blip r:embed="rId16">
            <a:extLst>
              <a:ext uri="{28A0092B-C50C-407E-A947-70E740481C1C}">
                <a14:useLocalDpi xmlns:a14="http://schemas.microsoft.com/office/drawing/2010/main" val="0"/>
              </a:ext>
            </a:extLst>
          </a:blip>
          <a:srcRect l="20203" t="-646" r="13587" b="646"/>
          <a:stretch/>
        </p:blipFill>
        <p:spPr>
          <a:xfrm>
            <a:off x="2829390" y="2354203"/>
            <a:ext cx="2098096" cy="2110962"/>
          </a:xfrm>
          <a:prstGeom prst="rect">
            <a:avLst/>
          </a:prstGeom>
        </p:spPr>
      </p:pic>
      <p:pic>
        <p:nvPicPr>
          <p:cNvPr id="20" name="Picture 19"/>
          <p:cNvPicPr>
            <a:picLocks noChangeAspect="1"/>
          </p:cNvPicPr>
          <p:nvPr/>
        </p:nvPicPr>
        <p:blipFill rotWithShape="1">
          <a:blip r:embed="rId17">
            <a:extLst>
              <a:ext uri="{28A0092B-C50C-407E-A947-70E740481C1C}">
                <a14:useLocalDpi xmlns:a14="http://schemas.microsoft.com/office/drawing/2010/main" val="0"/>
              </a:ext>
            </a:extLst>
          </a:blip>
          <a:srcRect l="18954" t="3811" r="18805" b="2755"/>
          <a:stretch/>
        </p:blipFill>
        <p:spPr>
          <a:xfrm>
            <a:off x="9464755" y="171272"/>
            <a:ext cx="2103119" cy="2103121"/>
          </a:xfrm>
          <a:prstGeom prst="rect">
            <a:avLst/>
          </a:prstGeom>
        </p:spPr>
      </p:pic>
      <p:pic>
        <p:nvPicPr>
          <p:cNvPr id="21" name="Picture 20"/>
          <p:cNvPicPr>
            <a:picLocks noChangeAspect="1"/>
          </p:cNvPicPr>
          <p:nvPr/>
        </p:nvPicPr>
        <p:blipFill rotWithShape="1">
          <a:blip r:embed="rId18">
            <a:extLst>
              <a:ext uri="{28A0092B-C50C-407E-A947-70E740481C1C}">
                <a14:useLocalDpi xmlns:a14="http://schemas.microsoft.com/office/drawing/2010/main" val="0"/>
              </a:ext>
            </a:extLst>
          </a:blip>
          <a:srcRect l="28940" t="10980" r="11369"/>
          <a:stretch/>
        </p:blipFill>
        <p:spPr>
          <a:xfrm>
            <a:off x="7264942" y="2377439"/>
            <a:ext cx="2089470" cy="2075824"/>
          </a:xfrm>
          <a:prstGeom prst="rect">
            <a:avLst/>
          </a:prstGeom>
        </p:spPr>
      </p:pic>
      <p:pic>
        <p:nvPicPr>
          <p:cNvPr id="25" name="Picture 24"/>
          <p:cNvPicPr>
            <a:picLocks noChangeAspect="1"/>
          </p:cNvPicPr>
          <p:nvPr/>
        </p:nvPicPr>
        <p:blipFill rotWithShape="1">
          <a:blip r:embed="rId19">
            <a:extLst>
              <a:ext uri="{28A0092B-C50C-407E-A947-70E740481C1C}">
                <a14:useLocalDpi xmlns:a14="http://schemas.microsoft.com/office/drawing/2010/main" val="0"/>
              </a:ext>
            </a:extLst>
          </a:blip>
          <a:srcRect l="22297" t="3977" r="16386" b="3977"/>
          <a:stretch/>
        </p:blipFill>
        <p:spPr>
          <a:xfrm>
            <a:off x="5042849" y="4583611"/>
            <a:ext cx="2103120" cy="2103117"/>
          </a:xfrm>
          <a:prstGeom prst="rect">
            <a:avLst/>
          </a:prstGeom>
        </p:spPr>
      </p:pic>
      <p:grpSp>
        <p:nvGrpSpPr>
          <p:cNvPr id="10" name="Group 9"/>
          <p:cNvGrpSpPr/>
          <p:nvPr/>
        </p:nvGrpSpPr>
        <p:grpSpPr>
          <a:xfrm>
            <a:off x="7251293" y="171273"/>
            <a:ext cx="2103121" cy="2115759"/>
            <a:chOff x="7251293" y="171273"/>
            <a:chExt cx="2103121" cy="2115759"/>
          </a:xfrm>
        </p:grpSpPr>
        <p:sp>
          <p:nvSpPr>
            <p:cNvPr id="18" name="Rectangle 17"/>
            <p:cNvSpPr/>
            <p:nvPr/>
          </p:nvSpPr>
          <p:spPr bwMode="auto">
            <a:xfrm>
              <a:off x="7251293" y="171273"/>
              <a:ext cx="2103121" cy="2115759"/>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30" name="Picture 29"/>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817552" y="743852"/>
              <a:ext cx="970599" cy="970599"/>
            </a:xfrm>
            <a:prstGeom prst="rect">
              <a:avLst/>
            </a:prstGeom>
          </p:spPr>
        </p:pic>
      </p:grpSp>
    </p:spTree>
    <p:extLst>
      <p:ext uri="{BB962C8B-B14F-4D97-AF65-F5344CB8AC3E}">
        <p14:creationId xmlns:p14="http://schemas.microsoft.com/office/powerpoint/2010/main" val="30074762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750"/>
                                        <p:tgtEl>
                                          <p:spTgt spid="1030"/>
                                        </p:tgtEl>
                                      </p:cBhvr>
                                    </p:animEffect>
                                  </p:childTnLst>
                                </p:cTn>
                              </p:par>
                              <p:par>
                                <p:cTn id="8" presetID="10"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750"/>
                                        <p:tgtEl>
                                          <p:spTgt spid="3"/>
                                        </p:tgtEl>
                                      </p:cBhvr>
                                    </p:animEffect>
                                  </p:childTnLst>
                                </p:cTn>
                              </p:par>
                              <p:par>
                                <p:cTn id="11" presetID="10" presetClass="entr" presetSubtype="0" fill="hold" nodeType="withEffect">
                                  <p:stCondLst>
                                    <p:cond delay="500"/>
                                  </p:stCondLst>
                                  <p:childTnLst>
                                    <p:set>
                                      <p:cBhvr>
                                        <p:cTn id="12" dur="1" fill="hold">
                                          <p:stCondLst>
                                            <p:cond delay="0"/>
                                          </p:stCondLst>
                                        </p:cTn>
                                        <p:tgtEl>
                                          <p:spTgt spid="1031"/>
                                        </p:tgtEl>
                                        <p:attrNameLst>
                                          <p:attrName>style.visibility</p:attrName>
                                        </p:attrNameLst>
                                      </p:cBhvr>
                                      <p:to>
                                        <p:strVal val="visible"/>
                                      </p:to>
                                    </p:set>
                                    <p:animEffect transition="in" filter="fade">
                                      <p:cBhvr>
                                        <p:cTn id="13" dur="750"/>
                                        <p:tgtEl>
                                          <p:spTgt spid="1031"/>
                                        </p:tgtEl>
                                      </p:cBhvr>
                                    </p:animEffect>
                                  </p:childTnLst>
                                </p:cTn>
                              </p:par>
                              <p:par>
                                <p:cTn id="14" presetID="10" presetClass="entr" presetSubtype="0" fill="hold" nodeType="withEffect">
                                  <p:stCondLst>
                                    <p:cond delay="750"/>
                                  </p:stCondLst>
                                  <p:childTnLst>
                                    <p:set>
                                      <p:cBhvr>
                                        <p:cTn id="15" dur="1" fill="hold">
                                          <p:stCondLst>
                                            <p:cond delay="0"/>
                                          </p:stCondLst>
                                        </p:cTn>
                                        <p:tgtEl>
                                          <p:spTgt spid="1029"/>
                                        </p:tgtEl>
                                        <p:attrNameLst>
                                          <p:attrName>style.visibility</p:attrName>
                                        </p:attrNameLst>
                                      </p:cBhvr>
                                      <p:to>
                                        <p:strVal val="visible"/>
                                      </p:to>
                                    </p:set>
                                    <p:animEffect transition="in" filter="fade">
                                      <p:cBhvr>
                                        <p:cTn id="16" dur="750"/>
                                        <p:tgtEl>
                                          <p:spTgt spid="1029"/>
                                        </p:tgtEl>
                                      </p:cBhvr>
                                    </p:animEffect>
                                  </p:childTnLst>
                                </p:cTn>
                              </p:par>
                              <p:par>
                                <p:cTn id="17" presetID="10" presetClass="entr" presetSubtype="0" fill="hold" nodeType="withEffect">
                                  <p:stCondLst>
                                    <p:cond delay="100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750"/>
                                        <p:tgtEl>
                                          <p:spTgt spid="1026"/>
                                        </p:tgtEl>
                                      </p:cBhvr>
                                    </p:animEffect>
                                  </p:childTnLst>
                                </p:cTn>
                              </p:par>
                              <p:par>
                                <p:cTn id="20" presetID="10" presetClass="entr" presetSubtype="0" fill="hold" nodeType="withEffect">
                                  <p:stCondLst>
                                    <p:cond delay="1250"/>
                                  </p:stCondLst>
                                  <p:childTnLst>
                                    <p:set>
                                      <p:cBhvr>
                                        <p:cTn id="21" dur="1" fill="hold">
                                          <p:stCondLst>
                                            <p:cond delay="0"/>
                                          </p:stCondLst>
                                        </p:cTn>
                                        <p:tgtEl>
                                          <p:spTgt spid="1033"/>
                                        </p:tgtEl>
                                        <p:attrNameLst>
                                          <p:attrName>style.visibility</p:attrName>
                                        </p:attrNameLst>
                                      </p:cBhvr>
                                      <p:to>
                                        <p:strVal val="visible"/>
                                      </p:to>
                                    </p:set>
                                    <p:animEffect transition="in" filter="fade">
                                      <p:cBhvr>
                                        <p:cTn id="22" dur="750"/>
                                        <p:tgtEl>
                                          <p:spTgt spid="1033"/>
                                        </p:tgtEl>
                                      </p:cBhvr>
                                    </p:animEffect>
                                  </p:childTnLst>
                                </p:cTn>
                              </p:par>
                              <p:par>
                                <p:cTn id="23" presetID="10" presetClass="entr" presetSubtype="0" fill="hold" nodeType="withEffect">
                                  <p:stCondLst>
                                    <p:cond delay="150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750"/>
                                        <p:tgtEl>
                                          <p:spTgt spid="25"/>
                                        </p:tgtEl>
                                      </p:cBhvr>
                                    </p:animEffect>
                                  </p:childTnLst>
                                </p:cTn>
                              </p:par>
                              <p:par>
                                <p:cTn id="26" presetID="10" presetClass="entr" presetSubtype="0" fill="hold" nodeType="withEffect">
                                  <p:stCondLst>
                                    <p:cond delay="175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750"/>
                                        <p:tgtEl>
                                          <p:spTgt spid="20"/>
                                        </p:tgtEl>
                                      </p:cBhvr>
                                    </p:animEffect>
                                  </p:childTnLst>
                                </p:cTn>
                              </p:par>
                              <p:par>
                                <p:cTn id="29" presetID="10" presetClass="entr" presetSubtype="0" fill="hold" nodeType="withEffect">
                                  <p:stCondLst>
                                    <p:cond delay="20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750"/>
                                        <p:tgtEl>
                                          <p:spTgt spid="16"/>
                                        </p:tgtEl>
                                      </p:cBhvr>
                                    </p:animEffect>
                                  </p:childTnLst>
                                </p:cTn>
                              </p:par>
                              <p:par>
                                <p:cTn id="32" presetID="10" presetClass="entr" presetSubtype="0" fill="hold" nodeType="withEffect">
                                  <p:stCondLst>
                                    <p:cond delay="225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750"/>
                                        <p:tgtEl>
                                          <p:spTgt spid="24"/>
                                        </p:tgtEl>
                                      </p:cBhvr>
                                    </p:animEffect>
                                  </p:childTnLst>
                                </p:cTn>
                              </p:par>
                              <p:par>
                                <p:cTn id="35" presetID="10" presetClass="entr" presetSubtype="0" fill="hold" nodeType="withEffect">
                                  <p:stCondLst>
                                    <p:cond delay="25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750"/>
                                        <p:tgtEl>
                                          <p:spTgt spid="21"/>
                                        </p:tgtEl>
                                      </p:cBhvr>
                                    </p:animEffect>
                                  </p:childTnLst>
                                </p:cTn>
                              </p:par>
                              <p:par>
                                <p:cTn id="38" presetID="10" presetClass="entr" presetSubtype="0" fill="hold" nodeType="withEffect">
                                  <p:stCondLst>
                                    <p:cond delay="275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750"/>
                                        <p:tgtEl>
                                          <p:spTgt spid="15"/>
                                        </p:tgtEl>
                                      </p:cBhvr>
                                    </p:animEffect>
                                  </p:childTnLst>
                                </p:cTn>
                              </p:par>
                              <p:par>
                                <p:cTn id="41" presetID="10" presetClass="entr" presetSubtype="0" fill="hold" nodeType="withEffect">
                                  <p:stCondLst>
                                    <p:cond delay="300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75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20"/>
                                        </p:tgtEl>
                                      </p:cBhvr>
                                    </p:animEffect>
                                    <p:set>
                                      <p:cBhvr>
                                        <p:cTn id="48" dur="1" fill="hold">
                                          <p:stCondLst>
                                            <p:cond delay="499"/>
                                          </p:stCondLst>
                                        </p:cTn>
                                        <p:tgtEl>
                                          <p:spTgt spid="20"/>
                                        </p:tgtEl>
                                        <p:attrNameLst>
                                          <p:attrName>style.visibility</p:attrName>
                                        </p:attrNameLst>
                                      </p:cBhvr>
                                      <p:to>
                                        <p:strVal val="hidden"/>
                                      </p:to>
                                    </p:se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750"/>
                                        <p:tgtEl>
                                          <p:spTgt spid="6"/>
                                        </p:tgtEl>
                                      </p:cBhvr>
                                    </p:animEffect>
                                  </p:childTnLst>
                                </p:cTn>
                              </p:par>
                            </p:childTnLst>
                          </p:cTn>
                        </p:par>
                        <p:par>
                          <p:cTn id="53" fill="hold">
                            <p:stCondLst>
                              <p:cond delay="1250"/>
                            </p:stCondLst>
                            <p:childTnLst>
                              <p:par>
                                <p:cTn id="54" presetID="10" presetClass="exit" presetSubtype="0" fill="hold" nodeType="afterEffect">
                                  <p:stCondLst>
                                    <p:cond delay="0"/>
                                  </p:stCondLst>
                                  <p:childTnLst>
                                    <p:animEffect transition="out" filter="fade">
                                      <p:cBhvr>
                                        <p:cTn id="55" dur="500"/>
                                        <p:tgtEl>
                                          <p:spTgt spid="16"/>
                                        </p:tgtEl>
                                      </p:cBhvr>
                                    </p:animEffect>
                                    <p:set>
                                      <p:cBhvr>
                                        <p:cTn id="56" dur="1" fill="hold">
                                          <p:stCondLst>
                                            <p:cond delay="499"/>
                                          </p:stCondLst>
                                        </p:cTn>
                                        <p:tgtEl>
                                          <p:spTgt spid="16"/>
                                        </p:tgtEl>
                                        <p:attrNameLst>
                                          <p:attrName>style.visibility</p:attrName>
                                        </p:attrNameLst>
                                      </p:cBhvr>
                                      <p:to>
                                        <p:strVal val="hidden"/>
                                      </p:to>
                                    </p:set>
                                  </p:childTnLst>
                                </p:cTn>
                              </p:par>
                            </p:childTnLst>
                          </p:cTn>
                        </p:par>
                        <p:par>
                          <p:cTn id="57" fill="hold">
                            <p:stCondLst>
                              <p:cond delay="1750"/>
                            </p:stCondLst>
                            <p:childTnLst>
                              <p:par>
                                <p:cTn id="58" presetID="10" presetClass="entr" presetSubtype="0"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750"/>
                                        <p:tgtEl>
                                          <p:spTgt spid="9"/>
                                        </p:tgtEl>
                                      </p:cBhvr>
                                    </p:animEffect>
                                  </p:childTnLst>
                                </p:cTn>
                              </p:par>
                            </p:childTnLst>
                          </p:cTn>
                        </p:par>
                        <p:par>
                          <p:cTn id="61" fill="hold">
                            <p:stCondLst>
                              <p:cond delay="2500"/>
                            </p:stCondLst>
                            <p:childTnLst>
                              <p:par>
                                <p:cTn id="62" presetID="10" presetClass="exit" presetSubtype="0" fill="hold" nodeType="afterEffect">
                                  <p:stCondLst>
                                    <p:cond delay="0"/>
                                  </p:stCondLst>
                                  <p:childTnLst>
                                    <p:animEffect transition="out" filter="fade">
                                      <p:cBhvr>
                                        <p:cTn id="63" dur="500"/>
                                        <p:tgtEl>
                                          <p:spTgt spid="21"/>
                                        </p:tgtEl>
                                      </p:cBhvr>
                                    </p:animEffect>
                                    <p:set>
                                      <p:cBhvr>
                                        <p:cTn id="64" dur="1" fill="hold">
                                          <p:stCondLst>
                                            <p:cond delay="499"/>
                                          </p:stCondLst>
                                        </p:cTn>
                                        <p:tgtEl>
                                          <p:spTgt spid="21"/>
                                        </p:tgtEl>
                                        <p:attrNameLst>
                                          <p:attrName>style.visibility</p:attrName>
                                        </p:attrNameLst>
                                      </p:cBhvr>
                                      <p:to>
                                        <p:strVal val="hidden"/>
                                      </p:to>
                                    </p:set>
                                  </p:childTnLst>
                                </p:cTn>
                              </p:par>
                            </p:childTnLst>
                          </p:cTn>
                        </p:par>
                        <p:par>
                          <p:cTn id="65" fill="hold">
                            <p:stCondLst>
                              <p:cond delay="3000"/>
                            </p:stCondLst>
                            <p:childTnLst>
                              <p:par>
                                <p:cTn id="66" presetID="10" presetClass="entr" presetSubtype="0" fill="hold" grpId="0" nodeType="after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750"/>
                                        <p:tgtEl>
                                          <p:spTgt spid="8"/>
                                        </p:tgtEl>
                                      </p:cBhvr>
                                    </p:animEffect>
                                  </p:childTnLst>
                                </p:cTn>
                              </p:par>
                            </p:childTnLst>
                          </p:cTn>
                        </p:par>
                        <p:par>
                          <p:cTn id="69" fill="hold">
                            <p:stCondLst>
                              <p:cond delay="3750"/>
                            </p:stCondLst>
                            <p:childTnLst>
                              <p:par>
                                <p:cTn id="70" presetID="10" presetClass="exit" presetSubtype="0" fill="hold" nodeType="afterEffect">
                                  <p:stCondLst>
                                    <p:cond delay="0"/>
                                  </p:stCondLst>
                                  <p:childTnLst>
                                    <p:animEffect transition="out" filter="fade">
                                      <p:cBhvr>
                                        <p:cTn id="71" dur="500"/>
                                        <p:tgtEl>
                                          <p:spTgt spid="15"/>
                                        </p:tgtEl>
                                      </p:cBhvr>
                                    </p:animEffect>
                                    <p:set>
                                      <p:cBhvr>
                                        <p:cTn id="72" dur="1" fill="hold">
                                          <p:stCondLst>
                                            <p:cond delay="499"/>
                                          </p:stCondLst>
                                        </p:cTn>
                                        <p:tgtEl>
                                          <p:spTgt spid="15"/>
                                        </p:tgtEl>
                                        <p:attrNameLst>
                                          <p:attrName>style.visibility</p:attrName>
                                        </p:attrNameLst>
                                      </p:cBhvr>
                                      <p:to>
                                        <p:strVal val="hidden"/>
                                      </p:to>
                                    </p:set>
                                  </p:childTnLst>
                                </p:cTn>
                              </p:par>
                            </p:childTnLst>
                          </p:cTn>
                        </p:par>
                        <p:par>
                          <p:cTn id="73" fill="hold">
                            <p:stCondLst>
                              <p:cond delay="4250"/>
                            </p:stCondLst>
                            <p:childTnLst>
                              <p:par>
                                <p:cTn id="74" presetID="10" presetClass="entr" presetSubtype="0" fill="hold" grpId="0" nodeType="after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750"/>
                                        <p:tgtEl>
                                          <p:spTgt spid="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nodeType="clickEffect">
                                  <p:stCondLst>
                                    <p:cond delay="0"/>
                                  </p:stCondLst>
                                  <p:childTnLst>
                                    <p:animEffect transition="out" filter="fade">
                                      <p:cBhvr>
                                        <p:cTn id="80" dur="750"/>
                                        <p:tgtEl>
                                          <p:spTgt spid="1026"/>
                                        </p:tgtEl>
                                      </p:cBhvr>
                                    </p:animEffect>
                                    <p:set>
                                      <p:cBhvr>
                                        <p:cTn id="81" dur="1" fill="hold">
                                          <p:stCondLst>
                                            <p:cond delay="749"/>
                                          </p:stCondLst>
                                        </p:cTn>
                                        <p:tgtEl>
                                          <p:spTgt spid="1026"/>
                                        </p:tgtEl>
                                        <p:attrNameLst>
                                          <p:attrName>style.visibility</p:attrName>
                                        </p:attrNameLst>
                                      </p:cBhvr>
                                      <p:to>
                                        <p:strVal val="hidden"/>
                                      </p:to>
                                    </p:set>
                                  </p:childTnLst>
                                </p:cTn>
                              </p:par>
                              <p:par>
                                <p:cTn id="82" presetID="10" presetClass="exit" presetSubtype="0" fill="hold" nodeType="withEffect">
                                  <p:stCondLst>
                                    <p:cond delay="250"/>
                                  </p:stCondLst>
                                  <p:childTnLst>
                                    <p:animEffect transition="out" filter="fade">
                                      <p:cBhvr>
                                        <p:cTn id="83" dur="750"/>
                                        <p:tgtEl>
                                          <p:spTgt spid="3"/>
                                        </p:tgtEl>
                                      </p:cBhvr>
                                    </p:animEffect>
                                    <p:set>
                                      <p:cBhvr>
                                        <p:cTn id="84" dur="1" fill="hold">
                                          <p:stCondLst>
                                            <p:cond delay="749"/>
                                          </p:stCondLst>
                                        </p:cTn>
                                        <p:tgtEl>
                                          <p:spTgt spid="3"/>
                                        </p:tgtEl>
                                        <p:attrNameLst>
                                          <p:attrName>style.visibility</p:attrName>
                                        </p:attrNameLst>
                                      </p:cBhvr>
                                      <p:to>
                                        <p:strVal val="hidden"/>
                                      </p:to>
                                    </p:set>
                                  </p:childTnLst>
                                </p:cTn>
                              </p:par>
                              <p:par>
                                <p:cTn id="85" presetID="10" presetClass="exit" presetSubtype="0" fill="hold" nodeType="withEffect">
                                  <p:stCondLst>
                                    <p:cond delay="500"/>
                                  </p:stCondLst>
                                  <p:childTnLst>
                                    <p:animEffect transition="out" filter="fade">
                                      <p:cBhvr>
                                        <p:cTn id="86" dur="750"/>
                                        <p:tgtEl>
                                          <p:spTgt spid="25"/>
                                        </p:tgtEl>
                                      </p:cBhvr>
                                    </p:animEffect>
                                    <p:set>
                                      <p:cBhvr>
                                        <p:cTn id="87" dur="1" fill="hold">
                                          <p:stCondLst>
                                            <p:cond delay="749"/>
                                          </p:stCondLst>
                                        </p:cTn>
                                        <p:tgtEl>
                                          <p:spTgt spid="25"/>
                                        </p:tgtEl>
                                        <p:attrNameLst>
                                          <p:attrName>style.visibility</p:attrName>
                                        </p:attrNameLst>
                                      </p:cBhvr>
                                      <p:to>
                                        <p:strVal val="hidden"/>
                                      </p:to>
                                    </p:set>
                                  </p:childTnLst>
                                </p:cTn>
                              </p:par>
                              <p:par>
                                <p:cTn id="88" presetID="10" presetClass="exit" presetSubtype="0" fill="hold" nodeType="withEffect">
                                  <p:stCondLst>
                                    <p:cond delay="250"/>
                                  </p:stCondLst>
                                  <p:childTnLst>
                                    <p:animEffect transition="out" filter="fade">
                                      <p:cBhvr>
                                        <p:cTn id="89" dur="750"/>
                                        <p:tgtEl>
                                          <p:spTgt spid="1029"/>
                                        </p:tgtEl>
                                      </p:cBhvr>
                                    </p:animEffect>
                                    <p:set>
                                      <p:cBhvr>
                                        <p:cTn id="90" dur="1" fill="hold">
                                          <p:stCondLst>
                                            <p:cond delay="749"/>
                                          </p:stCondLst>
                                        </p:cTn>
                                        <p:tgtEl>
                                          <p:spTgt spid="1029"/>
                                        </p:tgtEl>
                                        <p:attrNameLst>
                                          <p:attrName>style.visibility</p:attrName>
                                        </p:attrNameLst>
                                      </p:cBhvr>
                                      <p:to>
                                        <p:strVal val="hidden"/>
                                      </p:to>
                                    </p:set>
                                  </p:childTnLst>
                                </p:cTn>
                              </p:par>
                              <p:par>
                                <p:cTn id="91" presetID="10" presetClass="exit" presetSubtype="0" fill="hold" nodeType="withEffect">
                                  <p:stCondLst>
                                    <p:cond delay="500"/>
                                  </p:stCondLst>
                                  <p:childTnLst>
                                    <p:animEffect transition="out" filter="fade">
                                      <p:cBhvr>
                                        <p:cTn id="92" dur="750"/>
                                        <p:tgtEl>
                                          <p:spTgt spid="1031"/>
                                        </p:tgtEl>
                                      </p:cBhvr>
                                    </p:animEffect>
                                    <p:set>
                                      <p:cBhvr>
                                        <p:cTn id="93" dur="1" fill="hold">
                                          <p:stCondLst>
                                            <p:cond delay="749"/>
                                          </p:stCondLst>
                                        </p:cTn>
                                        <p:tgtEl>
                                          <p:spTgt spid="1031"/>
                                        </p:tgtEl>
                                        <p:attrNameLst>
                                          <p:attrName>style.visibility</p:attrName>
                                        </p:attrNameLst>
                                      </p:cBhvr>
                                      <p:to>
                                        <p:strVal val="hidden"/>
                                      </p:to>
                                    </p:set>
                                  </p:childTnLst>
                                </p:cTn>
                              </p:par>
                              <p:par>
                                <p:cTn id="94" presetID="10" presetClass="exit" presetSubtype="0" fill="hold" nodeType="withEffect">
                                  <p:stCondLst>
                                    <p:cond delay="750"/>
                                  </p:stCondLst>
                                  <p:childTnLst>
                                    <p:animEffect transition="out" filter="fade">
                                      <p:cBhvr>
                                        <p:cTn id="95" dur="750"/>
                                        <p:tgtEl>
                                          <p:spTgt spid="1033"/>
                                        </p:tgtEl>
                                      </p:cBhvr>
                                    </p:animEffect>
                                    <p:set>
                                      <p:cBhvr>
                                        <p:cTn id="96" dur="1" fill="hold">
                                          <p:stCondLst>
                                            <p:cond delay="749"/>
                                          </p:stCondLst>
                                        </p:cTn>
                                        <p:tgtEl>
                                          <p:spTgt spid="1033"/>
                                        </p:tgtEl>
                                        <p:attrNameLst>
                                          <p:attrName>style.visibility</p:attrName>
                                        </p:attrNameLst>
                                      </p:cBhvr>
                                      <p:to>
                                        <p:strVal val="hidden"/>
                                      </p:to>
                                    </p:set>
                                  </p:childTnLst>
                                </p:cTn>
                              </p:par>
                              <p:par>
                                <p:cTn id="97" presetID="10" presetClass="exit" presetSubtype="0" fill="hold" nodeType="withEffect">
                                  <p:stCondLst>
                                    <p:cond delay="500"/>
                                  </p:stCondLst>
                                  <p:childTnLst>
                                    <p:animEffect transition="out" filter="fade">
                                      <p:cBhvr>
                                        <p:cTn id="98" dur="750"/>
                                        <p:tgtEl>
                                          <p:spTgt spid="22"/>
                                        </p:tgtEl>
                                      </p:cBhvr>
                                    </p:animEffect>
                                    <p:set>
                                      <p:cBhvr>
                                        <p:cTn id="99" dur="1" fill="hold">
                                          <p:stCondLst>
                                            <p:cond delay="749"/>
                                          </p:stCondLst>
                                        </p:cTn>
                                        <p:tgtEl>
                                          <p:spTgt spid="22"/>
                                        </p:tgtEl>
                                        <p:attrNameLst>
                                          <p:attrName>style.visibility</p:attrName>
                                        </p:attrNameLst>
                                      </p:cBhvr>
                                      <p:to>
                                        <p:strVal val="hidden"/>
                                      </p:to>
                                    </p:set>
                                  </p:childTnLst>
                                </p:cTn>
                              </p:par>
                              <p:par>
                                <p:cTn id="100" presetID="10" presetClass="exit" presetSubtype="0" fill="hold" nodeType="withEffect">
                                  <p:stCondLst>
                                    <p:cond delay="1000"/>
                                  </p:stCondLst>
                                  <p:childTnLst>
                                    <p:animEffect transition="out" filter="fade">
                                      <p:cBhvr>
                                        <p:cTn id="101" dur="750"/>
                                        <p:tgtEl>
                                          <p:spTgt spid="24"/>
                                        </p:tgtEl>
                                      </p:cBhvr>
                                    </p:animEffect>
                                    <p:set>
                                      <p:cBhvr>
                                        <p:cTn id="102" dur="1" fill="hold">
                                          <p:stCondLst>
                                            <p:cond delay="749"/>
                                          </p:stCondLst>
                                        </p:cTn>
                                        <p:tgtEl>
                                          <p:spTgt spid="24"/>
                                        </p:tgtEl>
                                        <p:attrNameLst>
                                          <p:attrName>style.visibility</p:attrName>
                                        </p:attrNameLst>
                                      </p:cBhvr>
                                      <p:to>
                                        <p:strVal val="hidden"/>
                                      </p:to>
                                    </p:set>
                                  </p:childTnLst>
                                </p:cTn>
                              </p:par>
                              <p:par>
                                <p:cTn id="103" presetID="10" presetClass="exit" presetSubtype="0" fill="hold" nodeType="withEffect">
                                  <p:stCondLst>
                                    <p:cond delay="1000"/>
                                  </p:stCondLst>
                                  <p:childTnLst>
                                    <p:animEffect transition="out" filter="fade">
                                      <p:cBhvr>
                                        <p:cTn id="104" dur="750"/>
                                        <p:tgtEl>
                                          <p:spTgt spid="1030"/>
                                        </p:tgtEl>
                                      </p:cBhvr>
                                    </p:animEffect>
                                    <p:set>
                                      <p:cBhvr>
                                        <p:cTn id="105" dur="1" fill="hold">
                                          <p:stCondLst>
                                            <p:cond delay="749"/>
                                          </p:stCondLst>
                                        </p:cTn>
                                        <p:tgtEl>
                                          <p:spTgt spid="1030"/>
                                        </p:tgtEl>
                                        <p:attrNameLst>
                                          <p:attrName>style.visibility</p:attrName>
                                        </p:attrNameLst>
                                      </p:cBhvr>
                                      <p:to>
                                        <p:strVal val="hidden"/>
                                      </p:to>
                                    </p:set>
                                  </p:childTnLst>
                                </p:cTn>
                              </p:par>
                            </p:childTnLst>
                          </p:cTn>
                        </p:par>
                        <p:par>
                          <p:cTn id="106" fill="hold">
                            <p:stCondLst>
                              <p:cond delay="1750"/>
                            </p:stCondLst>
                            <p:childTnLst>
                              <p:par>
                                <p:cTn id="107" presetID="35" presetClass="path" presetSubtype="0" accel="50000" decel="50000" fill="hold" grpId="1" nodeType="afterEffect">
                                  <p:stCondLst>
                                    <p:cond delay="0"/>
                                  </p:stCondLst>
                                  <p:childTnLst>
                                    <p:animMotion origin="layout" path="M 2.95428E-6 8.78816E-7 L -0.68321 0.12141 " pathEditMode="relative" rAng="0" ptsTypes="AA">
                                      <p:cBhvr>
                                        <p:cTn id="108" dur="1000" fill="hold"/>
                                        <p:tgtEl>
                                          <p:spTgt spid="6"/>
                                        </p:tgtEl>
                                        <p:attrNameLst>
                                          <p:attrName>ppt_x</p:attrName>
                                          <p:attrName>ppt_y</p:attrName>
                                        </p:attrNameLst>
                                      </p:cBhvr>
                                      <p:rCtr x="-34167" y="6059"/>
                                    </p:animMotion>
                                  </p:childTnLst>
                                </p:cTn>
                              </p:par>
                            </p:childTnLst>
                          </p:cTn>
                        </p:par>
                        <p:par>
                          <p:cTn id="109" fill="hold">
                            <p:stCondLst>
                              <p:cond delay="2750"/>
                            </p:stCondLst>
                            <p:childTnLst>
                              <p:par>
                                <p:cTn id="110" presetID="35" presetClass="path" presetSubtype="0" accel="50000" decel="50000" fill="hold" grpId="1" nodeType="afterEffect">
                                  <p:stCondLst>
                                    <p:cond delay="0"/>
                                  </p:stCondLst>
                                  <p:childTnLst>
                                    <p:animMotion origin="layout" path="M -3.2643E-6 -4.79186E-6 L -0.13859 -0.10869 " pathEditMode="relative" rAng="0" ptsTypes="AA">
                                      <p:cBhvr>
                                        <p:cTn id="111" dur="1000" fill="hold"/>
                                        <p:tgtEl>
                                          <p:spTgt spid="9"/>
                                        </p:tgtEl>
                                        <p:attrNameLst>
                                          <p:attrName>ppt_x</p:attrName>
                                          <p:attrName>ppt_y</p:attrName>
                                        </p:attrNameLst>
                                      </p:cBhvr>
                                      <p:rCtr x="-6930" y="-5435"/>
                                    </p:animMotion>
                                  </p:childTnLst>
                                </p:cTn>
                              </p:par>
                            </p:childTnLst>
                          </p:cTn>
                        </p:par>
                        <p:par>
                          <p:cTn id="112" fill="hold">
                            <p:stCondLst>
                              <p:cond delay="3750"/>
                            </p:stCondLst>
                            <p:childTnLst>
                              <p:par>
                                <p:cTn id="113" presetID="35" presetClass="path" presetSubtype="0" accel="50000" decel="50000" fill="hold" grpId="2" nodeType="afterEffect">
                                  <p:stCondLst>
                                    <p:cond delay="0"/>
                                  </p:stCondLst>
                                  <p:childTnLst>
                                    <p:animMotion origin="layout" path="M 4.30116E-6 2.53469E-6 L -0.50163 0.01665 " pathEditMode="relative" rAng="0" ptsTypes="AA">
                                      <p:cBhvr>
                                        <p:cTn id="114" dur="1000" fill="hold"/>
                                        <p:tgtEl>
                                          <p:spTgt spid="8"/>
                                        </p:tgtEl>
                                        <p:attrNameLst>
                                          <p:attrName>ppt_x</p:attrName>
                                          <p:attrName>ppt_y</p:attrName>
                                        </p:attrNameLst>
                                      </p:cBhvr>
                                      <p:rCtr x="-25088" y="833"/>
                                    </p:animMotion>
                                  </p:childTnLst>
                                </p:cTn>
                              </p:par>
                            </p:childTnLst>
                          </p:cTn>
                        </p:par>
                        <p:par>
                          <p:cTn id="115" fill="hold">
                            <p:stCondLst>
                              <p:cond delay="4750"/>
                            </p:stCondLst>
                            <p:childTnLst>
                              <p:par>
                                <p:cTn id="116" presetID="64" presetClass="path" presetSubtype="0" accel="50000" decel="50000" fill="hold" grpId="1" nodeType="afterEffect">
                                  <p:stCondLst>
                                    <p:cond delay="0"/>
                                  </p:stCondLst>
                                  <p:childTnLst>
                                    <p:animMotion origin="layout" path="M 4.8222E-6 -4.30157E-6 L 0.04637 -0.16743 " pathEditMode="relative" rAng="0" ptsTypes="AA">
                                      <p:cBhvr>
                                        <p:cTn id="117" dur="1000" fill="hold"/>
                                        <p:tgtEl>
                                          <p:spTgt spid="7"/>
                                        </p:tgtEl>
                                        <p:attrNameLst>
                                          <p:attrName>ppt_x</p:attrName>
                                          <p:attrName>ppt_y</p:attrName>
                                        </p:attrNameLst>
                                      </p:cBhvr>
                                      <p:rCtr x="2319" y="-8372"/>
                                    </p:animMotion>
                                  </p:childTnLst>
                                </p:cTn>
                              </p:par>
                            </p:childTnLst>
                          </p:cTn>
                        </p:par>
                        <p:par>
                          <p:cTn id="118" fill="hold">
                            <p:stCondLst>
                              <p:cond delay="5750"/>
                            </p:stCondLst>
                            <p:childTnLst>
                              <p:par>
                                <p:cTn id="119" presetID="10" presetClass="entr" presetSubtype="0" fill="hold" nodeType="afterEffect">
                                  <p:stCondLst>
                                    <p:cond delay="0"/>
                                  </p:stCondLst>
                                  <p:childTnLst>
                                    <p:set>
                                      <p:cBhvr>
                                        <p:cTn id="120" dur="1" fill="hold">
                                          <p:stCondLst>
                                            <p:cond delay="0"/>
                                          </p:stCondLst>
                                        </p:cTn>
                                        <p:tgtEl>
                                          <p:spTgt spid="10"/>
                                        </p:tgtEl>
                                        <p:attrNameLst>
                                          <p:attrName>style.visibility</p:attrName>
                                        </p:attrNameLst>
                                      </p:cBhvr>
                                      <p:to>
                                        <p:strVal val="visible"/>
                                      </p:to>
                                    </p:set>
                                    <p:animEffect transition="in" filter="fade">
                                      <p:cBhvr>
                                        <p:cTn id="121" dur="500"/>
                                        <p:tgtEl>
                                          <p:spTgt spid="10"/>
                                        </p:tgtEl>
                                      </p:cBhvr>
                                    </p:animEffect>
                                  </p:childTnLst>
                                </p:cTn>
                              </p:par>
                              <p:par>
                                <p:cTn id="122" presetID="22" presetClass="entr" presetSubtype="1" fill="hold" nodeType="withEffect">
                                  <p:stCondLst>
                                    <p:cond delay="0"/>
                                  </p:stCondLst>
                                  <p:childTnLst>
                                    <p:set>
                                      <p:cBhvr>
                                        <p:cTn id="123" dur="1" fill="hold">
                                          <p:stCondLst>
                                            <p:cond delay="0"/>
                                          </p:stCondLst>
                                        </p:cTn>
                                        <p:tgtEl>
                                          <p:spTgt spid="27"/>
                                        </p:tgtEl>
                                        <p:attrNameLst>
                                          <p:attrName>style.visibility</p:attrName>
                                        </p:attrNameLst>
                                      </p:cBhvr>
                                      <p:to>
                                        <p:strVal val="visible"/>
                                      </p:to>
                                    </p:set>
                                    <p:animEffect transition="in" filter="wipe(up)">
                                      <p:cBhvr>
                                        <p:cTn id="124" dur="500"/>
                                        <p:tgtEl>
                                          <p:spTgt spid="27"/>
                                        </p:tgtEl>
                                      </p:cBhvr>
                                    </p:animEffect>
                                  </p:childTnLst>
                                </p:cTn>
                              </p:par>
                              <p:par>
                                <p:cTn id="125" presetID="22" presetClass="entr" presetSubtype="1" fill="hold" nodeType="withEffect">
                                  <p:stCondLst>
                                    <p:cond delay="0"/>
                                  </p:stCondLst>
                                  <p:childTnLst>
                                    <p:set>
                                      <p:cBhvr>
                                        <p:cTn id="126" dur="1" fill="hold">
                                          <p:stCondLst>
                                            <p:cond delay="0"/>
                                          </p:stCondLst>
                                        </p:cTn>
                                        <p:tgtEl>
                                          <p:spTgt spid="11"/>
                                        </p:tgtEl>
                                        <p:attrNameLst>
                                          <p:attrName>style.visibility</p:attrName>
                                        </p:attrNameLst>
                                      </p:cBhvr>
                                      <p:to>
                                        <p:strVal val="visible"/>
                                      </p:to>
                                    </p:set>
                                    <p:animEffect transition="in" filter="wipe(up)">
                                      <p:cBhvr>
                                        <p:cTn id="127" dur="500"/>
                                        <p:tgtEl>
                                          <p:spTgt spid="11"/>
                                        </p:tgtEl>
                                      </p:cBhvr>
                                    </p:animEffect>
                                  </p:childTnLst>
                                </p:cTn>
                              </p:par>
                              <p:par>
                                <p:cTn id="128" presetID="22" presetClass="entr" presetSubtype="1" fill="hold" nodeType="withEffect">
                                  <p:stCondLst>
                                    <p:cond delay="0"/>
                                  </p:stCondLst>
                                  <p:childTnLst>
                                    <p:set>
                                      <p:cBhvr>
                                        <p:cTn id="129" dur="1" fill="hold">
                                          <p:stCondLst>
                                            <p:cond delay="0"/>
                                          </p:stCondLst>
                                        </p:cTn>
                                        <p:tgtEl>
                                          <p:spTgt spid="23"/>
                                        </p:tgtEl>
                                        <p:attrNameLst>
                                          <p:attrName>style.visibility</p:attrName>
                                        </p:attrNameLst>
                                      </p:cBhvr>
                                      <p:to>
                                        <p:strVal val="visible"/>
                                      </p:to>
                                    </p:set>
                                    <p:animEffect transition="in" filter="wipe(up)">
                                      <p:cBhvr>
                                        <p:cTn id="130" dur="500"/>
                                        <p:tgtEl>
                                          <p:spTgt spid="23"/>
                                        </p:tgtEl>
                                      </p:cBhvr>
                                    </p:animEffect>
                                  </p:childTnLst>
                                </p:cTn>
                              </p:par>
                              <p:par>
                                <p:cTn id="131" presetID="10" presetClass="entr" presetSubtype="0" fill="hold" nodeType="withEffect">
                                  <p:stCondLst>
                                    <p:cond delay="0"/>
                                  </p:stCondLst>
                                  <p:childTnLst>
                                    <p:set>
                                      <p:cBhvr>
                                        <p:cTn id="132" dur="1" fill="hold">
                                          <p:stCondLst>
                                            <p:cond delay="0"/>
                                          </p:stCondLst>
                                        </p:cTn>
                                        <p:tgtEl>
                                          <p:spTgt spid="1027"/>
                                        </p:tgtEl>
                                        <p:attrNameLst>
                                          <p:attrName>style.visibility</p:attrName>
                                        </p:attrNameLst>
                                      </p:cBhvr>
                                      <p:to>
                                        <p:strVal val="visible"/>
                                      </p:to>
                                    </p:set>
                                    <p:animEffect transition="in" filter="fade">
                                      <p:cBhvr>
                                        <p:cTn id="133" dur="750"/>
                                        <p:tgtEl>
                                          <p:spTgt spid="1027"/>
                                        </p:tgtEl>
                                      </p:cBhvr>
                                    </p:animEffect>
                                  </p:childTnLst>
                                </p:cTn>
                              </p:par>
                              <p:par>
                                <p:cTn id="134" presetID="10" presetClass="entr" presetSubtype="0" fill="hold" nodeType="withEffect">
                                  <p:stCondLst>
                                    <p:cond delay="0"/>
                                  </p:stCondLst>
                                  <p:childTnLst>
                                    <p:set>
                                      <p:cBhvr>
                                        <p:cTn id="135" dur="1" fill="hold">
                                          <p:stCondLst>
                                            <p:cond delay="0"/>
                                          </p:stCondLst>
                                        </p:cTn>
                                        <p:tgtEl>
                                          <p:spTgt spid="1032"/>
                                        </p:tgtEl>
                                        <p:attrNameLst>
                                          <p:attrName>style.visibility</p:attrName>
                                        </p:attrNameLst>
                                      </p:cBhvr>
                                      <p:to>
                                        <p:strVal val="visible"/>
                                      </p:to>
                                    </p:set>
                                    <p:animEffect transition="in" filter="fade">
                                      <p:cBhvr>
                                        <p:cTn id="136" dur="750"/>
                                        <p:tgtEl>
                                          <p:spTgt spid="1032"/>
                                        </p:tgtEl>
                                      </p:cBhvr>
                                    </p:animEffect>
                                  </p:childTnLst>
                                </p:cTn>
                              </p:par>
                              <p:par>
                                <p:cTn id="137" presetID="10" presetClass="entr" presetSubtype="0" fill="hold" nodeType="withEffect">
                                  <p:stCondLst>
                                    <p:cond delay="0"/>
                                  </p:stCondLst>
                                  <p:childTnLst>
                                    <p:set>
                                      <p:cBhvr>
                                        <p:cTn id="138" dur="1" fill="hold">
                                          <p:stCondLst>
                                            <p:cond delay="0"/>
                                          </p:stCondLst>
                                        </p:cTn>
                                        <p:tgtEl>
                                          <p:spTgt spid="1028"/>
                                        </p:tgtEl>
                                        <p:attrNameLst>
                                          <p:attrName>style.visibility</p:attrName>
                                        </p:attrNameLst>
                                      </p:cBhvr>
                                      <p:to>
                                        <p:strVal val="visible"/>
                                      </p:to>
                                    </p:set>
                                    <p:animEffect transition="in" filter="fade">
                                      <p:cBhvr>
                                        <p:cTn id="139" dur="75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8" grpId="0"/>
      <p:bldP spid="8" grpId="2"/>
      <p:bldP spid="9" grpId="0"/>
      <p:bldP spid="9"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36606"/>
          <a:stretch/>
        </p:blipFill>
        <p:spPr bwMode="auto">
          <a:xfrm>
            <a:off x="9045296" y="1694674"/>
            <a:ext cx="3005048" cy="277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Rectangle 44"/>
          <p:cNvSpPr/>
          <p:nvPr/>
        </p:nvSpPr>
        <p:spPr bwMode="auto">
          <a:xfrm>
            <a:off x="9045295" y="3673899"/>
            <a:ext cx="3005049" cy="2388280"/>
          </a:xfrm>
          <a:prstGeom prst="rect">
            <a:avLst/>
          </a:prstGeom>
          <a:gradFill flip="none" rotWithShape="1">
            <a:gsLst>
              <a:gs pos="0">
                <a:schemeClr val="tx1">
                  <a:alpha val="0"/>
                  <a:lumMod val="0"/>
                  <a:lumOff val="100000"/>
                </a:schemeClr>
              </a:gs>
              <a:gs pos="28000">
                <a:schemeClr val="tx1">
                  <a:lumMod val="97000"/>
                  <a:alpha val="9200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 name="Title 1"/>
          <p:cNvSpPr>
            <a:spLocks noGrp="1"/>
          </p:cNvSpPr>
          <p:nvPr>
            <p:ph type="title"/>
          </p:nvPr>
        </p:nvSpPr>
        <p:spPr>
          <a:xfrm>
            <a:off x="519112" y="228600"/>
            <a:ext cx="11149013" cy="747897"/>
          </a:xfrm>
        </p:spPr>
        <p:txBody>
          <a:bodyPr/>
          <a:lstStyle/>
          <a:p>
            <a:r>
              <a:rPr lang="en-US" dirty="0" smtClean="0">
                <a:solidFill>
                  <a:schemeClr val="bg1">
                    <a:lumMod val="50000"/>
                  </a:schemeClr>
                </a:solidFill>
              </a:rPr>
              <a:t>Tablet Productivity</a:t>
            </a:r>
            <a:endParaRPr lang="en-US" dirty="0">
              <a:solidFill>
                <a:schemeClr val="bg1">
                  <a:lumMod val="50000"/>
                </a:schemeClr>
              </a:solidFill>
            </a:endParaRPr>
          </a:p>
        </p:txBody>
      </p:sp>
      <p:sp>
        <p:nvSpPr>
          <p:cNvPr id="4" name="Rectangle 3"/>
          <p:cNvSpPr/>
          <p:nvPr/>
        </p:nvSpPr>
        <p:spPr bwMode="auto">
          <a:xfrm>
            <a:off x="509671" y="1694674"/>
            <a:ext cx="8366760" cy="4379380"/>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a:solidFill>
                <a:srgbClr val="FF0097"/>
              </a:solidFill>
            </a:endParaRPr>
          </a:p>
        </p:txBody>
      </p:sp>
      <p:grpSp>
        <p:nvGrpSpPr>
          <p:cNvPr id="5" name="Group 7"/>
          <p:cNvGrpSpPr/>
          <p:nvPr/>
        </p:nvGrpSpPr>
        <p:grpSpPr>
          <a:xfrm>
            <a:off x="6890133" y="2276351"/>
            <a:ext cx="1706954" cy="464728"/>
            <a:chOff x="6046382" y="2593134"/>
            <a:chExt cx="2065415" cy="562320"/>
          </a:xfrm>
        </p:grpSpPr>
        <p:grpSp>
          <p:nvGrpSpPr>
            <p:cNvPr id="6" name="Group 13332"/>
            <p:cNvGrpSpPr/>
            <p:nvPr/>
          </p:nvGrpSpPr>
          <p:grpSpPr>
            <a:xfrm>
              <a:off x="6046382" y="2593134"/>
              <a:ext cx="876529" cy="528750"/>
              <a:chOff x="8889117" y="2774979"/>
              <a:chExt cx="854839" cy="528750"/>
            </a:xfrm>
          </p:grpSpPr>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l="67536"/>
              <a:stretch/>
            </p:blipFill>
            <p:spPr>
              <a:xfrm>
                <a:off x="8889117" y="2774979"/>
                <a:ext cx="266613" cy="528750"/>
              </a:xfrm>
              <a:prstGeom prst="rect">
                <a:avLst/>
              </a:prstGeom>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l="67536"/>
              <a:stretch/>
            </p:blipFill>
            <p:spPr>
              <a:xfrm>
                <a:off x="9186054" y="2774979"/>
                <a:ext cx="266613" cy="528750"/>
              </a:xfrm>
              <a:prstGeom prst="rect">
                <a:avLst/>
              </a:prstGeom>
            </p:spPr>
          </p:pic>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l="67536"/>
              <a:stretch/>
            </p:blipFill>
            <p:spPr>
              <a:xfrm>
                <a:off x="9477343" y="2774979"/>
                <a:ext cx="266613" cy="528750"/>
              </a:xfrm>
              <a:prstGeom prst="rect">
                <a:avLst/>
              </a:prstGeom>
            </p:spPr>
          </p:pic>
        </p:grpSp>
        <p:sp>
          <p:nvSpPr>
            <p:cNvPr id="7" name="TextBox 6"/>
            <p:cNvSpPr txBox="1"/>
            <p:nvPr/>
          </p:nvSpPr>
          <p:spPr>
            <a:xfrm>
              <a:off x="6922911" y="2593134"/>
              <a:ext cx="1188886" cy="562320"/>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Data Servers</a:t>
              </a:r>
              <a:endParaRPr lang="en-US" sz="1400" dirty="0">
                <a:solidFill>
                  <a:prstClr val="white"/>
                </a:solidFill>
                <a:ea typeface="Segoe UI" pitchFamily="34" charset="0"/>
                <a:cs typeface="Segoe UI" pitchFamily="34" charset="0"/>
              </a:endParaRPr>
            </a:p>
          </p:txBody>
        </p:sp>
      </p:grpSp>
      <p:grpSp>
        <p:nvGrpSpPr>
          <p:cNvPr id="11" name="Group 47"/>
          <p:cNvGrpSpPr/>
          <p:nvPr/>
        </p:nvGrpSpPr>
        <p:grpSpPr>
          <a:xfrm>
            <a:off x="3216576" y="5110937"/>
            <a:ext cx="2553985" cy="530387"/>
            <a:chOff x="6920044" y="5261086"/>
            <a:chExt cx="1498088" cy="352740"/>
          </a:xfrm>
        </p:grpSpPr>
        <p:pic>
          <p:nvPicPr>
            <p:cNvPr id="12" name="Picture 11"/>
            <p:cNvPicPr>
              <a:picLocks noChangeAspect="1"/>
            </p:cNvPicPr>
            <p:nvPr/>
          </p:nvPicPr>
          <p:blipFill rotWithShape="1">
            <a:blip r:embed="rId5" cstate="print">
              <a:extLst>
                <a:ext uri="{28A0092B-C50C-407E-A947-70E740481C1C}">
                  <a14:useLocalDpi xmlns:a14="http://schemas.microsoft.com/office/drawing/2010/main"/>
                </a:ext>
              </a:extLst>
            </a:blip>
            <a:srcRect t="65270"/>
            <a:stretch/>
          </p:blipFill>
          <p:spPr>
            <a:xfrm>
              <a:off x="6920044" y="5261086"/>
              <a:ext cx="1498088" cy="352740"/>
            </a:xfrm>
            <a:prstGeom prst="rect">
              <a:avLst/>
            </a:prstGeom>
          </p:spPr>
        </p:pic>
        <p:sp>
          <p:nvSpPr>
            <p:cNvPr id="13" name="Rounded Rectangle 12"/>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4" name="Rectangle 13"/>
          <p:cNvSpPr/>
          <p:nvPr/>
        </p:nvSpPr>
        <p:spPr bwMode="auto">
          <a:xfrm>
            <a:off x="887241" y="4691120"/>
            <a:ext cx="2164203" cy="605089"/>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r" defTabSz="914099"/>
            <a:r>
              <a:rPr lang="en-US" sz="1400" dirty="0" smtClean="0">
                <a:solidFill>
                  <a:srgbClr val="FFFFFF"/>
                </a:solidFill>
              </a:rPr>
              <a:t>Full Mouse and Keyboard support </a:t>
            </a:r>
            <a:endParaRPr lang="en-US" sz="1400" dirty="0">
              <a:solidFill>
                <a:srgbClr val="FFFFFF"/>
              </a:solidFill>
            </a:endParaRPr>
          </a:p>
        </p:txBody>
      </p:sp>
      <p:grpSp>
        <p:nvGrpSpPr>
          <p:cNvPr id="15" name="Group 5"/>
          <p:cNvGrpSpPr/>
          <p:nvPr/>
        </p:nvGrpSpPr>
        <p:grpSpPr>
          <a:xfrm>
            <a:off x="628383" y="1520818"/>
            <a:ext cx="2448645" cy="1577648"/>
            <a:chOff x="2764655" y="2329947"/>
            <a:chExt cx="3287788" cy="2172053"/>
          </a:xfrm>
        </p:grpSpPr>
        <p:cxnSp>
          <p:nvCxnSpPr>
            <p:cNvPr id="16" name="Straight Connector 15"/>
            <p:cNvCxnSpPr/>
            <p:nvPr/>
          </p:nvCxnSpPr>
          <p:spPr>
            <a:xfrm>
              <a:off x="4035906" y="2329947"/>
              <a:ext cx="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764655" y="3773192"/>
              <a:ext cx="3287788" cy="728808"/>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Windows Store, </a:t>
              </a:r>
            </a:p>
            <a:p>
              <a:pPr algn="ct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Windows Live, Office 365</a:t>
              </a:r>
              <a:endParaRPr lang="en-US" sz="1400" dirty="0">
                <a:solidFill>
                  <a:prstClr val="white"/>
                </a:solidFill>
                <a:ea typeface="Segoe UI" pitchFamily="34" charset="0"/>
                <a:cs typeface="Segoe UI" pitchFamily="34" charset="0"/>
              </a:endParaRPr>
            </a:p>
          </p:txBody>
        </p:sp>
        <p:pic>
          <p:nvPicPr>
            <p:cNvPr id="18" name="Picture 1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68092" y="3236396"/>
              <a:ext cx="308239" cy="328518"/>
            </a:xfrm>
            <a:prstGeom prst="rect">
              <a:avLst/>
            </a:prstGeom>
          </p:spPr>
        </p:pic>
        <p:sp>
          <p:nvSpPr>
            <p:cNvPr id="19" name="Rounded Rectangle 13341"/>
            <p:cNvSpPr/>
            <p:nvPr/>
          </p:nvSpPr>
          <p:spPr>
            <a:xfrm>
              <a:off x="3484808" y="2901773"/>
              <a:ext cx="1416583" cy="795195"/>
            </a:xfrm>
            <a:custGeom>
              <a:avLst/>
              <a:gdLst/>
              <a:ahLst/>
              <a:cxnLst/>
              <a:rect l="l" t="t" r="r" b="b"/>
              <a:pathLst>
                <a:path w="1236869" h="694313">
                  <a:moveTo>
                    <a:pt x="697593" y="0"/>
                  </a:moveTo>
                  <a:cubicBezTo>
                    <a:pt x="817346" y="0"/>
                    <a:pt x="918190" y="75049"/>
                    <a:pt x="947314" y="177497"/>
                  </a:cubicBezTo>
                  <a:cubicBezTo>
                    <a:pt x="950712" y="176593"/>
                    <a:pt x="954153" y="176535"/>
                    <a:pt x="957608" y="176535"/>
                  </a:cubicBezTo>
                  <a:cubicBezTo>
                    <a:pt x="1111840" y="176535"/>
                    <a:pt x="1236869" y="292444"/>
                    <a:pt x="1236869" y="435424"/>
                  </a:cubicBezTo>
                  <a:cubicBezTo>
                    <a:pt x="1236869" y="577344"/>
                    <a:pt x="1113687" y="692593"/>
                    <a:pt x="961030" y="693993"/>
                  </a:cubicBezTo>
                  <a:cubicBezTo>
                    <a:pt x="960777" y="694311"/>
                    <a:pt x="960518" y="694313"/>
                    <a:pt x="960258" y="694313"/>
                  </a:cubicBezTo>
                  <a:lnTo>
                    <a:pt x="957608" y="694313"/>
                  </a:lnTo>
                  <a:lnTo>
                    <a:pt x="184523" y="694313"/>
                  </a:lnTo>
                  <a:lnTo>
                    <a:pt x="178794" y="691940"/>
                  </a:lnTo>
                  <a:cubicBezTo>
                    <a:pt x="79577" y="690311"/>
                    <a:pt x="0" y="614974"/>
                    <a:pt x="0" y="522406"/>
                  </a:cubicBezTo>
                  <a:cubicBezTo>
                    <a:pt x="0" y="428246"/>
                    <a:pt x="82338" y="351915"/>
                    <a:pt x="183907" y="351915"/>
                  </a:cubicBezTo>
                  <a:lnTo>
                    <a:pt x="216369" y="355909"/>
                  </a:lnTo>
                  <a:cubicBezTo>
                    <a:pt x="238387" y="285587"/>
                    <a:pt x="308559" y="234589"/>
                    <a:pt x="391580" y="234589"/>
                  </a:cubicBezTo>
                  <a:lnTo>
                    <a:pt x="437816" y="243242"/>
                  </a:lnTo>
                  <a:cubicBezTo>
                    <a:pt x="437581" y="242513"/>
                    <a:pt x="437577" y="241781"/>
                    <a:pt x="437577" y="241048"/>
                  </a:cubicBezTo>
                  <a:cubicBezTo>
                    <a:pt x="437577" y="107921"/>
                    <a:pt x="553990" y="0"/>
                    <a:pt x="697593"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0" name="Group 102"/>
            <p:cNvGrpSpPr/>
            <p:nvPr/>
          </p:nvGrpSpPr>
          <p:grpSpPr>
            <a:xfrm>
              <a:off x="3889364" y="3268973"/>
              <a:ext cx="302088" cy="317888"/>
              <a:chOff x="3941654" y="1904481"/>
              <a:chExt cx="402080" cy="384645"/>
            </a:xfrm>
          </p:grpSpPr>
          <p:pic>
            <p:nvPicPr>
              <p:cNvPr id="21" name="Picture 20"/>
              <p:cNvPicPr>
                <a:picLocks noChangeAspect="1"/>
              </p:cNvPicPr>
              <p:nvPr/>
            </p:nvPicPr>
            <p:blipFill>
              <a:blip r:embed="rId7" cstate="screen">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3941654" y="1904481"/>
                <a:ext cx="303923" cy="303923"/>
              </a:xfrm>
              <a:prstGeom prst="rect">
                <a:avLst/>
              </a:prstGeom>
              <a:solidFill>
                <a:schemeClr val="accent1"/>
              </a:solidFill>
            </p:spPr>
          </p:pic>
          <p:pic>
            <p:nvPicPr>
              <p:cNvPr id="22" name="Picture 2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39811" y="1985203"/>
                <a:ext cx="303923" cy="303923"/>
              </a:xfrm>
              <a:prstGeom prst="rect">
                <a:avLst/>
              </a:prstGeom>
            </p:spPr>
          </p:pic>
        </p:grpSp>
      </p:grpSp>
      <p:grpSp>
        <p:nvGrpSpPr>
          <p:cNvPr id="23" name="Group 22"/>
          <p:cNvGrpSpPr/>
          <p:nvPr/>
        </p:nvGrpSpPr>
        <p:grpSpPr>
          <a:xfrm>
            <a:off x="6421173" y="1824246"/>
            <a:ext cx="1986008" cy="595180"/>
            <a:chOff x="6571132" y="2161355"/>
            <a:chExt cx="2403070" cy="720168"/>
          </a:xfrm>
        </p:grpSpPr>
        <p:pic>
          <p:nvPicPr>
            <p:cNvPr id="24" name="Picture 2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71132" y="2499753"/>
              <a:ext cx="501339" cy="381770"/>
            </a:xfrm>
            <a:prstGeom prst="rect">
              <a:avLst/>
            </a:prstGeom>
          </p:spPr>
        </p:pic>
        <p:sp>
          <p:nvSpPr>
            <p:cNvPr id="25" name="TextBox 24"/>
            <p:cNvSpPr txBox="1"/>
            <p:nvPr/>
          </p:nvSpPr>
          <p:spPr>
            <a:xfrm>
              <a:off x="7567325" y="2348661"/>
              <a:ext cx="1406877" cy="270830"/>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SharePoint</a:t>
              </a:r>
              <a:endParaRPr lang="en-US" sz="1400" dirty="0">
                <a:solidFill>
                  <a:prstClr val="white"/>
                </a:solidFill>
                <a:ea typeface="Segoe UI" pitchFamily="34" charset="0"/>
                <a:cs typeface="Segoe UI" pitchFamily="34" charset="0"/>
              </a:endParaRPr>
            </a:p>
          </p:txBody>
        </p:sp>
        <p:sp>
          <p:nvSpPr>
            <p:cNvPr id="26" name="TextBox 25"/>
            <p:cNvSpPr txBox="1"/>
            <p:nvPr/>
          </p:nvSpPr>
          <p:spPr>
            <a:xfrm>
              <a:off x="6571132" y="2161355"/>
              <a:ext cx="1406877" cy="270828"/>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Exchange</a:t>
              </a:r>
              <a:endParaRPr lang="en-US" sz="1400" dirty="0">
                <a:solidFill>
                  <a:prstClr val="white"/>
                </a:solidFill>
                <a:ea typeface="Segoe UI" pitchFamily="34" charset="0"/>
                <a:cs typeface="Segoe UI" pitchFamily="34" charset="0"/>
              </a:endParaRPr>
            </a:p>
          </p:txBody>
        </p:sp>
      </p:grpSp>
      <p:pic>
        <p:nvPicPr>
          <p:cNvPr id="27" name="Picture 7" descr="C:\Users\v-junyo.REDMOND\Downloads\picasion.com_47562b368667ae2cdfc03232e83d1978.gif"/>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rot="20149238">
            <a:off x="5832862" y="3359265"/>
            <a:ext cx="912085" cy="21328"/>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5955555" y="4778220"/>
            <a:ext cx="2321019" cy="430887"/>
          </a:xfrm>
          <a:prstGeom prst="rect">
            <a:avLst/>
          </a:prstGeom>
          <a:noFill/>
        </p:spPr>
        <p:txBody>
          <a:bodyPr wrap="square" lIns="0" tIns="0" rIns="0" bIns="0" rtlCol="0">
            <a:spAutoFit/>
          </a:bodyPr>
          <a:lstStyle/>
          <a:p>
            <a:r>
              <a:rPr lang="en-US" sz="1400" dirty="0" smtClean="0">
                <a:solidFill>
                  <a:srgbClr val="FFFFFF">
                    <a:alpha val="99000"/>
                  </a:srgbClr>
                </a:solidFill>
              </a:rPr>
              <a:t>Pen &amp; </a:t>
            </a:r>
          </a:p>
          <a:p>
            <a:r>
              <a:rPr lang="en-US" sz="1400" dirty="0" smtClean="0">
                <a:solidFill>
                  <a:srgbClr val="FFFFFF">
                    <a:alpha val="99000"/>
                  </a:srgbClr>
                </a:solidFill>
              </a:rPr>
              <a:t>Handwriting support </a:t>
            </a:r>
          </a:p>
        </p:txBody>
      </p:sp>
      <p:pic>
        <p:nvPicPr>
          <p:cNvPr id="29" name="Picture 2" descr="C:\Users\v-junyo\Desktop\1321851202_hand_2.png"/>
          <p:cNvPicPr>
            <a:picLocks noChangeAspect="1" noChangeArrowheads="1"/>
          </p:cNvPicPr>
          <p:nvPr/>
        </p:nvPicPr>
        <p:blipFill>
          <a:blip r:embed="rId10">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796693" y="3925126"/>
            <a:ext cx="638993" cy="638993"/>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 11"/>
          <p:cNvGrpSpPr/>
          <p:nvPr/>
        </p:nvGrpSpPr>
        <p:grpSpPr>
          <a:xfrm>
            <a:off x="5548056" y="2640669"/>
            <a:ext cx="2698444" cy="480345"/>
            <a:chOff x="1463740" y="3027834"/>
            <a:chExt cx="6819358" cy="581218"/>
          </a:xfrm>
        </p:grpSpPr>
        <p:grpSp>
          <p:nvGrpSpPr>
            <p:cNvPr id="31" name="Group 86"/>
            <p:cNvGrpSpPr/>
            <p:nvPr/>
          </p:nvGrpSpPr>
          <p:grpSpPr>
            <a:xfrm>
              <a:off x="1463740" y="3027834"/>
              <a:ext cx="3518275" cy="429422"/>
              <a:chOff x="6842542" y="3644557"/>
              <a:chExt cx="2697185" cy="730999"/>
            </a:xfrm>
            <a:solidFill>
              <a:srgbClr val="FFFFFF">
                <a:alpha val="56078"/>
              </a:srgbClr>
            </a:solidFill>
            <a:scene3d>
              <a:camera prst="isometricOffAxis1Left"/>
              <a:lightRig rig="threePt" dir="t"/>
            </a:scene3d>
          </p:grpSpPr>
          <p:sp>
            <p:nvSpPr>
              <p:cNvPr id="35" name="Rectangle 34"/>
              <p:cNvSpPr/>
              <p:nvPr/>
            </p:nvSpPr>
            <p:spPr>
              <a:xfrm rot="16200000">
                <a:off x="7909280" y="2577819"/>
                <a:ext cx="563709" cy="2697185"/>
              </a:xfrm>
              <a:prstGeom prst="rect">
                <a:avLst/>
              </a:prstGeom>
              <a:grpFill/>
              <a:ln>
                <a:noFill/>
              </a:ln>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6" name="TextBox 35"/>
              <p:cNvSpPr txBox="1"/>
              <p:nvPr/>
            </p:nvSpPr>
            <p:spPr>
              <a:xfrm>
                <a:off x="6970073" y="3914529"/>
                <a:ext cx="2442121" cy="461027"/>
              </a:xfrm>
              <a:prstGeom prst="rect">
                <a:avLst/>
              </a:prstGeom>
              <a:noFill/>
              <a:sp3d/>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endParaRPr lang="en-US" sz="1400" dirty="0">
                  <a:solidFill>
                    <a:prstClr val="black"/>
                  </a:solidFill>
                  <a:ea typeface="Segoe UI" pitchFamily="34" charset="0"/>
                  <a:cs typeface="Segoe UI" pitchFamily="34" charset="0"/>
                </a:endParaRPr>
              </a:p>
            </p:txBody>
          </p:sp>
        </p:grpSp>
        <p:grpSp>
          <p:nvGrpSpPr>
            <p:cNvPr id="32" name="Group 92"/>
            <p:cNvGrpSpPr/>
            <p:nvPr/>
          </p:nvGrpSpPr>
          <p:grpSpPr>
            <a:xfrm>
              <a:off x="4038787" y="3282881"/>
              <a:ext cx="4244311" cy="326171"/>
              <a:chOff x="6842541" y="3243211"/>
              <a:chExt cx="3892567" cy="563710"/>
            </a:xfrm>
            <a:solidFill>
              <a:schemeClr val="bg1"/>
            </a:solidFill>
          </p:grpSpPr>
          <p:sp>
            <p:nvSpPr>
              <p:cNvPr id="33" name="Rectangle 32"/>
              <p:cNvSpPr/>
              <p:nvPr/>
            </p:nvSpPr>
            <p:spPr>
              <a:xfrm rot="16200000">
                <a:off x="8506970" y="1578782"/>
                <a:ext cx="563710" cy="38925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4" name="TextBox 33"/>
              <p:cNvSpPr txBox="1"/>
              <p:nvPr/>
            </p:nvSpPr>
            <p:spPr>
              <a:xfrm>
                <a:off x="7496318" y="3315238"/>
                <a:ext cx="2442119" cy="479468"/>
              </a:xfrm>
              <a:prstGeom prst="rect">
                <a:avLst/>
              </a:prstGeom>
              <a:grp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100" b="1" dirty="0" smtClean="0">
                    <a:solidFill>
                      <a:srgbClr val="000000">
                        <a:lumMod val="65000"/>
                        <a:lumOff val="35000"/>
                      </a:srgbClr>
                    </a:solidFill>
                    <a:ea typeface="Segoe UI" pitchFamily="34" charset="0"/>
                    <a:cs typeface="Segoe UI" pitchFamily="34" charset="0"/>
                  </a:rPr>
                  <a:t>FIREWALL</a:t>
                </a:r>
                <a:endParaRPr lang="en-US" sz="1100" b="1" dirty="0">
                  <a:solidFill>
                    <a:srgbClr val="000000">
                      <a:lumMod val="65000"/>
                      <a:lumOff val="35000"/>
                    </a:srgbClr>
                  </a:solidFill>
                  <a:ea typeface="Segoe UI" pitchFamily="34" charset="0"/>
                  <a:cs typeface="Segoe UI" pitchFamily="34" charset="0"/>
                </a:endParaRPr>
              </a:p>
            </p:txBody>
          </p:sp>
        </p:grpSp>
      </p:grpSp>
      <p:sp>
        <p:nvSpPr>
          <p:cNvPr id="37" name="Rounded Rectangle 48"/>
          <p:cNvSpPr/>
          <p:nvPr/>
        </p:nvSpPr>
        <p:spPr>
          <a:xfrm rot="16200000" flipV="1">
            <a:off x="3575824" y="2665030"/>
            <a:ext cx="1778428" cy="2611046"/>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39" name="Picture 7" descr="C:\Users\v-junyo.REDMOND\Downloads\picasion.com_47562b368667ae2cdfc03232e83d1978.gif"/>
          <p:cNvPicPr>
            <a:picLocks noChangeAspect="1" noChangeArrowheads="1" noCrop="1"/>
          </p:cNvPicPr>
          <p:nvPr/>
        </p:nvPicPr>
        <p:blipFill>
          <a:blip r:embed="rId9">
            <a:extLst>
              <a:ext uri="{28A0092B-C50C-407E-A947-70E740481C1C}">
                <a14:useLocalDpi xmlns:a14="http://schemas.microsoft.com/office/drawing/2010/main" val="0"/>
              </a:ext>
            </a:extLst>
          </a:blip>
          <a:srcRect/>
          <a:stretch>
            <a:fillRect/>
          </a:stretch>
        </p:blipFill>
        <p:spPr bwMode="auto">
          <a:xfrm rot="12600000">
            <a:off x="2217329" y="3273901"/>
            <a:ext cx="912085" cy="21328"/>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Group 43"/>
          <p:cNvGrpSpPr/>
          <p:nvPr/>
        </p:nvGrpSpPr>
        <p:grpSpPr>
          <a:xfrm>
            <a:off x="3330531" y="4525497"/>
            <a:ext cx="2343481" cy="180847"/>
            <a:chOff x="3275442" y="4875112"/>
            <a:chExt cx="3119174" cy="240708"/>
          </a:xfrm>
        </p:grpSpPr>
        <p:pic>
          <p:nvPicPr>
            <p:cNvPr id="41" name="Picture 2"/>
            <p:cNvPicPr>
              <a:picLocks noChangeAspect="1" noChangeArrowheads="1"/>
            </p:cNvPicPr>
            <p:nvPr/>
          </p:nvPicPr>
          <p:blipFill rotWithShape="1">
            <a:blip r:embed="rId12">
              <a:extLst>
                <a:ext uri="{28A0092B-C50C-407E-A947-70E740481C1C}">
                  <a14:useLocalDpi xmlns:a14="http://schemas.microsoft.com/office/drawing/2010/main" val="0"/>
                </a:ext>
              </a:extLst>
            </a:blip>
            <a:srcRect/>
            <a:stretch/>
          </p:blipFill>
          <p:spPr bwMode="auto">
            <a:xfrm>
              <a:off x="3430206" y="4907196"/>
              <a:ext cx="205960" cy="16691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726962" y="4907196"/>
              <a:ext cx="860573" cy="208624"/>
            </a:xfrm>
            <a:prstGeom prst="rect">
              <a:avLst/>
            </a:prstGeom>
          </p:spPr>
        </p:pic>
        <p:cxnSp>
          <p:nvCxnSpPr>
            <p:cNvPr id="43" name="Straight Connector 42"/>
            <p:cNvCxnSpPr/>
            <p:nvPr/>
          </p:nvCxnSpPr>
          <p:spPr>
            <a:xfrm>
              <a:off x="3275442" y="4875112"/>
              <a:ext cx="3119174" cy="0"/>
            </a:xfrm>
            <a:prstGeom prst="line">
              <a:avLst/>
            </a:prstGeom>
            <a:ln w="3175">
              <a:solidFill>
                <a:srgbClr val="FFFFFF">
                  <a:alpha val="36863"/>
                </a:srgbClr>
              </a:solidFill>
            </a:ln>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6421173" y="4179909"/>
            <a:ext cx="2146974" cy="215444"/>
          </a:xfrm>
          <a:prstGeom prst="rect">
            <a:avLst/>
          </a:prstGeom>
          <a:noFill/>
        </p:spPr>
        <p:txBody>
          <a:bodyPr wrap="square" lIns="0" tIns="0" rIns="0" bIns="0" rtlCol="0">
            <a:spAutoFit/>
          </a:bodyPr>
          <a:lstStyle/>
          <a:p>
            <a:r>
              <a:rPr lang="en-US" sz="1400" dirty="0" smtClean="0">
                <a:solidFill>
                  <a:srgbClr val="FFFFFF">
                    <a:alpha val="99000"/>
                  </a:srgbClr>
                </a:solidFill>
              </a:rPr>
              <a:t>Touch First</a:t>
            </a:r>
          </a:p>
        </p:txBody>
      </p:sp>
      <p:sp>
        <p:nvSpPr>
          <p:cNvPr id="46" name="Rounded Rectangle 45"/>
          <p:cNvSpPr/>
          <p:nvPr/>
        </p:nvSpPr>
        <p:spPr bwMode="auto">
          <a:xfrm>
            <a:off x="3384922" y="4450379"/>
            <a:ext cx="2163134" cy="252632"/>
          </a:xfrm>
          <a:prstGeom prst="round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47" name="Rectangle 46"/>
          <p:cNvSpPr/>
          <p:nvPr/>
        </p:nvSpPr>
        <p:spPr>
          <a:xfrm>
            <a:off x="9045295" y="3957746"/>
            <a:ext cx="3005049" cy="2103128"/>
          </a:xfrm>
          <a:prstGeom prst="rect">
            <a:avLst/>
          </a:prstGeom>
        </p:spPr>
        <p:txBody>
          <a:bodyPr wrap="square" lIns="91428" tIns="45714" rIns="91428" bIns="45714">
            <a:spAutoFit/>
          </a:bodyPr>
          <a:lstStyle/>
          <a:p>
            <a:pPr marL="0" lvl="1">
              <a:lnSpc>
                <a:spcPct val="90000"/>
              </a:lnSpc>
              <a:spcAft>
                <a:spcPts val="400"/>
              </a:spcAft>
              <a:buClr>
                <a:srgbClr val="FFFFFF"/>
              </a:buClr>
              <a:buSzPct val="90000"/>
              <a:tabLst>
                <a:tab pos="630238" algn="l"/>
              </a:tabLst>
              <a:defRPr/>
            </a:pPr>
            <a:r>
              <a:rPr lang="en-US" sz="2000" spc="-50" dirty="0">
                <a:solidFill>
                  <a:srgbClr val="F2F2F2"/>
                </a:solidFill>
              </a:rPr>
              <a:t>BENEFITS</a:t>
            </a:r>
          </a:p>
          <a:p>
            <a:pPr marL="169863" lvl="1" indent="-169863">
              <a:lnSpc>
                <a:spcPct val="80000"/>
              </a:lnSpc>
              <a:spcAft>
                <a:spcPts val="400"/>
              </a:spcAft>
              <a:buClr>
                <a:srgbClr val="FFFFFF"/>
              </a:buClr>
              <a:buSzPct val="90000"/>
              <a:buFont typeface="Arial" pitchFamily="34" charset="0"/>
              <a:buChar char="•"/>
              <a:tabLst>
                <a:tab pos="630238" algn="l"/>
              </a:tabLst>
              <a:defRPr/>
            </a:pPr>
            <a:r>
              <a:rPr lang="en-US" sz="1500" spc="-50" dirty="0">
                <a:solidFill>
                  <a:srgbClr val="F2F2F2"/>
                </a:solidFill>
              </a:rPr>
              <a:t>Touch-first UI for new work styles</a:t>
            </a:r>
          </a:p>
          <a:p>
            <a:pPr marL="169863" lvl="1" indent="-169863">
              <a:lnSpc>
                <a:spcPct val="80000"/>
              </a:lnSpc>
              <a:spcAft>
                <a:spcPts val="400"/>
              </a:spcAft>
              <a:buClr>
                <a:srgbClr val="FFFFFF"/>
              </a:buClr>
              <a:buSzPct val="90000"/>
              <a:buFont typeface="Arial" pitchFamily="34" charset="0"/>
              <a:buChar char="•"/>
              <a:tabLst>
                <a:tab pos="630238" algn="l"/>
              </a:tabLst>
              <a:defRPr/>
            </a:pPr>
            <a:r>
              <a:rPr lang="en-US" sz="1500" spc="-50" dirty="0">
                <a:solidFill>
                  <a:srgbClr val="F2F2F2"/>
                </a:solidFill>
              </a:rPr>
              <a:t>Always on and always connected to keep you always </a:t>
            </a:r>
            <a:r>
              <a:rPr lang="en-US" sz="1500" spc="-50" dirty="0" smtClean="0">
                <a:solidFill>
                  <a:srgbClr val="F2F2F2"/>
                </a:solidFill>
              </a:rPr>
              <a:t>up-to-date</a:t>
            </a:r>
            <a:endParaRPr lang="en-US" sz="1500" spc="-50" dirty="0">
              <a:solidFill>
                <a:srgbClr val="F2F2F2"/>
              </a:solidFill>
            </a:endParaRPr>
          </a:p>
          <a:p>
            <a:pPr marL="169863" lvl="1" indent="-169863">
              <a:lnSpc>
                <a:spcPct val="80000"/>
              </a:lnSpc>
              <a:spcAft>
                <a:spcPts val="400"/>
              </a:spcAft>
              <a:buClr>
                <a:srgbClr val="FFFFFF"/>
              </a:buClr>
              <a:buSzPct val="90000"/>
              <a:buFont typeface="Arial" pitchFamily="34" charset="0"/>
              <a:buChar char="•"/>
              <a:tabLst>
                <a:tab pos="630238" algn="l"/>
              </a:tabLst>
              <a:defRPr/>
            </a:pPr>
            <a:r>
              <a:rPr lang="en-US" sz="1500" spc="-50" dirty="0" smtClean="0">
                <a:solidFill>
                  <a:srgbClr val="F2F2F2"/>
                </a:solidFill>
              </a:rPr>
              <a:t>New interface provides at-a-glance </a:t>
            </a:r>
            <a:r>
              <a:rPr lang="en-US" sz="1500" spc="-50" dirty="0">
                <a:solidFill>
                  <a:srgbClr val="F2F2F2"/>
                </a:solidFill>
              </a:rPr>
              <a:t>access to critical data</a:t>
            </a:r>
          </a:p>
          <a:p>
            <a:pPr marL="169863" lvl="1" indent="-169863">
              <a:lnSpc>
                <a:spcPct val="80000"/>
              </a:lnSpc>
              <a:spcAft>
                <a:spcPts val="400"/>
              </a:spcAft>
              <a:buClr>
                <a:srgbClr val="FFFFFF"/>
              </a:buClr>
              <a:buSzPct val="90000"/>
              <a:buFont typeface="Arial" pitchFamily="34" charset="0"/>
              <a:buChar char="•"/>
              <a:tabLst>
                <a:tab pos="630238" algn="l"/>
              </a:tabLst>
              <a:defRPr/>
            </a:pPr>
            <a:r>
              <a:rPr lang="en-US" sz="1500" spc="-50" dirty="0">
                <a:solidFill>
                  <a:srgbClr val="F2F2F2"/>
                </a:solidFill>
              </a:rPr>
              <a:t>Keyboard, </a:t>
            </a:r>
            <a:r>
              <a:rPr lang="en-US" sz="1500" spc="-50" dirty="0" smtClean="0">
                <a:solidFill>
                  <a:srgbClr val="F2F2F2"/>
                </a:solidFill>
              </a:rPr>
              <a:t>mouse, pen </a:t>
            </a:r>
            <a:r>
              <a:rPr lang="en-US" sz="1500" spc="-50" dirty="0">
                <a:solidFill>
                  <a:srgbClr val="F2F2F2"/>
                </a:solidFill>
              </a:rPr>
              <a:t>support</a:t>
            </a:r>
          </a:p>
          <a:p>
            <a:pPr marL="169863" lvl="1" indent="-169863">
              <a:lnSpc>
                <a:spcPct val="80000"/>
              </a:lnSpc>
              <a:spcAft>
                <a:spcPts val="400"/>
              </a:spcAft>
              <a:buClr>
                <a:srgbClr val="FFFFFF"/>
              </a:buClr>
              <a:buSzPct val="90000"/>
              <a:buFont typeface="Arial" pitchFamily="34" charset="0"/>
              <a:buChar char="•"/>
              <a:tabLst>
                <a:tab pos="630238" algn="l"/>
              </a:tabLst>
              <a:defRPr/>
            </a:pPr>
            <a:r>
              <a:rPr lang="en-US" sz="1500" spc="-50" dirty="0">
                <a:solidFill>
                  <a:srgbClr val="F2F2F2"/>
                </a:solidFill>
              </a:rPr>
              <a:t>Access to your </a:t>
            </a:r>
            <a:r>
              <a:rPr lang="en-US" sz="1500" spc="-50" dirty="0" smtClean="0">
                <a:solidFill>
                  <a:srgbClr val="F2F2F2"/>
                </a:solidFill>
              </a:rPr>
              <a:t>corporate infrastructure </a:t>
            </a:r>
            <a:r>
              <a:rPr lang="en-US" sz="1500" spc="-50" dirty="0">
                <a:solidFill>
                  <a:srgbClr val="F2F2F2"/>
                </a:solidFill>
              </a:rPr>
              <a:t>and cloud apps</a:t>
            </a:r>
          </a:p>
        </p:txBody>
      </p:sp>
      <p:sp>
        <p:nvSpPr>
          <p:cNvPr id="83" name="AutoShape 6" descr="https://mediabank.partners.extranet.microsoft.com/Assets/Active/U-Z/Windows_Live/Logos/Microsoft%20SkyDrive/Microsoft%20Version/Vertical/online-rgb/ms-SkyDrive_v_rgb.png"/>
          <p:cNvSpPr>
            <a:spLocks noChangeAspect="1" noChangeArrowheads="1"/>
          </p:cNvSpPr>
          <p:nvPr/>
        </p:nvSpPr>
        <p:spPr bwMode="auto">
          <a:xfrm>
            <a:off x="63500" y="-5596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pic>
        <p:nvPicPr>
          <p:cNvPr id="71" name="Picture 10"/>
          <p:cNvPicPr>
            <a:picLocks noChangeAspect="1" noChangeArrowheads="1"/>
          </p:cNvPicPr>
          <p:nvPr/>
        </p:nvPicPr>
        <p:blipFill rotWithShape="1">
          <a:blip r:embed="rId14">
            <a:extLst>
              <a:ext uri="{28A0092B-C50C-407E-A947-70E740481C1C}">
                <a14:useLocalDpi xmlns:a14="http://schemas.microsoft.com/office/drawing/2010/main" val="0"/>
              </a:ext>
            </a:extLst>
          </a:blip>
          <a:srcRect r="5813"/>
          <a:stretch/>
        </p:blipFill>
        <p:spPr bwMode="auto">
          <a:xfrm>
            <a:off x="3430977" y="3319930"/>
            <a:ext cx="2153104" cy="1131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8752402"/>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46"/>
                                        </p:tgtEl>
                                      </p:cBhvr>
                                    </p:animEffect>
                                    <p:set>
                                      <p:cBhvr>
                                        <p:cTn id="7" dur="1" fill="hold">
                                          <p:stCondLst>
                                            <p:cond delay="999"/>
                                          </p:stCondLst>
                                        </p:cTn>
                                        <p:tgtEl>
                                          <p:spTgt spid="46"/>
                                        </p:tgtEl>
                                        <p:attrNameLst>
                                          <p:attrName>style.visibility</p:attrName>
                                        </p:attrNameLst>
                                      </p:cBhvr>
                                      <p:to>
                                        <p:strVal val="hidden"/>
                                      </p:to>
                                    </p:set>
                                  </p:childTnLst>
                                </p:cTn>
                              </p:par>
                              <p:par>
                                <p:cTn id="8" presetID="42"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anim calcmode="lin" valueType="num">
                                      <p:cBhvr>
                                        <p:cTn id="11" dur="500" fill="hold"/>
                                        <p:tgtEl>
                                          <p:spTgt spid="37"/>
                                        </p:tgtEl>
                                        <p:attrNameLst>
                                          <p:attrName>ppt_x</p:attrName>
                                        </p:attrNameLst>
                                      </p:cBhvr>
                                      <p:tavLst>
                                        <p:tav tm="0">
                                          <p:val>
                                            <p:strVal val="#ppt_x"/>
                                          </p:val>
                                        </p:tav>
                                        <p:tav tm="100000">
                                          <p:val>
                                            <p:strVal val="#ppt_x"/>
                                          </p:val>
                                        </p:tav>
                                      </p:tavLst>
                                    </p:anim>
                                    <p:anim calcmode="lin" valueType="num">
                                      <p:cBhvr>
                                        <p:cTn id="12" dur="500" fill="hold"/>
                                        <p:tgtEl>
                                          <p:spTgt spid="37"/>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 presetClass="entr" presetSubtype="0" fill="hold" nodeType="afterEffect">
                                  <p:stCondLst>
                                    <p:cond delay="0"/>
                                  </p:stCondLst>
                                  <p:childTnLst>
                                    <p:set>
                                      <p:cBhvr>
                                        <p:cTn id="15" dur="1" fill="hold">
                                          <p:stCondLst>
                                            <p:cond delay="0"/>
                                          </p:stCondLst>
                                        </p:cTn>
                                        <p:tgtEl>
                                          <p:spTgt spid="71"/>
                                        </p:tgtEl>
                                        <p:attrNameLst>
                                          <p:attrName>style.visibility</p:attrName>
                                        </p:attrNameLst>
                                      </p:cBhvr>
                                      <p:to>
                                        <p:strVal val="visible"/>
                                      </p:to>
                                    </p:set>
                                  </p:childTnLst>
                                </p:cTn>
                              </p:par>
                              <p:par>
                                <p:cTn id="16" presetID="10" presetClass="entr" presetSubtype="0"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2600"/>
                                        <p:tgtEl>
                                          <p:spTgt spid="71"/>
                                        </p:tgtEl>
                                      </p:cBhvr>
                                    </p:animEffect>
                                    <p:set>
                                      <p:cBhvr>
                                        <p:cTn id="26" dur="1" fill="hold">
                                          <p:stCondLst>
                                            <p:cond delay="2599"/>
                                          </p:stCondLst>
                                        </p:cTn>
                                        <p:tgtEl>
                                          <p:spTgt spid="71"/>
                                        </p:tgtEl>
                                        <p:attrNameLst>
                                          <p:attrName>style.visibility</p:attrName>
                                        </p:attrNameLst>
                                      </p:cBhvr>
                                      <p:to>
                                        <p:strVal val="hidden"/>
                                      </p:to>
                                    </p:set>
                                  </p:childTnLst>
                                </p:cTn>
                              </p:par>
                            </p:childTnLst>
                          </p:cTn>
                        </p:par>
                        <p:par>
                          <p:cTn id="27" fill="hold">
                            <p:stCondLst>
                              <p:cond delay="2600"/>
                            </p:stCondLst>
                            <p:childTnLst>
                              <p:par>
                                <p:cTn id="28" presetID="10" presetClass="entr" presetSubtype="0"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childTnLst>
                          </p:cTn>
                        </p:par>
                        <p:par>
                          <p:cTn id="31" fill="hold">
                            <p:stCondLst>
                              <p:cond delay="3100"/>
                            </p:stCondLst>
                            <p:childTnLst>
                              <p:par>
                                <p:cTn id="32" presetID="10" presetClass="entr" presetSubtype="0"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par>
                                <p:cTn id="38" presetID="10" presetClass="entr" presetSubtype="0"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childTnLst>
                          </p:cTn>
                        </p:par>
                        <p:par>
                          <p:cTn id="41" fill="hold">
                            <p:stCondLst>
                              <p:cond delay="3600"/>
                            </p:stCondLst>
                            <p:childTnLst>
                              <p:par>
                                <p:cTn id="42" presetID="42" presetClass="entr" presetSubtype="0"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par>
                                <p:cTn id="47" presetID="10"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childTnLst>
                          </p:cTn>
                        </p:par>
                        <p:par>
                          <p:cTn id="50" fill="hold">
                            <p:stCondLst>
                              <p:cond delay="4600"/>
                            </p:stCondLst>
                            <p:childTnLst>
                              <p:par>
                                <p:cTn id="51" presetID="22" presetClass="entr" presetSubtype="8" fill="hold" nodeType="afterEffect">
                                  <p:stCondLst>
                                    <p:cond delay="0"/>
                                  </p:stCondLst>
                                  <p:childTnLst>
                                    <p:set>
                                      <p:cBhvr>
                                        <p:cTn id="52" dur="1" fill="hold">
                                          <p:stCondLst>
                                            <p:cond delay="0"/>
                                          </p:stCondLst>
                                        </p:cTn>
                                        <p:tgtEl>
                                          <p:spTgt spid="47">
                                            <p:txEl>
                                              <p:pRg st="0" end="0"/>
                                            </p:txEl>
                                          </p:spTgt>
                                        </p:tgtEl>
                                        <p:attrNameLst>
                                          <p:attrName>style.visibility</p:attrName>
                                        </p:attrNameLst>
                                      </p:cBhvr>
                                      <p:to>
                                        <p:strVal val="visible"/>
                                      </p:to>
                                    </p:set>
                                    <p:animEffect transition="in" filter="wipe(left)">
                                      <p:cBhvr>
                                        <p:cTn id="53" dur="500"/>
                                        <p:tgtEl>
                                          <p:spTgt spid="47">
                                            <p:txEl>
                                              <p:pRg st="0" end="0"/>
                                            </p:txEl>
                                          </p:spTgt>
                                        </p:tgtEl>
                                      </p:cBhvr>
                                    </p:animEffect>
                                  </p:childTnLst>
                                </p:cTn>
                              </p:par>
                              <p:par>
                                <p:cTn id="54" presetID="22" presetClass="entr" presetSubtype="8" fill="hold" nodeType="withEffect">
                                  <p:stCondLst>
                                    <p:cond delay="0"/>
                                  </p:stCondLst>
                                  <p:childTnLst>
                                    <p:set>
                                      <p:cBhvr>
                                        <p:cTn id="55" dur="1" fill="hold">
                                          <p:stCondLst>
                                            <p:cond delay="0"/>
                                          </p:stCondLst>
                                        </p:cTn>
                                        <p:tgtEl>
                                          <p:spTgt spid="47">
                                            <p:txEl>
                                              <p:pRg st="2" end="2"/>
                                            </p:txEl>
                                          </p:spTgt>
                                        </p:tgtEl>
                                        <p:attrNameLst>
                                          <p:attrName>style.visibility</p:attrName>
                                        </p:attrNameLst>
                                      </p:cBhvr>
                                      <p:to>
                                        <p:strVal val="visible"/>
                                      </p:to>
                                    </p:set>
                                    <p:animEffect transition="in" filter="wipe(left)">
                                      <p:cBhvr>
                                        <p:cTn id="56" dur="500"/>
                                        <p:tgtEl>
                                          <p:spTgt spid="47">
                                            <p:txEl>
                                              <p:pRg st="2" end="2"/>
                                            </p:txEl>
                                          </p:spTgt>
                                        </p:tgtEl>
                                      </p:cBhvr>
                                    </p:animEffect>
                                  </p:childTnLst>
                                </p:cTn>
                              </p:par>
                              <p:par>
                                <p:cTn id="57" presetID="22" presetClass="entr" presetSubtype="8" fill="hold" nodeType="withEffect">
                                  <p:stCondLst>
                                    <p:cond delay="0"/>
                                  </p:stCondLst>
                                  <p:childTnLst>
                                    <p:set>
                                      <p:cBhvr>
                                        <p:cTn id="58" dur="1" fill="hold">
                                          <p:stCondLst>
                                            <p:cond delay="0"/>
                                          </p:stCondLst>
                                        </p:cTn>
                                        <p:tgtEl>
                                          <p:spTgt spid="47">
                                            <p:txEl>
                                              <p:pRg st="3" end="3"/>
                                            </p:txEl>
                                          </p:spTgt>
                                        </p:tgtEl>
                                        <p:attrNameLst>
                                          <p:attrName>style.visibility</p:attrName>
                                        </p:attrNameLst>
                                      </p:cBhvr>
                                      <p:to>
                                        <p:strVal val="visible"/>
                                      </p:to>
                                    </p:set>
                                    <p:animEffect transition="in" filter="wipe(left)">
                                      <p:cBhvr>
                                        <p:cTn id="59" dur="500"/>
                                        <p:tgtEl>
                                          <p:spTgt spid="47">
                                            <p:txEl>
                                              <p:pRg st="3" end="3"/>
                                            </p:txEl>
                                          </p:spTgt>
                                        </p:tgtEl>
                                      </p:cBhvr>
                                    </p:animEffect>
                                  </p:childTnLst>
                                </p:cTn>
                              </p:par>
                              <p:par>
                                <p:cTn id="60" presetID="22" presetClass="entr" presetSubtype="8" fill="hold" nodeType="withEffect">
                                  <p:stCondLst>
                                    <p:cond delay="0"/>
                                  </p:stCondLst>
                                  <p:childTnLst>
                                    <p:set>
                                      <p:cBhvr>
                                        <p:cTn id="61" dur="1" fill="hold">
                                          <p:stCondLst>
                                            <p:cond delay="0"/>
                                          </p:stCondLst>
                                        </p:cTn>
                                        <p:tgtEl>
                                          <p:spTgt spid="47">
                                            <p:txEl>
                                              <p:pRg st="1" end="1"/>
                                            </p:txEl>
                                          </p:spTgt>
                                        </p:tgtEl>
                                        <p:attrNameLst>
                                          <p:attrName>style.visibility</p:attrName>
                                        </p:attrNameLst>
                                      </p:cBhvr>
                                      <p:to>
                                        <p:strVal val="visible"/>
                                      </p:to>
                                    </p:set>
                                    <p:animEffect transition="in" filter="wipe(left)">
                                      <p:cBhvr>
                                        <p:cTn id="62" dur="500"/>
                                        <p:tgtEl>
                                          <p:spTgt spid="47">
                                            <p:txEl>
                                              <p:pRg st="1" end="1"/>
                                            </p:txEl>
                                          </p:spTgt>
                                        </p:tgtEl>
                                      </p:cBhvr>
                                    </p:animEffect>
                                  </p:childTnLst>
                                </p:cTn>
                              </p:par>
                              <p:par>
                                <p:cTn id="63" presetID="22" presetClass="entr" presetSubtype="8" fill="hold" nodeType="withEffect">
                                  <p:stCondLst>
                                    <p:cond delay="0"/>
                                  </p:stCondLst>
                                  <p:childTnLst>
                                    <p:set>
                                      <p:cBhvr>
                                        <p:cTn id="64" dur="1" fill="hold">
                                          <p:stCondLst>
                                            <p:cond delay="0"/>
                                          </p:stCondLst>
                                        </p:cTn>
                                        <p:tgtEl>
                                          <p:spTgt spid="47">
                                            <p:txEl>
                                              <p:pRg st="4" end="4"/>
                                            </p:txEl>
                                          </p:spTgt>
                                        </p:tgtEl>
                                        <p:attrNameLst>
                                          <p:attrName>style.visibility</p:attrName>
                                        </p:attrNameLst>
                                      </p:cBhvr>
                                      <p:to>
                                        <p:strVal val="visible"/>
                                      </p:to>
                                    </p:set>
                                    <p:animEffect transition="in" filter="wipe(left)">
                                      <p:cBhvr>
                                        <p:cTn id="65" dur="500"/>
                                        <p:tgtEl>
                                          <p:spTgt spid="47">
                                            <p:txEl>
                                              <p:pRg st="4" end="4"/>
                                            </p:txEl>
                                          </p:spTgt>
                                        </p:tgtEl>
                                      </p:cBhvr>
                                    </p:animEffect>
                                  </p:childTnLst>
                                </p:cTn>
                              </p:par>
                              <p:par>
                                <p:cTn id="66" presetID="22" presetClass="entr" presetSubtype="8" fill="hold" nodeType="withEffect">
                                  <p:stCondLst>
                                    <p:cond delay="0"/>
                                  </p:stCondLst>
                                  <p:childTnLst>
                                    <p:set>
                                      <p:cBhvr>
                                        <p:cTn id="67" dur="1" fill="hold">
                                          <p:stCondLst>
                                            <p:cond delay="0"/>
                                          </p:stCondLst>
                                        </p:cTn>
                                        <p:tgtEl>
                                          <p:spTgt spid="47">
                                            <p:txEl>
                                              <p:pRg st="5" end="5"/>
                                            </p:txEl>
                                          </p:spTgt>
                                        </p:tgtEl>
                                        <p:attrNameLst>
                                          <p:attrName>style.visibility</p:attrName>
                                        </p:attrNameLst>
                                      </p:cBhvr>
                                      <p:to>
                                        <p:strVal val="visible"/>
                                      </p:to>
                                    </p:set>
                                    <p:animEffect transition="in" filter="wipe(left)">
                                      <p:cBhvr>
                                        <p:cTn id="68" dur="500"/>
                                        <p:tgtEl>
                                          <p:spTgt spid="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8" grpId="0"/>
      <p:bldP spid="37" grpId="0" animBg="1"/>
      <p:bldP spid="44" grpId="0"/>
      <p:bldP spid="4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auto">
          <a:xfrm>
            <a:off x="3231142" y="1779769"/>
            <a:ext cx="2951945" cy="1241468"/>
          </a:xfrm>
          <a:prstGeom prst="rect">
            <a:avLst/>
          </a:prstGeom>
          <a:no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rmAutofit/>
          </a:bodyPr>
          <a:lstStyle/>
          <a:p>
            <a:pPr defTabSz="914099" fontAlgn="base">
              <a:spcBef>
                <a:spcPct val="0"/>
              </a:spcBef>
              <a:spcAft>
                <a:spcPct val="0"/>
              </a:spcAft>
            </a:pPr>
            <a:r>
              <a:rPr lang="en-US" spc="-50" dirty="0">
                <a:solidFill>
                  <a:srgbClr val="000000">
                    <a:lumMod val="75000"/>
                    <a:lumOff val="25000"/>
                  </a:srgbClr>
                </a:solidFill>
                <a:ea typeface="Segoe UI" pitchFamily="34" charset="0"/>
                <a:cs typeface="Segoe UI" pitchFamily="34" charset="0"/>
              </a:rPr>
              <a:t>Point to the lower right corner of the screen.</a:t>
            </a:r>
          </a:p>
        </p:txBody>
      </p:sp>
      <p:sp>
        <p:nvSpPr>
          <p:cNvPr id="2" name="Title 1"/>
          <p:cNvSpPr>
            <a:spLocks noGrp="1"/>
          </p:cNvSpPr>
          <p:nvPr>
            <p:ph type="title"/>
          </p:nvPr>
        </p:nvSpPr>
        <p:spPr/>
        <p:txBody>
          <a:bodyPr/>
          <a:lstStyle/>
          <a:p>
            <a:r>
              <a:rPr lang="en-US" dirty="0" smtClean="0">
                <a:solidFill>
                  <a:schemeClr val="bg1">
                    <a:lumMod val="50000"/>
                  </a:schemeClr>
                </a:solidFill>
              </a:rPr>
              <a:t>Windows 8 Gestures</a:t>
            </a:r>
            <a:endParaRPr lang="en-US" dirty="0">
              <a:solidFill>
                <a:schemeClr val="bg1">
                  <a:lumMod val="50000"/>
                </a:scheme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112" y="1719222"/>
            <a:ext cx="26670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19710"/>
          <a:stretch/>
        </p:blipFill>
        <p:spPr bwMode="auto">
          <a:xfrm>
            <a:off x="530987" y="3082537"/>
            <a:ext cx="2638425"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987" y="4415160"/>
            <a:ext cx="2638425"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bwMode="auto">
          <a:xfrm>
            <a:off x="3231142" y="3125206"/>
            <a:ext cx="2951945" cy="1212405"/>
          </a:xfrm>
          <a:prstGeom prst="rect">
            <a:avLst/>
          </a:prstGeom>
          <a:no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rmAutofit/>
          </a:bodyPr>
          <a:lstStyle/>
          <a:p>
            <a:pPr defTabSz="914099" fontAlgn="base">
              <a:spcBef>
                <a:spcPct val="0"/>
              </a:spcBef>
              <a:spcAft>
                <a:spcPct val="0"/>
              </a:spcAft>
            </a:pPr>
            <a:r>
              <a:rPr lang="en-US" spc="-50" dirty="0">
                <a:solidFill>
                  <a:srgbClr val="000000">
                    <a:lumMod val="75000"/>
                    <a:lumOff val="25000"/>
                  </a:srgbClr>
                </a:solidFill>
                <a:ea typeface="Segoe UI" pitchFamily="34" charset="0"/>
                <a:cs typeface="Segoe UI" pitchFamily="34" charset="0"/>
              </a:rPr>
              <a:t>Right click the app to see the app commands</a:t>
            </a:r>
            <a:r>
              <a:rPr lang="en-US" spc="-50" dirty="0" smtClean="0">
                <a:solidFill>
                  <a:srgbClr val="000000">
                    <a:lumMod val="75000"/>
                    <a:lumOff val="25000"/>
                  </a:srgbClr>
                </a:solidFill>
                <a:ea typeface="Segoe UI" pitchFamily="34" charset="0"/>
                <a:cs typeface="Segoe UI" pitchFamily="34" charset="0"/>
              </a:rPr>
              <a:t>. Drag </a:t>
            </a:r>
            <a:r>
              <a:rPr lang="en-US" spc="-50" dirty="0">
                <a:solidFill>
                  <a:srgbClr val="000000">
                    <a:lumMod val="75000"/>
                    <a:lumOff val="25000"/>
                  </a:srgbClr>
                </a:solidFill>
                <a:ea typeface="Segoe UI" pitchFamily="34" charset="0"/>
                <a:cs typeface="Segoe UI" pitchFamily="34" charset="0"/>
              </a:rPr>
              <a:t>an app to the lower edge to </a:t>
            </a:r>
            <a:r>
              <a:rPr lang="en-US" spc="-50" dirty="0" smtClean="0">
                <a:solidFill>
                  <a:srgbClr val="000000">
                    <a:lumMod val="75000"/>
                    <a:lumOff val="25000"/>
                  </a:srgbClr>
                </a:solidFill>
                <a:ea typeface="Segoe UI" pitchFamily="34" charset="0"/>
                <a:cs typeface="Segoe UI" pitchFamily="34" charset="0"/>
              </a:rPr>
              <a:t>close.</a:t>
            </a:r>
            <a:endParaRPr lang="en-US" spc="-50" dirty="0">
              <a:solidFill>
                <a:srgbClr val="000000">
                  <a:lumMod val="75000"/>
                  <a:lumOff val="25000"/>
                </a:srgbClr>
              </a:solidFill>
              <a:ea typeface="Segoe UI" pitchFamily="34" charset="0"/>
              <a:cs typeface="Segoe UI" pitchFamily="34" charset="0"/>
            </a:endParaRPr>
          </a:p>
        </p:txBody>
      </p:sp>
      <p:sp>
        <p:nvSpPr>
          <p:cNvPr id="10" name="Rectangle 9"/>
          <p:cNvSpPr/>
          <p:nvPr/>
        </p:nvSpPr>
        <p:spPr bwMode="auto">
          <a:xfrm>
            <a:off x="3231142" y="4434212"/>
            <a:ext cx="2951945" cy="1304924"/>
          </a:xfrm>
          <a:prstGeom prst="rect">
            <a:avLst/>
          </a:prstGeom>
          <a:no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rmAutofit/>
          </a:bodyPr>
          <a:lstStyle/>
          <a:p>
            <a:pPr defTabSz="914099" fontAlgn="base">
              <a:spcBef>
                <a:spcPct val="0"/>
              </a:spcBef>
              <a:spcAft>
                <a:spcPct val="0"/>
              </a:spcAft>
            </a:pPr>
            <a:r>
              <a:rPr lang="en-US" spc="-50" dirty="0">
                <a:solidFill>
                  <a:srgbClr val="000000">
                    <a:lumMod val="75000"/>
                    <a:lumOff val="25000"/>
                  </a:srgbClr>
                </a:solidFill>
                <a:ea typeface="Segoe UI" pitchFamily="34" charset="0"/>
                <a:cs typeface="Segoe UI" pitchFamily="34" charset="0"/>
              </a:rPr>
              <a:t>Point to an item to see more options.</a:t>
            </a:r>
          </a:p>
        </p:txBody>
      </p:sp>
      <p:pic>
        <p:nvPicPr>
          <p:cNvPr id="1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18512" y="1757810"/>
            <a:ext cx="2647950"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6637" y="3096010"/>
            <a:ext cx="2647950"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18"/>
          <p:cNvSpPr/>
          <p:nvPr/>
        </p:nvSpPr>
        <p:spPr bwMode="auto">
          <a:xfrm>
            <a:off x="9301514" y="3118004"/>
            <a:ext cx="2677126" cy="1278983"/>
          </a:xfrm>
          <a:prstGeom prst="rect">
            <a:avLst/>
          </a:prstGeom>
          <a:no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rmAutofit/>
          </a:bodyPr>
          <a:lstStyle/>
          <a:p>
            <a:pPr defTabSz="914099" fontAlgn="base">
              <a:spcBef>
                <a:spcPct val="0"/>
              </a:spcBef>
              <a:spcAft>
                <a:spcPct val="0"/>
              </a:spcAft>
            </a:pPr>
            <a:r>
              <a:rPr lang="en-US" spc="-50" dirty="0">
                <a:solidFill>
                  <a:srgbClr val="000000">
                    <a:lumMod val="75000"/>
                    <a:lumOff val="25000"/>
                  </a:srgbClr>
                </a:solidFill>
                <a:ea typeface="Segoe UI" pitchFamily="34" charset="0"/>
                <a:cs typeface="Segoe UI" pitchFamily="34" charset="0"/>
              </a:rPr>
              <a:t>Press the Ctrl key while moving the mouse wheel to zoom in and out.</a:t>
            </a:r>
            <a:endParaRPr lang="en-US" spc="-50" dirty="0" smtClean="0">
              <a:solidFill>
                <a:srgbClr val="000000">
                  <a:lumMod val="75000"/>
                  <a:lumOff val="25000"/>
                </a:srgbClr>
              </a:solidFill>
              <a:ea typeface="Segoe UI" pitchFamily="34" charset="0"/>
              <a:cs typeface="Segoe UI" pitchFamily="34" charset="0"/>
            </a:endParaRPr>
          </a:p>
        </p:txBody>
      </p:sp>
      <p:sp>
        <p:nvSpPr>
          <p:cNvPr id="20" name="Rectangle 19"/>
          <p:cNvSpPr/>
          <p:nvPr/>
        </p:nvSpPr>
        <p:spPr bwMode="auto">
          <a:xfrm>
            <a:off x="9316028" y="1779804"/>
            <a:ext cx="2410153" cy="1277942"/>
          </a:xfrm>
          <a:prstGeom prst="rect">
            <a:avLst/>
          </a:prstGeom>
          <a:no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rmAutofit/>
          </a:bodyPr>
          <a:lstStyle/>
          <a:p>
            <a:pPr defTabSz="914099" fontAlgn="base">
              <a:spcBef>
                <a:spcPct val="0"/>
              </a:spcBef>
              <a:spcAft>
                <a:spcPct val="0"/>
              </a:spcAft>
            </a:pPr>
            <a:r>
              <a:rPr lang="en-US" spc="-50" dirty="0">
                <a:solidFill>
                  <a:srgbClr val="000000">
                    <a:lumMod val="75000"/>
                    <a:lumOff val="25000"/>
                  </a:srgbClr>
                </a:solidFill>
                <a:ea typeface="Segoe UI" pitchFamily="34" charset="0"/>
                <a:cs typeface="Segoe UI" pitchFamily="34" charset="0"/>
              </a:rPr>
              <a:t>Point to the bottom of the app and use the scrollbar.</a:t>
            </a:r>
            <a:endParaRPr lang="en-US" spc="-50" dirty="0" smtClean="0">
              <a:solidFill>
                <a:srgbClr val="000000">
                  <a:lumMod val="75000"/>
                  <a:lumOff val="25000"/>
                </a:srgbClr>
              </a:solidFill>
              <a:ea typeface="Segoe UI" pitchFamily="34" charset="0"/>
              <a:cs typeface="Segoe UI" pitchFamily="34" charset="0"/>
            </a:endParaRPr>
          </a:p>
        </p:txBody>
      </p:sp>
      <p:sp>
        <p:nvSpPr>
          <p:cNvPr id="7" name="TextBox 6"/>
          <p:cNvSpPr txBox="1"/>
          <p:nvPr/>
        </p:nvSpPr>
        <p:spPr>
          <a:xfrm>
            <a:off x="666088" y="1391817"/>
            <a:ext cx="968150" cy="369332"/>
          </a:xfrm>
          <a:prstGeom prst="rect">
            <a:avLst/>
          </a:prstGeom>
          <a:noFill/>
        </p:spPr>
        <p:txBody>
          <a:bodyPr wrap="none" lIns="0" tIns="0" rIns="0" bIns="0" rtlCol="0">
            <a:spAutoFit/>
          </a:bodyPr>
          <a:lstStyle/>
          <a:p>
            <a:pPr algn="ctr"/>
            <a:r>
              <a:rPr lang="en-US" sz="2400" dirty="0" smtClean="0">
                <a:solidFill>
                  <a:schemeClr val="accent1">
                    <a:lumMod val="75000"/>
                  </a:schemeClr>
                </a:solidFill>
                <a:latin typeface="+mj-lt"/>
                <a:ea typeface="Segoe UI" pitchFamily="34" charset="0"/>
                <a:cs typeface="Segoe UI" pitchFamily="34" charset="0"/>
              </a:rPr>
              <a:t>TOUCH</a:t>
            </a:r>
          </a:p>
        </p:txBody>
      </p:sp>
      <p:sp>
        <p:nvSpPr>
          <p:cNvPr id="23" name="TextBox 22"/>
          <p:cNvSpPr txBox="1"/>
          <p:nvPr/>
        </p:nvSpPr>
        <p:spPr>
          <a:xfrm>
            <a:off x="2035721" y="1391817"/>
            <a:ext cx="995465" cy="369332"/>
          </a:xfrm>
          <a:prstGeom prst="rect">
            <a:avLst/>
          </a:prstGeom>
          <a:noFill/>
        </p:spPr>
        <p:txBody>
          <a:bodyPr wrap="none" lIns="0" tIns="0" rIns="0" bIns="0" rtlCol="0">
            <a:spAutoFit/>
          </a:bodyPr>
          <a:lstStyle/>
          <a:p>
            <a:pPr algn="ctr"/>
            <a:r>
              <a:rPr lang="en-US" sz="2400" dirty="0" smtClean="0">
                <a:solidFill>
                  <a:schemeClr val="accent1">
                    <a:lumMod val="75000"/>
                  </a:schemeClr>
                </a:solidFill>
                <a:latin typeface="+mj-lt"/>
                <a:ea typeface="Segoe UI" pitchFamily="34" charset="0"/>
                <a:cs typeface="Segoe UI" pitchFamily="34" charset="0"/>
              </a:rPr>
              <a:t>MOUSE</a:t>
            </a:r>
          </a:p>
        </p:txBody>
      </p:sp>
      <p:sp>
        <p:nvSpPr>
          <p:cNvPr id="25" name="TextBox 24"/>
          <p:cNvSpPr txBox="1"/>
          <p:nvPr/>
        </p:nvSpPr>
        <p:spPr>
          <a:xfrm>
            <a:off x="6747573" y="1391817"/>
            <a:ext cx="968150" cy="369332"/>
          </a:xfrm>
          <a:prstGeom prst="rect">
            <a:avLst/>
          </a:prstGeom>
          <a:noFill/>
        </p:spPr>
        <p:txBody>
          <a:bodyPr wrap="none" lIns="0" tIns="0" rIns="0" bIns="0" rtlCol="0">
            <a:spAutoFit/>
          </a:bodyPr>
          <a:lstStyle/>
          <a:p>
            <a:pPr algn="ctr"/>
            <a:r>
              <a:rPr lang="en-US" sz="2400" dirty="0" smtClean="0">
                <a:solidFill>
                  <a:schemeClr val="accent1">
                    <a:lumMod val="75000"/>
                  </a:schemeClr>
                </a:solidFill>
                <a:latin typeface="+mj-lt"/>
                <a:ea typeface="Segoe UI" pitchFamily="34" charset="0"/>
                <a:cs typeface="Segoe UI" pitchFamily="34" charset="0"/>
              </a:rPr>
              <a:t>TOUCH</a:t>
            </a:r>
          </a:p>
        </p:txBody>
      </p:sp>
      <p:sp>
        <p:nvSpPr>
          <p:cNvPr id="26" name="TextBox 25"/>
          <p:cNvSpPr txBox="1"/>
          <p:nvPr/>
        </p:nvSpPr>
        <p:spPr>
          <a:xfrm>
            <a:off x="8117206" y="1391817"/>
            <a:ext cx="995465" cy="369332"/>
          </a:xfrm>
          <a:prstGeom prst="rect">
            <a:avLst/>
          </a:prstGeom>
          <a:noFill/>
        </p:spPr>
        <p:txBody>
          <a:bodyPr wrap="none" lIns="0" tIns="0" rIns="0" bIns="0" rtlCol="0">
            <a:spAutoFit/>
          </a:bodyPr>
          <a:lstStyle/>
          <a:p>
            <a:pPr algn="ctr"/>
            <a:r>
              <a:rPr lang="en-US" sz="2400" dirty="0" smtClean="0">
                <a:solidFill>
                  <a:schemeClr val="accent1">
                    <a:lumMod val="75000"/>
                  </a:schemeClr>
                </a:solidFill>
                <a:latin typeface="+mj-lt"/>
                <a:ea typeface="Segoe UI" pitchFamily="34" charset="0"/>
                <a:cs typeface="Segoe UI" pitchFamily="34" charset="0"/>
              </a:rPr>
              <a:t>MOUSE</a:t>
            </a:r>
          </a:p>
        </p:txBody>
      </p:sp>
      <p:pic>
        <p:nvPicPr>
          <p:cNvPr id="27"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06637" y="4478246"/>
            <a:ext cx="26384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Rectangle 27"/>
          <p:cNvSpPr/>
          <p:nvPr/>
        </p:nvSpPr>
        <p:spPr bwMode="auto">
          <a:xfrm>
            <a:off x="9301514" y="4495049"/>
            <a:ext cx="2677126" cy="1278983"/>
          </a:xfrm>
          <a:prstGeom prst="rect">
            <a:avLst/>
          </a:prstGeom>
          <a:no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rmAutofit/>
          </a:bodyPr>
          <a:lstStyle/>
          <a:p>
            <a:pPr defTabSz="914099" fontAlgn="base">
              <a:spcBef>
                <a:spcPct val="0"/>
              </a:spcBef>
              <a:spcAft>
                <a:spcPct val="0"/>
              </a:spcAft>
            </a:pPr>
            <a:r>
              <a:rPr lang="en-US" spc="-50" dirty="0">
                <a:solidFill>
                  <a:srgbClr val="000000">
                    <a:lumMod val="75000"/>
                    <a:lumOff val="25000"/>
                  </a:srgbClr>
                </a:solidFill>
                <a:ea typeface="Segoe UI" pitchFamily="34" charset="0"/>
                <a:cs typeface="Segoe UI" pitchFamily="34" charset="0"/>
              </a:rPr>
              <a:t>Click an item to perform an action.</a:t>
            </a:r>
          </a:p>
        </p:txBody>
      </p:sp>
    </p:spTree>
    <p:extLst>
      <p:ext uri="{BB962C8B-B14F-4D97-AF65-F5344CB8AC3E}">
        <p14:creationId xmlns:p14="http://schemas.microsoft.com/office/powerpoint/2010/main" val="4293886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 name="Group 18"/>
          <p:cNvGrpSpPr>
            <a:grpSpLocks noChangeAspect="1"/>
          </p:cNvGrpSpPr>
          <p:nvPr/>
        </p:nvGrpSpPr>
        <p:grpSpPr>
          <a:xfrm>
            <a:off x="10914506" y="520576"/>
            <a:ext cx="548640" cy="496651"/>
            <a:chOff x="5613085" y="2664771"/>
            <a:chExt cx="881297" cy="725260"/>
          </a:xfrm>
          <a:solidFill>
            <a:schemeClr val="accent2"/>
          </a:solidFill>
        </p:grpSpPr>
        <p:pic>
          <p:nvPicPr>
            <p:cNvPr id="79" name="Picture 78"/>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5613085" y="2664771"/>
              <a:ext cx="519832" cy="659000"/>
            </a:xfrm>
            <a:prstGeom prst="rect">
              <a:avLst/>
            </a:prstGeom>
            <a:grpFill/>
          </p:spPr>
        </p:pic>
        <p:sp>
          <p:nvSpPr>
            <p:cNvPr id="80" name="Freeform 107"/>
            <p:cNvSpPr>
              <a:spLocks noEditPoints="1"/>
            </p:cNvSpPr>
            <p:nvPr/>
          </p:nvSpPr>
          <p:spPr bwMode="auto">
            <a:xfrm rot="5400000">
              <a:off x="6089057" y="2984706"/>
              <a:ext cx="295077" cy="515573"/>
            </a:xfrm>
            <a:custGeom>
              <a:avLst/>
              <a:gdLst/>
              <a:ahLst/>
              <a:cxnLst>
                <a:cxn ang="0">
                  <a:pos x="514" y="0"/>
                </a:cxn>
                <a:cxn ang="0">
                  <a:pos x="17" y="0"/>
                </a:cxn>
                <a:cxn ang="0">
                  <a:pos x="0" y="17"/>
                </a:cxn>
                <a:cxn ang="0">
                  <a:pos x="0" y="356"/>
                </a:cxn>
                <a:cxn ang="0">
                  <a:pos x="17" y="373"/>
                </a:cxn>
                <a:cxn ang="0">
                  <a:pos x="514" y="373"/>
                </a:cxn>
                <a:cxn ang="0">
                  <a:pos x="531" y="356"/>
                </a:cxn>
                <a:cxn ang="0">
                  <a:pos x="531" y="17"/>
                </a:cxn>
                <a:cxn ang="0">
                  <a:pos x="514" y="0"/>
                </a:cxn>
                <a:cxn ang="0">
                  <a:pos x="501" y="329"/>
                </a:cxn>
                <a:cxn ang="0">
                  <a:pos x="486" y="343"/>
                </a:cxn>
                <a:cxn ang="0">
                  <a:pos x="45" y="343"/>
                </a:cxn>
                <a:cxn ang="0">
                  <a:pos x="30" y="329"/>
                </a:cxn>
                <a:cxn ang="0">
                  <a:pos x="30" y="45"/>
                </a:cxn>
                <a:cxn ang="0">
                  <a:pos x="45" y="30"/>
                </a:cxn>
                <a:cxn ang="0">
                  <a:pos x="486" y="30"/>
                </a:cxn>
                <a:cxn ang="0">
                  <a:pos x="501" y="45"/>
                </a:cxn>
                <a:cxn ang="0">
                  <a:pos x="501" y="329"/>
                </a:cxn>
              </a:cxnLst>
              <a:rect l="0" t="0" r="r" b="b"/>
              <a:pathLst>
                <a:path w="531" h="373">
                  <a:moveTo>
                    <a:pt x="514" y="0"/>
                  </a:moveTo>
                  <a:cubicBezTo>
                    <a:pt x="17" y="0"/>
                    <a:pt x="17" y="0"/>
                    <a:pt x="17" y="0"/>
                  </a:cubicBezTo>
                  <a:cubicBezTo>
                    <a:pt x="7" y="0"/>
                    <a:pt x="0" y="8"/>
                    <a:pt x="0" y="17"/>
                  </a:cubicBezTo>
                  <a:cubicBezTo>
                    <a:pt x="0" y="356"/>
                    <a:pt x="0" y="356"/>
                    <a:pt x="0" y="356"/>
                  </a:cubicBezTo>
                  <a:cubicBezTo>
                    <a:pt x="0" y="366"/>
                    <a:pt x="7" y="373"/>
                    <a:pt x="17" y="373"/>
                  </a:cubicBezTo>
                  <a:cubicBezTo>
                    <a:pt x="514" y="373"/>
                    <a:pt x="514" y="373"/>
                    <a:pt x="514" y="373"/>
                  </a:cubicBezTo>
                  <a:cubicBezTo>
                    <a:pt x="524" y="373"/>
                    <a:pt x="531" y="366"/>
                    <a:pt x="531" y="356"/>
                  </a:cubicBezTo>
                  <a:cubicBezTo>
                    <a:pt x="531" y="17"/>
                    <a:pt x="531" y="17"/>
                    <a:pt x="531" y="17"/>
                  </a:cubicBezTo>
                  <a:cubicBezTo>
                    <a:pt x="531" y="8"/>
                    <a:pt x="524" y="0"/>
                    <a:pt x="514" y="0"/>
                  </a:cubicBezTo>
                  <a:close/>
                  <a:moveTo>
                    <a:pt x="501" y="329"/>
                  </a:moveTo>
                  <a:cubicBezTo>
                    <a:pt x="501" y="337"/>
                    <a:pt x="494" y="343"/>
                    <a:pt x="486" y="343"/>
                  </a:cubicBezTo>
                  <a:cubicBezTo>
                    <a:pt x="45" y="343"/>
                    <a:pt x="45" y="343"/>
                    <a:pt x="45" y="343"/>
                  </a:cubicBezTo>
                  <a:cubicBezTo>
                    <a:pt x="37" y="343"/>
                    <a:pt x="30" y="337"/>
                    <a:pt x="30" y="329"/>
                  </a:cubicBezTo>
                  <a:cubicBezTo>
                    <a:pt x="30" y="45"/>
                    <a:pt x="30" y="45"/>
                    <a:pt x="30" y="45"/>
                  </a:cubicBezTo>
                  <a:cubicBezTo>
                    <a:pt x="30" y="37"/>
                    <a:pt x="37" y="30"/>
                    <a:pt x="45" y="30"/>
                  </a:cubicBezTo>
                  <a:cubicBezTo>
                    <a:pt x="486" y="30"/>
                    <a:pt x="486" y="30"/>
                    <a:pt x="486" y="30"/>
                  </a:cubicBezTo>
                  <a:cubicBezTo>
                    <a:pt x="494" y="30"/>
                    <a:pt x="501" y="37"/>
                    <a:pt x="501" y="45"/>
                  </a:cubicBezTo>
                  <a:lnTo>
                    <a:pt x="501" y="329"/>
                  </a:lnTo>
                  <a:close/>
                </a:path>
              </a:pathLst>
            </a:custGeom>
            <a:grpFill/>
            <a:extLst/>
          </p:spPr>
          <p:txBody>
            <a:bodyPr vert="horz" wrap="square" lIns="116047" tIns="58023" rIns="116047" bIns="58023" numCol="1" anchor="t" anchorCtr="0" compatLnSpc="1">
              <a:prstTxWarp prst="textNoShape">
                <a:avLst/>
              </a:prstTxWarp>
            </a:bodyPr>
            <a:lstStyle/>
            <a:p>
              <a:pPr defTabSz="914400">
                <a:defRPr/>
              </a:pPr>
              <a:endParaRPr lang="en-US" kern="0" dirty="0">
                <a:solidFill>
                  <a:srgbClr val="F2F2F2"/>
                </a:solidFill>
              </a:endParaRPr>
            </a:p>
          </p:txBody>
        </p:sp>
      </p:grpSp>
      <p:sp useBgFill="1">
        <p:nvSpPr>
          <p:cNvPr id="87" name="Rectangle 86"/>
          <p:cNvSpPr/>
          <p:nvPr/>
        </p:nvSpPr>
        <p:spPr bwMode="auto">
          <a:xfrm>
            <a:off x="-13191" y="0"/>
            <a:ext cx="12188825" cy="1226101"/>
          </a:xfrm>
          <a:prstGeom prst="rect">
            <a:avLst/>
          </a:prstGeom>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err="1"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519112" y="228600"/>
            <a:ext cx="11149013" cy="747897"/>
          </a:xfrm>
        </p:spPr>
        <p:txBody>
          <a:bodyPr/>
          <a:lstStyle/>
          <a:p>
            <a:r>
              <a:rPr lang="en-US" dirty="0">
                <a:solidFill>
                  <a:schemeClr val="bg1">
                    <a:lumMod val="50000"/>
                  </a:schemeClr>
                </a:solidFill>
              </a:rPr>
              <a:t>Like Windows </a:t>
            </a:r>
            <a:r>
              <a:rPr lang="en-US" dirty="0" smtClean="0">
                <a:solidFill>
                  <a:schemeClr val="bg1">
                    <a:lumMod val="50000"/>
                  </a:schemeClr>
                </a:solidFill>
              </a:rPr>
              <a:t>7—Only </a:t>
            </a:r>
            <a:r>
              <a:rPr lang="en-US" dirty="0">
                <a:solidFill>
                  <a:schemeClr val="bg1">
                    <a:lumMod val="50000"/>
                  </a:schemeClr>
                </a:solidFill>
              </a:rPr>
              <a:t>Better</a:t>
            </a:r>
          </a:p>
        </p:txBody>
      </p:sp>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7775" t="953" r="9247" b="662"/>
          <a:stretch/>
        </p:blipFill>
        <p:spPr>
          <a:xfrm>
            <a:off x="3278188" y="1615250"/>
            <a:ext cx="2592387" cy="4628632"/>
          </a:xfrm>
          <a:prstGeom prst="rect">
            <a:avLst/>
          </a:prstGeom>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t="7746" b="395"/>
          <a:stretch/>
        </p:blipFill>
        <p:spPr>
          <a:xfrm>
            <a:off x="468148" y="4667003"/>
            <a:ext cx="2622063" cy="1576879"/>
          </a:xfrm>
          <a:prstGeom prst="rect">
            <a:avLst/>
          </a:prstGeom>
        </p:spPr>
      </p:pic>
      <p:grpSp>
        <p:nvGrpSpPr>
          <p:cNvPr id="16" name="Group 15"/>
          <p:cNvGrpSpPr/>
          <p:nvPr/>
        </p:nvGrpSpPr>
        <p:grpSpPr>
          <a:xfrm>
            <a:off x="468148" y="2642264"/>
            <a:ext cx="2606040" cy="914400"/>
            <a:chOff x="468148" y="2642264"/>
            <a:chExt cx="2606040" cy="914400"/>
          </a:xfrm>
          <a:solidFill>
            <a:srgbClr val="00BCF2"/>
          </a:solidFill>
        </p:grpSpPr>
        <p:sp>
          <p:nvSpPr>
            <p:cNvPr id="74" name="Rectangle 73"/>
            <p:cNvSpPr/>
            <p:nvPr/>
          </p:nvSpPr>
          <p:spPr bwMode="auto">
            <a:xfrm>
              <a:off x="468148" y="2642264"/>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4" name="Group 3"/>
            <p:cNvGrpSpPr/>
            <p:nvPr/>
          </p:nvGrpSpPr>
          <p:grpSpPr>
            <a:xfrm>
              <a:off x="650338" y="2746922"/>
              <a:ext cx="2321479" cy="705082"/>
              <a:chOff x="650338" y="2746922"/>
              <a:chExt cx="2321479" cy="705082"/>
            </a:xfrm>
            <a:grpFill/>
          </p:grpSpPr>
          <p:sp>
            <p:nvSpPr>
              <p:cNvPr id="11" name="TextBox 10"/>
              <p:cNvSpPr txBox="1"/>
              <p:nvPr/>
            </p:nvSpPr>
            <p:spPr>
              <a:xfrm>
                <a:off x="650338" y="2945575"/>
                <a:ext cx="980685" cy="307777"/>
              </a:xfrm>
              <a:prstGeom prst="rect">
                <a:avLst/>
              </a:prstGeom>
              <a:grpFill/>
            </p:spPr>
            <p:txBody>
              <a:bodyPr wrap="square" lIns="0" tIns="0" rIns="0" bIns="0" rtlCol="0">
                <a:spAutoFit/>
              </a:bodyPr>
              <a:lstStyle/>
              <a:p>
                <a:r>
                  <a:rPr lang="en-US" sz="2000" kern="0" spc="-50" dirty="0" smtClean="0">
                    <a:gradFill>
                      <a:gsLst>
                        <a:gs pos="0">
                          <a:srgbClr val="FFFFFF"/>
                        </a:gs>
                        <a:gs pos="100000">
                          <a:srgbClr val="FFFFFF"/>
                        </a:gs>
                      </a:gsLst>
                      <a:lin ang="5400000" scaled="0"/>
                    </a:gradFill>
                    <a:ea typeface="Segoe UI" pitchFamily="34" charset="0"/>
                    <a:cs typeface="Segoe UI" pitchFamily="34" charset="0"/>
                  </a:rPr>
                  <a:t>Security</a:t>
                </a:r>
                <a:endParaRPr lang="en-US" sz="2000"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5" name="Picture 3" descr="\\MAGNUM\Projects\Microsoft\Cloud Power FY12\Design\ICONS_PNG\Confidentiality.png"/>
              <p:cNvPicPr>
                <a:picLocks noChangeAspect="1" noChangeArrowheads="1"/>
              </p:cNvPicPr>
              <p:nvPr/>
            </p:nvPicPr>
            <p:blipFill>
              <a:blip r:embed="rId7" cstate="print">
                <a:lum bright="100000"/>
              </a:blip>
              <a:srcRect/>
              <a:stretch>
                <a:fillRect/>
              </a:stretch>
            </p:blipFill>
            <p:spPr bwMode="auto">
              <a:xfrm>
                <a:off x="2266735" y="2746922"/>
                <a:ext cx="705082" cy="705082"/>
              </a:xfrm>
              <a:prstGeom prst="rect">
                <a:avLst/>
              </a:prstGeom>
              <a:grpFill/>
            </p:spPr>
          </p:pic>
        </p:grpSp>
      </p:grpSp>
      <p:grpSp>
        <p:nvGrpSpPr>
          <p:cNvPr id="20" name="Group 19"/>
          <p:cNvGrpSpPr/>
          <p:nvPr/>
        </p:nvGrpSpPr>
        <p:grpSpPr>
          <a:xfrm>
            <a:off x="6093838" y="4394437"/>
            <a:ext cx="5417226" cy="1858725"/>
            <a:chOff x="6093838" y="4394437"/>
            <a:chExt cx="5417226" cy="1858725"/>
          </a:xfrm>
          <a:solidFill>
            <a:srgbClr val="00BCF2"/>
          </a:solidFill>
        </p:grpSpPr>
        <p:sp>
          <p:nvSpPr>
            <p:cNvPr id="94" name="Rectangle 93"/>
            <p:cNvSpPr/>
            <p:nvPr/>
          </p:nvSpPr>
          <p:spPr bwMode="auto">
            <a:xfrm>
              <a:off x="6093838" y="4394437"/>
              <a:ext cx="5417226" cy="1858725"/>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6" name="Picture 6" descr="\\MAGNUM\Projects\Microsoft\Cloud Power FY12\Design\ICONS_PNG\Screen.png"/>
            <p:cNvPicPr>
              <a:picLocks noChangeAspect="1" noChangeArrowheads="1"/>
            </p:cNvPicPr>
            <p:nvPr/>
          </p:nvPicPr>
          <p:blipFill>
            <a:blip r:embed="rId8" cstate="print">
              <a:lum bright="100000"/>
            </a:blip>
            <a:srcRect/>
            <a:stretch>
              <a:fillRect/>
            </a:stretch>
          </p:blipFill>
          <p:spPr bwMode="auto">
            <a:xfrm>
              <a:off x="10109200" y="4745592"/>
              <a:ext cx="1135541" cy="1135541"/>
            </a:xfrm>
            <a:prstGeom prst="rect">
              <a:avLst/>
            </a:prstGeom>
            <a:grpFill/>
          </p:spPr>
        </p:pic>
      </p:grpSp>
      <p:sp>
        <p:nvSpPr>
          <p:cNvPr id="8" name="TextBox 7"/>
          <p:cNvSpPr txBox="1"/>
          <p:nvPr/>
        </p:nvSpPr>
        <p:spPr>
          <a:xfrm>
            <a:off x="6203620" y="4423438"/>
            <a:ext cx="4432420" cy="1754326"/>
          </a:xfrm>
          <a:prstGeom prst="rect">
            <a:avLst/>
          </a:prstGeom>
          <a:noFill/>
        </p:spPr>
        <p:txBody>
          <a:bodyPr wrap="square" lIns="0" tIns="0" rIns="0" bIns="0" rtlCol="0">
            <a:spAutoFit/>
          </a:bodyPr>
          <a:lstStyle/>
          <a:p>
            <a:r>
              <a:rPr lang="en-US" sz="2400" dirty="0" smtClean="0">
                <a:solidFill>
                  <a:srgbClr val="FFFFFF"/>
                </a:solidFill>
                <a:latin typeface="Segoe UI Light"/>
              </a:rPr>
              <a:t>Desktop Experience</a:t>
            </a:r>
          </a:p>
          <a:p>
            <a:endParaRPr lang="en-US" sz="1000" dirty="0">
              <a:solidFill>
                <a:srgbClr val="FFFFFF"/>
              </a:solidFill>
              <a:latin typeface="Segoe UI Light"/>
            </a:endParaRPr>
          </a:p>
          <a:p>
            <a:pPr marL="742932" lvl="1" indent="-285750">
              <a:buFont typeface="Arial" pitchFamily="34" charset="0"/>
              <a:buChar char="•"/>
            </a:pPr>
            <a:r>
              <a:rPr lang="en-US" sz="1600" dirty="0">
                <a:solidFill>
                  <a:schemeClr val="bg1"/>
                </a:solidFill>
              </a:rPr>
              <a:t>Snapping</a:t>
            </a:r>
          </a:p>
          <a:p>
            <a:pPr marL="742932" lvl="1" indent="-285750">
              <a:buFont typeface="Arial" pitchFamily="34" charset="0"/>
              <a:buChar char="•"/>
            </a:pPr>
            <a:r>
              <a:rPr lang="en-US" sz="1600" dirty="0">
                <a:solidFill>
                  <a:schemeClr val="bg1"/>
                </a:solidFill>
              </a:rPr>
              <a:t>Taskbar</a:t>
            </a:r>
          </a:p>
          <a:p>
            <a:pPr marL="742932" lvl="1" indent="-285750">
              <a:buFont typeface="Arial" pitchFamily="34" charset="0"/>
              <a:buChar char="•"/>
            </a:pPr>
            <a:r>
              <a:rPr lang="en-US" sz="1600" dirty="0">
                <a:solidFill>
                  <a:schemeClr val="bg1"/>
                </a:solidFill>
              </a:rPr>
              <a:t>Jump Lists</a:t>
            </a:r>
          </a:p>
          <a:p>
            <a:pPr marL="742932" lvl="1" indent="-285750">
              <a:buFont typeface="Arial" pitchFamily="34" charset="0"/>
              <a:buChar char="•"/>
            </a:pPr>
            <a:r>
              <a:rPr lang="en-US" sz="1600" dirty="0">
                <a:solidFill>
                  <a:schemeClr val="bg1"/>
                </a:solidFill>
              </a:rPr>
              <a:t>Pinning</a:t>
            </a:r>
          </a:p>
          <a:p>
            <a:pPr marL="742932" lvl="1" indent="-285750">
              <a:buFont typeface="Arial" pitchFamily="34" charset="0"/>
              <a:buChar char="•"/>
            </a:pPr>
            <a:r>
              <a:rPr lang="en-US" sz="1600" dirty="0">
                <a:solidFill>
                  <a:schemeClr val="bg1"/>
                </a:solidFill>
              </a:rPr>
              <a:t>Thumbnails</a:t>
            </a:r>
            <a:endParaRPr lang="en-US" sz="1400" dirty="0">
              <a:solidFill>
                <a:schemeClr val="bg1"/>
              </a:solidFill>
            </a:endParaRPr>
          </a:p>
        </p:txBody>
      </p:sp>
      <p:grpSp>
        <p:nvGrpSpPr>
          <p:cNvPr id="19" name="Group 18"/>
          <p:cNvGrpSpPr/>
          <p:nvPr/>
        </p:nvGrpSpPr>
        <p:grpSpPr>
          <a:xfrm>
            <a:off x="468148" y="1615249"/>
            <a:ext cx="2606040" cy="914400"/>
            <a:chOff x="468148" y="1615249"/>
            <a:chExt cx="2606040" cy="914400"/>
          </a:xfrm>
          <a:solidFill>
            <a:srgbClr val="00BCF2"/>
          </a:solidFill>
        </p:grpSpPr>
        <p:sp>
          <p:nvSpPr>
            <p:cNvPr id="68" name="Rectangle 67"/>
            <p:cNvSpPr/>
            <p:nvPr/>
          </p:nvSpPr>
          <p:spPr bwMode="auto">
            <a:xfrm>
              <a:off x="468148" y="1615249"/>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sz="1600"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3" name="Group 2"/>
            <p:cNvGrpSpPr/>
            <p:nvPr/>
          </p:nvGrpSpPr>
          <p:grpSpPr>
            <a:xfrm>
              <a:off x="650338" y="1705804"/>
              <a:ext cx="2335582" cy="733288"/>
              <a:chOff x="650338" y="1705804"/>
              <a:chExt cx="2335582" cy="733288"/>
            </a:xfrm>
            <a:grpFill/>
          </p:grpSpPr>
          <p:sp>
            <p:nvSpPr>
              <p:cNvPr id="10" name="TextBox 9"/>
              <p:cNvSpPr txBox="1"/>
              <p:nvPr/>
            </p:nvSpPr>
            <p:spPr>
              <a:xfrm>
                <a:off x="650338" y="1943821"/>
                <a:ext cx="1538825" cy="243656"/>
              </a:xfrm>
              <a:prstGeom prst="rect">
                <a:avLst/>
              </a:prstGeom>
              <a:grpFill/>
            </p:spPr>
            <p:txBody>
              <a:bodyPr wrap="square" lIns="0" tIns="0" rIns="0" bIns="0" rtlCol="0">
                <a:spAutoFit/>
              </a:bodyPr>
              <a:lstStyle/>
              <a:p>
                <a:pPr defTabSz="914099" fontAlgn="base">
                  <a:lnSpc>
                    <a:spcPts val="1900"/>
                  </a:lnSpc>
                  <a:spcBef>
                    <a:spcPct val="0"/>
                  </a:spcBef>
                  <a:spcAft>
                    <a:spcPct val="0"/>
                  </a:spcAft>
                </a:pPr>
                <a:r>
                  <a:rPr lang="en-US" sz="2000" kern="0" spc="-50" dirty="0" smtClean="0">
                    <a:gradFill>
                      <a:gsLst>
                        <a:gs pos="0">
                          <a:srgbClr val="FFFFFF"/>
                        </a:gs>
                        <a:gs pos="100000">
                          <a:srgbClr val="FFFFFF"/>
                        </a:gs>
                      </a:gsLst>
                      <a:lin ang="5400000" scaled="0"/>
                    </a:gradFill>
                    <a:ea typeface="Segoe UI" pitchFamily="34" charset="0"/>
                    <a:cs typeface="Segoe UI" pitchFamily="34" charset="0"/>
                  </a:rPr>
                  <a:t>Management</a:t>
                </a:r>
                <a:endParaRPr lang="en-US" sz="2000"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88" name="Picture 4" descr="\\MAGNUM\Projects\Microsoft\Cloud Power FY12\Design\Icons\PNGs\IT_guy.png"/>
              <p:cNvPicPr>
                <a:picLocks noChangeAspect="1" noChangeArrowheads="1"/>
              </p:cNvPicPr>
              <p:nvPr/>
            </p:nvPicPr>
            <p:blipFill>
              <a:blip r:embed="rId9" cstate="print">
                <a:lum bright="100000"/>
              </a:blip>
              <a:stretch>
                <a:fillRect/>
              </a:stretch>
            </p:blipFill>
            <p:spPr bwMode="auto">
              <a:xfrm>
                <a:off x="2252632" y="1705804"/>
                <a:ext cx="733288" cy="733288"/>
              </a:xfrm>
              <a:prstGeom prst="rect">
                <a:avLst/>
              </a:prstGeom>
              <a:grpFill/>
            </p:spPr>
          </p:pic>
        </p:grpSp>
      </p:grpSp>
      <p:grpSp>
        <p:nvGrpSpPr>
          <p:cNvPr id="17" name="Group 16"/>
          <p:cNvGrpSpPr/>
          <p:nvPr/>
        </p:nvGrpSpPr>
        <p:grpSpPr>
          <a:xfrm>
            <a:off x="474646" y="3647814"/>
            <a:ext cx="2613862" cy="938464"/>
            <a:chOff x="474646" y="3647814"/>
            <a:chExt cx="2613862" cy="938464"/>
          </a:xfrm>
          <a:solidFill>
            <a:srgbClr val="00BCF2"/>
          </a:solidFill>
        </p:grpSpPr>
        <p:sp>
          <p:nvSpPr>
            <p:cNvPr id="119" name="Rectangle 118"/>
            <p:cNvSpPr/>
            <p:nvPr/>
          </p:nvSpPr>
          <p:spPr bwMode="auto">
            <a:xfrm>
              <a:off x="474646" y="3659846"/>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sz="1600"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2" name="TextBox 11"/>
            <p:cNvSpPr txBox="1"/>
            <p:nvPr/>
          </p:nvSpPr>
          <p:spPr>
            <a:xfrm>
              <a:off x="650338" y="3995218"/>
              <a:ext cx="1226434" cy="243656"/>
            </a:xfrm>
            <a:prstGeom prst="rect">
              <a:avLst/>
            </a:prstGeom>
            <a:grpFill/>
          </p:spPr>
          <p:txBody>
            <a:bodyPr wrap="square" lIns="0" tIns="0" rIns="0" bIns="0" rtlCol="0">
              <a:spAutoFit/>
            </a:bodyPr>
            <a:lstStyle/>
            <a:p>
              <a:pPr defTabSz="914099" fontAlgn="base">
                <a:lnSpc>
                  <a:spcPts val="1900"/>
                </a:lnSpc>
                <a:spcBef>
                  <a:spcPct val="0"/>
                </a:spcBef>
                <a:spcAft>
                  <a:spcPct val="0"/>
                </a:spcAft>
              </a:pPr>
              <a:r>
                <a:rPr lang="en-US" sz="2000" kern="0" spc="-50" dirty="0" smtClean="0">
                  <a:gradFill>
                    <a:gsLst>
                      <a:gs pos="0">
                        <a:srgbClr val="FFFFFF"/>
                      </a:gs>
                      <a:gs pos="100000">
                        <a:srgbClr val="FFFFFF"/>
                      </a:gs>
                    </a:gsLst>
                    <a:lin ang="5400000" scaled="0"/>
                  </a:gradFill>
                  <a:ea typeface="Segoe UI" pitchFamily="34" charset="0"/>
                  <a:cs typeface="Segoe UI" pitchFamily="34" charset="0"/>
                </a:rPr>
                <a:t>Reliability</a:t>
              </a:r>
              <a:endParaRPr lang="en-US" sz="2000" dirty="0" smtClean="0">
                <a:gradFill>
                  <a:gsLst>
                    <a:gs pos="0">
                      <a:srgbClr val="000000">
                        <a:lumMod val="75000"/>
                        <a:lumOff val="25000"/>
                      </a:srgbClr>
                    </a:gs>
                    <a:gs pos="80000">
                      <a:srgbClr val="000000">
                        <a:lumMod val="65000"/>
                        <a:lumOff val="35000"/>
                      </a:srgbClr>
                    </a:gs>
                  </a:gsLst>
                  <a:lin ang="16200000" scaled="0"/>
                </a:gradFill>
                <a:latin typeface="Segoe UI Light" pitchFamily="34" charset="0"/>
              </a:endParaRPr>
            </a:p>
          </p:txBody>
        </p:sp>
        <p:pic>
          <p:nvPicPr>
            <p:cNvPr id="37" name="Picture 5" descr="\\MAGNUM\Projects\Microsoft\Cloud Power FY12\Design\Icons\PNGs\Seal.png"/>
            <p:cNvPicPr>
              <a:picLocks noChangeAspect="1" noChangeArrowheads="1"/>
            </p:cNvPicPr>
            <p:nvPr/>
          </p:nvPicPr>
          <p:blipFill>
            <a:blip r:embed="rId10" cstate="print">
              <a:lum bright="100000"/>
            </a:blip>
            <a:srcRect/>
            <a:stretch>
              <a:fillRect/>
            </a:stretch>
          </p:blipFill>
          <p:spPr bwMode="auto">
            <a:xfrm>
              <a:off x="2150044" y="3647814"/>
              <a:ext cx="938464" cy="938464"/>
            </a:xfrm>
            <a:prstGeom prst="rect">
              <a:avLst/>
            </a:prstGeom>
            <a:noFill/>
          </p:spPr>
        </p:pic>
      </p:grpSp>
      <p:pic>
        <p:nvPicPr>
          <p:cNvPr id="32" name="Picture 31"/>
          <p:cNvPicPr>
            <a:picLocks noChangeAspect="1"/>
          </p:cNvPicPr>
          <p:nvPr/>
        </p:nvPicPr>
        <p:blipFill rotWithShape="1">
          <a:blip r:embed="rId11">
            <a:extLst>
              <a:ext uri="{28A0092B-C50C-407E-A947-70E740481C1C}">
                <a14:useLocalDpi xmlns:a14="http://schemas.microsoft.com/office/drawing/2010/main" val="0"/>
              </a:ext>
            </a:extLst>
          </a:blip>
          <a:srcRect l="3283" t="15849" r="4265" b="16208"/>
          <a:stretch/>
        </p:blipFill>
        <p:spPr>
          <a:xfrm>
            <a:off x="6093837" y="1615248"/>
            <a:ext cx="5417227" cy="2652070"/>
          </a:xfrm>
          <a:prstGeom prst="rect">
            <a:avLst/>
          </a:prstGeom>
        </p:spPr>
      </p:pic>
    </p:spTree>
    <p:extLst>
      <p:ext uri="{BB962C8B-B14F-4D97-AF65-F5344CB8AC3E}">
        <p14:creationId xmlns:p14="http://schemas.microsoft.com/office/powerpoint/2010/main" val="42370540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ppt_x"/>
                                          </p:val>
                                        </p:tav>
                                        <p:tav tm="100000">
                                          <p:val>
                                            <p:strVal val="#ppt_x"/>
                                          </p:val>
                                        </p:tav>
                                      </p:tavLst>
                                    </p:anim>
                                    <p:anim calcmode="lin" valueType="num">
                                      <p:cBhvr additive="base">
                                        <p:cTn id="8" dur="75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ppt_x"/>
                                          </p:val>
                                        </p:tav>
                                        <p:tav tm="100000">
                                          <p:val>
                                            <p:strVal val="#ppt_x"/>
                                          </p:val>
                                        </p:tav>
                                      </p:tavLst>
                                    </p:anim>
                                    <p:anim calcmode="lin" valueType="num">
                                      <p:cBhvr additive="base">
                                        <p:cTn id="12" dur="75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750" fill="hold"/>
                                        <p:tgtEl>
                                          <p:spTgt spid="17"/>
                                        </p:tgtEl>
                                        <p:attrNameLst>
                                          <p:attrName>ppt_x</p:attrName>
                                        </p:attrNameLst>
                                      </p:cBhvr>
                                      <p:tavLst>
                                        <p:tav tm="0">
                                          <p:val>
                                            <p:strVal val="#ppt_x"/>
                                          </p:val>
                                        </p:tav>
                                        <p:tav tm="100000">
                                          <p:val>
                                            <p:strVal val="#ppt_x"/>
                                          </p:val>
                                        </p:tav>
                                      </p:tavLst>
                                    </p:anim>
                                    <p:anim calcmode="lin" valueType="num">
                                      <p:cBhvr additive="base">
                                        <p:cTn id="16" dur="75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ppt_x"/>
                                          </p:val>
                                        </p:tav>
                                        <p:tav tm="100000">
                                          <p:val>
                                            <p:strVal val="#ppt_x"/>
                                          </p:val>
                                        </p:tav>
                                      </p:tavLst>
                                    </p:anim>
                                    <p:anim calcmode="lin" valueType="num">
                                      <p:cBhvr additive="base">
                                        <p:cTn id="20" dur="75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75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750" fill="hold"/>
                                        <p:tgtEl>
                                          <p:spTgt spid="6"/>
                                        </p:tgtEl>
                                        <p:attrNameLst>
                                          <p:attrName>ppt_x</p:attrName>
                                        </p:attrNameLst>
                                      </p:cBhvr>
                                      <p:tavLst>
                                        <p:tav tm="0">
                                          <p:val>
                                            <p:strVal val="#ppt_x"/>
                                          </p:val>
                                        </p:tav>
                                        <p:tav tm="100000">
                                          <p:val>
                                            <p:strVal val="#ppt_x"/>
                                          </p:val>
                                        </p:tav>
                                      </p:tavLst>
                                    </p:anim>
                                    <p:anim calcmode="lin" valueType="num">
                                      <p:cBhvr additive="base">
                                        <p:cTn id="24" dur="7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75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750" fill="hold"/>
                                        <p:tgtEl>
                                          <p:spTgt spid="20"/>
                                        </p:tgtEl>
                                        <p:attrNameLst>
                                          <p:attrName>ppt_x</p:attrName>
                                        </p:attrNameLst>
                                      </p:cBhvr>
                                      <p:tavLst>
                                        <p:tav tm="0">
                                          <p:val>
                                            <p:strVal val="#ppt_x"/>
                                          </p:val>
                                        </p:tav>
                                        <p:tav tm="100000">
                                          <p:val>
                                            <p:strVal val="#ppt_x"/>
                                          </p:val>
                                        </p:tav>
                                      </p:tavLst>
                                    </p:anim>
                                    <p:anim calcmode="lin" valueType="num">
                                      <p:cBhvr additive="base">
                                        <p:cTn id="28" dur="750" fill="hold"/>
                                        <p:tgtEl>
                                          <p:spTgt spid="2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fade">
                                      <p:cBhvr>
                                        <p:cTn id="32" dur="750"/>
                                        <p:tgtEl>
                                          <p:spTgt spid="8">
                                            <p:txEl>
                                              <p:pRg st="0" end="0"/>
                                            </p:txEl>
                                          </p:spTgt>
                                        </p:tgtEl>
                                      </p:cBhvr>
                                    </p:animEffect>
                                  </p:childTnLst>
                                </p:cTn>
                              </p:par>
                              <p:par>
                                <p:cTn id="33" presetID="42" presetClass="entr" presetSubtype="0" fill="hold" nodeType="withEffect">
                                  <p:stCondLst>
                                    <p:cond delay="250"/>
                                  </p:stCondLst>
                                  <p:childTnLst>
                                    <p:set>
                                      <p:cBhvr>
                                        <p:cTn id="34" dur="1" fill="hold">
                                          <p:stCondLst>
                                            <p:cond delay="0"/>
                                          </p:stCondLst>
                                        </p:cTn>
                                        <p:tgtEl>
                                          <p:spTgt spid="8">
                                            <p:txEl>
                                              <p:pRg st="2" end="2"/>
                                            </p:txEl>
                                          </p:spTgt>
                                        </p:tgtEl>
                                        <p:attrNameLst>
                                          <p:attrName>style.visibility</p:attrName>
                                        </p:attrNameLst>
                                      </p:cBhvr>
                                      <p:to>
                                        <p:strVal val="visible"/>
                                      </p:to>
                                    </p:set>
                                    <p:animEffect transition="in" filter="fade">
                                      <p:cBhvr>
                                        <p:cTn id="35" dur="1000"/>
                                        <p:tgtEl>
                                          <p:spTgt spid="8">
                                            <p:txEl>
                                              <p:pRg st="2" end="2"/>
                                            </p:txEl>
                                          </p:spTgt>
                                        </p:tgtEl>
                                      </p:cBhvr>
                                    </p:animEffect>
                                    <p:anim calcmode="lin" valueType="num">
                                      <p:cBhvr>
                                        <p:cTn id="36"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8">
                                            <p:txEl>
                                              <p:pRg st="2" end="2"/>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500"/>
                                  </p:stCondLst>
                                  <p:childTnLst>
                                    <p:set>
                                      <p:cBhvr>
                                        <p:cTn id="39" dur="1" fill="hold">
                                          <p:stCondLst>
                                            <p:cond delay="0"/>
                                          </p:stCondLst>
                                        </p:cTn>
                                        <p:tgtEl>
                                          <p:spTgt spid="8">
                                            <p:txEl>
                                              <p:pRg st="3" end="3"/>
                                            </p:txEl>
                                          </p:spTgt>
                                        </p:tgtEl>
                                        <p:attrNameLst>
                                          <p:attrName>style.visibility</p:attrName>
                                        </p:attrNameLst>
                                      </p:cBhvr>
                                      <p:to>
                                        <p:strVal val="visible"/>
                                      </p:to>
                                    </p:set>
                                    <p:animEffect transition="in" filter="fade">
                                      <p:cBhvr>
                                        <p:cTn id="40" dur="1000"/>
                                        <p:tgtEl>
                                          <p:spTgt spid="8">
                                            <p:txEl>
                                              <p:pRg st="3" end="3"/>
                                            </p:txEl>
                                          </p:spTgt>
                                        </p:tgtEl>
                                      </p:cBhvr>
                                    </p:animEffect>
                                    <p:anim calcmode="lin" valueType="num">
                                      <p:cBhvr>
                                        <p:cTn id="41"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8">
                                            <p:txEl>
                                              <p:pRg st="3" end="3"/>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700"/>
                                  </p:stCondLst>
                                  <p:childTnLst>
                                    <p:set>
                                      <p:cBhvr>
                                        <p:cTn id="44" dur="1" fill="hold">
                                          <p:stCondLst>
                                            <p:cond delay="0"/>
                                          </p:stCondLst>
                                        </p:cTn>
                                        <p:tgtEl>
                                          <p:spTgt spid="8">
                                            <p:txEl>
                                              <p:pRg st="4" end="4"/>
                                            </p:txEl>
                                          </p:spTgt>
                                        </p:tgtEl>
                                        <p:attrNameLst>
                                          <p:attrName>style.visibility</p:attrName>
                                        </p:attrNameLst>
                                      </p:cBhvr>
                                      <p:to>
                                        <p:strVal val="visible"/>
                                      </p:to>
                                    </p:set>
                                    <p:animEffect transition="in" filter="fade">
                                      <p:cBhvr>
                                        <p:cTn id="45" dur="1000"/>
                                        <p:tgtEl>
                                          <p:spTgt spid="8">
                                            <p:txEl>
                                              <p:pRg st="4" end="4"/>
                                            </p:txEl>
                                          </p:spTgt>
                                        </p:tgtEl>
                                      </p:cBhvr>
                                    </p:animEffect>
                                    <p:anim calcmode="lin" valueType="num">
                                      <p:cBhvr>
                                        <p:cTn id="4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8">
                                            <p:txEl>
                                              <p:pRg st="4" end="4"/>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900"/>
                                  </p:stCondLst>
                                  <p:childTnLst>
                                    <p:set>
                                      <p:cBhvr>
                                        <p:cTn id="49" dur="1" fill="hold">
                                          <p:stCondLst>
                                            <p:cond delay="0"/>
                                          </p:stCondLst>
                                        </p:cTn>
                                        <p:tgtEl>
                                          <p:spTgt spid="8">
                                            <p:txEl>
                                              <p:pRg st="5" end="5"/>
                                            </p:txEl>
                                          </p:spTgt>
                                        </p:tgtEl>
                                        <p:attrNameLst>
                                          <p:attrName>style.visibility</p:attrName>
                                        </p:attrNameLst>
                                      </p:cBhvr>
                                      <p:to>
                                        <p:strVal val="visible"/>
                                      </p:to>
                                    </p:set>
                                    <p:animEffect transition="in" filter="fade">
                                      <p:cBhvr>
                                        <p:cTn id="50" dur="1000"/>
                                        <p:tgtEl>
                                          <p:spTgt spid="8">
                                            <p:txEl>
                                              <p:pRg st="5" end="5"/>
                                            </p:txEl>
                                          </p:spTgt>
                                        </p:tgtEl>
                                      </p:cBhvr>
                                    </p:animEffect>
                                    <p:anim calcmode="lin" valueType="num">
                                      <p:cBhvr>
                                        <p:cTn id="51" dur="1000" fill="hold"/>
                                        <p:tgtEl>
                                          <p:spTgt spid="8">
                                            <p:txEl>
                                              <p:pRg st="5" end="5"/>
                                            </p:txEl>
                                          </p:spTgt>
                                        </p:tgtEl>
                                        <p:attrNameLst>
                                          <p:attrName>ppt_x</p:attrName>
                                        </p:attrNameLst>
                                      </p:cBhvr>
                                      <p:tavLst>
                                        <p:tav tm="0">
                                          <p:val>
                                            <p:strVal val="#ppt_x"/>
                                          </p:val>
                                        </p:tav>
                                        <p:tav tm="100000">
                                          <p:val>
                                            <p:strVal val="#ppt_x"/>
                                          </p:val>
                                        </p:tav>
                                      </p:tavLst>
                                    </p:anim>
                                    <p:anim calcmode="lin" valueType="num">
                                      <p:cBhvr>
                                        <p:cTn id="52" dur="1000" fill="hold"/>
                                        <p:tgtEl>
                                          <p:spTgt spid="8">
                                            <p:txEl>
                                              <p:pRg st="5" end="5"/>
                                            </p:txEl>
                                          </p:spTgt>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1200"/>
                                  </p:stCondLst>
                                  <p:childTnLst>
                                    <p:set>
                                      <p:cBhvr>
                                        <p:cTn id="54" dur="1" fill="hold">
                                          <p:stCondLst>
                                            <p:cond delay="0"/>
                                          </p:stCondLst>
                                        </p:cTn>
                                        <p:tgtEl>
                                          <p:spTgt spid="8">
                                            <p:txEl>
                                              <p:pRg st="6" end="6"/>
                                            </p:txEl>
                                          </p:spTgt>
                                        </p:tgtEl>
                                        <p:attrNameLst>
                                          <p:attrName>style.visibility</p:attrName>
                                        </p:attrNameLst>
                                      </p:cBhvr>
                                      <p:to>
                                        <p:strVal val="visible"/>
                                      </p:to>
                                    </p:set>
                                    <p:animEffect transition="in" filter="fade">
                                      <p:cBhvr>
                                        <p:cTn id="55" dur="1000"/>
                                        <p:tgtEl>
                                          <p:spTgt spid="8">
                                            <p:txEl>
                                              <p:pRg st="6" end="6"/>
                                            </p:txEl>
                                          </p:spTgt>
                                        </p:tgtEl>
                                      </p:cBhvr>
                                    </p:animEffect>
                                    <p:anim calcmode="lin" valueType="num">
                                      <p:cBhvr>
                                        <p:cTn id="56"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57" dur="1000" fill="hold"/>
                                        <p:tgtEl>
                                          <p:spTgt spid="8">
                                            <p:txEl>
                                              <p:pRg st="6" end="6"/>
                                            </p:txEl>
                                          </p:spTgt>
                                        </p:tgtEl>
                                        <p:attrNameLst>
                                          <p:attrName>ppt_y</p:attrName>
                                        </p:attrNameLst>
                                      </p:cBhvr>
                                      <p:tavLst>
                                        <p:tav tm="0">
                                          <p:val>
                                            <p:strVal val="#ppt_y+.1"/>
                                          </p:val>
                                        </p:tav>
                                        <p:tav tm="100000">
                                          <p:val>
                                            <p:strVal val="#ppt_y"/>
                                          </p:val>
                                        </p:tav>
                                      </p:tavLst>
                                    </p:anim>
                                  </p:childTnLst>
                                </p:cTn>
                              </p:par>
                              <p:par>
                                <p:cTn id="58" presetID="10" presetClass="entr" presetSubtype="0" fill="hold" nodeType="withEffect">
                                  <p:stCondLst>
                                    <p:cond delay="50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700" y="62475"/>
            <a:ext cx="11461750" cy="926279"/>
          </a:xfrm>
          <a:prstGeom prst="rect">
            <a:avLst/>
          </a:prstGeom>
        </p:spPr>
        <p:txBody>
          <a:bodyPr vert="horz" wrap="square" lIns="0" tIns="0" rIns="0" bIns="0" rtlCol="0">
            <a:spAutoFit/>
          </a:bodyPr>
          <a:lstStyle/>
          <a:p>
            <a:pPr>
              <a:lnSpc>
                <a:spcPts val="8000"/>
              </a:lnSpc>
            </a:pPr>
            <a:r>
              <a:rPr lang="en-US" sz="5400" spc="-100" dirty="0">
                <a:ln w="3175">
                  <a:noFill/>
                </a:ln>
                <a:solidFill>
                  <a:schemeClr val="accent1">
                    <a:lumMod val="50000"/>
                  </a:schemeClr>
                </a:solidFill>
                <a:latin typeface="Segoe UI Light"/>
                <a:cs typeface="Segoe Light"/>
              </a:rPr>
              <a:t>Demo: </a:t>
            </a:r>
            <a:r>
              <a:rPr lang="en-US" sz="5400" dirty="0" smtClean="0">
                <a:solidFill>
                  <a:schemeClr val="accent1">
                    <a:lumMod val="50000"/>
                  </a:schemeClr>
                </a:solidFill>
                <a:latin typeface="Segoe UI Light"/>
              </a:rPr>
              <a:t>Windows 8 Desktop</a:t>
            </a:r>
            <a:endParaRPr lang="en-US" sz="5400" spc="-100" dirty="0">
              <a:ln w="3175">
                <a:noFill/>
              </a:ln>
              <a:solidFill>
                <a:schemeClr val="accent1">
                  <a:lumMod val="50000"/>
                </a:schemeClr>
              </a:solidFill>
              <a:latin typeface="Segoe UI Light"/>
              <a:cs typeface="Segoe Light"/>
            </a:endParaRPr>
          </a:p>
        </p:txBody>
      </p:sp>
    </p:spTree>
    <p:extLst>
      <p:ext uri="{BB962C8B-B14F-4D97-AF65-F5344CB8AC3E}">
        <p14:creationId xmlns:p14="http://schemas.microsoft.com/office/powerpoint/2010/main" val="2744854565"/>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1897" y="1757028"/>
            <a:ext cx="6388176" cy="3888455"/>
          </a:xfrm>
          <a:prstGeom prst="rect">
            <a:avLst/>
          </a:prstGeom>
        </p:spPr>
      </p:pic>
      <p:sp>
        <p:nvSpPr>
          <p:cNvPr id="13" name="Title 12"/>
          <p:cNvSpPr>
            <a:spLocks noGrp="1"/>
          </p:cNvSpPr>
          <p:nvPr>
            <p:ph type="title"/>
          </p:nvPr>
        </p:nvSpPr>
        <p:spPr/>
        <p:txBody>
          <a:bodyPr/>
          <a:lstStyle/>
          <a:p>
            <a:r>
              <a:rPr lang="en-US" sz="5400" dirty="0" smtClean="0">
                <a:solidFill>
                  <a:schemeClr val="bg1">
                    <a:lumMod val="50000"/>
                  </a:schemeClr>
                </a:solidFill>
                <a:latin typeface="Segoe UI Light" pitchFamily="34" charset="0"/>
                <a:ea typeface="Segoe UI" pitchFamily="34" charset="0"/>
                <a:cs typeface="Segoe UI" pitchFamily="34" charset="0"/>
              </a:rPr>
              <a:t>File Explorer</a:t>
            </a:r>
            <a:endParaRPr lang="en-US" sz="5400" dirty="0">
              <a:solidFill>
                <a:schemeClr val="bg1">
                  <a:lumMod val="50000"/>
                </a:schemeClr>
              </a:solidFill>
              <a:latin typeface="Segoe UI Light" pitchFamily="34" charset="0"/>
              <a:ea typeface="Segoe UI" pitchFamily="34" charset="0"/>
              <a:cs typeface="Segoe UI" pitchFamily="34" charset="0"/>
            </a:endParaRPr>
          </a:p>
        </p:txBody>
      </p:sp>
      <p:sp>
        <p:nvSpPr>
          <p:cNvPr id="27" name="Rectangle 26"/>
          <p:cNvSpPr/>
          <p:nvPr/>
        </p:nvSpPr>
        <p:spPr bwMode="auto">
          <a:xfrm>
            <a:off x="9418612" y="1774199"/>
            <a:ext cx="1877135" cy="1877135"/>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2" name="TextBox 1"/>
          <p:cNvSpPr txBox="1"/>
          <p:nvPr/>
        </p:nvSpPr>
        <p:spPr>
          <a:xfrm>
            <a:off x="9590914" y="2310915"/>
            <a:ext cx="1531917" cy="830997"/>
          </a:xfrm>
          <a:prstGeom prst="rect">
            <a:avLst/>
          </a:prstGeom>
          <a:noFill/>
        </p:spPr>
        <p:txBody>
          <a:bodyPr wrap="square" lIns="0" tIns="0" rIns="0" bIns="0" rtlCol="0">
            <a:spAutoFit/>
          </a:bodyPr>
          <a:lstStyle/>
          <a:p>
            <a:pPr algn="ctr"/>
            <a:r>
              <a:rPr lang="en-US" dirty="0" smtClean="0">
                <a:solidFill>
                  <a:schemeClr val="bg1"/>
                </a:solidFill>
              </a:rPr>
              <a:t>Ribbon improves discoverability</a:t>
            </a:r>
          </a:p>
        </p:txBody>
      </p:sp>
      <p:sp>
        <p:nvSpPr>
          <p:cNvPr id="18" name="TextBox 17"/>
          <p:cNvSpPr txBox="1"/>
          <p:nvPr/>
        </p:nvSpPr>
        <p:spPr>
          <a:xfrm>
            <a:off x="9591830" y="2435767"/>
            <a:ext cx="1531917" cy="553998"/>
          </a:xfrm>
          <a:prstGeom prst="rect">
            <a:avLst/>
          </a:prstGeom>
          <a:noFill/>
        </p:spPr>
        <p:txBody>
          <a:bodyPr wrap="square" lIns="0" tIns="0" rIns="0" bIns="0" rtlCol="0">
            <a:spAutoFit/>
          </a:bodyPr>
          <a:lstStyle/>
          <a:p>
            <a:pPr algn="ctr"/>
            <a:r>
              <a:rPr lang="en-US" dirty="0" smtClean="0">
                <a:solidFill>
                  <a:schemeClr val="bg1"/>
                </a:solidFill>
              </a:rPr>
              <a:t>Copy/Paste, etc.</a:t>
            </a:r>
          </a:p>
        </p:txBody>
      </p:sp>
      <p:sp>
        <p:nvSpPr>
          <p:cNvPr id="19" name="TextBox 18"/>
          <p:cNvSpPr txBox="1"/>
          <p:nvPr/>
        </p:nvSpPr>
        <p:spPr>
          <a:xfrm>
            <a:off x="9887742" y="2574267"/>
            <a:ext cx="938874" cy="276999"/>
          </a:xfrm>
          <a:prstGeom prst="rect">
            <a:avLst/>
          </a:prstGeom>
          <a:noFill/>
        </p:spPr>
        <p:txBody>
          <a:bodyPr wrap="square" lIns="0" tIns="0" rIns="0" bIns="0" rtlCol="0">
            <a:spAutoFit/>
          </a:bodyPr>
          <a:lstStyle/>
          <a:p>
            <a:pPr algn="ctr"/>
            <a:r>
              <a:rPr lang="en-US" dirty="0" smtClean="0">
                <a:solidFill>
                  <a:schemeClr val="bg1"/>
                </a:solidFill>
              </a:rPr>
              <a:t>Sharing</a:t>
            </a:r>
          </a:p>
        </p:txBody>
      </p:sp>
      <p:sp>
        <p:nvSpPr>
          <p:cNvPr id="20" name="TextBox 19"/>
          <p:cNvSpPr txBox="1"/>
          <p:nvPr/>
        </p:nvSpPr>
        <p:spPr>
          <a:xfrm>
            <a:off x="9591829" y="2587913"/>
            <a:ext cx="1531917" cy="276999"/>
          </a:xfrm>
          <a:prstGeom prst="rect">
            <a:avLst/>
          </a:prstGeom>
          <a:noFill/>
        </p:spPr>
        <p:txBody>
          <a:bodyPr wrap="square" lIns="0" tIns="0" rIns="0" bIns="0" rtlCol="0">
            <a:spAutoFit/>
          </a:bodyPr>
          <a:lstStyle/>
          <a:p>
            <a:pPr algn="ctr"/>
            <a:r>
              <a:rPr lang="en-US" dirty="0" smtClean="0">
                <a:solidFill>
                  <a:schemeClr val="bg1"/>
                </a:solidFill>
              </a:rPr>
              <a:t>View options</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5033" y="2026008"/>
            <a:ext cx="6161905" cy="112381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0271" y="2026008"/>
            <a:ext cx="6171429" cy="1114286"/>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15509" y="2026008"/>
            <a:ext cx="6180953" cy="1123810"/>
          </a:xfrm>
          <a:prstGeom prst="rect">
            <a:avLst/>
          </a:prstGeom>
        </p:spPr>
      </p:pic>
      <p:grpSp>
        <p:nvGrpSpPr>
          <p:cNvPr id="7" name="Group 6"/>
          <p:cNvGrpSpPr/>
          <p:nvPr/>
        </p:nvGrpSpPr>
        <p:grpSpPr>
          <a:xfrm>
            <a:off x="9418612" y="3775744"/>
            <a:ext cx="1877746" cy="1874520"/>
            <a:chOff x="9418001" y="3759517"/>
            <a:chExt cx="1877746" cy="1874520"/>
          </a:xfrm>
        </p:grpSpPr>
        <p:sp>
          <p:nvSpPr>
            <p:cNvPr id="16" name="Rectangle 15"/>
            <p:cNvSpPr/>
            <p:nvPr/>
          </p:nvSpPr>
          <p:spPr bwMode="auto">
            <a:xfrm>
              <a:off x="9418001" y="3759517"/>
              <a:ext cx="1877746" cy="1874520"/>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15997" y="4270514"/>
              <a:ext cx="882363" cy="882363"/>
            </a:xfrm>
            <a:prstGeom prst="rect">
              <a:avLst/>
            </a:prstGeom>
          </p:spPr>
        </p:pic>
      </p:grpSp>
      <p:grpSp>
        <p:nvGrpSpPr>
          <p:cNvPr id="8" name="Group 7"/>
          <p:cNvGrpSpPr/>
          <p:nvPr/>
        </p:nvGrpSpPr>
        <p:grpSpPr>
          <a:xfrm>
            <a:off x="912730" y="1787847"/>
            <a:ext cx="1877135" cy="1877135"/>
            <a:chOff x="912730" y="1787847"/>
            <a:chExt cx="1877135" cy="1877135"/>
          </a:xfrm>
        </p:grpSpPr>
        <p:sp>
          <p:nvSpPr>
            <p:cNvPr id="30" name="Rectangle 29"/>
            <p:cNvSpPr/>
            <p:nvPr/>
          </p:nvSpPr>
          <p:spPr bwMode="auto">
            <a:xfrm>
              <a:off x="912730" y="1787847"/>
              <a:ext cx="1877135" cy="1877135"/>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23" name="TextBox 22"/>
            <p:cNvSpPr txBox="1"/>
            <p:nvPr/>
          </p:nvSpPr>
          <p:spPr>
            <a:xfrm>
              <a:off x="1155261" y="2435767"/>
              <a:ext cx="1392071" cy="553998"/>
            </a:xfrm>
            <a:prstGeom prst="rect">
              <a:avLst/>
            </a:prstGeom>
            <a:noFill/>
          </p:spPr>
          <p:txBody>
            <a:bodyPr wrap="square" lIns="0" tIns="0" rIns="0" bIns="0" rtlCol="0">
              <a:spAutoFit/>
            </a:bodyPr>
            <a:lstStyle/>
            <a:p>
              <a:pPr algn="ctr" defTabSz="914099" fontAlgn="base">
                <a:spcBef>
                  <a:spcPct val="0"/>
                </a:spcBef>
                <a:spcAft>
                  <a:spcPct val="0"/>
                </a:spcAft>
              </a:pPr>
              <a:r>
                <a:rPr lang="en-US" spc="-50" dirty="0">
                  <a:gradFill>
                    <a:gsLst>
                      <a:gs pos="0">
                        <a:srgbClr val="FFFFFF"/>
                      </a:gs>
                      <a:gs pos="100000">
                        <a:srgbClr val="FFFFFF"/>
                      </a:gs>
                    </a:gsLst>
                    <a:lin ang="5400000" scaled="0"/>
                  </a:gradFill>
                  <a:ea typeface="Segoe UI" pitchFamily="34" charset="0"/>
                  <a:cs typeface="Segoe UI" pitchFamily="34" charset="0"/>
                </a:rPr>
                <a:t>Same functionality</a:t>
              </a:r>
            </a:p>
          </p:txBody>
        </p:sp>
      </p:grpSp>
      <p:grpSp>
        <p:nvGrpSpPr>
          <p:cNvPr id="9" name="Group 8"/>
          <p:cNvGrpSpPr/>
          <p:nvPr/>
        </p:nvGrpSpPr>
        <p:grpSpPr>
          <a:xfrm>
            <a:off x="912730" y="3773129"/>
            <a:ext cx="1877135" cy="1877135"/>
            <a:chOff x="912730" y="3773129"/>
            <a:chExt cx="1877135" cy="1877135"/>
          </a:xfrm>
        </p:grpSpPr>
        <p:sp>
          <p:nvSpPr>
            <p:cNvPr id="29" name="Rectangle 28"/>
            <p:cNvSpPr/>
            <p:nvPr/>
          </p:nvSpPr>
          <p:spPr bwMode="auto">
            <a:xfrm>
              <a:off x="912730" y="3773129"/>
              <a:ext cx="1877135" cy="1877135"/>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24" name="TextBox 23"/>
            <p:cNvSpPr txBox="1"/>
            <p:nvPr/>
          </p:nvSpPr>
          <p:spPr>
            <a:xfrm>
              <a:off x="1155260" y="4419778"/>
              <a:ext cx="1392071" cy="553998"/>
            </a:xfrm>
            <a:prstGeom prst="rect">
              <a:avLst/>
            </a:prstGeom>
            <a:noFill/>
          </p:spPr>
          <p:txBody>
            <a:bodyPr wrap="square" lIns="0" tIns="0" rIns="0" bIns="0" rtlCol="0">
              <a:spAutoFit/>
            </a:bodyPr>
            <a:lstStyle/>
            <a:p>
              <a:pPr algn="ctr" defTabSz="914099" fontAlgn="base">
                <a:spcBef>
                  <a:spcPct val="0"/>
                </a:spcBef>
                <a:spcAft>
                  <a:spcPct val="0"/>
                </a:spcAft>
              </a:pPr>
              <a:r>
                <a:rPr lang="en-US" spc="-50" dirty="0" smtClean="0">
                  <a:gradFill>
                    <a:gsLst>
                      <a:gs pos="0">
                        <a:srgbClr val="FFFFFF"/>
                      </a:gs>
                      <a:gs pos="100000">
                        <a:srgbClr val="FFFFFF"/>
                      </a:gs>
                    </a:gsLst>
                    <a:lin ang="5400000" scaled="0"/>
                  </a:gradFill>
                  <a:ea typeface="Segoe UI" pitchFamily="34" charset="0"/>
                  <a:cs typeface="Segoe UI" pitchFamily="34" charset="0"/>
                </a:rPr>
                <a:t>Better optimized</a:t>
              </a:r>
              <a:endParaRPr lang="en-US" spc="-50" dirty="0">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38976953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10" presetClass="entr" presetSubtype="0" fill="hold"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50"/>
                                        <p:tgtEl>
                                          <p:spTgt spid="9"/>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750"/>
                                        <p:tgtEl>
                                          <p:spTgt spid="27"/>
                                        </p:tgtEl>
                                      </p:cBhvr>
                                    </p:animEffect>
                                  </p:childTnLst>
                                </p:cTn>
                              </p:par>
                              <p:par>
                                <p:cTn id="14" presetID="10" presetClass="entr" presetSubtype="0" fill="hold" grpId="1" nodeType="withEffect">
                                  <p:stCondLst>
                                    <p:cond delay="5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750"/>
                                        <p:tgtEl>
                                          <p:spTgt spid="2"/>
                                        </p:tgtEl>
                                      </p:cBhvr>
                                    </p:animEffect>
                                  </p:childTnLst>
                                </p:cTn>
                              </p:par>
                              <p:par>
                                <p:cTn id="17" presetID="10" presetClass="entr" presetSubtype="0"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5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2"/>
                                        </p:tgtEl>
                                      </p:cBhvr>
                                    </p:animEffect>
                                    <p:set>
                                      <p:cBhvr>
                                        <p:cTn id="24" dur="1" fill="hold">
                                          <p:stCondLst>
                                            <p:cond delay="499"/>
                                          </p:stCondLst>
                                        </p:cTn>
                                        <p:tgtEl>
                                          <p:spTgt spid="2"/>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3"/>
                                        </p:tgtEl>
                                      </p:cBhvr>
                                    </p:animEffect>
                                    <p:set>
                                      <p:cBhvr>
                                        <p:cTn id="27" dur="1" fill="hold">
                                          <p:stCondLst>
                                            <p:cond delay="499"/>
                                          </p:stCondLst>
                                        </p:cTn>
                                        <p:tgtEl>
                                          <p:spTgt spid="3"/>
                                        </p:tgtEl>
                                        <p:attrNameLst>
                                          <p:attrName>style.visibility</p:attrName>
                                        </p:attrNameLst>
                                      </p:cBhvr>
                                      <p:to>
                                        <p:strVal val="hidden"/>
                                      </p:to>
                                    </p:set>
                                  </p:childTnLst>
                                </p:cTn>
                              </p:par>
                              <p:par>
                                <p:cTn id="28" presetID="10" presetClass="entr" presetSubtype="0" fill="hold" grpId="1"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750"/>
                                        <p:tgtEl>
                                          <p:spTgt spid="18"/>
                                        </p:tgtEl>
                                      </p:cBhvr>
                                    </p:animEffect>
                                  </p:childTnLst>
                                </p:cTn>
                              </p:par>
                              <p:par>
                                <p:cTn id="31" presetID="10"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75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0" nodeType="clickEffect">
                                  <p:stCondLst>
                                    <p:cond delay="0"/>
                                  </p:stCondLst>
                                  <p:childTnLst>
                                    <p:animEffect transition="out" filter="fade">
                                      <p:cBhvr>
                                        <p:cTn id="37" dur="500"/>
                                        <p:tgtEl>
                                          <p:spTgt spid="18"/>
                                        </p:tgtEl>
                                      </p:cBhvr>
                                    </p:animEffect>
                                    <p:set>
                                      <p:cBhvr>
                                        <p:cTn id="38" dur="1" fill="hold">
                                          <p:stCondLst>
                                            <p:cond delay="499"/>
                                          </p:stCondLst>
                                        </p:cTn>
                                        <p:tgtEl>
                                          <p:spTgt spid="18"/>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4"/>
                                        </p:tgtEl>
                                      </p:cBhvr>
                                    </p:animEffect>
                                    <p:set>
                                      <p:cBhvr>
                                        <p:cTn id="41" dur="1" fill="hold">
                                          <p:stCondLst>
                                            <p:cond delay="499"/>
                                          </p:stCondLst>
                                        </p:cTn>
                                        <p:tgtEl>
                                          <p:spTgt spid="4"/>
                                        </p:tgtEl>
                                        <p:attrNameLst>
                                          <p:attrName>style.visibility</p:attrName>
                                        </p:attrNameLst>
                                      </p:cBhvr>
                                      <p:to>
                                        <p:strVal val="hidden"/>
                                      </p:to>
                                    </p:set>
                                  </p:childTnLst>
                                </p:cTn>
                              </p:par>
                              <p:par>
                                <p:cTn id="42" presetID="10" presetClass="entr" presetSubtype="0" fill="hold" grpId="1"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750"/>
                                        <p:tgtEl>
                                          <p:spTgt spid="19"/>
                                        </p:tgtEl>
                                      </p:cBhvr>
                                    </p:animEffect>
                                  </p:childTnLst>
                                </p:cTn>
                              </p:par>
                              <p:par>
                                <p:cTn id="45" presetID="10"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75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19"/>
                                        </p:tgtEl>
                                      </p:cBhvr>
                                    </p:animEffect>
                                    <p:set>
                                      <p:cBhvr>
                                        <p:cTn id="52" dur="1" fill="hold">
                                          <p:stCondLst>
                                            <p:cond delay="499"/>
                                          </p:stCondLst>
                                        </p:cTn>
                                        <p:tgtEl>
                                          <p:spTgt spid="19"/>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5"/>
                                        </p:tgtEl>
                                      </p:cBhvr>
                                    </p:animEffect>
                                    <p:set>
                                      <p:cBhvr>
                                        <p:cTn id="55" dur="1" fill="hold">
                                          <p:stCondLst>
                                            <p:cond delay="499"/>
                                          </p:stCondLst>
                                        </p:cTn>
                                        <p:tgtEl>
                                          <p:spTgt spid="5"/>
                                        </p:tgtEl>
                                        <p:attrNameLst>
                                          <p:attrName>style.visibility</p:attrName>
                                        </p:attrNameLst>
                                      </p:cBhvr>
                                      <p:to>
                                        <p:strVal val="hidden"/>
                                      </p:to>
                                    </p:set>
                                  </p:childTnLst>
                                </p:cTn>
                              </p:par>
                              <p:par>
                                <p:cTn id="56" presetID="10" presetClass="entr" presetSubtype="0" fill="hold" grpId="1"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750"/>
                                        <p:tgtEl>
                                          <p:spTgt spid="20"/>
                                        </p:tgtEl>
                                      </p:cBhvr>
                                    </p:animEffect>
                                  </p:childTnLst>
                                </p:cTn>
                              </p:par>
                              <p:par>
                                <p:cTn id="59" presetID="10" presetClass="entr" presetSubtype="0" fill="hold"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 grpId="0"/>
      <p:bldP spid="2" grpId="1"/>
      <p:bldP spid="18" grpId="0"/>
      <p:bldP spid="18" grpId="1"/>
      <p:bldP spid="19" grpId="0"/>
      <p:bldP spid="19" grpId="1"/>
      <p:bldP spid="20"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sz="5400" dirty="0" smtClean="0">
                <a:solidFill>
                  <a:schemeClr val="bg1">
                    <a:lumMod val="50000"/>
                  </a:schemeClr>
                </a:solidFill>
                <a:latin typeface="Segoe UI Light" pitchFamily="34" charset="0"/>
                <a:ea typeface="Segoe UI" pitchFamily="34" charset="0"/>
                <a:cs typeface="Segoe UI" pitchFamily="34" charset="0"/>
              </a:rPr>
              <a:t>Task Manager</a:t>
            </a:r>
            <a:endParaRPr lang="en-US" sz="5400" dirty="0">
              <a:solidFill>
                <a:schemeClr val="bg1">
                  <a:lumMod val="50000"/>
                </a:schemeClr>
              </a:solidFill>
              <a:latin typeface="Segoe UI Light" pitchFamily="34" charset="0"/>
              <a:ea typeface="Segoe UI" pitchFamily="34" charset="0"/>
              <a:cs typeface="Segoe UI" pitchFamily="34" charset="0"/>
            </a:endParaRPr>
          </a:p>
        </p:txBody>
      </p:sp>
      <p:sp>
        <p:nvSpPr>
          <p:cNvPr id="30" name="Rectangle 29"/>
          <p:cNvSpPr/>
          <p:nvPr/>
        </p:nvSpPr>
        <p:spPr bwMode="auto">
          <a:xfrm>
            <a:off x="7153761" y="1774199"/>
            <a:ext cx="1877135" cy="1877135"/>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2" name="TextBox 1"/>
          <p:cNvSpPr txBox="1"/>
          <p:nvPr/>
        </p:nvSpPr>
        <p:spPr>
          <a:xfrm>
            <a:off x="7573624" y="2574266"/>
            <a:ext cx="1037407" cy="276999"/>
          </a:xfrm>
          <a:prstGeom prst="rect">
            <a:avLst/>
          </a:prstGeom>
          <a:noFill/>
        </p:spPr>
        <p:txBody>
          <a:bodyPr wrap="square" lIns="0" tIns="0" rIns="0" bIns="0" rtlCol="0">
            <a:spAutoFit/>
          </a:bodyPr>
          <a:lstStyle/>
          <a:p>
            <a:r>
              <a:rPr lang="en-US" dirty="0" smtClean="0">
                <a:solidFill>
                  <a:srgbClr val="FFFFFF"/>
                </a:solidFill>
              </a:rPr>
              <a:t>As little…</a:t>
            </a:r>
            <a:endParaRPr lang="en-US" dirty="0">
              <a:solidFill>
                <a:srgbClr val="FFFFFF"/>
              </a:solidFill>
            </a:endParaRPr>
          </a:p>
        </p:txBody>
      </p:sp>
      <p:sp>
        <p:nvSpPr>
          <p:cNvPr id="27" name="Rectangle 26"/>
          <p:cNvSpPr/>
          <p:nvPr/>
        </p:nvSpPr>
        <p:spPr bwMode="auto">
          <a:xfrm>
            <a:off x="9133612" y="1774199"/>
            <a:ext cx="1877135" cy="1877135"/>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16" name="TextBox 15"/>
          <p:cNvSpPr txBox="1"/>
          <p:nvPr/>
        </p:nvSpPr>
        <p:spPr>
          <a:xfrm>
            <a:off x="9460931" y="2435767"/>
            <a:ext cx="1296538" cy="553998"/>
          </a:xfrm>
          <a:prstGeom prst="rect">
            <a:avLst/>
          </a:prstGeom>
          <a:noFill/>
        </p:spPr>
        <p:txBody>
          <a:bodyPr wrap="square" lIns="0" tIns="0" rIns="0" bIns="0" rtlCol="0">
            <a:spAutoFit/>
          </a:bodyPr>
          <a:lstStyle/>
          <a:p>
            <a:r>
              <a:rPr lang="en-US" dirty="0" smtClean="0">
                <a:solidFill>
                  <a:srgbClr val="FFFFFF"/>
                </a:solidFill>
              </a:rPr>
              <a:t>Or as much detail…</a:t>
            </a:r>
            <a:endParaRPr lang="en-US" dirty="0">
              <a:solidFill>
                <a:srgbClr val="FFFFFF"/>
              </a:solidFill>
            </a:endParaRPr>
          </a:p>
        </p:txBody>
      </p:sp>
      <p:sp>
        <p:nvSpPr>
          <p:cNvPr id="29" name="Rectangle 28"/>
          <p:cNvSpPr/>
          <p:nvPr/>
        </p:nvSpPr>
        <p:spPr bwMode="auto">
          <a:xfrm>
            <a:off x="7153761" y="3773129"/>
            <a:ext cx="1877135" cy="1877135"/>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sp>
        <p:nvSpPr>
          <p:cNvPr id="17" name="TextBox 16"/>
          <p:cNvSpPr txBox="1"/>
          <p:nvPr/>
        </p:nvSpPr>
        <p:spPr>
          <a:xfrm>
            <a:off x="7444059" y="4573196"/>
            <a:ext cx="1296538" cy="276999"/>
          </a:xfrm>
          <a:prstGeom prst="rect">
            <a:avLst/>
          </a:prstGeom>
          <a:noFill/>
        </p:spPr>
        <p:txBody>
          <a:bodyPr wrap="square" lIns="0" tIns="0" rIns="0" bIns="0" rtlCol="0">
            <a:spAutoFit/>
          </a:bodyPr>
          <a:lstStyle/>
          <a:p>
            <a:r>
              <a:rPr lang="en-US" dirty="0" smtClean="0">
                <a:solidFill>
                  <a:srgbClr val="FFFFFF"/>
                </a:solidFill>
              </a:rPr>
              <a:t>As you want</a:t>
            </a:r>
            <a:endParaRPr lang="en-US" dirty="0">
              <a:solidFill>
                <a:srgbClr val="FFFFFF"/>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7889" y="1762137"/>
            <a:ext cx="3970476" cy="3990963"/>
          </a:xfrm>
          <a:prstGeom prst="rect">
            <a:avLst/>
          </a:prstGeom>
          <a:ln>
            <a:noFill/>
          </a:ln>
        </p:spPr>
      </p:pic>
      <p:sp>
        <p:nvSpPr>
          <p:cNvPr id="23" name="Rectangle 22"/>
          <p:cNvSpPr/>
          <p:nvPr/>
        </p:nvSpPr>
        <p:spPr bwMode="auto">
          <a:xfrm>
            <a:off x="9144876" y="3771392"/>
            <a:ext cx="1877746" cy="1874520"/>
          </a:xfrm>
          <a:prstGeom prst="rect">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8957" y="1767131"/>
            <a:ext cx="4293227" cy="3902934"/>
          </a:xfrm>
          <a:prstGeom prst="rect">
            <a:avLst/>
          </a:prstGeom>
          <a:ln>
            <a:noFill/>
          </a:ln>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30997" y="4270514"/>
            <a:ext cx="882363" cy="882363"/>
          </a:xfrm>
          <a:prstGeom prst="rect">
            <a:avLst/>
          </a:prstGeom>
        </p:spPr>
      </p:pic>
    </p:spTree>
    <p:extLst>
      <p:ext uri="{BB962C8B-B14F-4D97-AF65-F5344CB8AC3E}">
        <p14:creationId xmlns:p14="http://schemas.microsoft.com/office/powerpoint/2010/main" val="2657600358"/>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xit" presetSubtype="0" fill="hold" nodeType="withEffect">
                                  <p:stCondLst>
                                    <p:cond delay="0"/>
                                  </p:stCondLst>
                                  <p:childTnLst>
                                    <p:animEffect transition="out" filter="fade">
                                      <p:cBhvr>
                                        <p:cTn id="14" dur="500"/>
                                        <p:tgtEl>
                                          <p:spTgt spid="3"/>
                                        </p:tgtEl>
                                      </p:cBhvr>
                                    </p:animEffect>
                                    <p:set>
                                      <p:cBhvr>
                                        <p:cTn id="15" dur="1" fill="hold">
                                          <p:stCondLst>
                                            <p:cond delay="499"/>
                                          </p:stCondLst>
                                        </p:cTn>
                                        <p:tgtEl>
                                          <p:spTgt spid="3"/>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750"/>
                                        <p:tgtEl>
                                          <p:spTgt spid="15"/>
                                        </p:tgtEl>
                                      </p:cBhvr>
                                    </p:animEffect>
                                  </p:childTnLst>
                                </p:cTn>
                              </p:par>
                            </p:childTnLst>
                          </p:cTn>
                        </p:par>
                        <p:par>
                          <p:cTn id="19" fill="hold">
                            <p:stCondLst>
                              <p:cond delay="750"/>
                            </p:stCondLst>
                            <p:childTnLst>
                              <p:par>
                                <p:cTn id="20" presetID="10"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2" name="Title 1"/>
          <p:cNvSpPr>
            <a:spLocks noGrp="1"/>
          </p:cNvSpPr>
          <p:nvPr>
            <p:ph type="ctrTitle"/>
          </p:nvPr>
        </p:nvSpPr>
        <p:spPr>
          <a:xfrm>
            <a:off x="491862" y="119416"/>
            <a:ext cx="11535827" cy="952784"/>
          </a:xfrm>
        </p:spPr>
        <p:txBody>
          <a:bodyPr/>
          <a:lstStyle/>
          <a:p>
            <a:pPr>
              <a:defRPr/>
            </a:pPr>
            <a:r>
              <a:rPr lang="en-US" sz="5400" dirty="0" smtClean="0">
                <a:solidFill>
                  <a:schemeClr val="accent1">
                    <a:lumMod val="50000"/>
                    <a:alpha val="99000"/>
                  </a:schemeClr>
                </a:solidFill>
                <a:latin typeface="Segoe UI Light" pitchFamily="34" charset="0"/>
              </a:rPr>
              <a:t>Demo</a:t>
            </a:r>
            <a:r>
              <a:rPr lang="en-US" sz="5400" dirty="0">
                <a:solidFill>
                  <a:schemeClr val="accent1">
                    <a:lumMod val="50000"/>
                    <a:alpha val="99000"/>
                  </a:schemeClr>
                </a:solidFill>
                <a:latin typeface="Segoe UI Light" pitchFamily="34" charset="0"/>
              </a:rPr>
              <a:t>: </a:t>
            </a:r>
            <a:r>
              <a:rPr lang="en-US" sz="5400" dirty="0" smtClean="0">
                <a:solidFill>
                  <a:schemeClr val="accent1">
                    <a:lumMod val="50000"/>
                    <a:alpha val="99000"/>
                  </a:schemeClr>
                </a:solidFill>
                <a:latin typeface="Segoe UI Light" pitchFamily="34" charset="0"/>
              </a:rPr>
              <a:t>File Explorer</a:t>
            </a:r>
            <a:endParaRPr lang="en-US" sz="5400" dirty="0">
              <a:solidFill>
                <a:schemeClr val="accent1">
                  <a:lumMod val="50000"/>
                  <a:alpha val="99000"/>
                </a:schemeClr>
              </a:solidFill>
              <a:latin typeface="Segoe UI Light" pitchFamily="34" charset="0"/>
            </a:endParaRPr>
          </a:p>
        </p:txBody>
      </p:sp>
    </p:spTree>
    <p:extLst>
      <p:ext uri="{BB962C8B-B14F-4D97-AF65-F5344CB8AC3E}">
        <p14:creationId xmlns:p14="http://schemas.microsoft.com/office/powerpoint/2010/main" val="133539388"/>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700" y="62475"/>
            <a:ext cx="11051190" cy="926279"/>
          </a:xfrm>
          <a:prstGeom prst="rect">
            <a:avLst/>
          </a:prstGeom>
        </p:spPr>
        <p:txBody>
          <a:bodyPr vert="horz" wrap="square" lIns="0" tIns="0" rIns="0" bIns="0" rtlCol="0">
            <a:spAutoFit/>
          </a:bodyPr>
          <a:lstStyle/>
          <a:p>
            <a:pPr>
              <a:lnSpc>
                <a:spcPts val="8000"/>
              </a:lnSpc>
            </a:pPr>
            <a:r>
              <a:rPr lang="en-US" sz="5400" spc="-100" dirty="0">
                <a:ln w="3175">
                  <a:noFill/>
                </a:ln>
                <a:solidFill>
                  <a:schemeClr val="accent1">
                    <a:lumMod val="50000"/>
                  </a:schemeClr>
                </a:solidFill>
                <a:latin typeface="Segoe UI Light"/>
                <a:cs typeface="Segoe Light"/>
              </a:rPr>
              <a:t>Demo: </a:t>
            </a:r>
            <a:r>
              <a:rPr lang="en-US" sz="5400" spc="-100" dirty="0" smtClean="0">
                <a:ln w="3175">
                  <a:noFill/>
                </a:ln>
                <a:solidFill>
                  <a:schemeClr val="accent1">
                    <a:lumMod val="50000"/>
                  </a:schemeClr>
                </a:solidFill>
                <a:latin typeface="Segoe UI Light"/>
                <a:cs typeface="Segoe Light"/>
              </a:rPr>
              <a:t>Task Manager</a:t>
            </a:r>
            <a:endParaRPr lang="en-US" sz="5400" spc="-100" dirty="0">
              <a:ln w="3175">
                <a:noFill/>
              </a:ln>
              <a:solidFill>
                <a:schemeClr val="accent1">
                  <a:lumMod val="50000"/>
                </a:schemeClr>
              </a:solidFill>
              <a:latin typeface="Segoe UI Light"/>
              <a:cs typeface="Segoe Light"/>
            </a:endParaRPr>
          </a:p>
        </p:txBody>
      </p:sp>
    </p:spTree>
    <p:extLst>
      <p:ext uri="{BB962C8B-B14F-4D97-AF65-F5344CB8AC3E}">
        <p14:creationId xmlns:p14="http://schemas.microsoft.com/office/powerpoint/2010/main" val="1937711393"/>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9326" r="-1"/>
          <a:stretch/>
        </p:blipFill>
        <p:spPr>
          <a:xfrm>
            <a:off x="9267129" y="1677350"/>
            <a:ext cx="2716710" cy="4497626"/>
          </a:xfrm>
          <a:prstGeom prst="rect">
            <a:avLst/>
          </a:prstGeom>
        </p:spPr>
      </p:pic>
      <p:sp>
        <p:nvSpPr>
          <p:cNvPr id="8" name="Rectangle 7"/>
          <p:cNvSpPr/>
          <p:nvPr/>
        </p:nvSpPr>
        <p:spPr bwMode="auto">
          <a:xfrm>
            <a:off x="520700" y="1677350"/>
            <a:ext cx="8641080" cy="4497626"/>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 name="Title 1"/>
          <p:cNvSpPr>
            <a:spLocks noGrp="1"/>
          </p:cNvSpPr>
          <p:nvPr>
            <p:ph type="title"/>
          </p:nvPr>
        </p:nvSpPr>
        <p:spPr>
          <a:xfrm>
            <a:off x="374110" y="265941"/>
            <a:ext cx="10924054" cy="609398"/>
          </a:xfrm>
        </p:spPr>
        <p:txBody>
          <a:bodyPr/>
          <a:lstStyle/>
          <a:p>
            <a:r>
              <a:rPr lang="en-US" sz="4400" dirty="0" smtClean="0">
                <a:solidFill>
                  <a:schemeClr val="bg1">
                    <a:lumMod val="50000"/>
                  </a:schemeClr>
                </a:solidFill>
              </a:rPr>
              <a:t>File History</a:t>
            </a:r>
            <a:endParaRPr lang="en-US" sz="4400" dirty="0">
              <a:solidFill>
                <a:schemeClr val="bg1">
                  <a:lumMod val="50000"/>
                </a:schemeClr>
              </a:solidFill>
            </a:endParaRPr>
          </a:p>
        </p:txBody>
      </p:sp>
      <p:sp>
        <p:nvSpPr>
          <p:cNvPr id="10" name="Rectangle 9"/>
          <p:cNvSpPr/>
          <p:nvPr/>
        </p:nvSpPr>
        <p:spPr bwMode="auto">
          <a:xfrm rot="16200000">
            <a:off x="6264323" y="2618031"/>
            <a:ext cx="1978926" cy="2592859"/>
          </a:xfrm>
          <a:prstGeom prst="rect">
            <a:avLst/>
          </a:prstGeom>
          <a:solidFill>
            <a:schemeClr val="accent3"/>
          </a:solidFill>
          <a:ln w="28575">
            <a:solidFill>
              <a:schemeClr val="bg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2" name="TextBox 11"/>
          <p:cNvSpPr txBox="1"/>
          <p:nvPr/>
        </p:nvSpPr>
        <p:spPr>
          <a:xfrm>
            <a:off x="6585048" y="5133161"/>
            <a:ext cx="1501252" cy="369332"/>
          </a:xfrm>
          <a:prstGeom prst="rect">
            <a:avLst/>
          </a:prstGeom>
          <a:noFill/>
        </p:spPr>
        <p:txBody>
          <a:bodyPr wrap="square" lIns="0" tIns="0" rIns="0" bIns="0" rtlCol="0">
            <a:spAutoFit/>
          </a:bodyPr>
          <a:lstStyle/>
          <a:p>
            <a:r>
              <a:rPr lang="en-US" sz="2400" dirty="0" smtClean="0">
                <a:solidFill>
                  <a:schemeClr val="bg1"/>
                </a:solidFill>
                <a:latin typeface="Segoe UI Light" pitchFamily="34" charset="0"/>
              </a:rPr>
              <a:t>File History</a:t>
            </a:r>
          </a:p>
        </p:txBody>
      </p:sp>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654" y="3168685"/>
            <a:ext cx="5522439" cy="3313463"/>
          </a:xfrm>
          <a:prstGeom prst="rect">
            <a:avLst/>
          </a:prstGeom>
        </p:spPr>
      </p:pic>
      <p:pic>
        <p:nvPicPr>
          <p:cNvPr id="34" name="Picture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654" y="3168684"/>
            <a:ext cx="5522439" cy="3313463"/>
          </a:xfrm>
          <a:prstGeom prst="rect">
            <a:avLst/>
          </a:prstGeom>
        </p:spPr>
      </p:pic>
      <p:pic>
        <p:nvPicPr>
          <p:cNvPr id="35" name="Picture 3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5374" y="3168685"/>
            <a:ext cx="5522439" cy="3313463"/>
          </a:xfrm>
          <a:prstGeom prst="rect">
            <a:avLst/>
          </a:prstGeom>
        </p:spPr>
      </p:pic>
      <p:pic>
        <p:nvPicPr>
          <p:cNvPr id="71" name="Picture 3"/>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2546032" y="3301699"/>
            <a:ext cx="800100" cy="914400"/>
          </a:xfrm>
          <a:prstGeom prst="rect">
            <a:avLst/>
          </a:prstGeom>
          <a:solidFill>
            <a:schemeClr val="accent3"/>
          </a:solidFill>
        </p:spPr>
      </p:pic>
      <p:pic>
        <p:nvPicPr>
          <p:cNvPr id="75" name="Picture 3"/>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2546032" y="3301699"/>
            <a:ext cx="800100" cy="914400"/>
          </a:xfrm>
          <a:prstGeom prst="rect">
            <a:avLst/>
          </a:prstGeom>
          <a:solidFill>
            <a:schemeClr val="accent3"/>
          </a:solidFill>
        </p:spPr>
      </p:pic>
      <p:pic>
        <p:nvPicPr>
          <p:cNvPr id="76" name="Picture 3"/>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2546032" y="3301699"/>
            <a:ext cx="800100" cy="914400"/>
          </a:xfrm>
          <a:prstGeom prst="rect">
            <a:avLst/>
          </a:prstGeom>
          <a:solidFill>
            <a:schemeClr val="accent3"/>
          </a:solidFill>
        </p:spPr>
      </p:pic>
      <p:pic>
        <p:nvPicPr>
          <p:cNvPr id="28" name="Picture 3"/>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2546032" y="3301699"/>
            <a:ext cx="800100" cy="914400"/>
          </a:xfrm>
          <a:prstGeom prst="rect">
            <a:avLst/>
          </a:prstGeom>
          <a:solidFill>
            <a:schemeClr val="accent3"/>
          </a:solidFill>
        </p:spPr>
      </p:pic>
    </p:spTree>
    <p:extLst>
      <p:ext uri="{BB962C8B-B14F-4D97-AF65-F5344CB8AC3E}">
        <p14:creationId xmlns:p14="http://schemas.microsoft.com/office/powerpoint/2010/main" val="2783930339"/>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25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fade">
                                      <p:cBhvr>
                                        <p:cTn id="10" dur="500"/>
                                        <p:tgtEl>
                                          <p:spTgt spid="71"/>
                                        </p:tgtEl>
                                      </p:cBhvr>
                                    </p:animEffect>
                                  </p:childTnLst>
                                </p:cTn>
                              </p:par>
                              <p:par>
                                <p:cTn id="11" presetID="63" presetClass="path" presetSubtype="0" accel="50000" decel="50000" fill="hold" nodeType="withEffect">
                                  <p:stCondLst>
                                    <p:cond delay="250"/>
                                  </p:stCondLst>
                                  <p:childTnLst>
                                    <p:animMotion origin="layout" path="M -0.00039 -0.00092 L 0.4076 -0.00115 " pathEditMode="relative" rAng="0" ptsTypes="AA">
                                      <p:cBhvr>
                                        <p:cTn id="12" dur="2000" fill="hold"/>
                                        <p:tgtEl>
                                          <p:spTgt spid="71"/>
                                        </p:tgtEl>
                                        <p:attrNameLst>
                                          <p:attrName>ppt_x</p:attrName>
                                          <p:attrName>ppt_y</p:attrName>
                                        </p:attrNameLst>
                                      </p:cBhvr>
                                      <p:rCtr x="20393" y="-23"/>
                                    </p:animMotion>
                                  </p:childTnLst>
                                </p:cTn>
                              </p:par>
                            </p:childTnLst>
                          </p:cTn>
                        </p:par>
                        <p:par>
                          <p:cTn id="13" fill="hold">
                            <p:stCondLst>
                              <p:cond delay="2250"/>
                            </p:stCondLst>
                            <p:childTnLst>
                              <p:par>
                                <p:cTn id="14" presetID="10" presetClass="entr" presetSubtype="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1250"/>
                                        <p:tgtEl>
                                          <p:spTgt spid="34"/>
                                        </p:tgtEl>
                                      </p:cBhvr>
                                    </p:animEffect>
                                  </p:childTnLst>
                                </p:cTn>
                              </p:par>
                              <p:par>
                                <p:cTn id="17" presetID="10"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par>
                                <p:cTn id="20" presetID="63" presetClass="path" presetSubtype="0" accel="50000" decel="50000" fill="hold" nodeType="withEffect">
                                  <p:stCondLst>
                                    <p:cond delay="250"/>
                                  </p:stCondLst>
                                  <p:childTnLst>
                                    <p:animMotion origin="layout" path="M -0.00039 -0.00092 L 0.35291 -0.00092 " pathEditMode="relative" rAng="0" ptsTypes="AA">
                                      <p:cBhvr>
                                        <p:cTn id="21" dur="2000" fill="hold"/>
                                        <p:tgtEl>
                                          <p:spTgt spid="75"/>
                                        </p:tgtEl>
                                        <p:attrNameLst>
                                          <p:attrName>ppt_x</p:attrName>
                                          <p:attrName>ppt_y</p:attrName>
                                        </p:attrNameLst>
                                      </p:cBhvr>
                                      <p:rCtr x="17659" y="0"/>
                                    </p:animMotion>
                                  </p:childTnLst>
                                </p:cTn>
                              </p:par>
                            </p:childTnLst>
                          </p:cTn>
                        </p:par>
                        <p:par>
                          <p:cTn id="22" fill="hold">
                            <p:stCondLst>
                              <p:cond delay="4500"/>
                            </p:stCondLst>
                            <p:childTnLst>
                              <p:par>
                                <p:cTn id="23" presetID="10" presetClass="entr" presetSubtype="0"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250"/>
                                        <p:tgtEl>
                                          <p:spTgt spid="35"/>
                                        </p:tgtEl>
                                      </p:cBhvr>
                                    </p:animEffect>
                                  </p:childTnLst>
                                </p:cTn>
                              </p:par>
                              <p:par>
                                <p:cTn id="26" presetID="10" presetClass="entr" presetSubtype="0" fill="hold" nodeType="with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fade">
                                      <p:cBhvr>
                                        <p:cTn id="28" dur="500"/>
                                        <p:tgtEl>
                                          <p:spTgt spid="76"/>
                                        </p:tgtEl>
                                      </p:cBhvr>
                                    </p:animEffect>
                                  </p:childTnLst>
                                </p:cTn>
                              </p:par>
                              <p:par>
                                <p:cTn id="29" presetID="63" presetClass="path" presetSubtype="0" accel="50000" decel="50000" fill="hold" nodeType="withEffect">
                                  <p:stCondLst>
                                    <p:cond delay="250"/>
                                  </p:stCondLst>
                                  <p:childTnLst>
                                    <p:animMotion origin="layout" path="M -0.00039 -0.00092 L 0.30108 -0.00138 " pathEditMode="relative" rAng="0" ptsTypes="AA">
                                      <p:cBhvr>
                                        <p:cTn id="30" dur="2000" fill="hold"/>
                                        <p:tgtEl>
                                          <p:spTgt spid="76"/>
                                        </p:tgtEl>
                                        <p:attrNameLst>
                                          <p:attrName>ppt_x</p:attrName>
                                          <p:attrName>ppt_y</p:attrName>
                                        </p:attrNameLst>
                                      </p:cBhvr>
                                      <p:rCtr x="15067" y="-23"/>
                                    </p:animMotion>
                                  </p:childTnLst>
                                </p:cTn>
                              </p:par>
                            </p:childTnLst>
                          </p:cTn>
                        </p:par>
                      </p:childTnLst>
                    </p:cTn>
                  </p:par>
                  <p:par>
                    <p:cTn id="31" fill="hold">
                      <p:stCondLst>
                        <p:cond delay="indefinite"/>
                      </p:stCondLst>
                      <p:childTnLst>
                        <p:par>
                          <p:cTn id="32" fill="hold">
                            <p:stCondLst>
                              <p:cond delay="0"/>
                            </p:stCondLst>
                            <p:childTnLst>
                              <p:par>
                                <p:cTn id="33" presetID="64" presetClass="path" presetSubtype="0" accel="50000" decel="50000" fill="hold" nodeType="clickEffect">
                                  <p:stCondLst>
                                    <p:cond delay="0"/>
                                  </p:stCondLst>
                                  <p:childTnLst>
                                    <p:animMotion origin="layout" path="M 0.40761 -0.00116 L 0.40761 -0.11361 " pathEditMode="relative" rAng="0" ptsTypes="AA">
                                      <p:cBhvr>
                                        <p:cTn id="34" dur="500" fill="hold"/>
                                        <p:tgtEl>
                                          <p:spTgt spid="71"/>
                                        </p:tgtEl>
                                        <p:attrNameLst>
                                          <p:attrName>ppt_x</p:attrName>
                                          <p:attrName>ppt_y</p:attrName>
                                        </p:attrNameLst>
                                      </p:cBhvr>
                                      <p:rCtr x="0" y="-5622"/>
                                    </p:animMotion>
                                  </p:childTnLst>
                                </p:cTn>
                              </p:par>
                            </p:childTnLst>
                          </p:cTn>
                        </p:par>
                        <p:par>
                          <p:cTn id="35" fill="hold">
                            <p:stCondLst>
                              <p:cond delay="500"/>
                            </p:stCondLst>
                            <p:childTnLst>
                              <p:par>
                                <p:cTn id="36" presetID="35" presetClass="path" presetSubtype="0" accel="50000" decel="50000" fill="hold" nodeType="afterEffect">
                                  <p:stCondLst>
                                    <p:cond delay="0"/>
                                  </p:stCondLst>
                                  <p:childTnLst>
                                    <p:animMotion origin="layout" path="M 0.4076 -0.1136 L -0.00091 -0.11175 " pathEditMode="relative" rAng="0" ptsTypes="AA">
                                      <p:cBhvr>
                                        <p:cTn id="37" dur="2000" fill="hold"/>
                                        <p:tgtEl>
                                          <p:spTgt spid="71"/>
                                        </p:tgtEl>
                                        <p:attrNameLst>
                                          <p:attrName>ppt_x</p:attrName>
                                          <p:attrName>ppt_y</p:attrName>
                                        </p:attrNameLst>
                                      </p:cBhvr>
                                      <p:rCtr x="-20432" y="93"/>
                                    </p:animMotion>
                                  </p:childTnLst>
                                </p:cTn>
                              </p:par>
                            </p:childTnLst>
                          </p:cTn>
                        </p:par>
                        <p:par>
                          <p:cTn id="38" fill="hold">
                            <p:stCondLst>
                              <p:cond delay="2500"/>
                            </p:stCondLst>
                            <p:childTnLst>
                              <p:par>
                                <p:cTn id="39" presetID="42" presetClass="path" presetSubtype="0" accel="50000" decel="50000" fill="hold" nodeType="afterEffect">
                                  <p:stCondLst>
                                    <p:cond delay="0"/>
                                  </p:stCondLst>
                                  <p:childTnLst>
                                    <p:animMotion origin="layout" path="M -0.00091 -0.10764 L -0.00039 -0.00092 " pathEditMode="relative" rAng="0" ptsTypes="AA">
                                      <p:cBhvr>
                                        <p:cTn id="40" dur="500" fill="hold"/>
                                        <p:tgtEl>
                                          <p:spTgt spid="71"/>
                                        </p:tgtEl>
                                        <p:attrNameLst>
                                          <p:attrName>ppt_x</p:attrName>
                                          <p:attrName>ppt_y</p:attrName>
                                        </p:attrNameLst>
                                      </p:cBhvr>
                                      <p:rCtr x="26" y="532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bwMode="auto">
          <a:xfrm>
            <a:off x="520700" y="1698452"/>
            <a:ext cx="8641080" cy="4379380"/>
          </a:xfrm>
          <a:prstGeom prst="rect">
            <a:avLst/>
          </a:prstGeom>
          <a:solidFill>
            <a:schemeClr val="accent3"/>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4902" y="2381823"/>
            <a:ext cx="5397596" cy="3142725"/>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5080" t="1951" r="3939"/>
          <a:stretch/>
        </p:blipFill>
        <p:spPr>
          <a:xfrm>
            <a:off x="9262753" y="1677988"/>
            <a:ext cx="2719697" cy="4399844"/>
          </a:xfrm>
          <a:prstGeom prst="rect">
            <a:avLst/>
          </a:prstGeom>
        </p:spPr>
      </p:pic>
      <p:sp>
        <p:nvSpPr>
          <p:cNvPr id="9" name="Title 8"/>
          <p:cNvSpPr>
            <a:spLocks noGrp="1"/>
          </p:cNvSpPr>
          <p:nvPr>
            <p:ph type="title"/>
          </p:nvPr>
        </p:nvSpPr>
        <p:spPr>
          <a:xfrm>
            <a:off x="519112" y="228600"/>
            <a:ext cx="11445187" cy="747897"/>
          </a:xfrm>
        </p:spPr>
        <p:txBody>
          <a:bodyPr/>
          <a:lstStyle/>
          <a:p>
            <a:r>
              <a:rPr lang="en-US" dirty="0" smtClean="0">
                <a:solidFill>
                  <a:schemeClr val="bg1">
                    <a:lumMod val="50000"/>
                  </a:schemeClr>
                </a:solidFill>
              </a:rPr>
              <a:t>Storage Spaces</a:t>
            </a:r>
            <a:endParaRPr lang="en-US" sz="3600" dirty="0">
              <a:solidFill>
                <a:schemeClr val="bg1">
                  <a:lumMod val="50000"/>
                </a:schemeClr>
              </a:solidFill>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87270" y="3914075"/>
            <a:ext cx="1085159" cy="1085159"/>
          </a:xfrm>
          <a:prstGeom prst="rect">
            <a:avLst/>
          </a:prstGeom>
        </p:spPr>
      </p:pic>
      <p:pic>
        <p:nvPicPr>
          <p:cNvPr id="35" name="Picture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2954" y="3914074"/>
            <a:ext cx="1085159" cy="1085159"/>
          </a:xfrm>
          <a:prstGeom prst="rect">
            <a:avLst/>
          </a:prstGeom>
        </p:spPr>
      </p:pic>
    </p:spTree>
    <p:extLst>
      <p:ext uri="{BB962C8B-B14F-4D97-AF65-F5344CB8AC3E}">
        <p14:creationId xmlns:p14="http://schemas.microsoft.com/office/powerpoint/2010/main" val="11602529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2" name="Title 1"/>
          <p:cNvSpPr>
            <a:spLocks noGrp="1"/>
          </p:cNvSpPr>
          <p:nvPr>
            <p:ph type="ctrTitle" idx="4294967295"/>
          </p:nvPr>
        </p:nvSpPr>
        <p:spPr>
          <a:xfrm>
            <a:off x="519113" y="167824"/>
            <a:ext cx="10242550" cy="747897"/>
          </a:xfrm>
        </p:spPr>
        <p:txBody>
          <a:bodyPr/>
          <a:lstStyle/>
          <a:p>
            <a:pPr>
              <a:defRPr/>
            </a:pPr>
            <a:r>
              <a:rPr lang="en-US" sz="5400" dirty="0" smtClean="0">
                <a:solidFill>
                  <a:schemeClr val="accent1">
                    <a:lumMod val="50000"/>
                  </a:schemeClr>
                </a:solidFill>
              </a:rPr>
              <a:t>Demo: File History</a:t>
            </a:r>
            <a:endParaRPr lang="en-US" sz="5400" dirty="0">
              <a:solidFill>
                <a:schemeClr val="accent1">
                  <a:lumMod val="50000"/>
                </a:schemeClr>
              </a:solidFill>
            </a:endParaRPr>
          </a:p>
        </p:txBody>
      </p:sp>
    </p:spTree>
    <p:extLst>
      <p:ext uri="{BB962C8B-B14F-4D97-AF65-F5344CB8AC3E}">
        <p14:creationId xmlns:p14="http://schemas.microsoft.com/office/powerpoint/2010/main" val="4149292417"/>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2" name="Title 1"/>
          <p:cNvSpPr>
            <a:spLocks noGrp="1"/>
          </p:cNvSpPr>
          <p:nvPr>
            <p:ph type="ctrTitle" idx="4294967295"/>
          </p:nvPr>
        </p:nvSpPr>
        <p:spPr>
          <a:xfrm>
            <a:off x="519112" y="191887"/>
            <a:ext cx="11463337" cy="747897"/>
          </a:xfrm>
        </p:spPr>
        <p:txBody>
          <a:bodyPr/>
          <a:lstStyle/>
          <a:p>
            <a:pPr>
              <a:defRPr/>
            </a:pPr>
            <a:r>
              <a:rPr lang="en-US" sz="5400" dirty="0" smtClean="0">
                <a:solidFill>
                  <a:schemeClr val="accent1">
                    <a:lumMod val="50000"/>
                  </a:schemeClr>
                </a:solidFill>
              </a:rPr>
              <a:t>Demo: Storage Spaces</a:t>
            </a:r>
            <a:endParaRPr lang="en-US" sz="5400" dirty="0">
              <a:solidFill>
                <a:schemeClr val="accent1">
                  <a:lumMod val="50000"/>
                </a:schemeClr>
              </a:solidFill>
            </a:endParaRPr>
          </a:p>
        </p:txBody>
      </p:sp>
    </p:spTree>
    <p:extLst>
      <p:ext uri="{BB962C8B-B14F-4D97-AF65-F5344CB8AC3E}">
        <p14:creationId xmlns:p14="http://schemas.microsoft.com/office/powerpoint/2010/main" val="1520301657"/>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1235476" y="2623195"/>
            <a:ext cx="2832644" cy="646331"/>
          </a:xfrm>
          <a:prstGeom prst="rect">
            <a:avLst/>
          </a:prstGeom>
        </p:spPr>
        <p:txBody>
          <a:bodyPr wrap="square">
            <a:spAutoFit/>
          </a:bodyPr>
          <a:lstStyle/>
          <a:p>
            <a:pPr lvl="0"/>
            <a:r>
              <a:rPr lang="en-US" dirty="0" smtClean="0">
                <a:latin typeface="Segoe UI" pitchFamily="34" charset="0"/>
              </a:rPr>
              <a:t>Full-screen</a:t>
            </a:r>
            <a:r>
              <a:rPr lang="en-US" dirty="0">
                <a:latin typeface="Segoe UI" pitchFamily="34" charset="0"/>
              </a:rPr>
              <a:t>, immersive experience</a:t>
            </a:r>
          </a:p>
        </p:txBody>
      </p:sp>
      <p:sp>
        <p:nvSpPr>
          <p:cNvPr id="2" name="Title 1"/>
          <p:cNvSpPr>
            <a:spLocks noGrp="1"/>
          </p:cNvSpPr>
          <p:nvPr>
            <p:ph type="title"/>
          </p:nvPr>
        </p:nvSpPr>
        <p:spPr>
          <a:xfrm>
            <a:off x="519112" y="228600"/>
            <a:ext cx="11149013" cy="747897"/>
          </a:xfrm>
        </p:spPr>
        <p:txBody>
          <a:bodyPr/>
          <a:lstStyle/>
          <a:p>
            <a:r>
              <a:rPr lang="en-US" dirty="0" smtClean="0">
                <a:solidFill>
                  <a:schemeClr val="bg1">
                    <a:lumMod val="50000"/>
                  </a:schemeClr>
                </a:solidFill>
              </a:rPr>
              <a:t>Internet Explorer 10</a:t>
            </a:r>
            <a:endParaRPr lang="en-US" dirty="0">
              <a:solidFill>
                <a:schemeClr val="bg1">
                  <a:lumMod val="50000"/>
                </a:schemeClr>
              </a:solidFill>
            </a:endParaRPr>
          </a:p>
        </p:txBody>
      </p:sp>
      <p:sp>
        <p:nvSpPr>
          <p:cNvPr id="9" name="Text Placeholder 2"/>
          <p:cNvSpPr txBox="1">
            <a:spLocks/>
          </p:cNvSpPr>
          <p:nvPr/>
        </p:nvSpPr>
        <p:spPr>
          <a:xfrm>
            <a:off x="559551" y="1467824"/>
            <a:ext cx="3499687" cy="459777"/>
          </a:xfrm>
          <a:prstGeom prst="rect">
            <a:avLst/>
          </a:prstGeom>
          <a:solidFill>
            <a:schemeClr val="accent3"/>
          </a:solidFill>
        </p:spPr>
        <p:txBody>
          <a:bodyPr anchor="ctr"/>
          <a:lstStyle>
            <a:defPPr>
              <a:defRPr lang="en-US"/>
            </a:defPPr>
            <a:lvl1pPr marL="460375" indent="-460375">
              <a:lnSpc>
                <a:spcPct val="90000"/>
              </a:lnSpc>
              <a:spcBef>
                <a:spcPct val="20000"/>
              </a:spcBef>
              <a:buClr>
                <a:schemeClr val="tx1">
                  <a:lumMod val="75000"/>
                  <a:lumOff val="25000"/>
                </a:schemeClr>
              </a:buClr>
              <a:buSzPct val="90000"/>
              <a:buFont typeface="Arial" pitchFamily="34" charset="0"/>
              <a:buChar char="•"/>
              <a:defRPr sz="2400">
                <a:solidFill>
                  <a:schemeClr val="tx1">
                    <a:lumMod val="75000"/>
                    <a:lumOff val="25000"/>
                    <a:alpha val="99000"/>
                  </a:schemeClr>
                </a:solidFill>
              </a:defRPr>
            </a:lvl1pPr>
            <a:lvl2pPr marL="12699" lvl="1" indent="0" algn="ctr" defTabSz="1218855">
              <a:lnSpc>
                <a:spcPct val="100000"/>
              </a:lnSpc>
              <a:spcBef>
                <a:spcPct val="20000"/>
              </a:spcBef>
              <a:buClr>
                <a:schemeClr val="tx1">
                  <a:lumMod val="75000"/>
                  <a:lumOff val="25000"/>
                </a:schemeClr>
              </a:buClr>
              <a:buSzPct val="90000"/>
              <a:buFont typeface="Arial" pitchFamily="34" charset="0"/>
              <a:buNone/>
              <a:defRPr sz="28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defRPr>
            </a:lvl2pPr>
            <a:lvl3pPr marL="1258888" indent="-403225">
              <a:lnSpc>
                <a:spcPct val="90000"/>
              </a:lnSpc>
              <a:spcBef>
                <a:spcPct val="20000"/>
              </a:spcBef>
              <a:buClr>
                <a:schemeClr val="tx1">
                  <a:lumMod val="75000"/>
                  <a:lumOff val="25000"/>
                </a:schemeClr>
              </a:buClr>
              <a:buSzPct val="90000"/>
              <a:buFont typeface="Arial" pitchFamily="34" charset="0"/>
              <a:buChar char="•"/>
              <a:defRPr>
                <a:solidFill>
                  <a:schemeClr val="tx1">
                    <a:lumMod val="75000"/>
                    <a:lumOff val="25000"/>
                    <a:alpha val="99000"/>
                  </a:schemeClr>
                </a:solidFill>
              </a:defRPr>
            </a:lvl3pPr>
            <a:lvl4pPr marL="1604963" indent="-346075">
              <a:lnSpc>
                <a:spcPct val="90000"/>
              </a:lnSpc>
              <a:spcBef>
                <a:spcPct val="20000"/>
              </a:spcBef>
              <a:buClr>
                <a:schemeClr val="tx1">
                  <a:lumMod val="75000"/>
                  <a:lumOff val="25000"/>
                </a:schemeClr>
              </a:buClr>
              <a:buSzPct val="90000"/>
              <a:buFont typeface="Arial" pitchFamily="34" charset="0"/>
              <a:buChar char="•"/>
              <a:defRPr sz="1600">
                <a:solidFill>
                  <a:schemeClr val="tx1">
                    <a:lumMod val="75000"/>
                    <a:lumOff val="25000"/>
                    <a:alpha val="99000"/>
                  </a:schemeClr>
                </a:solidFill>
              </a:defRPr>
            </a:lvl4pPr>
            <a:lvl5pPr marL="1941513" indent="-336550">
              <a:lnSpc>
                <a:spcPct val="90000"/>
              </a:lnSpc>
              <a:spcBef>
                <a:spcPct val="20000"/>
              </a:spcBef>
              <a:buClr>
                <a:schemeClr val="tx1">
                  <a:lumMod val="75000"/>
                  <a:lumOff val="25000"/>
                </a:schemeClr>
              </a:buClr>
              <a:buSzPct val="90000"/>
              <a:buFont typeface="Arial" pitchFamily="34" charset="0"/>
              <a:buChar char="•"/>
              <a:defRPr sz="1600">
                <a:solidFill>
                  <a:schemeClr val="tx1">
                    <a:lumMod val="75000"/>
                    <a:lumOff val="25000"/>
                    <a:alpha val="99000"/>
                  </a:schemeClr>
                </a:solidFill>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pPr marL="0" indent="0" algn="ctr">
              <a:buClr>
                <a:srgbClr val="000000">
                  <a:lumMod val="75000"/>
                  <a:lumOff val="25000"/>
                </a:srgbClr>
              </a:buClr>
              <a:buFont typeface="Arial" pitchFamily="34" charset="0"/>
              <a:buNone/>
            </a:pPr>
            <a:r>
              <a:rPr lang="en-US" dirty="0" smtClean="0">
                <a:solidFill>
                  <a:schemeClr val="bg1"/>
                </a:solidFill>
                <a:latin typeface="Segoe UI Light"/>
              </a:rPr>
              <a:t>Fast and Fluid</a:t>
            </a:r>
            <a:endParaRPr lang="en-US" dirty="0">
              <a:solidFill>
                <a:schemeClr val="bg1"/>
              </a:solidFill>
              <a:latin typeface="Segoe UI Light"/>
            </a:endParaRPr>
          </a:p>
        </p:txBody>
      </p:sp>
      <p:sp>
        <p:nvSpPr>
          <p:cNvPr id="10" name="Text Placeholder 2"/>
          <p:cNvSpPr txBox="1">
            <a:spLocks/>
          </p:cNvSpPr>
          <p:nvPr/>
        </p:nvSpPr>
        <p:spPr>
          <a:xfrm>
            <a:off x="4166985" y="1474380"/>
            <a:ext cx="3848858" cy="459777"/>
          </a:xfrm>
          <a:prstGeom prst="rect">
            <a:avLst/>
          </a:prstGeom>
          <a:solidFill>
            <a:schemeClr val="accent3"/>
          </a:solidFill>
        </p:spPr>
        <p:txBody>
          <a:bodyPr anchor="ct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Clr>
                <a:srgbClr val="000000">
                  <a:lumMod val="75000"/>
                  <a:lumOff val="25000"/>
                </a:srgbClr>
              </a:buClr>
              <a:buFont typeface="Arial" pitchFamily="34" charset="0"/>
              <a:buNone/>
            </a:pPr>
            <a:r>
              <a:rPr lang="en-US" dirty="0" smtClean="0">
                <a:solidFill>
                  <a:schemeClr val="bg1"/>
                </a:solidFill>
                <a:latin typeface="Segoe UI Light"/>
              </a:rPr>
              <a:t>Trusted</a:t>
            </a:r>
            <a:endParaRPr lang="en-US" dirty="0">
              <a:solidFill>
                <a:schemeClr val="bg1"/>
              </a:solidFill>
              <a:latin typeface="Segoe UI Light"/>
            </a:endParaRPr>
          </a:p>
        </p:txBody>
      </p:sp>
      <p:sp>
        <p:nvSpPr>
          <p:cNvPr id="11" name="Text Placeholder 2"/>
          <p:cNvSpPr txBox="1">
            <a:spLocks/>
          </p:cNvSpPr>
          <p:nvPr/>
        </p:nvSpPr>
        <p:spPr>
          <a:xfrm>
            <a:off x="8132763" y="1472607"/>
            <a:ext cx="3545116" cy="459777"/>
          </a:xfrm>
          <a:prstGeom prst="rect">
            <a:avLst/>
          </a:prstGeom>
          <a:solidFill>
            <a:schemeClr val="accent3"/>
          </a:solidFill>
        </p:spPr>
        <p:txBody>
          <a:bodyPr anchor="ct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699" lvl="1" indent="0" algn="ctr" defTabSz="1218855">
              <a:lnSpc>
                <a:spcPct val="100000"/>
              </a:lnSpc>
              <a:buClr>
                <a:srgbClr val="000000">
                  <a:lumMod val="75000"/>
                  <a:lumOff val="25000"/>
                </a:srgbClr>
              </a:buClr>
              <a:buFont typeface="Arial" pitchFamily="34" charset="0"/>
              <a:buNone/>
              <a:defRPr/>
            </a:pPr>
            <a:r>
              <a:rPr lang="en-US" sz="2400" dirty="0" smtClean="0">
                <a:solidFill>
                  <a:schemeClr val="bg1"/>
                </a:solidFill>
                <a:latin typeface="Segoe UI Light"/>
              </a:rPr>
              <a:t>Interoperable</a:t>
            </a:r>
            <a:endParaRPr lang="en-US" sz="2400" dirty="0">
              <a:solidFill>
                <a:schemeClr val="bg1"/>
              </a:solidFill>
              <a:latin typeface="Segoe UI Light"/>
            </a:endParaRPr>
          </a:p>
        </p:txBody>
      </p:sp>
      <p:sp>
        <p:nvSpPr>
          <p:cNvPr id="47" name="Rectangle 46"/>
          <p:cNvSpPr/>
          <p:nvPr/>
        </p:nvSpPr>
        <p:spPr>
          <a:xfrm>
            <a:off x="1235476" y="3394550"/>
            <a:ext cx="2832644" cy="646331"/>
          </a:xfrm>
          <a:prstGeom prst="rect">
            <a:avLst/>
          </a:prstGeom>
        </p:spPr>
        <p:txBody>
          <a:bodyPr wrap="square">
            <a:spAutoFit/>
          </a:bodyPr>
          <a:lstStyle/>
          <a:p>
            <a:pPr lvl="0"/>
            <a:r>
              <a:rPr lang="en-US" dirty="0">
                <a:latin typeface="Segoe UI" pitchFamily="34" charset="0"/>
              </a:rPr>
              <a:t>Navigation appears when needed</a:t>
            </a:r>
          </a:p>
        </p:txBody>
      </p:sp>
      <p:sp>
        <p:nvSpPr>
          <p:cNvPr id="52" name="Rectangle 51"/>
          <p:cNvSpPr/>
          <p:nvPr/>
        </p:nvSpPr>
        <p:spPr>
          <a:xfrm>
            <a:off x="1241506" y="4110658"/>
            <a:ext cx="2832644" cy="646331"/>
          </a:xfrm>
          <a:prstGeom prst="rect">
            <a:avLst/>
          </a:prstGeom>
        </p:spPr>
        <p:txBody>
          <a:bodyPr wrap="square">
            <a:spAutoFit/>
          </a:bodyPr>
          <a:lstStyle/>
          <a:p>
            <a:pPr lvl="0"/>
            <a:r>
              <a:rPr lang="en-US" dirty="0">
                <a:latin typeface="Segoe UI" pitchFamily="34" charset="0"/>
              </a:rPr>
              <a:t>Fast and fluid browsing experience</a:t>
            </a:r>
          </a:p>
        </p:txBody>
      </p:sp>
      <p:sp>
        <p:nvSpPr>
          <p:cNvPr id="83" name="Rectangle 82"/>
          <p:cNvSpPr/>
          <p:nvPr/>
        </p:nvSpPr>
        <p:spPr>
          <a:xfrm>
            <a:off x="8851686" y="2722918"/>
            <a:ext cx="3136940" cy="369332"/>
          </a:xfrm>
          <a:prstGeom prst="rect">
            <a:avLst/>
          </a:prstGeom>
        </p:spPr>
        <p:txBody>
          <a:bodyPr wrap="square">
            <a:spAutoFit/>
          </a:bodyPr>
          <a:lstStyle/>
          <a:p>
            <a:pPr lvl="0"/>
            <a:r>
              <a:rPr lang="en-US" dirty="0">
                <a:latin typeface="Segoe UI" pitchFamily="34" charset="0"/>
              </a:rPr>
              <a:t>HTML5, CSS3 and SVG</a:t>
            </a:r>
          </a:p>
        </p:txBody>
      </p:sp>
      <p:sp>
        <p:nvSpPr>
          <p:cNvPr id="55" name="Rectangle 54"/>
          <p:cNvSpPr/>
          <p:nvPr/>
        </p:nvSpPr>
        <p:spPr bwMode="auto">
          <a:xfrm>
            <a:off x="514122" y="3470525"/>
            <a:ext cx="719109" cy="497845"/>
          </a:xfrm>
          <a:prstGeom prst="rect">
            <a:avLst/>
          </a:pr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08" name="Rectangle 107"/>
          <p:cNvSpPr/>
          <p:nvPr/>
        </p:nvSpPr>
        <p:spPr>
          <a:xfrm>
            <a:off x="4927181" y="2722918"/>
            <a:ext cx="2914750" cy="369332"/>
          </a:xfrm>
          <a:prstGeom prst="rect">
            <a:avLst/>
          </a:prstGeom>
        </p:spPr>
        <p:txBody>
          <a:bodyPr wrap="square">
            <a:spAutoFit/>
          </a:bodyPr>
          <a:lstStyle/>
          <a:p>
            <a:pPr lvl="0"/>
            <a:r>
              <a:rPr lang="en-US" dirty="0">
                <a:latin typeface="Segoe UI" pitchFamily="34" charset="0"/>
              </a:rPr>
              <a:t>SmartScreen filter</a:t>
            </a:r>
          </a:p>
        </p:txBody>
      </p:sp>
      <p:sp>
        <p:nvSpPr>
          <p:cNvPr id="114" name="Rectangle 113"/>
          <p:cNvSpPr/>
          <p:nvPr/>
        </p:nvSpPr>
        <p:spPr>
          <a:xfrm>
            <a:off x="4927181" y="4269882"/>
            <a:ext cx="2831119" cy="369332"/>
          </a:xfrm>
          <a:prstGeom prst="rect">
            <a:avLst/>
          </a:prstGeom>
        </p:spPr>
        <p:txBody>
          <a:bodyPr wrap="square">
            <a:spAutoFit/>
          </a:bodyPr>
          <a:lstStyle/>
          <a:p>
            <a:pPr lvl="0"/>
            <a:r>
              <a:rPr lang="en-US" dirty="0">
                <a:latin typeface="Segoe UI" pitchFamily="34" charset="0"/>
              </a:rPr>
              <a:t>Tracking Protection</a:t>
            </a:r>
          </a:p>
        </p:txBody>
      </p:sp>
      <p:sp>
        <p:nvSpPr>
          <p:cNvPr id="117" name="Rectangle 116"/>
          <p:cNvSpPr/>
          <p:nvPr/>
        </p:nvSpPr>
        <p:spPr>
          <a:xfrm>
            <a:off x="4925910" y="3515027"/>
            <a:ext cx="2831119" cy="369332"/>
          </a:xfrm>
          <a:prstGeom prst="rect">
            <a:avLst/>
          </a:prstGeom>
        </p:spPr>
        <p:txBody>
          <a:bodyPr wrap="square">
            <a:spAutoFit/>
          </a:bodyPr>
          <a:lstStyle/>
          <a:p>
            <a:pPr lvl="0"/>
            <a:r>
              <a:rPr lang="en-US" dirty="0">
                <a:latin typeface="Segoe UI" pitchFamily="34" charset="0"/>
              </a:rPr>
              <a:t>InPrivate Browsing</a:t>
            </a:r>
          </a:p>
        </p:txBody>
      </p:sp>
      <p:sp>
        <p:nvSpPr>
          <p:cNvPr id="157" name="Rectangle 156"/>
          <p:cNvSpPr/>
          <p:nvPr/>
        </p:nvSpPr>
        <p:spPr>
          <a:xfrm>
            <a:off x="8851686" y="3387366"/>
            <a:ext cx="3041886" cy="646331"/>
          </a:xfrm>
          <a:prstGeom prst="rect">
            <a:avLst/>
          </a:prstGeom>
        </p:spPr>
        <p:txBody>
          <a:bodyPr wrap="square">
            <a:spAutoFit/>
          </a:bodyPr>
          <a:lstStyle/>
          <a:p>
            <a:r>
              <a:rPr lang="en-US" dirty="0">
                <a:latin typeface="Segoe UI" pitchFamily="34" charset="0"/>
              </a:rPr>
              <a:t>IE9, IE8, IE7, and Quirks compatibility </a:t>
            </a:r>
            <a:r>
              <a:rPr lang="en-US" dirty="0" smtClean="0">
                <a:latin typeface="Segoe UI" pitchFamily="34" charset="0"/>
              </a:rPr>
              <a:t>modes</a:t>
            </a:r>
            <a:endParaRPr lang="en-US" dirty="0">
              <a:latin typeface="Segoe UI" pitchFamily="34" charset="0"/>
            </a:endParaRPr>
          </a:p>
        </p:txBody>
      </p:sp>
      <p:cxnSp>
        <p:nvCxnSpPr>
          <p:cNvPr id="6" name="Straight Connector 5"/>
          <p:cNvCxnSpPr/>
          <p:nvPr/>
        </p:nvCxnSpPr>
        <p:spPr>
          <a:xfrm>
            <a:off x="519112" y="2013158"/>
            <a:ext cx="3540126"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4216275" y="2013158"/>
            <a:ext cx="3799568"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8132763" y="2013158"/>
            <a:ext cx="354511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1" name="Rectangle 140"/>
          <p:cNvSpPr/>
          <p:nvPr/>
        </p:nvSpPr>
        <p:spPr bwMode="auto">
          <a:xfrm>
            <a:off x="8131965" y="3468795"/>
            <a:ext cx="719109" cy="497845"/>
          </a:xfrm>
          <a:prstGeom prst="rect">
            <a:avLst/>
          </a:pr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24" name="Rectangle 123"/>
          <p:cNvSpPr/>
          <p:nvPr/>
        </p:nvSpPr>
        <p:spPr bwMode="auto">
          <a:xfrm>
            <a:off x="4206801" y="2666257"/>
            <a:ext cx="719109" cy="497845"/>
          </a:xfrm>
          <a:prstGeom prst="rect">
            <a:avLst/>
          </a:pr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09" name="Rectangle 108"/>
          <p:cNvSpPr/>
          <p:nvPr/>
        </p:nvSpPr>
        <p:spPr bwMode="auto">
          <a:xfrm>
            <a:off x="4206801" y="4209670"/>
            <a:ext cx="719109" cy="497845"/>
          </a:xfrm>
          <a:prstGeom prst="rect">
            <a:avLst/>
          </a:pr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42" name="Rectangle 41"/>
          <p:cNvSpPr/>
          <p:nvPr/>
        </p:nvSpPr>
        <p:spPr bwMode="auto">
          <a:xfrm>
            <a:off x="514122" y="2671058"/>
            <a:ext cx="719109" cy="497845"/>
          </a:xfrm>
          <a:prstGeom prst="rect">
            <a:avLst/>
          </a:pr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40" name="Rectangle 139"/>
          <p:cNvSpPr/>
          <p:nvPr/>
        </p:nvSpPr>
        <p:spPr bwMode="auto">
          <a:xfrm>
            <a:off x="8131965" y="2668214"/>
            <a:ext cx="719109" cy="497845"/>
          </a:xfrm>
          <a:prstGeom prst="rect">
            <a:avLst/>
          </a:pr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11" name="Rectangle 110"/>
          <p:cNvSpPr/>
          <p:nvPr/>
        </p:nvSpPr>
        <p:spPr bwMode="auto">
          <a:xfrm>
            <a:off x="4206801" y="3450771"/>
            <a:ext cx="719109" cy="497845"/>
          </a:xfrm>
          <a:prstGeom prst="rect">
            <a:avLst/>
          </a:pr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54" name="Rectangle 53"/>
          <p:cNvSpPr/>
          <p:nvPr/>
        </p:nvSpPr>
        <p:spPr bwMode="auto">
          <a:xfrm>
            <a:off x="514122" y="4214274"/>
            <a:ext cx="719109" cy="497845"/>
          </a:xfrm>
          <a:prstGeom prst="rect">
            <a:avLst/>
          </a:pr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p:nvSpPr>
        <p:spPr bwMode="auto">
          <a:xfrm>
            <a:off x="514122" y="2208810"/>
            <a:ext cx="3545116" cy="3443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sz="1600" spc="-50" dirty="0" smtClean="0">
                <a:solidFill>
                  <a:schemeClr val="accent1">
                    <a:lumMod val="75000"/>
                  </a:schemeClr>
                </a:solidFill>
                <a:latin typeface="Segoe UI" pitchFamily="34" charset="0"/>
                <a:ea typeface="Segoe UI" pitchFamily="34" charset="0"/>
                <a:cs typeface="Segoe UI" pitchFamily="34" charset="0"/>
              </a:rPr>
              <a:t>New experience for Windows 8 devices</a:t>
            </a:r>
          </a:p>
        </p:txBody>
      </p:sp>
      <p:sp>
        <p:nvSpPr>
          <p:cNvPr id="53" name="Rectangle 52"/>
          <p:cNvSpPr/>
          <p:nvPr/>
        </p:nvSpPr>
        <p:spPr bwMode="auto">
          <a:xfrm>
            <a:off x="4206801" y="2208809"/>
            <a:ext cx="3809042" cy="3443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sz="1600" spc="-50" dirty="0" smtClean="0">
                <a:solidFill>
                  <a:schemeClr val="accent1">
                    <a:lumMod val="75000"/>
                  </a:schemeClr>
                </a:solidFill>
                <a:latin typeface="Segoe UI" pitchFamily="34" charset="0"/>
                <a:ea typeface="Segoe UI" pitchFamily="34" charset="0"/>
                <a:cs typeface="Segoe UI" pitchFamily="34" charset="0"/>
              </a:rPr>
              <a:t>Security and privacy help for the real world</a:t>
            </a:r>
          </a:p>
        </p:txBody>
      </p:sp>
      <p:sp>
        <p:nvSpPr>
          <p:cNvPr id="56" name="Rectangle 55"/>
          <p:cNvSpPr/>
          <p:nvPr/>
        </p:nvSpPr>
        <p:spPr bwMode="auto">
          <a:xfrm>
            <a:off x="8132763" y="2208810"/>
            <a:ext cx="3545116" cy="3443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sz="1600" spc="-50" dirty="0" smtClean="0">
                <a:solidFill>
                  <a:schemeClr val="accent1">
                    <a:lumMod val="75000"/>
                  </a:schemeClr>
                </a:solidFill>
                <a:latin typeface="Segoe UI" pitchFamily="34" charset="0"/>
                <a:ea typeface="Segoe UI" pitchFamily="34" charset="0"/>
                <a:cs typeface="Segoe UI" pitchFamily="34" charset="0"/>
              </a:rPr>
              <a:t>Supports modern standards</a:t>
            </a:r>
          </a:p>
        </p:txBody>
      </p:sp>
      <p:pic>
        <p:nvPicPr>
          <p:cNvPr id="28" name="Picture 3" descr="\\MAGNUM\Projects\Microsoft\Cloud Power FY12\Design\ICONS_PNG\Confidentiality.png"/>
          <p:cNvPicPr>
            <a:picLocks noChangeAspect="1" noChangeArrowheads="1"/>
          </p:cNvPicPr>
          <p:nvPr/>
        </p:nvPicPr>
        <p:blipFill>
          <a:blip r:embed="rId3" cstate="print">
            <a:lum bright="100000"/>
          </a:blip>
          <a:srcRect/>
          <a:stretch>
            <a:fillRect/>
          </a:stretch>
        </p:blipFill>
        <p:spPr bwMode="auto">
          <a:xfrm>
            <a:off x="4306740" y="4207022"/>
            <a:ext cx="481581" cy="481581"/>
          </a:xfrm>
          <a:prstGeom prst="rect">
            <a:avLst/>
          </a:prstGeom>
          <a:noFill/>
        </p:spPr>
      </p:pic>
      <p:pic>
        <p:nvPicPr>
          <p:cNvPr id="29" name="Picture 2" descr="\\MAGNUM\Projects\Microsoft\Cloud Power FY12\Design\ICONS_PNG\Compass.png"/>
          <p:cNvPicPr>
            <a:picLocks noChangeAspect="1" noChangeArrowheads="1"/>
          </p:cNvPicPr>
          <p:nvPr/>
        </p:nvPicPr>
        <p:blipFill>
          <a:blip r:embed="rId4" cstate="print">
            <a:lum bright="100000"/>
          </a:blip>
          <a:srcRect/>
          <a:stretch>
            <a:fillRect/>
          </a:stretch>
        </p:blipFill>
        <p:spPr bwMode="auto">
          <a:xfrm>
            <a:off x="625873" y="3469741"/>
            <a:ext cx="481581" cy="481581"/>
          </a:xfrm>
          <a:prstGeom prst="rect">
            <a:avLst/>
          </a:prstGeom>
          <a:noFill/>
        </p:spPr>
      </p:pic>
      <p:pic>
        <p:nvPicPr>
          <p:cNvPr id="30" name="Picture 5" descr="C:\Users\v-junyo\Dropbox\ZumTeam\Team_Resources\Design inspirations\Metro_Style_Icons\app_64.png"/>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flipH="1">
            <a:off x="641850" y="4224717"/>
            <a:ext cx="449626" cy="449745"/>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oup 30"/>
          <p:cNvGrpSpPr>
            <a:grpSpLocks noChangeAspect="1"/>
          </p:cNvGrpSpPr>
          <p:nvPr/>
        </p:nvGrpSpPr>
        <p:grpSpPr>
          <a:xfrm>
            <a:off x="658322" y="2752340"/>
            <a:ext cx="455110" cy="324581"/>
            <a:chOff x="1919150" y="3044496"/>
            <a:chExt cx="666391" cy="475141"/>
          </a:xfrm>
        </p:grpSpPr>
        <p:sp>
          <p:nvSpPr>
            <p:cNvPr id="32" name="Round Same Side Corner Rectangle 11"/>
            <p:cNvSpPr/>
            <p:nvPr/>
          </p:nvSpPr>
          <p:spPr>
            <a:xfrm>
              <a:off x="1970085" y="3044496"/>
              <a:ext cx="564520" cy="361776"/>
            </a:xfrm>
            <a:custGeom>
              <a:avLst/>
              <a:gdLst/>
              <a:ahLst/>
              <a:cxnLst/>
              <a:rect l="l" t="t" r="r" b="b"/>
              <a:pathLst>
                <a:path w="564520" h="361776">
                  <a:moveTo>
                    <a:pt x="21117" y="19360"/>
                  </a:moveTo>
                  <a:lnTo>
                    <a:pt x="21117" y="345592"/>
                  </a:lnTo>
                  <a:lnTo>
                    <a:pt x="543404" y="345592"/>
                  </a:lnTo>
                  <a:lnTo>
                    <a:pt x="543404" y="19360"/>
                  </a:lnTo>
                  <a:close/>
                  <a:moveTo>
                    <a:pt x="17539" y="0"/>
                  </a:moveTo>
                  <a:lnTo>
                    <a:pt x="546981" y="0"/>
                  </a:lnTo>
                  <a:cubicBezTo>
                    <a:pt x="556668" y="0"/>
                    <a:pt x="564520" y="7852"/>
                    <a:pt x="564520" y="17539"/>
                  </a:cubicBezTo>
                  <a:lnTo>
                    <a:pt x="564520" y="361776"/>
                  </a:lnTo>
                  <a:lnTo>
                    <a:pt x="0" y="361776"/>
                  </a:lnTo>
                  <a:lnTo>
                    <a:pt x="0" y="17539"/>
                  </a:lnTo>
                  <a:cubicBezTo>
                    <a:pt x="0" y="7852"/>
                    <a:pt x="7852" y="0"/>
                    <a:pt x="17539" y="0"/>
                  </a:cubicBezTo>
                  <a:close/>
                </a:path>
              </a:pathLst>
            </a:cu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sp>
          <p:nvSpPr>
            <p:cNvPr id="33" name="Trapezoid 12"/>
            <p:cNvSpPr/>
            <p:nvPr/>
          </p:nvSpPr>
          <p:spPr>
            <a:xfrm>
              <a:off x="1919150" y="3408078"/>
              <a:ext cx="666391" cy="84127"/>
            </a:xfrm>
            <a:custGeom>
              <a:avLst/>
              <a:gdLst/>
              <a:ahLst/>
              <a:cxnLst/>
              <a:rect l="l" t="t" r="r" b="b"/>
              <a:pathLst>
                <a:path w="666391" h="84127">
                  <a:moveTo>
                    <a:pt x="257990" y="52557"/>
                  </a:moveTo>
                  <a:lnTo>
                    <a:pt x="241755" y="79989"/>
                  </a:lnTo>
                  <a:lnTo>
                    <a:pt x="424635" y="79989"/>
                  </a:lnTo>
                  <a:lnTo>
                    <a:pt x="408400" y="52557"/>
                  </a:lnTo>
                  <a:close/>
                  <a:moveTo>
                    <a:pt x="49787" y="0"/>
                  </a:moveTo>
                  <a:lnTo>
                    <a:pt x="616604" y="0"/>
                  </a:lnTo>
                  <a:lnTo>
                    <a:pt x="666391" y="84127"/>
                  </a:lnTo>
                  <a:lnTo>
                    <a:pt x="0" y="84127"/>
                  </a:lnTo>
                  <a:close/>
                </a:path>
              </a:pathLst>
            </a:cu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sp>
          <p:nvSpPr>
            <p:cNvPr id="34" name="Rectangle 33"/>
            <p:cNvSpPr/>
            <p:nvPr/>
          </p:nvSpPr>
          <p:spPr>
            <a:xfrm>
              <a:off x="1919446" y="3492205"/>
              <a:ext cx="665798" cy="27432"/>
            </a:xfrm>
            <a:prstGeom prst="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Segoe"/>
                <a:ea typeface="+mn-ea"/>
                <a:cs typeface="+mn-cs"/>
              </a:endParaRPr>
            </a:p>
          </p:txBody>
        </p:sp>
      </p:grpSp>
      <p:pic>
        <p:nvPicPr>
          <p:cNvPr id="35" name="Picture 4" descr="\\MAGNUM\Projects\Microsoft\Cloud Power FY12\Design\ICONS_PNG\Open_Web_Platform.png"/>
          <p:cNvPicPr>
            <a:picLocks noChangeAspect="1" noChangeArrowheads="1"/>
          </p:cNvPicPr>
          <p:nvPr/>
        </p:nvPicPr>
        <p:blipFill>
          <a:blip r:embed="rId6" cstate="print">
            <a:lum bright="100000"/>
          </a:blip>
          <a:srcRect/>
          <a:stretch>
            <a:fillRect/>
          </a:stretch>
        </p:blipFill>
        <p:spPr bwMode="auto">
          <a:xfrm>
            <a:off x="8226649" y="2658547"/>
            <a:ext cx="529739" cy="529739"/>
          </a:xfrm>
          <a:prstGeom prst="rect">
            <a:avLst/>
          </a:prstGeom>
          <a:noFill/>
        </p:spPr>
      </p:pic>
      <p:pic>
        <p:nvPicPr>
          <p:cNvPr id="36" name="Picture 4" descr="\\MAGNUM\Projects\Microsoft\Cloud Power FY12\Design\ICONS_PNG\Document_Secure.png"/>
          <p:cNvPicPr>
            <a:picLocks noChangeAspect="1" noChangeArrowheads="1"/>
          </p:cNvPicPr>
          <p:nvPr/>
        </p:nvPicPr>
        <p:blipFill>
          <a:blip r:embed="rId7" cstate="print">
            <a:lum bright="100000"/>
          </a:blip>
          <a:srcRect/>
          <a:stretch>
            <a:fillRect/>
          </a:stretch>
        </p:blipFill>
        <p:spPr bwMode="auto">
          <a:xfrm>
            <a:off x="4301486" y="3450590"/>
            <a:ext cx="529739" cy="529739"/>
          </a:xfrm>
          <a:prstGeom prst="rect">
            <a:avLst/>
          </a:prstGeom>
          <a:noFill/>
        </p:spPr>
      </p:pic>
      <p:pic>
        <p:nvPicPr>
          <p:cNvPr id="37" name="Picture 3" descr="C:\Users\mitchellg\Desktop\Simple_Licensing.png"/>
          <p:cNvPicPr>
            <a:picLocks noChangeAspect="1" noChangeArrowheads="1"/>
          </p:cNvPicPr>
          <p:nvPr/>
        </p:nvPicPr>
        <p:blipFill>
          <a:blip r:embed="rId8" cstate="print">
            <a:lum bright="100000"/>
          </a:blip>
          <a:srcRect/>
          <a:stretch>
            <a:fillRect/>
          </a:stretch>
        </p:blipFill>
        <p:spPr bwMode="auto">
          <a:xfrm>
            <a:off x="8224004" y="3462089"/>
            <a:ext cx="529739" cy="529739"/>
          </a:xfrm>
          <a:prstGeom prst="rect">
            <a:avLst/>
          </a:prstGeom>
          <a:noFill/>
        </p:spPr>
      </p:pic>
      <p:pic>
        <p:nvPicPr>
          <p:cNvPr id="38" name="Picture 2" descr="C:\Users\sigurdg\Desktop\Agility.png"/>
          <p:cNvPicPr>
            <a:picLocks noChangeAspect="1" noChangeArrowheads="1"/>
          </p:cNvPicPr>
          <p:nvPr/>
        </p:nvPicPr>
        <p:blipFill>
          <a:blip r:embed="rId9" cstate="print"/>
          <a:srcRect/>
          <a:stretch>
            <a:fillRect/>
          </a:stretch>
        </p:blipFill>
        <p:spPr bwMode="auto">
          <a:xfrm>
            <a:off x="4336272" y="2698223"/>
            <a:ext cx="422515" cy="432303"/>
          </a:xfrm>
          <a:prstGeom prst="rect">
            <a:avLst/>
          </a:prstGeom>
          <a:noFill/>
        </p:spPr>
      </p:pic>
      <p:sp>
        <p:nvSpPr>
          <p:cNvPr id="39" name="Rectangle 38"/>
          <p:cNvSpPr/>
          <p:nvPr/>
        </p:nvSpPr>
        <p:spPr>
          <a:xfrm>
            <a:off x="514121" y="5607784"/>
            <a:ext cx="11163757" cy="369332"/>
          </a:xfrm>
          <a:prstGeom prst="rect">
            <a:avLst/>
          </a:prstGeom>
        </p:spPr>
        <p:txBody>
          <a:bodyPr wrap="square">
            <a:spAutoFit/>
          </a:bodyPr>
          <a:lstStyle/>
          <a:p>
            <a:pPr lvl="0"/>
            <a:r>
              <a:rPr lang="en-US" dirty="0" smtClean="0">
                <a:latin typeface="Segoe UI" pitchFamily="34" charset="0"/>
              </a:rPr>
              <a:t>Extensive management support makes Internet Explorer 10 the best browser for businesses</a:t>
            </a:r>
            <a:endParaRPr lang="en-US" dirty="0">
              <a:latin typeface="Segoe UI" pitchFamily="34" charset="0"/>
            </a:endParaRPr>
          </a:p>
        </p:txBody>
      </p:sp>
    </p:spTree>
    <p:extLst>
      <p:ext uri="{BB962C8B-B14F-4D97-AF65-F5344CB8AC3E}">
        <p14:creationId xmlns:p14="http://schemas.microsoft.com/office/powerpoint/2010/main" val="269639777"/>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1+#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1+#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1+#ppt_w/2"/>
                                          </p:val>
                                        </p:tav>
                                        <p:tav tm="100000">
                                          <p:val>
                                            <p:strVal val="#ppt_x"/>
                                          </p:val>
                                        </p:tav>
                                      </p:tavLst>
                                    </p:anim>
                                    <p:anim calcmode="lin" valueType="num">
                                      <p:cBhvr additive="base">
                                        <p:cTn id="16" dur="75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750" fill="hold"/>
                                        <p:tgtEl>
                                          <p:spTgt spid="6"/>
                                        </p:tgtEl>
                                        <p:attrNameLst>
                                          <p:attrName>ppt_x</p:attrName>
                                        </p:attrNameLst>
                                      </p:cBhvr>
                                      <p:tavLst>
                                        <p:tav tm="0">
                                          <p:val>
                                            <p:strVal val="#ppt_x"/>
                                          </p:val>
                                        </p:tav>
                                        <p:tav tm="100000">
                                          <p:val>
                                            <p:strVal val="#ppt_x"/>
                                          </p:val>
                                        </p:tav>
                                      </p:tavLst>
                                    </p:anim>
                                    <p:anim calcmode="lin" valueType="num">
                                      <p:cBhvr additive="base">
                                        <p:cTn id="22" dur="75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5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750" fill="hold"/>
                                        <p:tgtEl>
                                          <p:spTgt spid="4"/>
                                        </p:tgtEl>
                                        <p:attrNameLst>
                                          <p:attrName>ppt_x</p:attrName>
                                        </p:attrNameLst>
                                      </p:cBhvr>
                                      <p:tavLst>
                                        <p:tav tm="0">
                                          <p:val>
                                            <p:strVal val="#ppt_x"/>
                                          </p:val>
                                        </p:tav>
                                        <p:tav tm="100000">
                                          <p:val>
                                            <p:strVal val="#ppt_x"/>
                                          </p:val>
                                        </p:tav>
                                      </p:tavLst>
                                    </p:anim>
                                    <p:anim calcmode="lin" valueType="num">
                                      <p:cBhvr additive="base">
                                        <p:cTn id="26" dur="75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750" fill="hold"/>
                                        <p:tgtEl>
                                          <p:spTgt spid="46"/>
                                        </p:tgtEl>
                                        <p:attrNameLst>
                                          <p:attrName>ppt_x</p:attrName>
                                        </p:attrNameLst>
                                      </p:cBhvr>
                                      <p:tavLst>
                                        <p:tav tm="0">
                                          <p:val>
                                            <p:strVal val="#ppt_x"/>
                                          </p:val>
                                        </p:tav>
                                        <p:tav tm="100000">
                                          <p:val>
                                            <p:strVal val="#ppt_x"/>
                                          </p:val>
                                        </p:tav>
                                      </p:tavLst>
                                    </p:anim>
                                    <p:anim calcmode="lin" valueType="num">
                                      <p:cBhvr additive="base">
                                        <p:cTn id="30" dur="750" fill="hold"/>
                                        <p:tgtEl>
                                          <p:spTgt spid="4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50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750" fill="hold"/>
                                        <p:tgtEl>
                                          <p:spTgt spid="42"/>
                                        </p:tgtEl>
                                        <p:attrNameLst>
                                          <p:attrName>ppt_x</p:attrName>
                                        </p:attrNameLst>
                                      </p:cBhvr>
                                      <p:tavLst>
                                        <p:tav tm="0">
                                          <p:val>
                                            <p:strVal val="#ppt_x"/>
                                          </p:val>
                                        </p:tav>
                                        <p:tav tm="100000">
                                          <p:val>
                                            <p:strVal val="#ppt_x"/>
                                          </p:val>
                                        </p:tav>
                                      </p:tavLst>
                                    </p:anim>
                                    <p:anim calcmode="lin" valueType="num">
                                      <p:cBhvr additive="base">
                                        <p:cTn id="34" dur="750" fill="hold"/>
                                        <p:tgtEl>
                                          <p:spTgt spid="42"/>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5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750" fill="hold"/>
                                        <p:tgtEl>
                                          <p:spTgt spid="31"/>
                                        </p:tgtEl>
                                        <p:attrNameLst>
                                          <p:attrName>ppt_x</p:attrName>
                                        </p:attrNameLst>
                                      </p:cBhvr>
                                      <p:tavLst>
                                        <p:tav tm="0">
                                          <p:val>
                                            <p:strVal val="#ppt_x"/>
                                          </p:val>
                                        </p:tav>
                                        <p:tav tm="100000">
                                          <p:val>
                                            <p:strVal val="#ppt_x"/>
                                          </p:val>
                                        </p:tav>
                                      </p:tavLst>
                                    </p:anim>
                                    <p:anim calcmode="lin" valueType="num">
                                      <p:cBhvr additive="base">
                                        <p:cTn id="38" dur="750" fill="hold"/>
                                        <p:tgtEl>
                                          <p:spTgt spid="3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750"/>
                                  </p:stCondLst>
                                  <p:childTnLst>
                                    <p:set>
                                      <p:cBhvr>
                                        <p:cTn id="40" dur="1" fill="hold">
                                          <p:stCondLst>
                                            <p:cond delay="0"/>
                                          </p:stCondLst>
                                        </p:cTn>
                                        <p:tgtEl>
                                          <p:spTgt spid="47"/>
                                        </p:tgtEl>
                                        <p:attrNameLst>
                                          <p:attrName>style.visibility</p:attrName>
                                        </p:attrNameLst>
                                      </p:cBhvr>
                                      <p:to>
                                        <p:strVal val="visible"/>
                                      </p:to>
                                    </p:set>
                                    <p:anim calcmode="lin" valueType="num">
                                      <p:cBhvr additive="base">
                                        <p:cTn id="41" dur="750" fill="hold"/>
                                        <p:tgtEl>
                                          <p:spTgt spid="47"/>
                                        </p:tgtEl>
                                        <p:attrNameLst>
                                          <p:attrName>ppt_x</p:attrName>
                                        </p:attrNameLst>
                                      </p:cBhvr>
                                      <p:tavLst>
                                        <p:tav tm="0">
                                          <p:val>
                                            <p:strVal val="#ppt_x"/>
                                          </p:val>
                                        </p:tav>
                                        <p:tav tm="100000">
                                          <p:val>
                                            <p:strVal val="#ppt_x"/>
                                          </p:val>
                                        </p:tav>
                                      </p:tavLst>
                                    </p:anim>
                                    <p:anim calcmode="lin" valueType="num">
                                      <p:cBhvr additive="base">
                                        <p:cTn id="42" dur="750" fill="hold"/>
                                        <p:tgtEl>
                                          <p:spTgt spid="4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750"/>
                                  </p:stCondLst>
                                  <p:childTnLst>
                                    <p:set>
                                      <p:cBhvr>
                                        <p:cTn id="44" dur="1" fill="hold">
                                          <p:stCondLst>
                                            <p:cond delay="0"/>
                                          </p:stCondLst>
                                        </p:cTn>
                                        <p:tgtEl>
                                          <p:spTgt spid="55"/>
                                        </p:tgtEl>
                                        <p:attrNameLst>
                                          <p:attrName>style.visibility</p:attrName>
                                        </p:attrNameLst>
                                      </p:cBhvr>
                                      <p:to>
                                        <p:strVal val="visible"/>
                                      </p:to>
                                    </p:set>
                                    <p:anim calcmode="lin" valueType="num">
                                      <p:cBhvr additive="base">
                                        <p:cTn id="45" dur="750" fill="hold"/>
                                        <p:tgtEl>
                                          <p:spTgt spid="55"/>
                                        </p:tgtEl>
                                        <p:attrNameLst>
                                          <p:attrName>ppt_x</p:attrName>
                                        </p:attrNameLst>
                                      </p:cBhvr>
                                      <p:tavLst>
                                        <p:tav tm="0">
                                          <p:val>
                                            <p:strVal val="#ppt_x"/>
                                          </p:val>
                                        </p:tav>
                                        <p:tav tm="100000">
                                          <p:val>
                                            <p:strVal val="#ppt_x"/>
                                          </p:val>
                                        </p:tav>
                                      </p:tavLst>
                                    </p:anim>
                                    <p:anim calcmode="lin" valueType="num">
                                      <p:cBhvr additive="base">
                                        <p:cTn id="46" dur="750" fill="hold"/>
                                        <p:tgtEl>
                                          <p:spTgt spid="5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75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750" fill="hold"/>
                                        <p:tgtEl>
                                          <p:spTgt spid="29"/>
                                        </p:tgtEl>
                                        <p:attrNameLst>
                                          <p:attrName>ppt_x</p:attrName>
                                        </p:attrNameLst>
                                      </p:cBhvr>
                                      <p:tavLst>
                                        <p:tav tm="0">
                                          <p:val>
                                            <p:strVal val="#ppt_x"/>
                                          </p:val>
                                        </p:tav>
                                        <p:tav tm="100000">
                                          <p:val>
                                            <p:strVal val="#ppt_x"/>
                                          </p:val>
                                        </p:tav>
                                      </p:tavLst>
                                    </p:anim>
                                    <p:anim calcmode="lin" valueType="num">
                                      <p:cBhvr additive="base">
                                        <p:cTn id="50" dur="750" fill="hold"/>
                                        <p:tgtEl>
                                          <p:spTgt spid="2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1000"/>
                                  </p:stCondLst>
                                  <p:childTnLst>
                                    <p:set>
                                      <p:cBhvr>
                                        <p:cTn id="52" dur="1" fill="hold">
                                          <p:stCondLst>
                                            <p:cond delay="0"/>
                                          </p:stCondLst>
                                        </p:cTn>
                                        <p:tgtEl>
                                          <p:spTgt spid="52"/>
                                        </p:tgtEl>
                                        <p:attrNameLst>
                                          <p:attrName>style.visibility</p:attrName>
                                        </p:attrNameLst>
                                      </p:cBhvr>
                                      <p:to>
                                        <p:strVal val="visible"/>
                                      </p:to>
                                    </p:set>
                                    <p:anim calcmode="lin" valueType="num">
                                      <p:cBhvr additive="base">
                                        <p:cTn id="53" dur="750" fill="hold"/>
                                        <p:tgtEl>
                                          <p:spTgt spid="52"/>
                                        </p:tgtEl>
                                        <p:attrNameLst>
                                          <p:attrName>ppt_x</p:attrName>
                                        </p:attrNameLst>
                                      </p:cBhvr>
                                      <p:tavLst>
                                        <p:tav tm="0">
                                          <p:val>
                                            <p:strVal val="#ppt_x"/>
                                          </p:val>
                                        </p:tav>
                                        <p:tav tm="100000">
                                          <p:val>
                                            <p:strVal val="#ppt_x"/>
                                          </p:val>
                                        </p:tav>
                                      </p:tavLst>
                                    </p:anim>
                                    <p:anim calcmode="lin" valueType="num">
                                      <p:cBhvr additive="base">
                                        <p:cTn id="54" dur="750" fill="hold"/>
                                        <p:tgtEl>
                                          <p:spTgt spid="52"/>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100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750" fill="hold"/>
                                        <p:tgtEl>
                                          <p:spTgt spid="30"/>
                                        </p:tgtEl>
                                        <p:attrNameLst>
                                          <p:attrName>ppt_x</p:attrName>
                                        </p:attrNameLst>
                                      </p:cBhvr>
                                      <p:tavLst>
                                        <p:tav tm="0">
                                          <p:val>
                                            <p:strVal val="#ppt_x"/>
                                          </p:val>
                                        </p:tav>
                                        <p:tav tm="100000">
                                          <p:val>
                                            <p:strVal val="#ppt_x"/>
                                          </p:val>
                                        </p:tav>
                                      </p:tavLst>
                                    </p:anim>
                                    <p:anim calcmode="lin" valueType="num">
                                      <p:cBhvr additive="base">
                                        <p:cTn id="58" dur="750" fill="hold"/>
                                        <p:tgtEl>
                                          <p:spTgt spid="30"/>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1000"/>
                                  </p:stCondLst>
                                  <p:childTnLst>
                                    <p:set>
                                      <p:cBhvr>
                                        <p:cTn id="60" dur="1" fill="hold">
                                          <p:stCondLst>
                                            <p:cond delay="0"/>
                                          </p:stCondLst>
                                        </p:cTn>
                                        <p:tgtEl>
                                          <p:spTgt spid="54"/>
                                        </p:tgtEl>
                                        <p:attrNameLst>
                                          <p:attrName>style.visibility</p:attrName>
                                        </p:attrNameLst>
                                      </p:cBhvr>
                                      <p:to>
                                        <p:strVal val="visible"/>
                                      </p:to>
                                    </p:set>
                                    <p:anim calcmode="lin" valueType="num">
                                      <p:cBhvr additive="base">
                                        <p:cTn id="61" dur="750" fill="hold"/>
                                        <p:tgtEl>
                                          <p:spTgt spid="54"/>
                                        </p:tgtEl>
                                        <p:attrNameLst>
                                          <p:attrName>ppt_x</p:attrName>
                                        </p:attrNameLst>
                                      </p:cBhvr>
                                      <p:tavLst>
                                        <p:tav tm="0">
                                          <p:val>
                                            <p:strVal val="#ppt_x"/>
                                          </p:val>
                                        </p:tav>
                                        <p:tav tm="100000">
                                          <p:val>
                                            <p:strVal val="#ppt_x"/>
                                          </p:val>
                                        </p:tav>
                                      </p:tavLst>
                                    </p:anim>
                                    <p:anim calcmode="lin" valueType="num">
                                      <p:cBhvr additive="base">
                                        <p:cTn id="62" dur="75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10"/>
                                        </p:tgtEl>
                                        <p:attrNameLst>
                                          <p:attrName>style.visibility</p:attrName>
                                        </p:attrNameLst>
                                      </p:cBhvr>
                                      <p:to>
                                        <p:strVal val="visible"/>
                                      </p:to>
                                    </p:set>
                                    <p:anim calcmode="lin" valueType="num">
                                      <p:cBhvr additive="base">
                                        <p:cTn id="67" dur="750" fill="hold"/>
                                        <p:tgtEl>
                                          <p:spTgt spid="110"/>
                                        </p:tgtEl>
                                        <p:attrNameLst>
                                          <p:attrName>ppt_x</p:attrName>
                                        </p:attrNameLst>
                                      </p:cBhvr>
                                      <p:tavLst>
                                        <p:tav tm="0">
                                          <p:val>
                                            <p:strVal val="#ppt_x"/>
                                          </p:val>
                                        </p:tav>
                                        <p:tav tm="100000">
                                          <p:val>
                                            <p:strVal val="#ppt_x"/>
                                          </p:val>
                                        </p:tav>
                                      </p:tavLst>
                                    </p:anim>
                                    <p:anim calcmode="lin" valueType="num">
                                      <p:cBhvr additive="base">
                                        <p:cTn id="68" dur="750" fill="hold"/>
                                        <p:tgtEl>
                                          <p:spTgt spid="11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250"/>
                                  </p:stCondLst>
                                  <p:childTnLst>
                                    <p:set>
                                      <p:cBhvr>
                                        <p:cTn id="70" dur="1" fill="hold">
                                          <p:stCondLst>
                                            <p:cond delay="0"/>
                                          </p:stCondLst>
                                        </p:cTn>
                                        <p:tgtEl>
                                          <p:spTgt spid="53"/>
                                        </p:tgtEl>
                                        <p:attrNameLst>
                                          <p:attrName>style.visibility</p:attrName>
                                        </p:attrNameLst>
                                      </p:cBhvr>
                                      <p:to>
                                        <p:strVal val="visible"/>
                                      </p:to>
                                    </p:set>
                                    <p:anim calcmode="lin" valueType="num">
                                      <p:cBhvr additive="base">
                                        <p:cTn id="71" dur="750" fill="hold"/>
                                        <p:tgtEl>
                                          <p:spTgt spid="53"/>
                                        </p:tgtEl>
                                        <p:attrNameLst>
                                          <p:attrName>ppt_x</p:attrName>
                                        </p:attrNameLst>
                                      </p:cBhvr>
                                      <p:tavLst>
                                        <p:tav tm="0">
                                          <p:val>
                                            <p:strVal val="#ppt_x"/>
                                          </p:val>
                                        </p:tav>
                                        <p:tav tm="100000">
                                          <p:val>
                                            <p:strVal val="#ppt_x"/>
                                          </p:val>
                                        </p:tav>
                                      </p:tavLst>
                                    </p:anim>
                                    <p:anim calcmode="lin" valueType="num">
                                      <p:cBhvr additive="base">
                                        <p:cTn id="72" dur="750" fill="hold"/>
                                        <p:tgtEl>
                                          <p:spTgt spid="5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500"/>
                                  </p:stCondLst>
                                  <p:childTnLst>
                                    <p:set>
                                      <p:cBhvr>
                                        <p:cTn id="74" dur="1" fill="hold">
                                          <p:stCondLst>
                                            <p:cond delay="0"/>
                                          </p:stCondLst>
                                        </p:cTn>
                                        <p:tgtEl>
                                          <p:spTgt spid="108"/>
                                        </p:tgtEl>
                                        <p:attrNameLst>
                                          <p:attrName>style.visibility</p:attrName>
                                        </p:attrNameLst>
                                      </p:cBhvr>
                                      <p:to>
                                        <p:strVal val="visible"/>
                                      </p:to>
                                    </p:set>
                                    <p:anim calcmode="lin" valueType="num">
                                      <p:cBhvr additive="base">
                                        <p:cTn id="75" dur="750" fill="hold"/>
                                        <p:tgtEl>
                                          <p:spTgt spid="108"/>
                                        </p:tgtEl>
                                        <p:attrNameLst>
                                          <p:attrName>ppt_x</p:attrName>
                                        </p:attrNameLst>
                                      </p:cBhvr>
                                      <p:tavLst>
                                        <p:tav tm="0">
                                          <p:val>
                                            <p:strVal val="#ppt_x"/>
                                          </p:val>
                                        </p:tav>
                                        <p:tav tm="100000">
                                          <p:val>
                                            <p:strVal val="#ppt_x"/>
                                          </p:val>
                                        </p:tav>
                                      </p:tavLst>
                                    </p:anim>
                                    <p:anim calcmode="lin" valueType="num">
                                      <p:cBhvr additive="base">
                                        <p:cTn id="76" dur="750" fill="hold"/>
                                        <p:tgtEl>
                                          <p:spTgt spid="10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500"/>
                                  </p:stCondLst>
                                  <p:childTnLst>
                                    <p:set>
                                      <p:cBhvr>
                                        <p:cTn id="78" dur="1" fill="hold">
                                          <p:stCondLst>
                                            <p:cond delay="0"/>
                                          </p:stCondLst>
                                        </p:cTn>
                                        <p:tgtEl>
                                          <p:spTgt spid="124"/>
                                        </p:tgtEl>
                                        <p:attrNameLst>
                                          <p:attrName>style.visibility</p:attrName>
                                        </p:attrNameLst>
                                      </p:cBhvr>
                                      <p:to>
                                        <p:strVal val="visible"/>
                                      </p:to>
                                    </p:set>
                                    <p:anim calcmode="lin" valueType="num">
                                      <p:cBhvr additive="base">
                                        <p:cTn id="79" dur="750" fill="hold"/>
                                        <p:tgtEl>
                                          <p:spTgt spid="124"/>
                                        </p:tgtEl>
                                        <p:attrNameLst>
                                          <p:attrName>ppt_x</p:attrName>
                                        </p:attrNameLst>
                                      </p:cBhvr>
                                      <p:tavLst>
                                        <p:tav tm="0">
                                          <p:val>
                                            <p:strVal val="#ppt_x"/>
                                          </p:val>
                                        </p:tav>
                                        <p:tav tm="100000">
                                          <p:val>
                                            <p:strVal val="#ppt_x"/>
                                          </p:val>
                                        </p:tav>
                                      </p:tavLst>
                                    </p:anim>
                                    <p:anim calcmode="lin" valueType="num">
                                      <p:cBhvr additive="base">
                                        <p:cTn id="80" dur="750" fill="hold"/>
                                        <p:tgtEl>
                                          <p:spTgt spid="124"/>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500"/>
                                  </p:stCondLst>
                                  <p:childTnLst>
                                    <p:set>
                                      <p:cBhvr>
                                        <p:cTn id="82" dur="1" fill="hold">
                                          <p:stCondLst>
                                            <p:cond delay="0"/>
                                          </p:stCondLst>
                                        </p:cTn>
                                        <p:tgtEl>
                                          <p:spTgt spid="38"/>
                                        </p:tgtEl>
                                        <p:attrNameLst>
                                          <p:attrName>style.visibility</p:attrName>
                                        </p:attrNameLst>
                                      </p:cBhvr>
                                      <p:to>
                                        <p:strVal val="visible"/>
                                      </p:to>
                                    </p:set>
                                    <p:anim calcmode="lin" valueType="num">
                                      <p:cBhvr additive="base">
                                        <p:cTn id="83" dur="750" fill="hold"/>
                                        <p:tgtEl>
                                          <p:spTgt spid="38"/>
                                        </p:tgtEl>
                                        <p:attrNameLst>
                                          <p:attrName>ppt_x</p:attrName>
                                        </p:attrNameLst>
                                      </p:cBhvr>
                                      <p:tavLst>
                                        <p:tav tm="0">
                                          <p:val>
                                            <p:strVal val="#ppt_x"/>
                                          </p:val>
                                        </p:tav>
                                        <p:tav tm="100000">
                                          <p:val>
                                            <p:strVal val="#ppt_x"/>
                                          </p:val>
                                        </p:tav>
                                      </p:tavLst>
                                    </p:anim>
                                    <p:anim calcmode="lin" valueType="num">
                                      <p:cBhvr additive="base">
                                        <p:cTn id="84" dur="750" fill="hold"/>
                                        <p:tgtEl>
                                          <p:spTgt spid="38"/>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750"/>
                                  </p:stCondLst>
                                  <p:childTnLst>
                                    <p:set>
                                      <p:cBhvr>
                                        <p:cTn id="86" dur="1" fill="hold">
                                          <p:stCondLst>
                                            <p:cond delay="0"/>
                                          </p:stCondLst>
                                        </p:cTn>
                                        <p:tgtEl>
                                          <p:spTgt spid="111"/>
                                        </p:tgtEl>
                                        <p:attrNameLst>
                                          <p:attrName>style.visibility</p:attrName>
                                        </p:attrNameLst>
                                      </p:cBhvr>
                                      <p:to>
                                        <p:strVal val="visible"/>
                                      </p:to>
                                    </p:set>
                                    <p:anim calcmode="lin" valueType="num">
                                      <p:cBhvr additive="base">
                                        <p:cTn id="87" dur="750" fill="hold"/>
                                        <p:tgtEl>
                                          <p:spTgt spid="111"/>
                                        </p:tgtEl>
                                        <p:attrNameLst>
                                          <p:attrName>ppt_x</p:attrName>
                                        </p:attrNameLst>
                                      </p:cBhvr>
                                      <p:tavLst>
                                        <p:tav tm="0">
                                          <p:val>
                                            <p:strVal val="#ppt_x"/>
                                          </p:val>
                                        </p:tav>
                                        <p:tav tm="100000">
                                          <p:val>
                                            <p:strVal val="#ppt_x"/>
                                          </p:val>
                                        </p:tav>
                                      </p:tavLst>
                                    </p:anim>
                                    <p:anim calcmode="lin" valueType="num">
                                      <p:cBhvr additive="base">
                                        <p:cTn id="88" dur="750" fill="hold"/>
                                        <p:tgtEl>
                                          <p:spTgt spid="111"/>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750"/>
                                  </p:stCondLst>
                                  <p:childTnLst>
                                    <p:set>
                                      <p:cBhvr>
                                        <p:cTn id="90" dur="1" fill="hold">
                                          <p:stCondLst>
                                            <p:cond delay="0"/>
                                          </p:stCondLst>
                                        </p:cTn>
                                        <p:tgtEl>
                                          <p:spTgt spid="36"/>
                                        </p:tgtEl>
                                        <p:attrNameLst>
                                          <p:attrName>style.visibility</p:attrName>
                                        </p:attrNameLst>
                                      </p:cBhvr>
                                      <p:to>
                                        <p:strVal val="visible"/>
                                      </p:to>
                                    </p:set>
                                    <p:anim calcmode="lin" valueType="num">
                                      <p:cBhvr additive="base">
                                        <p:cTn id="91" dur="750" fill="hold"/>
                                        <p:tgtEl>
                                          <p:spTgt spid="36"/>
                                        </p:tgtEl>
                                        <p:attrNameLst>
                                          <p:attrName>ppt_x</p:attrName>
                                        </p:attrNameLst>
                                      </p:cBhvr>
                                      <p:tavLst>
                                        <p:tav tm="0">
                                          <p:val>
                                            <p:strVal val="#ppt_x"/>
                                          </p:val>
                                        </p:tav>
                                        <p:tav tm="100000">
                                          <p:val>
                                            <p:strVal val="#ppt_x"/>
                                          </p:val>
                                        </p:tav>
                                      </p:tavLst>
                                    </p:anim>
                                    <p:anim calcmode="lin" valueType="num">
                                      <p:cBhvr additive="base">
                                        <p:cTn id="92" dur="750" fill="hold"/>
                                        <p:tgtEl>
                                          <p:spTgt spid="36"/>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750"/>
                                  </p:stCondLst>
                                  <p:childTnLst>
                                    <p:set>
                                      <p:cBhvr>
                                        <p:cTn id="94" dur="1" fill="hold">
                                          <p:stCondLst>
                                            <p:cond delay="0"/>
                                          </p:stCondLst>
                                        </p:cTn>
                                        <p:tgtEl>
                                          <p:spTgt spid="117"/>
                                        </p:tgtEl>
                                        <p:attrNameLst>
                                          <p:attrName>style.visibility</p:attrName>
                                        </p:attrNameLst>
                                      </p:cBhvr>
                                      <p:to>
                                        <p:strVal val="visible"/>
                                      </p:to>
                                    </p:set>
                                    <p:anim calcmode="lin" valueType="num">
                                      <p:cBhvr additive="base">
                                        <p:cTn id="95" dur="750" fill="hold"/>
                                        <p:tgtEl>
                                          <p:spTgt spid="117"/>
                                        </p:tgtEl>
                                        <p:attrNameLst>
                                          <p:attrName>ppt_x</p:attrName>
                                        </p:attrNameLst>
                                      </p:cBhvr>
                                      <p:tavLst>
                                        <p:tav tm="0">
                                          <p:val>
                                            <p:strVal val="#ppt_x"/>
                                          </p:val>
                                        </p:tav>
                                        <p:tav tm="100000">
                                          <p:val>
                                            <p:strVal val="#ppt_x"/>
                                          </p:val>
                                        </p:tav>
                                      </p:tavLst>
                                    </p:anim>
                                    <p:anim calcmode="lin" valueType="num">
                                      <p:cBhvr additive="base">
                                        <p:cTn id="96" dur="750" fill="hold"/>
                                        <p:tgtEl>
                                          <p:spTgt spid="117"/>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1000"/>
                                  </p:stCondLst>
                                  <p:childTnLst>
                                    <p:set>
                                      <p:cBhvr>
                                        <p:cTn id="98" dur="1" fill="hold">
                                          <p:stCondLst>
                                            <p:cond delay="0"/>
                                          </p:stCondLst>
                                        </p:cTn>
                                        <p:tgtEl>
                                          <p:spTgt spid="109"/>
                                        </p:tgtEl>
                                        <p:attrNameLst>
                                          <p:attrName>style.visibility</p:attrName>
                                        </p:attrNameLst>
                                      </p:cBhvr>
                                      <p:to>
                                        <p:strVal val="visible"/>
                                      </p:to>
                                    </p:set>
                                    <p:anim calcmode="lin" valueType="num">
                                      <p:cBhvr additive="base">
                                        <p:cTn id="99" dur="750" fill="hold"/>
                                        <p:tgtEl>
                                          <p:spTgt spid="109"/>
                                        </p:tgtEl>
                                        <p:attrNameLst>
                                          <p:attrName>ppt_x</p:attrName>
                                        </p:attrNameLst>
                                      </p:cBhvr>
                                      <p:tavLst>
                                        <p:tav tm="0">
                                          <p:val>
                                            <p:strVal val="#ppt_x"/>
                                          </p:val>
                                        </p:tav>
                                        <p:tav tm="100000">
                                          <p:val>
                                            <p:strVal val="#ppt_x"/>
                                          </p:val>
                                        </p:tav>
                                      </p:tavLst>
                                    </p:anim>
                                    <p:anim calcmode="lin" valueType="num">
                                      <p:cBhvr additive="base">
                                        <p:cTn id="100" dur="750" fill="hold"/>
                                        <p:tgtEl>
                                          <p:spTgt spid="109"/>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1000"/>
                                  </p:stCondLst>
                                  <p:childTnLst>
                                    <p:set>
                                      <p:cBhvr>
                                        <p:cTn id="102" dur="1" fill="hold">
                                          <p:stCondLst>
                                            <p:cond delay="0"/>
                                          </p:stCondLst>
                                        </p:cTn>
                                        <p:tgtEl>
                                          <p:spTgt spid="28"/>
                                        </p:tgtEl>
                                        <p:attrNameLst>
                                          <p:attrName>style.visibility</p:attrName>
                                        </p:attrNameLst>
                                      </p:cBhvr>
                                      <p:to>
                                        <p:strVal val="visible"/>
                                      </p:to>
                                    </p:set>
                                    <p:anim calcmode="lin" valueType="num">
                                      <p:cBhvr additive="base">
                                        <p:cTn id="103" dur="750" fill="hold"/>
                                        <p:tgtEl>
                                          <p:spTgt spid="28"/>
                                        </p:tgtEl>
                                        <p:attrNameLst>
                                          <p:attrName>ppt_x</p:attrName>
                                        </p:attrNameLst>
                                      </p:cBhvr>
                                      <p:tavLst>
                                        <p:tav tm="0">
                                          <p:val>
                                            <p:strVal val="#ppt_x"/>
                                          </p:val>
                                        </p:tav>
                                        <p:tav tm="100000">
                                          <p:val>
                                            <p:strVal val="#ppt_x"/>
                                          </p:val>
                                        </p:tav>
                                      </p:tavLst>
                                    </p:anim>
                                    <p:anim calcmode="lin" valueType="num">
                                      <p:cBhvr additive="base">
                                        <p:cTn id="104" dur="750" fill="hold"/>
                                        <p:tgtEl>
                                          <p:spTgt spid="28"/>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1000"/>
                                  </p:stCondLst>
                                  <p:childTnLst>
                                    <p:set>
                                      <p:cBhvr>
                                        <p:cTn id="106" dur="1" fill="hold">
                                          <p:stCondLst>
                                            <p:cond delay="0"/>
                                          </p:stCondLst>
                                        </p:cTn>
                                        <p:tgtEl>
                                          <p:spTgt spid="114"/>
                                        </p:tgtEl>
                                        <p:attrNameLst>
                                          <p:attrName>style.visibility</p:attrName>
                                        </p:attrNameLst>
                                      </p:cBhvr>
                                      <p:to>
                                        <p:strVal val="visible"/>
                                      </p:to>
                                    </p:set>
                                    <p:anim calcmode="lin" valueType="num">
                                      <p:cBhvr additive="base">
                                        <p:cTn id="107" dur="750" fill="hold"/>
                                        <p:tgtEl>
                                          <p:spTgt spid="114"/>
                                        </p:tgtEl>
                                        <p:attrNameLst>
                                          <p:attrName>ppt_x</p:attrName>
                                        </p:attrNameLst>
                                      </p:cBhvr>
                                      <p:tavLst>
                                        <p:tav tm="0">
                                          <p:val>
                                            <p:strVal val="#ppt_x"/>
                                          </p:val>
                                        </p:tav>
                                        <p:tav tm="100000">
                                          <p:val>
                                            <p:strVal val="#ppt_x"/>
                                          </p:val>
                                        </p:tav>
                                      </p:tavLst>
                                    </p:anim>
                                    <p:anim calcmode="lin" valueType="num">
                                      <p:cBhvr additive="base">
                                        <p:cTn id="108" dur="75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nodeType="clickEffect">
                                  <p:stCondLst>
                                    <p:cond delay="0"/>
                                  </p:stCondLst>
                                  <p:childTnLst>
                                    <p:set>
                                      <p:cBhvr>
                                        <p:cTn id="112" dur="1" fill="hold">
                                          <p:stCondLst>
                                            <p:cond delay="0"/>
                                          </p:stCondLst>
                                        </p:cTn>
                                        <p:tgtEl>
                                          <p:spTgt spid="112"/>
                                        </p:tgtEl>
                                        <p:attrNameLst>
                                          <p:attrName>style.visibility</p:attrName>
                                        </p:attrNameLst>
                                      </p:cBhvr>
                                      <p:to>
                                        <p:strVal val="visible"/>
                                      </p:to>
                                    </p:set>
                                    <p:anim calcmode="lin" valueType="num">
                                      <p:cBhvr additive="base">
                                        <p:cTn id="113" dur="750" fill="hold"/>
                                        <p:tgtEl>
                                          <p:spTgt spid="112"/>
                                        </p:tgtEl>
                                        <p:attrNameLst>
                                          <p:attrName>ppt_x</p:attrName>
                                        </p:attrNameLst>
                                      </p:cBhvr>
                                      <p:tavLst>
                                        <p:tav tm="0">
                                          <p:val>
                                            <p:strVal val="#ppt_x"/>
                                          </p:val>
                                        </p:tav>
                                        <p:tav tm="100000">
                                          <p:val>
                                            <p:strVal val="#ppt_x"/>
                                          </p:val>
                                        </p:tav>
                                      </p:tavLst>
                                    </p:anim>
                                    <p:anim calcmode="lin" valueType="num">
                                      <p:cBhvr additive="base">
                                        <p:cTn id="114" dur="750" fill="hold"/>
                                        <p:tgtEl>
                                          <p:spTgt spid="112"/>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250"/>
                                  </p:stCondLst>
                                  <p:childTnLst>
                                    <p:set>
                                      <p:cBhvr>
                                        <p:cTn id="116" dur="1" fill="hold">
                                          <p:stCondLst>
                                            <p:cond delay="0"/>
                                          </p:stCondLst>
                                        </p:cTn>
                                        <p:tgtEl>
                                          <p:spTgt spid="56"/>
                                        </p:tgtEl>
                                        <p:attrNameLst>
                                          <p:attrName>style.visibility</p:attrName>
                                        </p:attrNameLst>
                                      </p:cBhvr>
                                      <p:to>
                                        <p:strVal val="visible"/>
                                      </p:to>
                                    </p:set>
                                    <p:anim calcmode="lin" valueType="num">
                                      <p:cBhvr additive="base">
                                        <p:cTn id="117" dur="750" fill="hold"/>
                                        <p:tgtEl>
                                          <p:spTgt spid="56"/>
                                        </p:tgtEl>
                                        <p:attrNameLst>
                                          <p:attrName>ppt_x</p:attrName>
                                        </p:attrNameLst>
                                      </p:cBhvr>
                                      <p:tavLst>
                                        <p:tav tm="0">
                                          <p:val>
                                            <p:strVal val="#ppt_x"/>
                                          </p:val>
                                        </p:tav>
                                        <p:tav tm="100000">
                                          <p:val>
                                            <p:strVal val="#ppt_x"/>
                                          </p:val>
                                        </p:tav>
                                      </p:tavLst>
                                    </p:anim>
                                    <p:anim calcmode="lin" valueType="num">
                                      <p:cBhvr additive="base">
                                        <p:cTn id="118" dur="750" fill="hold"/>
                                        <p:tgtEl>
                                          <p:spTgt spid="56"/>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500"/>
                                  </p:stCondLst>
                                  <p:childTnLst>
                                    <p:set>
                                      <p:cBhvr>
                                        <p:cTn id="120" dur="1" fill="hold">
                                          <p:stCondLst>
                                            <p:cond delay="0"/>
                                          </p:stCondLst>
                                        </p:cTn>
                                        <p:tgtEl>
                                          <p:spTgt spid="83"/>
                                        </p:tgtEl>
                                        <p:attrNameLst>
                                          <p:attrName>style.visibility</p:attrName>
                                        </p:attrNameLst>
                                      </p:cBhvr>
                                      <p:to>
                                        <p:strVal val="visible"/>
                                      </p:to>
                                    </p:set>
                                    <p:anim calcmode="lin" valueType="num">
                                      <p:cBhvr additive="base">
                                        <p:cTn id="121" dur="750" fill="hold"/>
                                        <p:tgtEl>
                                          <p:spTgt spid="83"/>
                                        </p:tgtEl>
                                        <p:attrNameLst>
                                          <p:attrName>ppt_x</p:attrName>
                                        </p:attrNameLst>
                                      </p:cBhvr>
                                      <p:tavLst>
                                        <p:tav tm="0">
                                          <p:val>
                                            <p:strVal val="#ppt_x"/>
                                          </p:val>
                                        </p:tav>
                                        <p:tav tm="100000">
                                          <p:val>
                                            <p:strVal val="#ppt_x"/>
                                          </p:val>
                                        </p:tav>
                                      </p:tavLst>
                                    </p:anim>
                                    <p:anim calcmode="lin" valueType="num">
                                      <p:cBhvr additive="base">
                                        <p:cTn id="122" dur="750" fill="hold"/>
                                        <p:tgtEl>
                                          <p:spTgt spid="83"/>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500"/>
                                  </p:stCondLst>
                                  <p:childTnLst>
                                    <p:set>
                                      <p:cBhvr>
                                        <p:cTn id="124" dur="1" fill="hold">
                                          <p:stCondLst>
                                            <p:cond delay="0"/>
                                          </p:stCondLst>
                                        </p:cTn>
                                        <p:tgtEl>
                                          <p:spTgt spid="140"/>
                                        </p:tgtEl>
                                        <p:attrNameLst>
                                          <p:attrName>style.visibility</p:attrName>
                                        </p:attrNameLst>
                                      </p:cBhvr>
                                      <p:to>
                                        <p:strVal val="visible"/>
                                      </p:to>
                                    </p:set>
                                    <p:anim calcmode="lin" valueType="num">
                                      <p:cBhvr additive="base">
                                        <p:cTn id="125" dur="750" fill="hold"/>
                                        <p:tgtEl>
                                          <p:spTgt spid="140"/>
                                        </p:tgtEl>
                                        <p:attrNameLst>
                                          <p:attrName>ppt_x</p:attrName>
                                        </p:attrNameLst>
                                      </p:cBhvr>
                                      <p:tavLst>
                                        <p:tav tm="0">
                                          <p:val>
                                            <p:strVal val="#ppt_x"/>
                                          </p:val>
                                        </p:tav>
                                        <p:tav tm="100000">
                                          <p:val>
                                            <p:strVal val="#ppt_x"/>
                                          </p:val>
                                        </p:tav>
                                      </p:tavLst>
                                    </p:anim>
                                    <p:anim calcmode="lin" valueType="num">
                                      <p:cBhvr additive="base">
                                        <p:cTn id="126" dur="750" fill="hold"/>
                                        <p:tgtEl>
                                          <p:spTgt spid="140"/>
                                        </p:tgtEl>
                                        <p:attrNameLst>
                                          <p:attrName>ppt_y</p:attrName>
                                        </p:attrNameLst>
                                      </p:cBhvr>
                                      <p:tavLst>
                                        <p:tav tm="0">
                                          <p:val>
                                            <p:strVal val="1+#ppt_h/2"/>
                                          </p:val>
                                        </p:tav>
                                        <p:tav tm="100000">
                                          <p:val>
                                            <p:strVal val="#ppt_y"/>
                                          </p:val>
                                        </p:tav>
                                      </p:tavLst>
                                    </p:anim>
                                  </p:childTnLst>
                                </p:cTn>
                              </p:par>
                              <p:par>
                                <p:cTn id="127" presetID="2" presetClass="entr" presetSubtype="4" fill="hold" nodeType="withEffect">
                                  <p:stCondLst>
                                    <p:cond delay="500"/>
                                  </p:stCondLst>
                                  <p:childTnLst>
                                    <p:set>
                                      <p:cBhvr>
                                        <p:cTn id="128" dur="1" fill="hold">
                                          <p:stCondLst>
                                            <p:cond delay="0"/>
                                          </p:stCondLst>
                                        </p:cTn>
                                        <p:tgtEl>
                                          <p:spTgt spid="35"/>
                                        </p:tgtEl>
                                        <p:attrNameLst>
                                          <p:attrName>style.visibility</p:attrName>
                                        </p:attrNameLst>
                                      </p:cBhvr>
                                      <p:to>
                                        <p:strVal val="visible"/>
                                      </p:to>
                                    </p:set>
                                    <p:anim calcmode="lin" valueType="num">
                                      <p:cBhvr additive="base">
                                        <p:cTn id="129" dur="750" fill="hold"/>
                                        <p:tgtEl>
                                          <p:spTgt spid="35"/>
                                        </p:tgtEl>
                                        <p:attrNameLst>
                                          <p:attrName>ppt_x</p:attrName>
                                        </p:attrNameLst>
                                      </p:cBhvr>
                                      <p:tavLst>
                                        <p:tav tm="0">
                                          <p:val>
                                            <p:strVal val="#ppt_x"/>
                                          </p:val>
                                        </p:tav>
                                        <p:tav tm="100000">
                                          <p:val>
                                            <p:strVal val="#ppt_x"/>
                                          </p:val>
                                        </p:tav>
                                      </p:tavLst>
                                    </p:anim>
                                    <p:anim calcmode="lin" valueType="num">
                                      <p:cBhvr additive="base">
                                        <p:cTn id="130" dur="750" fill="hold"/>
                                        <p:tgtEl>
                                          <p:spTgt spid="35"/>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750"/>
                                  </p:stCondLst>
                                  <p:childTnLst>
                                    <p:set>
                                      <p:cBhvr>
                                        <p:cTn id="132" dur="1" fill="hold">
                                          <p:stCondLst>
                                            <p:cond delay="0"/>
                                          </p:stCondLst>
                                        </p:cTn>
                                        <p:tgtEl>
                                          <p:spTgt spid="141"/>
                                        </p:tgtEl>
                                        <p:attrNameLst>
                                          <p:attrName>style.visibility</p:attrName>
                                        </p:attrNameLst>
                                      </p:cBhvr>
                                      <p:to>
                                        <p:strVal val="visible"/>
                                      </p:to>
                                    </p:set>
                                    <p:anim calcmode="lin" valueType="num">
                                      <p:cBhvr additive="base">
                                        <p:cTn id="133" dur="750" fill="hold"/>
                                        <p:tgtEl>
                                          <p:spTgt spid="141"/>
                                        </p:tgtEl>
                                        <p:attrNameLst>
                                          <p:attrName>ppt_x</p:attrName>
                                        </p:attrNameLst>
                                      </p:cBhvr>
                                      <p:tavLst>
                                        <p:tav tm="0">
                                          <p:val>
                                            <p:strVal val="#ppt_x"/>
                                          </p:val>
                                        </p:tav>
                                        <p:tav tm="100000">
                                          <p:val>
                                            <p:strVal val="#ppt_x"/>
                                          </p:val>
                                        </p:tav>
                                      </p:tavLst>
                                    </p:anim>
                                    <p:anim calcmode="lin" valueType="num">
                                      <p:cBhvr additive="base">
                                        <p:cTn id="134" dur="750" fill="hold"/>
                                        <p:tgtEl>
                                          <p:spTgt spid="141"/>
                                        </p:tgtEl>
                                        <p:attrNameLst>
                                          <p:attrName>ppt_y</p:attrName>
                                        </p:attrNameLst>
                                      </p:cBhvr>
                                      <p:tavLst>
                                        <p:tav tm="0">
                                          <p:val>
                                            <p:strVal val="1+#ppt_h/2"/>
                                          </p:val>
                                        </p:tav>
                                        <p:tav tm="100000">
                                          <p:val>
                                            <p:strVal val="#ppt_y"/>
                                          </p:val>
                                        </p:tav>
                                      </p:tavLst>
                                    </p:anim>
                                  </p:childTnLst>
                                </p:cTn>
                              </p:par>
                              <p:par>
                                <p:cTn id="135" presetID="2" presetClass="entr" presetSubtype="4" fill="hold" nodeType="withEffect">
                                  <p:stCondLst>
                                    <p:cond delay="750"/>
                                  </p:stCondLst>
                                  <p:childTnLst>
                                    <p:set>
                                      <p:cBhvr>
                                        <p:cTn id="136" dur="1" fill="hold">
                                          <p:stCondLst>
                                            <p:cond delay="0"/>
                                          </p:stCondLst>
                                        </p:cTn>
                                        <p:tgtEl>
                                          <p:spTgt spid="37"/>
                                        </p:tgtEl>
                                        <p:attrNameLst>
                                          <p:attrName>style.visibility</p:attrName>
                                        </p:attrNameLst>
                                      </p:cBhvr>
                                      <p:to>
                                        <p:strVal val="visible"/>
                                      </p:to>
                                    </p:set>
                                    <p:anim calcmode="lin" valueType="num">
                                      <p:cBhvr additive="base">
                                        <p:cTn id="137" dur="750" fill="hold"/>
                                        <p:tgtEl>
                                          <p:spTgt spid="37"/>
                                        </p:tgtEl>
                                        <p:attrNameLst>
                                          <p:attrName>ppt_x</p:attrName>
                                        </p:attrNameLst>
                                      </p:cBhvr>
                                      <p:tavLst>
                                        <p:tav tm="0">
                                          <p:val>
                                            <p:strVal val="#ppt_x"/>
                                          </p:val>
                                        </p:tav>
                                        <p:tav tm="100000">
                                          <p:val>
                                            <p:strVal val="#ppt_x"/>
                                          </p:val>
                                        </p:tav>
                                      </p:tavLst>
                                    </p:anim>
                                    <p:anim calcmode="lin" valueType="num">
                                      <p:cBhvr additive="base">
                                        <p:cTn id="138" dur="750" fill="hold"/>
                                        <p:tgtEl>
                                          <p:spTgt spid="37"/>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750"/>
                                  </p:stCondLst>
                                  <p:childTnLst>
                                    <p:set>
                                      <p:cBhvr>
                                        <p:cTn id="140" dur="1" fill="hold">
                                          <p:stCondLst>
                                            <p:cond delay="0"/>
                                          </p:stCondLst>
                                        </p:cTn>
                                        <p:tgtEl>
                                          <p:spTgt spid="157"/>
                                        </p:tgtEl>
                                        <p:attrNameLst>
                                          <p:attrName>style.visibility</p:attrName>
                                        </p:attrNameLst>
                                      </p:cBhvr>
                                      <p:to>
                                        <p:strVal val="visible"/>
                                      </p:to>
                                    </p:set>
                                    <p:anim calcmode="lin" valueType="num">
                                      <p:cBhvr additive="base">
                                        <p:cTn id="141" dur="750" fill="hold"/>
                                        <p:tgtEl>
                                          <p:spTgt spid="157"/>
                                        </p:tgtEl>
                                        <p:attrNameLst>
                                          <p:attrName>ppt_x</p:attrName>
                                        </p:attrNameLst>
                                      </p:cBhvr>
                                      <p:tavLst>
                                        <p:tav tm="0">
                                          <p:val>
                                            <p:strVal val="#ppt_x"/>
                                          </p:val>
                                        </p:tav>
                                        <p:tav tm="100000">
                                          <p:val>
                                            <p:strVal val="#ppt_x"/>
                                          </p:val>
                                        </p:tav>
                                      </p:tavLst>
                                    </p:anim>
                                    <p:anim calcmode="lin" valueType="num">
                                      <p:cBhvr additive="base">
                                        <p:cTn id="142" dur="750" fill="hold"/>
                                        <p:tgtEl>
                                          <p:spTgt spid="157"/>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grpId="0" nodeType="clickEffect">
                                  <p:stCondLst>
                                    <p:cond delay="0"/>
                                  </p:stCondLst>
                                  <p:childTnLst>
                                    <p:set>
                                      <p:cBhvr>
                                        <p:cTn id="146" dur="1" fill="hold">
                                          <p:stCondLst>
                                            <p:cond delay="0"/>
                                          </p:stCondLst>
                                        </p:cTn>
                                        <p:tgtEl>
                                          <p:spTgt spid="39"/>
                                        </p:tgtEl>
                                        <p:attrNameLst>
                                          <p:attrName>style.visibility</p:attrName>
                                        </p:attrNameLst>
                                      </p:cBhvr>
                                      <p:to>
                                        <p:strVal val="visible"/>
                                      </p:to>
                                    </p:set>
                                    <p:anim calcmode="lin" valueType="num">
                                      <p:cBhvr additive="base">
                                        <p:cTn id="147" dur="750" fill="hold"/>
                                        <p:tgtEl>
                                          <p:spTgt spid="39"/>
                                        </p:tgtEl>
                                        <p:attrNameLst>
                                          <p:attrName>ppt_x</p:attrName>
                                        </p:attrNameLst>
                                      </p:cBhvr>
                                      <p:tavLst>
                                        <p:tav tm="0">
                                          <p:val>
                                            <p:strVal val="#ppt_x"/>
                                          </p:val>
                                        </p:tav>
                                        <p:tav tm="100000">
                                          <p:val>
                                            <p:strVal val="#ppt_x"/>
                                          </p:val>
                                        </p:tav>
                                      </p:tavLst>
                                    </p:anim>
                                    <p:anim calcmode="lin" valueType="num">
                                      <p:cBhvr additive="base">
                                        <p:cTn id="148" dur="75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9" grpId="0" animBg="1"/>
      <p:bldP spid="10" grpId="0" animBg="1"/>
      <p:bldP spid="11" grpId="0" animBg="1"/>
      <p:bldP spid="47" grpId="0"/>
      <p:bldP spid="52" grpId="0"/>
      <p:bldP spid="83" grpId="0"/>
      <p:bldP spid="55" grpId="0" animBg="1"/>
      <p:bldP spid="108" grpId="0"/>
      <p:bldP spid="114" grpId="0"/>
      <p:bldP spid="117" grpId="0"/>
      <p:bldP spid="157" grpId="0"/>
      <p:bldP spid="141" grpId="0" animBg="1"/>
      <p:bldP spid="124" grpId="0" animBg="1"/>
      <p:bldP spid="109" grpId="0" animBg="1"/>
      <p:bldP spid="42" grpId="0" animBg="1"/>
      <p:bldP spid="140" grpId="0" animBg="1"/>
      <p:bldP spid="111" grpId="0" animBg="1"/>
      <p:bldP spid="54" grpId="0" animBg="1"/>
      <p:bldP spid="4" grpId="0"/>
      <p:bldP spid="53" grpId="0"/>
      <p:bldP spid="56" grpId="0"/>
      <p:bldP spid="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700" y="62475"/>
            <a:ext cx="11147425" cy="926279"/>
          </a:xfrm>
          <a:prstGeom prst="rect">
            <a:avLst/>
          </a:prstGeom>
        </p:spPr>
        <p:txBody>
          <a:bodyPr vert="horz" wrap="square" lIns="0" tIns="0" rIns="0" bIns="0" rtlCol="0">
            <a:spAutoFit/>
          </a:bodyPr>
          <a:lstStyle/>
          <a:p>
            <a:pPr>
              <a:lnSpc>
                <a:spcPts val="8000"/>
              </a:lnSpc>
            </a:pPr>
            <a:r>
              <a:rPr lang="en-US" sz="5400" spc="-100" dirty="0" smtClean="0">
                <a:ln w="3175">
                  <a:noFill/>
                </a:ln>
                <a:solidFill>
                  <a:schemeClr val="accent1">
                    <a:lumMod val="50000"/>
                  </a:schemeClr>
                </a:solidFill>
                <a:latin typeface="Segoe UI Light" pitchFamily="34" charset="0"/>
                <a:cs typeface="Segoe Light"/>
              </a:rPr>
              <a:t>Demo: Internet Explorer 10</a:t>
            </a:r>
            <a:endParaRPr lang="en-US" sz="5400" spc="-100" dirty="0">
              <a:ln w="3175">
                <a:noFill/>
              </a:ln>
              <a:solidFill>
                <a:schemeClr val="accent1">
                  <a:lumMod val="50000"/>
                </a:schemeClr>
              </a:solidFill>
              <a:latin typeface="Segoe UI Light" pitchFamily="34" charset="0"/>
              <a:cs typeface="Segoe Light"/>
            </a:endParaRPr>
          </a:p>
        </p:txBody>
      </p:sp>
    </p:spTree>
    <p:extLst>
      <p:ext uri="{BB962C8B-B14F-4D97-AF65-F5344CB8AC3E}">
        <p14:creationId xmlns:p14="http://schemas.microsoft.com/office/powerpoint/2010/main" val="4005137919"/>
      </p:ext>
    </p:extLst>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solidFill>
                  <a:schemeClr val="bg1">
                    <a:lumMod val="50000"/>
                  </a:schemeClr>
                </a:solidFill>
              </a:rPr>
              <a:t>Windows 8 Apps in the Enterprise</a:t>
            </a:r>
            <a:endParaRPr lang="en-US" dirty="0">
              <a:solidFill>
                <a:schemeClr val="bg1">
                  <a:lumMod val="50000"/>
                </a:schemeClr>
              </a:solidFill>
            </a:endParaRPr>
          </a:p>
        </p:txBody>
      </p:sp>
      <p:sp>
        <p:nvSpPr>
          <p:cNvPr id="3" name="Content Placeholder 2"/>
          <p:cNvSpPr>
            <a:spLocks noGrp="1"/>
          </p:cNvSpPr>
          <p:nvPr>
            <p:ph type="body" sz="quarter" idx="10"/>
          </p:nvPr>
        </p:nvSpPr>
        <p:spPr>
          <a:xfrm>
            <a:off x="520701" y="1486856"/>
            <a:ext cx="6535192" cy="4566501"/>
          </a:xfrm>
        </p:spPr>
        <p:txBody>
          <a:bodyPr/>
          <a:lstStyle/>
          <a:p>
            <a:pPr lvl="0"/>
            <a:r>
              <a:rPr lang="en-US" sz="2400" dirty="0">
                <a:solidFill>
                  <a:schemeClr val="accent3">
                    <a:lumMod val="75000"/>
                  </a:schemeClr>
                </a:solidFill>
                <a:latin typeface="+mj-lt"/>
              </a:rPr>
              <a:t>Cross </a:t>
            </a:r>
            <a:r>
              <a:rPr lang="en-US" sz="2400" dirty="0" smtClean="0">
                <a:solidFill>
                  <a:schemeClr val="accent3">
                    <a:lumMod val="75000"/>
                  </a:schemeClr>
                </a:solidFill>
                <a:latin typeface="+mj-lt"/>
              </a:rPr>
              <a:t>Architecture</a:t>
            </a:r>
          </a:p>
          <a:p>
            <a:pPr lvl="0"/>
            <a:r>
              <a:rPr lang="en-US" sz="1800" dirty="0" smtClean="0">
                <a:solidFill>
                  <a:schemeClr val="accent3">
                    <a:lumMod val="75000"/>
                  </a:schemeClr>
                </a:solidFill>
                <a:latin typeface="+mj-lt"/>
              </a:rPr>
              <a:t>Write </a:t>
            </a:r>
            <a:r>
              <a:rPr lang="en-US" sz="1800" dirty="0">
                <a:solidFill>
                  <a:schemeClr val="accent3">
                    <a:lumMod val="75000"/>
                  </a:schemeClr>
                </a:solidFill>
                <a:latin typeface="+mj-lt"/>
              </a:rPr>
              <a:t>once, run across x86 and </a:t>
            </a:r>
            <a:r>
              <a:rPr lang="en-US" sz="1800" dirty="0" smtClean="0">
                <a:solidFill>
                  <a:schemeClr val="accent3">
                    <a:lumMod val="75000"/>
                  </a:schemeClr>
                </a:solidFill>
                <a:latin typeface="+mj-lt"/>
              </a:rPr>
              <a:t>ARM</a:t>
            </a:r>
          </a:p>
          <a:p>
            <a:pPr lvl="0"/>
            <a:endParaRPr lang="en-US" sz="1000" dirty="0" smtClean="0">
              <a:solidFill>
                <a:schemeClr val="accent3">
                  <a:lumMod val="75000"/>
                </a:schemeClr>
              </a:solidFill>
              <a:latin typeface="+mj-lt"/>
            </a:endParaRPr>
          </a:p>
          <a:p>
            <a:pPr lvl="0"/>
            <a:r>
              <a:rPr lang="en-US" sz="2400" dirty="0" smtClean="0">
                <a:solidFill>
                  <a:schemeClr val="accent3">
                    <a:lumMod val="75000"/>
                  </a:schemeClr>
                </a:solidFill>
                <a:latin typeface="+mj-lt"/>
              </a:rPr>
              <a:t>Use </a:t>
            </a:r>
            <a:r>
              <a:rPr lang="en-US" sz="2400" dirty="0">
                <a:solidFill>
                  <a:schemeClr val="accent3">
                    <a:lumMod val="75000"/>
                  </a:schemeClr>
                </a:solidFill>
                <a:latin typeface="+mj-lt"/>
              </a:rPr>
              <a:t>What You Know</a:t>
            </a:r>
          </a:p>
          <a:p>
            <a:pPr lvl="1"/>
            <a:r>
              <a:rPr lang="en-US" sz="1800" dirty="0">
                <a:solidFill>
                  <a:schemeClr val="accent3">
                    <a:lumMod val="75000"/>
                  </a:schemeClr>
                </a:solidFill>
                <a:latin typeface="+mj-lt"/>
              </a:rPr>
              <a:t>Same tools, </a:t>
            </a:r>
            <a:r>
              <a:rPr lang="en-US" sz="1800" dirty="0" smtClean="0">
                <a:solidFill>
                  <a:schemeClr val="accent3">
                    <a:lumMod val="75000"/>
                  </a:schemeClr>
                </a:solidFill>
                <a:latin typeface="+mj-lt"/>
              </a:rPr>
              <a:t>languages, </a:t>
            </a:r>
            <a:r>
              <a:rPr lang="en-US" sz="1800" dirty="0">
                <a:solidFill>
                  <a:schemeClr val="accent3">
                    <a:lumMod val="75000"/>
                  </a:schemeClr>
                </a:solidFill>
                <a:latin typeface="+mj-lt"/>
              </a:rPr>
              <a:t>and back-end infrastructure you already </a:t>
            </a:r>
            <a:r>
              <a:rPr lang="en-US" sz="1800" dirty="0" smtClean="0">
                <a:solidFill>
                  <a:schemeClr val="accent3">
                    <a:lumMod val="75000"/>
                  </a:schemeClr>
                </a:solidFill>
                <a:latin typeface="+mj-lt"/>
              </a:rPr>
              <a:t>have</a:t>
            </a:r>
          </a:p>
          <a:p>
            <a:pPr lvl="1"/>
            <a:endParaRPr lang="en-US" sz="1050" dirty="0">
              <a:solidFill>
                <a:schemeClr val="accent3">
                  <a:lumMod val="75000"/>
                </a:schemeClr>
              </a:solidFill>
              <a:latin typeface="+mj-lt"/>
            </a:endParaRPr>
          </a:p>
          <a:p>
            <a:pPr lvl="0"/>
            <a:r>
              <a:rPr lang="en-US" sz="2400" dirty="0">
                <a:solidFill>
                  <a:schemeClr val="accent3">
                    <a:lumMod val="75000"/>
                  </a:schemeClr>
                </a:solidFill>
                <a:latin typeface="+mj-lt"/>
              </a:rPr>
              <a:t>Deployment</a:t>
            </a:r>
          </a:p>
          <a:p>
            <a:pPr lvl="1"/>
            <a:r>
              <a:rPr lang="en-US" sz="1800" dirty="0">
                <a:solidFill>
                  <a:schemeClr val="accent3">
                    <a:lumMod val="75000"/>
                  </a:schemeClr>
                </a:solidFill>
                <a:latin typeface="+mj-lt"/>
              </a:rPr>
              <a:t>Easier, faster deployment with Store, </a:t>
            </a:r>
            <a:r>
              <a:rPr lang="en-US" sz="1800" dirty="0" smtClean="0">
                <a:solidFill>
                  <a:schemeClr val="accent3">
                    <a:lumMod val="75000"/>
                  </a:schemeClr>
                </a:solidFill>
                <a:latin typeface="+mj-lt"/>
              </a:rPr>
              <a:t>side-loading, </a:t>
            </a:r>
            <a:r>
              <a:rPr lang="en-US" sz="1800" dirty="0">
                <a:solidFill>
                  <a:schemeClr val="accent3">
                    <a:lumMod val="75000"/>
                  </a:schemeClr>
                </a:solidFill>
                <a:latin typeface="+mj-lt"/>
              </a:rPr>
              <a:t>and </a:t>
            </a:r>
            <a:r>
              <a:rPr lang="en-US" sz="1800" dirty="0" smtClean="0">
                <a:solidFill>
                  <a:schemeClr val="accent3">
                    <a:lumMod val="75000"/>
                  </a:schemeClr>
                </a:solidFill>
                <a:latin typeface="+mj-lt"/>
              </a:rPr>
              <a:t>zero-install</a:t>
            </a:r>
          </a:p>
          <a:p>
            <a:pPr lvl="1"/>
            <a:endParaRPr lang="en-US" sz="1000" dirty="0">
              <a:solidFill>
                <a:schemeClr val="accent3">
                  <a:lumMod val="75000"/>
                </a:schemeClr>
              </a:solidFill>
              <a:latin typeface="+mj-lt"/>
            </a:endParaRPr>
          </a:p>
          <a:p>
            <a:pPr lvl="0"/>
            <a:r>
              <a:rPr lang="en-US" sz="2400" dirty="0">
                <a:solidFill>
                  <a:schemeClr val="accent3">
                    <a:lumMod val="75000"/>
                  </a:schemeClr>
                </a:solidFill>
                <a:latin typeface="+mj-lt"/>
              </a:rPr>
              <a:t>Security</a:t>
            </a:r>
          </a:p>
          <a:p>
            <a:pPr lvl="1"/>
            <a:r>
              <a:rPr lang="en-US" sz="1800" dirty="0">
                <a:solidFill>
                  <a:schemeClr val="accent3">
                    <a:lumMod val="75000"/>
                  </a:schemeClr>
                </a:solidFill>
                <a:latin typeface="+mj-lt"/>
              </a:rPr>
              <a:t>Reduced system vulnerability with isolated app </a:t>
            </a:r>
            <a:r>
              <a:rPr lang="en-US" sz="1800" dirty="0" smtClean="0">
                <a:solidFill>
                  <a:schemeClr val="accent3">
                    <a:lumMod val="75000"/>
                  </a:schemeClr>
                </a:solidFill>
                <a:latin typeface="+mj-lt"/>
              </a:rPr>
              <a:t>containers</a:t>
            </a:r>
          </a:p>
          <a:p>
            <a:pPr lvl="1"/>
            <a:endParaRPr lang="en-US" sz="1000" dirty="0">
              <a:solidFill>
                <a:schemeClr val="accent3">
                  <a:lumMod val="75000"/>
                </a:schemeClr>
              </a:solidFill>
              <a:latin typeface="+mj-lt"/>
            </a:endParaRPr>
          </a:p>
          <a:p>
            <a:pPr lvl="0"/>
            <a:r>
              <a:rPr lang="en-US" sz="2400" dirty="0">
                <a:solidFill>
                  <a:schemeClr val="accent3">
                    <a:lumMod val="75000"/>
                  </a:schemeClr>
                </a:solidFill>
                <a:latin typeface="+mj-lt"/>
              </a:rPr>
              <a:t>Integration</a:t>
            </a:r>
          </a:p>
          <a:p>
            <a:r>
              <a:rPr lang="en-US" sz="1800" dirty="0">
                <a:solidFill>
                  <a:schemeClr val="accent3">
                    <a:lumMod val="75000"/>
                  </a:schemeClr>
                </a:solidFill>
                <a:latin typeface="+mj-lt"/>
              </a:rPr>
              <a:t>Built-in App-to-App integration with Windows App Contracts</a:t>
            </a:r>
          </a:p>
        </p:txBody>
      </p:sp>
      <p:sp>
        <p:nvSpPr>
          <p:cNvPr id="13" name="Rectangle 12"/>
          <p:cNvSpPr/>
          <p:nvPr/>
        </p:nvSpPr>
        <p:spPr bwMode="auto">
          <a:xfrm>
            <a:off x="5508897" y="4865651"/>
            <a:ext cx="3867912" cy="76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ea typeface="Segoe UI" pitchFamily="34" charset="0"/>
              <a:cs typeface="Segoe UI" pitchFamily="34" charset="0"/>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3775" r="10402"/>
          <a:stretch/>
        </p:blipFill>
        <p:spPr>
          <a:xfrm>
            <a:off x="6810232" y="1503244"/>
            <a:ext cx="5172217" cy="4544143"/>
          </a:xfrm>
          <a:prstGeom prst="rect">
            <a:avLst/>
          </a:prstGeom>
        </p:spPr>
      </p:pic>
    </p:spTree>
    <p:extLst>
      <p:ext uri="{BB962C8B-B14F-4D97-AF65-F5344CB8AC3E}">
        <p14:creationId xmlns:p14="http://schemas.microsoft.com/office/powerpoint/2010/main" val="3370078623"/>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75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75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75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75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75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75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25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75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75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75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750" fill="hold"/>
                                        <p:tgtEl>
                                          <p:spTgt spid="3">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75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75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75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750" fill="hold"/>
                                        <p:tgtEl>
                                          <p:spTgt spid="3">
                                            <p:txEl>
                                              <p:pRg st="9" end="9"/>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5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75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2" dur="75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 calcmode="lin" valueType="num">
                                      <p:cBhvr additive="base">
                                        <p:cTn id="47" dur="75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8" dur="750" fill="hold"/>
                                        <p:tgtEl>
                                          <p:spTgt spid="3">
                                            <p:txEl>
                                              <p:pRg st="12" end="12"/>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250"/>
                                  </p:stCondLst>
                                  <p:childTnLst>
                                    <p:set>
                                      <p:cBhvr>
                                        <p:cTn id="50" dur="1" fill="hold">
                                          <p:stCondLst>
                                            <p:cond delay="0"/>
                                          </p:stCondLst>
                                        </p:cTn>
                                        <p:tgtEl>
                                          <p:spTgt spid="3">
                                            <p:txEl>
                                              <p:pRg st="13" end="13"/>
                                            </p:txEl>
                                          </p:spTgt>
                                        </p:tgtEl>
                                        <p:attrNameLst>
                                          <p:attrName>style.visibility</p:attrName>
                                        </p:attrNameLst>
                                      </p:cBhvr>
                                      <p:to>
                                        <p:strVal val="visible"/>
                                      </p:to>
                                    </p:set>
                                    <p:anim calcmode="lin" valueType="num">
                                      <p:cBhvr additive="base">
                                        <p:cTn id="51" dur="75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2" dur="75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 name="Group 388"/>
          <p:cNvGrpSpPr/>
          <p:nvPr/>
        </p:nvGrpSpPr>
        <p:grpSpPr>
          <a:xfrm>
            <a:off x="7250880" y="3311356"/>
            <a:ext cx="1280160" cy="481130"/>
            <a:chOff x="7250880" y="3311356"/>
            <a:chExt cx="1280160" cy="481130"/>
          </a:xfrm>
          <a:solidFill>
            <a:schemeClr val="accent3"/>
          </a:solidFill>
        </p:grpSpPr>
        <p:sp>
          <p:nvSpPr>
            <p:cNvPr id="390" name="Rectangle 389"/>
            <p:cNvSpPr/>
            <p:nvPr/>
          </p:nvSpPr>
          <p:spPr bwMode="auto">
            <a:xfrm>
              <a:off x="7250880" y="3311356"/>
              <a:ext cx="1280160" cy="437184"/>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391" name="Rectangle 390"/>
            <p:cNvSpPr/>
            <p:nvPr/>
          </p:nvSpPr>
          <p:spPr bwMode="auto">
            <a:xfrm>
              <a:off x="7250880" y="3335286"/>
              <a:ext cx="1280160" cy="45720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sz="1200" spc="-50" dirty="0" smtClean="0">
                  <a:gradFill>
                    <a:gsLst>
                      <a:gs pos="0">
                        <a:srgbClr val="FFFFFF"/>
                      </a:gs>
                      <a:gs pos="100000">
                        <a:srgbClr val="FFFFFF"/>
                      </a:gs>
                    </a:gsLst>
                    <a:lin ang="5400000" scaled="0"/>
                  </a:gradFill>
                  <a:ea typeface="Segoe UI" pitchFamily="34" charset="0"/>
                  <a:cs typeface="Segoe UI" pitchFamily="34" charset="0"/>
                </a:rPr>
                <a:t>Self-Service Portal (SSP)</a:t>
              </a:r>
            </a:p>
          </p:txBody>
        </p:sp>
      </p:grpSp>
      <p:grpSp>
        <p:nvGrpSpPr>
          <p:cNvPr id="6" name="Group 5"/>
          <p:cNvGrpSpPr/>
          <p:nvPr/>
        </p:nvGrpSpPr>
        <p:grpSpPr>
          <a:xfrm>
            <a:off x="1439002" y="4427540"/>
            <a:ext cx="1441360" cy="949779"/>
            <a:chOff x="1439002" y="6019800"/>
            <a:chExt cx="1441360" cy="949779"/>
          </a:xfrm>
          <a:solidFill>
            <a:schemeClr val="accent3"/>
          </a:solidFill>
        </p:grpSpPr>
        <p:grpSp>
          <p:nvGrpSpPr>
            <p:cNvPr id="258" name="Group 257"/>
            <p:cNvGrpSpPr/>
            <p:nvPr/>
          </p:nvGrpSpPr>
          <p:grpSpPr>
            <a:xfrm>
              <a:off x="1439002" y="6512379"/>
              <a:ext cx="457200" cy="457200"/>
              <a:chOff x="1947952" y="3105150"/>
              <a:chExt cx="457200" cy="457200"/>
            </a:xfrm>
            <a:grpFill/>
          </p:grpSpPr>
          <p:sp>
            <p:nvSpPr>
              <p:cNvPr id="275" name="Rectangle 274"/>
              <p:cNvSpPr/>
              <p:nvPr/>
            </p:nvSpPr>
            <p:spPr bwMode="auto">
              <a:xfrm>
                <a:off x="1947952" y="310515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276" name="Group 275"/>
              <p:cNvGrpSpPr/>
              <p:nvPr/>
            </p:nvGrpSpPr>
            <p:grpSpPr>
              <a:xfrm>
                <a:off x="2031029" y="3173186"/>
                <a:ext cx="297970" cy="320187"/>
                <a:chOff x="10098722" y="4844264"/>
                <a:chExt cx="721677" cy="775485"/>
              </a:xfrm>
              <a:grpFill/>
            </p:grpSpPr>
            <p:pic>
              <p:nvPicPr>
                <p:cNvPr id="277"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5030" b="-3753"/>
                <a:stretch/>
              </p:blipFill>
              <p:spPr bwMode="auto">
                <a:xfrm>
                  <a:off x="10098722" y="4844264"/>
                  <a:ext cx="721677" cy="77548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8" name="Picture 4"/>
                <p:cNvPicPr>
                  <a:picLocks noChangeAspect="1" noChangeArrowheads="1"/>
                </p:cNvPicPr>
                <p:nvPr/>
              </p:nvPicPr>
              <p:blipFill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21000"/>
                          </a14:imgEffect>
                        </a14:imgLayer>
                      </a14:imgProps>
                    </a:ext>
                    <a:ext uri="{28A0092B-C50C-407E-A947-70E740481C1C}">
                      <a14:useLocalDpi xmlns:a14="http://schemas.microsoft.com/office/drawing/2010/main" val="0"/>
                    </a:ext>
                  </a:extLst>
                </a:blip>
                <a:srcRect/>
                <a:stretch/>
              </p:blipFill>
              <p:spPr bwMode="auto">
                <a:xfrm>
                  <a:off x="10243329" y="4917047"/>
                  <a:ext cx="408324" cy="589003"/>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259" name="Group 258"/>
            <p:cNvGrpSpPr/>
            <p:nvPr/>
          </p:nvGrpSpPr>
          <p:grpSpPr>
            <a:xfrm>
              <a:off x="1927862" y="6019800"/>
              <a:ext cx="457200" cy="457200"/>
              <a:chOff x="2436812" y="2612571"/>
              <a:chExt cx="457200" cy="457200"/>
            </a:xfrm>
            <a:grpFill/>
          </p:grpSpPr>
          <p:sp>
            <p:nvSpPr>
              <p:cNvPr id="273" name="Rectangle 272"/>
              <p:cNvSpPr/>
              <p:nvPr/>
            </p:nvSpPr>
            <p:spPr bwMode="auto">
              <a:xfrm>
                <a:off x="243681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274" name="Picture 3"/>
              <p:cNvPicPr>
                <a:picLocks noChangeAspect="1" noChangeArrowheads="1"/>
              </p:cNvPicPr>
              <p:nvPr/>
            </p:nvPicPr>
            <p:blipFill>
              <a:blip r:embed="rId6">
                <a:biLevel thresh="25000"/>
                <a:extLst>
                  <a:ext uri="{28A0092B-C50C-407E-A947-70E740481C1C}">
                    <a14:useLocalDpi xmlns:a14="http://schemas.microsoft.com/office/drawing/2010/main" val="0"/>
                  </a:ext>
                </a:extLst>
              </a:blip>
              <a:stretch>
                <a:fillRect/>
              </a:stretch>
            </p:blipFill>
            <p:spPr bwMode="auto">
              <a:xfrm>
                <a:off x="2528252" y="2704011"/>
                <a:ext cx="274320" cy="27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60" name="Group 259"/>
            <p:cNvGrpSpPr/>
            <p:nvPr/>
          </p:nvGrpSpPr>
          <p:grpSpPr>
            <a:xfrm>
              <a:off x="1927862" y="6512379"/>
              <a:ext cx="457200" cy="457200"/>
              <a:chOff x="2436812" y="3105150"/>
              <a:chExt cx="457200" cy="457200"/>
            </a:xfrm>
            <a:grpFill/>
          </p:grpSpPr>
          <p:sp>
            <p:nvSpPr>
              <p:cNvPr id="271" name="Rectangle 270"/>
              <p:cNvSpPr/>
              <p:nvPr/>
            </p:nvSpPr>
            <p:spPr bwMode="auto">
              <a:xfrm>
                <a:off x="2436812" y="310515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272" name="Picture 271"/>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2473311" y="3242310"/>
                <a:ext cx="384202" cy="182880"/>
              </a:xfrm>
              <a:prstGeom prst="rect">
                <a:avLst/>
              </a:prstGeom>
              <a:grpFill/>
            </p:spPr>
          </p:pic>
        </p:grpSp>
        <p:grpSp>
          <p:nvGrpSpPr>
            <p:cNvPr id="261" name="Group 260"/>
            <p:cNvGrpSpPr/>
            <p:nvPr/>
          </p:nvGrpSpPr>
          <p:grpSpPr>
            <a:xfrm>
              <a:off x="1439002" y="6019800"/>
              <a:ext cx="457200" cy="457200"/>
              <a:chOff x="1947952" y="2612571"/>
              <a:chExt cx="457200" cy="457200"/>
            </a:xfrm>
            <a:grpFill/>
          </p:grpSpPr>
          <p:sp>
            <p:nvSpPr>
              <p:cNvPr id="269" name="Rectangle 268"/>
              <p:cNvSpPr/>
              <p:nvPr/>
            </p:nvSpPr>
            <p:spPr bwMode="auto">
              <a:xfrm>
                <a:off x="194795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270" name="Picture 4" descr="C:\Users\v-maryba\Dropbox\ZumTeam\Windows\Fei\Flex Deck\New\Art\skydrive.png"/>
              <p:cNvPicPr>
                <a:picLocks noChangeAspect="1" noChangeArrowheads="1"/>
              </p:cNvPicPr>
              <p:nvPr/>
            </p:nvPicPr>
            <p:blipFill>
              <a:blip r:embed="rId8">
                <a:biLevel thresh="25000"/>
                <a:extLst>
                  <a:ext uri="{28A0092B-C50C-407E-A947-70E740481C1C}">
                    <a14:useLocalDpi xmlns:a14="http://schemas.microsoft.com/office/drawing/2010/main" val="0"/>
                  </a:ext>
                </a:extLst>
              </a:blip>
              <a:srcRect/>
              <a:stretch>
                <a:fillRect/>
              </a:stretch>
            </p:blipFill>
            <p:spPr bwMode="auto">
              <a:xfrm>
                <a:off x="1993672" y="2709236"/>
                <a:ext cx="365760" cy="263870"/>
              </a:xfrm>
              <a:prstGeom prst="rect">
                <a:avLst/>
              </a:prstGeom>
              <a:grpFill/>
              <a:extLst/>
            </p:spPr>
          </p:pic>
        </p:grpSp>
        <p:grpSp>
          <p:nvGrpSpPr>
            <p:cNvPr id="263" name="Group 262"/>
            <p:cNvGrpSpPr/>
            <p:nvPr/>
          </p:nvGrpSpPr>
          <p:grpSpPr>
            <a:xfrm>
              <a:off x="2423162" y="6512379"/>
              <a:ext cx="457200" cy="457200"/>
              <a:chOff x="2932112" y="3105150"/>
              <a:chExt cx="457200" cy="457200"/>
            </a:xfrm>
            <a:grpFill/>
          </p:grpSpPr>
          <p:sp>
            <p:nvSpPr>
              <p:cNvPr id="264" name="Rectangle 263"/>
              <p:cNvSpPr/>
              <p:nvPr/>
            </p:nvSpPr>
            <p:spPr bwMode="auto">
              <a:xfrm>
                <a:off x="2932112" y="310515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265" name="Picture 26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14498" y="3211905"/>
                <a:ext cx="292429" cy="243691"/>
              </a:xfrm>
              <a:prstGeom prst="rect">
                <a:avLst/>
              </a:prstGeom>
              <a:grpFill/>
            </p:spPr>
          </p:pic>
        </p:grpSp>
        <p:grpSp>
          <p:nvGrpSpPr>
            <p:cNvPr id="279" name="Group 278"/>
            <p:cNvGrpSpPr/>
            <p:nvPr/>
          </p:nvGrpSpPr>
          <p:grpSpPr>
            <a:xfrm>
              <a:off x="2423162" y="6019800"/>
              <a:ext cx="457200" cy="457200"/>
              <a:chOff x="2981140" y="2590800"/>
              <a:chExt cx="457200" cy="457200"/>
            </a:xfrm>
            <a:grpFill/>
          </p:grpSpPr>
          <p:sp>
            <p:nvSpPr>
              <p:cNvPr id="280" name="Rectangle 279"/>
              <p:cNvSpPr/>
              <p:nvPr/>
            </p:nvSpPr>
            <p:spPr bwMode="auto">
              <a:xfrm>
                <a:off x="2981140" y="259080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281" name="Group 280"/>
              <p:cNvGrpSpPr>
                <a:grpSpLocks noChangeAspect="1"/>
              </p:cNvGrpSpPr>
              <p:nvPr/>
            </p:nvGrpSpPr>
            <p:grpSpPr bwMode="black">
              <a:xfrm>
                <a:off x="3026860" y="2675241"/>
                <a:ext cx="365760" cy="288319"/>
                <a:chOff x="3358790" y="376388"/>
                <a:chExt cx="1516063" cy="1195388"/>
              </a:xfrm>
              <a:grpFill/>
            </p:grpSpPr>
            <p:sp>
              <p:nvSpPr>
                <p:cNvPr id="282" name="Freeform 26"/>
                <p:cNvSpPr>
                  <a:spLocks/>
                </p:cNvSpPr>
                <p:nvPr/>
              </p:nvSpPr>
              <p:spPr bwMode="black">
                <a:xfrm>
                  <a:off x="3703278" y="376388"/>
                  <a:ext cx="1171575" cy="1128713"/>
                </a:xfrm>
                <a:custGeom>
                  <a:avLst/>
                  <a:gdLst>
                    <a:gd name="T0" fmla="*/ 36 w 312"/>
                    <a:gd name="T1" fmla="*/ 0 h 301"/>
                    <a:gd name="T2" fmla="*/ 0 w 312"/>
                    <a:gd name="T3" fmla="*/ 94 h 301"/>
                    <a:gd name="T4" fmla="*/ 32 w 312"/>
                    <a:gd name="T5" fmla="*/ 94 h 301"/>
                    <a:gd name="T6" fmla="*/ 54 w 312"/>
                    <a:gd name="T7" fmla="*/ 39 h 301"/>
                    <a:gd name="T8" fmla="*/ 272 w 312"/>
                    <a:gd name="T9" fmla="*/ 124 h 301"/>
                    <a:gd name="T10" fmla="*/ 219 w 312"/>
                    <a:gd name="T11" fmla="*/ 262 h 301"/>
                    <a:gd name="T12" fmla="*/ 219 w 312"/>
                    <a:gd name="T13" fmla="*/ 295 h 301"/>
                    <a:gd name="T14" fmla="*/ 237 w 312"/>
                    <a:gd name="T15" fmla="*/ 301 h 301"/>
                    <a:gd name="T16" fmla="*/ 312 w 312"/>
                    <a:gd name="T17" fmla="*/ 106 h 301"/>
                    <a:gd name="T18" fmla="*/ 36 w 312"/>
                    <a:gd name="T19"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2" h="301">
                      <a:moveTo>
                        <a:pt x="36" y="0"/>
                      </a:moveTo>
                      <a:cubicBezTo>
                        <a:pt x="0" y="94"/>
                        <a:pt x="0" y="94"/>
                        <a:pt x="0" y="94"/>
                      </a:cubicBezTo>
                      <a:cubicBezTo>
                        <a:pt x="32" y="94"/>
                        <a:pt x="32" y="94"/>
                        <a:pt x="32" y="94"/>
                      </a:cubicBezTo>
                      <a:cubicBezTo>
                        <a:pt x="41" y="73"/>
                        <a:pt x="54" y="39"/>
                        <a:pt x="54" y="39"/>
                      </a:cubicBezTo>
                      <a:cubicBezTo>
                        <a:pt x="272" y="124"/>
                        <a:pt x="272" y="124"/>
                        <a:pt x="272" y="124"/>
                      </a:cubicBezTo>
                      <a:cubicBezTo>
                        <a:pt x="219" y="262"/>
                        <a:pt x="219" y="262"/>
                        <a:pt x="219" y="262"/>
                      </a:cubicBezTo>
                      <a:cubicBezTo>
                        <a:pt x="219" y="295"/>
                        <a:pt x="219" y="295"/>
                        <a:pt x="219" y="295"/>
                      </a:cubicBezTo>
                      <a:cubicBezTo>
                        <a:pt x="237" y="301"/>
                        <a:pt x="237" y="301"/>
                        <a:pt x="237" y="301"/>
                      </a:cubicBezTo>
                      <a:cubicBezTo>
                        <a:pt x="312" y="106"/>
                        <a:pt x="312" y="106"/>
                        <a:pt x="312" y="106"/>
                      </a:cubicBezTo>
                      <a:lnTo>
                        <a:pt x="36" y="0"/>
                      </a:ln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83" name="Freeform 27"/>
                <p:cNvSpPr>
                  <a:spLocks noEditPoints="1"/>
                </p:cNvSpPr>
                <p:nvPr/>
              </p:nvSpPr>
              <p:spPr bwMode="black">
                <a:xfrm>
                  <a:off x="3358790" y="789138"/>
                  <a:ext cx="1106488" cy="782638"/>
                </a:xfrm>
                <a:custGeom>
                  <a:avLst/>
                  <a:gdLst>
                    <a:gd name="T0" fmla="*/ 0 w 697"/>
                    <a:gd name="T1" fmla="*/ 0 h 493"/>
                    <a:gd name="T2" fmla="*/ 0 w 697"/>
                    <a:gd name="T3" fmla="*/ 493 h 493"/>
                    <a:gd name="T4" fmla="*/ 697 w 697"/>
                    <a:gd name="T5" fmla="*/ 493 h 493"/>
                    <a:gd name="T6" fmla="*/ 697 w 697"/>
                    <a:gd name="T7" fmla="*/ 0 h 493"/>
                    <a:gd name="T8" fmla="*/ 0 w 697"/>
                    <a:gd name="T9" fmla="*/ 0 h 493"/>
                    <a:gd name="T10" fmla="*/ 626 w 697"/>
                    <a:gd name="T11" fmla="*/ 422 h 493"/>
                    <a:gd name="T12" fmla="*/ 71 w 697"/>
                    <a:gd name="T13" fmla="*/ 422 h 493"/>
                    <a:gd name="T14" fmla="*/ 71 w 697"/>
                    <a:gd name="T15" fmla="*/ 73 h 493"/>
                    <a:gd name="T16" fmla="*/ 626 w 697"/>
                    <a:gd name="T17" fmla="*/ 73 h 493"/>
                    <a:gd name="T18" fmla="*/ 626 w 697"/>
                    <a:gd name="T19" fmla="*/ 42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7" h="493">
                      <a:moveTo>
                        <a:pt x="0" y="0"/>
                      </a:moveTo>
                      <a:lnTo>
                        <a:pt x="0" y="493"/>
                      </a:lnTo>
                      <a:lnTo>
                        <a:pt x="697" y="493"/>
                      </a:lnTo>
                      <a:lnTo>
                        <a:pt x="697" y="0"/>
                      </a:lnTo>
                      <a:lnTo>
                        <a:pt x="0" y="0"/>
                      </a:lnTo>
                      <a:close/>
                      <a:moveTo>
                        <a:pt x="626" y="422"/>
                      </a:moveTo>
                      <a:lnTo>
                        <a:pt x="71" y="422"/>
                      </a:lnTo>
                      <a:lnTo>
                        <a:pt x="71" y="73"/>
                      </a:lnTo>
                      <a:lnTo>
                        <a:pt x="626" y="73"/>
                      </a:lnTo>
                      <a:lnTo>
                        <a:pt x="626" y="422"/>
                      </a:ln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84" name="Freeform 28"/>
                <p:cNvSpPr>
                  <a:spLocks/>
                </p:cNvSpPr>
                <p:nvPr/>
              </p:nvSpPr>
              <p:spPr bwMode="black">
                <a:xfrm>
                  <a:off x="3565165" y="1189188"/>
                  <a:ext cx="401638" cy="338138"/>
                </a:xfrm>
                <a:custGeom>
                  <a:avLst/>
                  <a:gdLst>
                    <a:gd name="T0" fmla="*/ 0 w 107"/>
                    <a:gd name="T1" fmla="*/ 90 h 90"/>
                    <a:gd name="T2" fmla="*/ 54 w 107"/>
                    <a:gd name="T3" fmla="*/ 0 h 90"/>
                    <a:gd name="T4" fmla="*/ 107 w 107"/>
                    <a:gd name="T5" fmla="*/ 90 h 90"/>
                    <a:gd name="T6" fmla="*/ 0 w 107"/>
                    <a:gd name="T7" fmla="*/ 90 h 90"/>
                  </a:gdLst>
                  <a:ahLst/>
                  <a:cxnLst>
                    <a:cxn ang="0">
                      <a:pos x="T0" y="T1"/>
                    </a:cxn>
                    <a:cxn ang="0">
                      <a:pos x="T2" y="T3"/>
                    </a:cxn>
                    <a:cxn ang="0">
                      <a:pos x="T4" y="T5"/>
                    </a:cxn>
                    <a:cxn ang="0">
                      <a:pos x="T6" y="T7"/>
                    </a:cxn>
                  </a:cxnLst>
                  <a:rect l="0" t="0" r="r" b="b"/>
                  <a:pathLst>
                    <a:path w="107" h="90">
                      <a:moveTo>
                        <a:pt x="0" y="90"/>
                      </a:moveTo>
                      <a:cubicBezTo>
                        <a:pt x="0" y="40"/>
                        <a:pt x="8" y="0"/>
                        <a:pt x="54" y="0"/>
                      </a:cubicBezTo>
                      <a:cubicBezTo>
                        <a:pt x="99" y="0"/>
                        <a:pt x="107" y="40"/>
                        <a:pt x="107" y="90"/>
                      </a:cubicBezTo>
                      <a:lnTo>
                        <a:pt x="0" y="90"/>
                      </a:ln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85" name="Freeform 29"/>
                <p:cNvSpPr>
                  <a:spLocks/>
                </p:cNvSpPr>
                <p:nvPr/>
              </p:nvSpPr>
              <p:spPr bwMode="black">
                <a:xfrm>
                  <a:off x="3958865" y="1230463"/>
                  <a:ext cx="225425" cy="244475"/>
                </a:xfrm>
                <a:custGeom>
                  <a:avLst/>
                  <a:gdLst>
                    <a:gd name="T0" fmla="*/ 0 w 60"/>
                    <a:gd name="T1" fmla="*/ 4 h 65"/>
                    <a:gd name="T2" fmla="*/ 14 w 60"/>
                    <a:gd name="T3" fmla="*/ 65 h 65"/>
                    <a:gd name="T4" fmla="*/ 60 w 60"/>
                    <a:gd name="T5" fmla="*/ 65 h 65"/>
                    <a:gd name="T6" fmla="*/ 18 w 60"/>
                    <a:gd name="T7" fmla="*/ 0 h 65"/>
                    <a:gd name="T8" fmla="*/ 0 w 60"/>
                    <a:gd name="T9" fmla="*/ 4 h 65"/>
                  </a:gdLst>
                  <a:ahLst/>
                  <a:cxnLst>
                    <a:cxn ang="0">
                      <a:pos x="T0" y="T1"/>
                    </a:cxn>
                    <a:cxn ang="0">
                      <a:pos x="T2" y="T3"/>
                    </a:cxn>
                    <a:cxn ang="0">
                      <a:pos x="T4" y="T5"/>
                    </a:cxn>
                    <a:cxn ang="0">
                      <a:pos x="T6" y="T7"/>
                    </a:cxn>
                    <a:cxn ang="0">
                      <a:pos x="T8" y="T9"/>
                    </a:cxn>
                  </a:cxnLst>
                  <a:rect l="0" t="0" r="r" b="b"/>
                  <a:pathLst>
                    <a:path w="60" h="65">
                      <a:moveTo>
                        <a:pt x="0" y="4"/>
                      </a:moveTo>
                      <a:cubicBezTo>
                        <a:pt x="11" y="22"/>
                        <a:pt x="14" y="46"/>
                        <a:pt x="14" y="65"/>
                      </a:cubicBezTo>
                      <a:cubicBezTo>
                        <a:pt x="20" y="65"/>
                        <a:pt x="53" y="65"/>
                        <a:pt x="60" y="65"/>
                      </a:cubicBezTo>
                      <a:cubicBezTo>
                        <a:pt x="59" y="19"/>
                        <a:pt x="46" y="0"/>
                        <a:pt x="18" y="0"/>
                      </a:cubicBezTo>
                      <a:cubicBezTo>
                        <a:pt x="11" y="0"/>
                        <a:pt x="5" y="1"/>
                        <a:pt x="0" y="4"/>
                      </a:cubicBez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86" name="Oval 30"/>
                <p:cNvSpPr>
                  <a:spLocks noChangeArrowheads="1"/>
                </p:cNvSpPr>
                <p:nvPr/>
              </p:nvSpPr>
              <p:spPr bwMode="black">
                <a:xfrm>
                  <a:off x="3647715" y="930426"/>
                  <a:ext cx="239713" cy="239713"/>
                </a:xfrm>
                <a:prstGeom prst="ellipse">
                  <a:avLst/>
                </a:pr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87" name="Oval 31"/>
                <p:cNvSpPr>
                  <a:spLocks noChangeArrowheads="1"/>
                </p:cNvSpPr>
                <p:nvPr/>
              </p:nvSpPr>
              <p:spPr bwMode="black">
                <a:xfrm>
                  <a:off x="3933465" y="1020913"/>
                  <a:ext cx="182563" cy="179388"/>
                </a:xfrm>
                <a:prstGeom prst="ellipse">
                  <a:avLst/>
                </a:pr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grpSp>
        </p:grpSp>
      </p:grpSp>
      <p:cxnSp>
        <p:nvCxnSpPr>
          <p:cNvPr id="45" name="Straight Arrow Connector 44"/>
          <p:cNvCxnSpPr/>
          <p:nvPr/>
        </p:nvCxnSpPr>
        <p:spPr>
          <a:xfrm>
            <a:off x="2981140" y="4884236"/>
            <a:ext cx="1675970" cy="266752"/>
          </a:xfrm>
          <a:prstGeom prst="straightConnector1">
            <a:avLst/>
          </a:prstGeom>
          <a:ln w="38100" cap="rnd">
            <a:solidFill>
              <a:schemeClr val="accent1"/>
            </a:solidFill>
            <a:prstDash val="sysDot"/>
            <a:tailEnd type="none"/>
          </a:ln>
        </p:spPr>
        <p:style>
          <a:lnRef idx="1">
            <a:schemeClr val="accent1"/>
          </a:lnRef>
          <a:fillRef idx="0">
            <a:schemeClr val="accent1"/>
          </a:fillRef>
          <a:effectRef idx="0">
            <a:schemeClr val="accent1"/>
          </a:effectRef>
          <a:fontRef idx="minor">
            <a:schemeClr val="tx1"/>
          </a:fontRef>
        </p:style>
      </p:cxnSp>
      <p:grpSp>
        <p:nvGrpSpPr>
          <p:cNvPr id="147" name="Group 146"/>
          <p:cNvGrpSpPr/>
          <p:nvPr/>
        </p:nvGrpSpPr>
        <p:grpSpPr>
          <a:xfrm>
            <a:off x="1439002" y="4922388"/>
            <a:ext cx="457200" cy="457200"/>
            <a:chOff x="1947952" y="3105150"/>
            <a:chExt cx="457200" cy="457200"/>
          </a:xfrm>
          <a:solidFill>
            <a:schemeClr val="accent3"/>
          </a:solidFill>
        </p:grpSpPr>
        <p:sp>
          <p:nvSpPr>
            <p:cNvPr id="148" name="Rectangle 147"/>
            <p:cNvSpPr/>
            <p:nvPr/>
          </p:nvSpPr>
          <p:spPr bwMode="auto">
            <a:xfrm>
              <a:off x="1947952" y="310515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149" name="Group 148"/>
            <p:cNvGrpSpPr/>
            <p:nvPr/>
          </p:nvGrpSpPr>
          <p:grpSpPr>
            <a:xfrm>
              <a:off x="2031029" y="3173186"/>
              <a:ext cx="297970" cy="320187"/>
              <a:chOff x="10098722" y="4844264"/>
              <a:chExt cx="721677" cy="775485"/>
            </a:xfrm>
            <a:grpFill/>
          </p:grpSpPr>
          <p:pic>
            <p:nvPicPr>
              <p:cNvPr id="150"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5030" b="-3753"/>
              <a:stretch/>
            </p:blipFill>
            <p:spPr bwMode="auto">
              <a:xfrm>
                <a:off x="10098722" y="4844264"/>
                <a:ext cx="721677" cy="77548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 name="Picture 4"/>
              <p:cNvPicPr>
                <a:picLocks noChangeAspect="1" noChangeArrowheads="1"/>
              </p:cNvPicPr>
              <p:nvPr/>
            </p:nvPicPr>
            <p:blipFill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21000"/>
                        </a14:imgEffect>
                      </a14:imgLayer>
                    </a14:imgProps>
                  </a:ext>
                  <a:ext uri="{28A0092B-C50C-407E-A947-70E740481C1C}">
                    <a14:useLocalDpi xmlns:a14="http://schemas.microsoft.com/office/drawing/2010/main" val="0"/>
                  </a:ext>
                </a:extLst>
              </a:blip>
              <a:srcRect/>
              <a:stretch/>
            </p:blipFill>
            <p:spPr bwMode="auto">
              <a:xfrm>
                <a:off x="10243329" y="4917047"/>
                <a:ext cx="408324" cy="589003"/>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52" name="Group 151"/>
          <p:cNvGrpSpPr/>
          <p:nvPr/>
        </p:nvGrpSpPr>
        <p:grpSpPr>
          <a:xfrm>
            <a:off x="1927862" y="4429809"/>
            <a:ext cx="457200" cy="457200"/>
            <a:chOff x="2436812" y="2612571"/>
            <a:chExt cx="457200" cy="457200"/>
          </a:xfrm>
          <a:solidFill>
            <a:schemeClr val="accent3"/>
          </a:solidFill>
        </p:grpSpPr>
        <p:sp>
          <p:nvSpPr>
            <p:cNvPr id="153" name="Rectangle 152"/>
            <p:cNvSpPr/>
            <p:nvPr/>
          </p:nvSpPr>
          <p:spPr bwMode="auto">
            <a:xfrm>
              <a:off x="243681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54" name="Picture 3"/>
            <p:cNvPicPr>
              <a:picLocks noChangeAspect="1" noChangeArrowheads="1"/>
            </p:cNvPicPr>
            <p:nvPr/>
          </p:nvPicPr>
          <p:blipFill>
            <a:blip r:embed="rId6">
              <a:biLevel thresh="25000"/>
              <a:extLst>
                <a:ext uri="{28A0092B-C50C-407E-A947-70E740481C1C}">
                  <a14:useLocalDpi xmlns:a14="http://schemas.microsoft.com/office/drawing/2010/main" val="0"/>
                </a:ext>
              </a:extLst>
            </a:blip>
            <a:stretch>
              <a:fillRect/>
            </a:stretch>
          </p:blipFill>
          <p:spPr bwMode="auto">
            <a:xfrm>
              <a:off x="2528252" y="2704011"/>
              <a:ext cx="274320" cy="27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55" name="Group 154"/>
          <p:cNvGrpSpPr/>
          <p:nvPr/>
        </p:nvGrpSpPr>
        <p:grpSpPr>
          <a:xfrm>
            <a:off x="1927862" y="4922388"/>
            <a:ext cx="457200" cy="457200"/>
            <a:chOff x="2436812" y="3105150"/>
            <a:chExt cx="457200" cy="457200"/>
          </a:xfrm>
          <a:solidFill>
            <a:schemeClr val="accent3"/>
          </a:solidFill>
        </p:grpSpPr>
        <p:sp>
          <p:nvSpPr>
            <p:cNvPr id="156" name="Rectangle 155"/>
            <p:cNvSpPr/>
            <p:nvPr/>
          </p:nvSpPr>
          <p:spPr bwMode="auto">
            <a:xfrm>
              <a:off x="2436812" y="310515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57" name="Picture 156"/>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2473311" y="3242310"/>
              <a:ext cx="384202" cy="182880"/>
            </a:xfrm>
            <a:prstGeom prst="rect">
              <a:avLst/>
            </a:prstGeom>
            <a:grpFill/>
          </p:spPr>
        </p:pic>
      </p:grpSp>
      <p:grpSp>
        <p:nvGrpSpPr>
          <p:cNvPr id="158" name="Group 157"/>
          <p:cNvGrpSpPr/>
          <p:nvPr/>
        </p:nvGrpSpPr>
        <p:grpSpPr>
          <a:xfrm>
            <a:off x="1439002" y="4429809"/>
            <a:ext cx="457200" cy="457200"/>
            <a:chOff x="1947952" y="2612571"/>
            <a:chExt cx="457200" cy="457200"/>
          </a:xfrm>
          <a:solidFill>
            <a:schemeClr val="accent3"/>
          </a:solidFill>
        </p:grpSpPr>
        <p:sp>
          <p:nvSpPr>
            <p:cNvPr id="159" name="Rectangle 158"/>
            <p:cNvSpPr/>
            <p:nvPr/>
          </p:nvSpPr>
          <p:spPr bwMode="auto">
            <a:xfrm>
              <a:off x="194795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60" name="Picture 4" descr="C:\Users\v-maryba\Dropbox\ZumTeam\Windows\Fei\Flex Deck\New\Art\skydrive.png"/>
            <p:cNvPicPr>
              <a:picLocks noChangeAspect="1" noChangeArrowheads="1"/>
            </p:cNvPicPr>
            <p:nvPr/>
          </p:nvPicPr>
          <p:blipFill>
            <a:blip r:embed="rId8">
              <a:biLevel thresh="25000"/>
              <a:extLst>
                <a:ext uri="{28A0092B-C50C-407E-A947-70E740481C1C}">
                  <a14:useLocalDpi xmlns:a14="http://schemas.microsoft.com/office/drawing/2010/main" val="0"/>
                </a:ext>
              </a:extLst>
            </a:blip>
            <a:srcRect/>
            <a:stretch>
              <a:fillRect/>
            </a:stretch>
          </p:blipFill>
          <p:spPr bwMode="auto">
            <a:xfrm>
              <a:off x="1993672" y="2709236"/>
              <a:ext cx="365760" cy="263870"/>
            </a:xfrm>
            <a:prstGeom prst="rect">
              <a:avLst/>
            </a:prstGeom>
            <a:grpFill/>
            <a:extLst/>
          </p:spPr>
        </p:pic>
      </p:grpSp>
      <p:grpSp>
        <p:nvGrpSpPr>
          <p:cNvPr id="165" name="Group 164"/>
          <p:cNvGrpSpPr/>
          <p:nvPr/>
        </p:nvGrpSpPr>
        <p:grpSpPr>
          <a:xfrm>
            <a:off x="2423162" y="4922388"/>
            <a:ext cx="457200" cy="457200"/>
            <a:chOff x="2932112" y="3105150"/>
            <a:chExt cx="457200" cy="457200"/>
          </a:xfrm>
          <a:solidFill>
            <a:schemeClr val="accent3"/>
          </a:solidFill>
        </p:grpSpPr>
        <p:sp>
          <p:nvSpPr>
            <p:cNvPr id="166" name="Rectangle 165"/>
            <p:cNvSpPr/>
            <p:nvPr/>
          </p:nvSpPr>
          <p:spPr bwMode="auto">
            <a:xfrm>
              <a:off x="2932112" y="310515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67" name="Picture 16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14498" y="3211905"/>
              <a:ext cx="292429" cy="243691"/>
            </a:xfrm>
            <a:prstGeom prst="rect">
              <a:avLst/>
            </a:prstGeom>
            <a:grpFill/>
          </p:spPr>
        </p:pic>
      </p:grpSp>
      <p:sp>
        <p:nvSpPr>
          <p:cNvPr id="168" name="Rectangle 167"/>
          <p:cNvSpPr/>
          <p:nvPr/>
        </p:nvSpPr>
        <p:spPr bwMode="auto">
          <a:xfrm>
            <a:off x="5945050" y="1678232"/>
            <a:ext cx="5916850" cy="613113"/>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05" name="TextBox 204"/>
          <p:cNvSpPr txBox="1"/>
          <p:nvPr/>
        </p:nvSpPr>
        <p:spPr>
          <a:xfrm>
            <a:off x="6788150" y="1800122"/>
            <a:ext cx="4386842" cy="369332"/>
          </a:xfrm>
          <a:prstGeom prst="rect">
            <a:avLst/>
          </a:prstGeom>
          <a:solidFill>
            <a:schemeClr val="accent3"/>
          </a:solidFill>
        </p:spPr>
        <p:txBody>
          <a:bodyPr wrap="none" lIns="0" tIns="0" rIns="0" bIns="0" rtlCol="0">
            <a:spAutoFit/>
          </a:bodyPr>
          <a:lstStyle/>
          <a:p>
            <a:r>
              <a:rPr lang="en-US" sz="2400" dirty="0">
                <a:solidFill>
                  <a:srgbClr val="FFFFFF"/>
                </a:solidFill>
                <a:latin typeface="Segoe UI Light" pitchFamily="34" charset="0"/>
              </a:rPr>
              <a:t>Side </a:t>
            </a:r>
            <a:r>
              <a:rPr lang="en-US" sz="2400" dirty="0" smtClean="0">
                <a:solidFill>
                  <a:srgbClr val="FFFFFF"/>
                </a:solidFill>
                <a:latin typeface="Segoe UI Light" pitchFamily="34" charset="0"/>
              </a:rPr>
              <a:t>Load from Your Infrastructure</a:t>
            </a:r>
            <a:endParaRPr lang="en-US" sz="2400" dirty="0">
              <a:solidFill>
                <a:srgbClr val="FFFFFF"/>
              </a:solidFill>
              <a:latin typeface="Segoe UI Light" pitchFamily="34" charset="0"/>
            </a:endParaRPr>
          </a:p>
        </p:txBody>
      </p:sp>
      <p:sp>
        <p:nvSpPr>
          <p:cNvPr id="2" name="Rectangle 1"/>
          <p:cNvSpPr/>
          <p:nvPr/>
        </p:nvSpPr>
        <p:spPr bwMode="auto">
          <a:xfrm>
            <a:off x="568326" y="1678232"/>
            <a:ext cx="5242572" cy="613113"/>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z="2000"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3" name="Title 2"/>
          <p:cNvSpPr>
            <a:spLocks noGrp="1"/>
          </p:cNvSpPr>
          <p:nvPr>
            <p:ph type="title"/>
          </p:nvPr>
        </p:nvSpPr>
        <p:spPr>
          <a:xfrm>
            <a:off x="519112" y="228600"/>
            <a:ext cx="11149013" cy="664797"/>
          </a:xfrm>
        </p:spPr>
        <p:txBody>
          <a:bodyPr/>
          <a:lstStyle/>
          <a:p>
            <a:pPr marL="571500" indent="-571500"/>
            <a:r>
              <a:rPr lang="en-US" sz="4800" dirty="0" smtClean="0">
                <a:solidFill>
                  <a:schemeClr val="bg1">
                    <a:lumMod val="50000"/>
                  </a:schemeClr>
                </a:solidFill>
              </a:rPr>
              <a:t>Delivering Windows 8 Apps</a:t>
            </a:r>
            <a:endParaRPr lang="en-US" sz="4800" dirty="0">
              <a:solidFill>
                <a:schemeClr val="bg1">
                  <a:lumMod val="50000"/>
                </a:schemeClr>
              </a:solidFill>
            </a:endParaRPr>
          </a:p>
        </p:txBody>
      </p:sp>
      <p:grpSp>
        <p:nvGrpSpPr>
          <p:cNvPr id="20" name="Group 19"/>
          <p:cNvGrpSpPr/>
          <p:nvPr/>
        </p:nvGrpSpPr>
        <p:grpSpPr>
          <a:xfrm>
            <a:off x="5146391" y="3193928"/>
            <a:ext cx="1490909" cy="1226489"/>
            <a:chOff x="4763975" y="2865510"/>
            <a:chExt cx="1232152" cy="1013627"/>
          </a:xfrm>
          <a:solidFill>
            <a:srgbClr val="8CC600"/>
          </a:solidFill>
        </p:grpSpPr>
        <p:sp>
          <p:nvSpPr>
            <p:cNvPr id="14" name="Rounded Rectangle 48"/>
            <p:cNvSpPr/>
            <p:nvPr/>
          </p:nvSpPr>
          <p:spPr>
            <a:xfrm rot="16200000">
              <a:off x="4952197" y="2677288"/>
              <a:ext cx="855708" cy="1232152"/>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extBox 16"/>
            <p:cNvSpPr txBox="1"/>
            <p:nvPr/>
          </p:nvSpPr>
          <p:spPr>
            <a:xfrm>
              <a:off x="4807355" y="3726521"/>
              <a:ext cx="1149288" cy="152616"/>
            </a:xfrm>
            <a:prstGeom prst="rect">
              <a:avLst/>
            </a:prstGeom>
            <a:noFill/>
          </p:spPr>
          <p:txBody>
            <a:bodyPr wrap="none" lIns="0" tIns="0" rIns="0" bIns="0" rtlCol="0">
              <a:spAutoFit/>
            </a:bodyPr>
            <a:lstStyle/>
            <a:p>
              <a:pPr algn="ctr"/>
              <a:r>
                <a:rPr lang="en-US" sz="1200" dirty="0" smtClean="0">
                  <a:solidFill>
                    <a:srgbClr val="000000">
                      <a:lumMod val="50000"/>
                      <a:lumOff val="50000"/>
                    </a:srgbClr>
                  </a:solidFill>
                  <a:ea typeface="Segoe UI" pitchFamily="34" charset="0"/>
                  <a:cs typeface="Segoe UI" pitchFamily="34" charset="0"/>
                </a:rPr>
                <a:t>Windows RT Devices</a:t>
              </a:r>
            </a:p>
          </p:txBody>
        </p:sp>
      </p:grpSp>
      <p:sp>
        <p:nvSpPr>
          <p:cNvPr id="26" name="TextBox 25"/>
          <p:cNvSpPr txBox="1"/>
          <p:nvPr/>
        </p:nvSpPr>
        <p:spPr>
          <a:xfrm>
            <a:off x="5275246" y="6147514"/>
            <a:ext cx="1122102" cy="184666"/>
          </a:xfrm>
          <a:prstGeom prst="rect">
            <a:avLst/>
          </a:prstGeom>
          <a:noFill/>
        </p:spPr>
        <p:txBody>
          <a:bodyPr wrap="none" lIns="0" tIns="0" rIns="0" bIns="0" rtlCol="0">
            <a:spAutoFit/>
          </a:bodyPr>
          <a:lstStyle/>
          <a:p>
            <a:pPr algn="ctr"/>
            <a:r>
              <a:rPr lang="en-US" sz="1200" dirty="0" smtClean="0">
                <a:solidFill>
                  <a:srgbClr val="000000">
                    <a:lumMod val="65000"/>
                    <a:lumOff val="35000"/>
                  </a:srgbClr>
                </a:solidFill>
                <a:ea typeface="Segoe UI" pitchFamily="34" charset="0"/>
                <a:cs typeface="Segoe UI" pitchFamily="34" charset="0"/>
              </a:rPr>
              <a:t>Windows 8 (x86)</a:t>
            </a:r>
          </a:p>
        </p:txBody>
      </p:sp>
      <p:cxnSp>
        <p:nvCxnSpPr>
          <p:cNvPr id="2051" name="Straight Arrow Connector 2050"/>
          <p:cNvCxnSpPr/>
          <p:nvPr/>
        </p:nvCxnSpPr>
        <p:spPr>
          <a:xfrm flipV="1">
            <a:off x="2981140" y="3809574"/>
            <a:ext cx="2120900" cy="968579"/>
          </a:xfrm>
          <a:prstGeom prst="straightConnector1">
            <a:avLst/>
          </a:prstGeom>
          <a:ln w="38100" cap="rnd">
            <a:solidFill>
              <a:schemeClr val="accent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2059" name="TextBox 2058"/>
          <p:cNvSpPr txBox="1"/>
          <p:nvPr/>
        </p:nvSpPr>
        <p:spPr>
          <a:xfrm>
            <a:off x="1179190" y="1800122"/>
            <a:ext cx="4020844" cy="369332"/>
          </a:xfrm>
          <a:prstGeom prst="rect">
            <a:avLst/>
          </a:prstGeom>
          <a:solidFill>
            <a:schemeClr val="accent3"/>
          </a:solidFill>
        </p:spPr>
        <p:txBody>
          <a:bodyPr wrap="none" lIns="0" tIns="0" rIns="0" bIns="0" rtlCol="0">
            <a:spAutoFit/>
          </a:bodyPr>
          <a:lstStyle/>
          <a:p>
            <a:r>
              <a:rPr lang="en-US" sz="2400" dirty="0" smtClean="0">
                <a:solidFill>
                  <a:srgbClr val="FFFFFF"/>
                </a:solidFill>
                <a:latin typeface="Segoe UI Light" pitchFamily="34" charset="0"/>
              </a:rPr>
              <a:t>Download from Windows Store</a:t>
            </a:r>
          </a:p>
        </p:txBody>
      </p:sp>
      <p:sp>
        <p:nvSpPr>
          <p:cNvPr id="38" name="Rectangle 14"/>
          <p:cNvSpPr/>
          <p:nvPr/>
        </p:nvSpPr>
        <p:spPr bwMode="auto">
          <a:xfrm>
            <a:off x="1554625" y="2691159"/>
            <a:ext cx="1243352" cy="1602704"/>
          </a:xfrm>
          <a:custGeom>
            <a:avLst/>
            <a:gdLst/>
            <a:ahLst/>
            <a:cxnLst/>
            <a:rect l="l" t="t" r="r" b="b"/>
            <a:pathLst>
              <a:path w="664052" h="855975">
                <a:moveTo>
                  <a:pt x="351383" y="105058"/>
                </a:moveTo>
                <a:cubicBezTo>
                  <a:pt x="348362" y="109729"/>
                  <a:pt x="346534" y="115035"/>
                  <a:pt x="345470" y="120717"/>
                </a:cubicBezTo>
                <a:lnTo>
                  <a:pt x="356371" y="118209"/>
                </a:lnTo>
                <a:close/>
                <a:moveTo>
                  <a:pt x="267246" y="20905"/>
                </a:moveTo>
                <a:cubicBezTo>
                  <a:pt x="218826" y="20905"/>
                  <a:pt x="178284" y="80650"/>
                  <a:pt x="170172" y="161059"/>
                </a:cubicBezTo>
                <a:lnTo>
                  <a:pt x="329741" y="124337"/>
                </a:lnTo>
                <a:cubicBezTo>
                  <a:pt x="332290" y="110076"/>
                  <a:pt x="337074" y="97170"/>
                  <a:pt x="344280" y="86333"/>
                </a:cubicBezTo>
                <a:cubicBezTo>
                  <a:pt x="326880" y="46161"/>
                  <a:pt x="298728" y="20905"/>
                  <a:pt x="267246" y="20905"/>
                </a:cubicBezTo>
                <a:close/>
                <a:moveTo>
                  <a:pt x="267247" y="0"/>
                </a:moveTo>
                <a:cubicBezTo>
                  <a:pt x="301684" y="0"/>
                  <a:pt x="332792" y="25249"/>
                  <a:pt x="354087" y="66167"/>
                </a:cubicBezTo>
                <a:cubicBezTo>
                  <a:pt x="371608" y="39422"/>
                  <a:pt x="394778" y="23449"/>
                  <a:pt x="420055" y="23449"/>
                </a:cubicBezTo>
                <a:cubicBezTo>
                  <a:pt x="455590" y="23449"/>
                  <a:pt x="486962" y="55019"/>
                  <a:pt x="503873" y="103802"/>
                </a:cubicBezTo>
                <a:lnTo>
                  <a:pt x="643773" y="158360"/>
                </a:lnTo>
                <a:lnTo>
                  <a:pt x="664052" y="739064"/>
                </a:lnTo>
                <a:lnTo>
                  <a:pt x="476286" y="855975"/>
                </a:lnTo>
                <a:lnTo>
                  <a:pt x="476286" y="93044"/>
                </a:lnTo>
                <a:lnTo>
                  <a:pt x="486069" y="96859"/>
                </a:lnTo>
                <a:cubicBezTo>
                  <a:pt x="470853" y="62774"/>
                  <a:pt x="446872" y="41252"/>
                  <a:pt x="420054" y="41252"/>
                </a:cubicBezTo>
                <a:cubicBezTo>
                  <a:pt x="396882" y="41252"/>
                  <a:pt x="375830" y="57318"/>
                  <a:pt x="361410" y="84040"/>
                </a:cubicBezTo>
                <a:cubicBezTo>
                  <a:pt x="366531" y="93219"/>
                  <a:pt x="370073" y="103512"/>
                  <a:pt x="373071" y="114366"/>
                </a:cubicBezTo>
                <a:lnTo>
                  <a:pt x="462634" y="93754"/>
                </a:lnTo>
                <a:lnTo>
                  <a:pt x="462634" y="852921"/>
                </a:lnTo>
                <a:lnTo>
                  <a:pt x="0" y="802348"/>
                </a:lnTo>
                <a:lnTo>
                  <a:pt x="48167" y="189136"/>
                </a:lnTo>
                <a:lnTo>
                  <a:pt x="151273" y="165408"/>
                </a:lnTo>
                <a:cubicBezTo>
                  <a:pt x="161565" y="70341"/>
                  <a:pt x="209768" y="0"/>
                  <a:pt x="267247" y="0"/>
                </a:cubicBezTo>
                <a:close/>
              </a:path>
            </a:pathLst>
          </a:cu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2063" name="Group 2062"/>
          <p:cNvGrpSpPr/>
          <p:nvPr/>
        </p:nvGrpSpPr>
        <p:grpSpPr>
          <a:xfrm>
            <a:off x="1439002" y="4922388"/>
            <a:ext cx="457200" cy="457200"/>
            <a:chOff x="1947952" y="3105150"/>
            <a:chExt cx="457200" cy="457200"/>
          </a:xfrm>
          <a:solidFill>
            <a:schemeClr val="accent3"/>
          </a:solidFill>
        </p:grpSpPr>
        <p:sp>
          <p:nvSpPr>
            <p:cNvPr id="40" name="Rectangle 39"/>
            <p:cNvSpPr/>
            <p:nvPr/>
          </p:nvSpPr>
          <p:spPr bwMode="auto">
            <a:xfrm>
              <a:off x="1947952" y="310515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43" name="Group 42"/>
            <p:cNvGrpSpPr/>
            <p:nvPr/>
          </p:nvGrpSpPr>
          <p:grpSpPr>
            <a:xfrm>
              <a:off x="2031029" y="3173186"/>
              <a:ext cx="297970" cy="320187"/>
              <a:chOff x="10098722" y="4844264"/>
              <a:chExt cx="721677" cy="775485"/>
            </a:xfrm>
            <a:grpFill/>
          </p:grpSpPr>
          <p:pic>
            <p:nvPicPr>
              <p:cNvPr id="44"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5030" b="-3753"/>
              <a:stretch/>
            </p:blipFill>
            <p:spPr bwMode="auto">
              <a:xfrm>
                <a:off x="10098722" y="4844264"/>
                <a:ext cx="721677" cy="77548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4"/>
              <p:cNvPicPr>
                <a:picLocks noChangeAspect="1" noChangeArrowheads="1"/>
              </p:cNvPicPr>
              <p:nvPr/>
            </p:nvPicPr>
            <p:blipFill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21000"/>
                        </a14:imgEffect>
                      </a14:imgLayer>
                    </a14:imgProps>
                  </a:ext>
                  <a:ext uri="{28A0092B-C50C-407E-A947-70E740481C1C}">
                    <a14:useLocalDpi xmlns:a14="http://schemas.microsoft.com/office/drawing/2010/main" val="0"/>
                  </a:ext>
                </a:extLst>
              </a:blip>
              <a:srcRect/>
              <a:stretch/>
            </p:blipFill>
            <p:spPr bwMode="auto">
              <a:xfrm>
                <a:off x="10243329" y="4917047"/>
                <a:ext cx="408324" cy="589003"/>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9" name="Group 18"/>
          <p:cNvGrpSpPr/>
          <p:nvPr/>
        </p:nvGrpSpPr>
        <p:grpSpPr>
          <a:xfrm>
            <a:off x="1927862" y="4429809"/>
            <a:ext cx="457200" cy="457200"/>
            <a:chOff x="2436812" y="2612571"/>
            <a:chExt cx="457200" cy="457200"/>
          </a:xfrm>
          <a:solidFill>
            <a:schemeClr val="accent3"/>
          </a:solidFill>
        </p:grpSpPr>
        <p:sp>
          <p:nvSpPr>
            <p:cNvPr id="39" name="Rectangle 38"/>
            <p:cNvSpPr/>
            <p:nvPr/>
          </p:nvSpPr>
          <p:spPr bwMode="auto">
            <a:xfrm>
              <a:off x="243681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9219" name="Picture 3"/>
            <p:cNvPicPr>
              <a:picLocks noChangeAspect="1" noChangeArrowheads="1"/>
            </p:cNvPicPr>
            <p:nvPr/>
          </p:nvPicPr>
          <p:blipFill>
            <a:blip r:embed="rId6">
              <a:biLevel thresh="25000"/>
              <a:extLst>
                <a:ext uri="{28A0092B-C50C-407E-A947-70E740481C1C}">
                  <a14:useLocalDpi xmlns:a14="http://schemas.microsoft.com/office/drawing/2010/main" val="0"/>
                </a:ext>
              </a:extLst>
            </a:blip>
            <a:stretch>
              <a:fillRect/>
            </a:stretch>
          </p:blipFill>
          <p:spPr bwMode="auto">
            <a:xfrm>
              <a:off x="2528252" y="2704011"/>
              <a:ext cx="274320" cy="274320"/>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8" name="Group 17"/>
          <p:cNvGrpSpPr/>
          <p:nvPr/>
        </p:nvGrpSpPr>
        <p:grpSpPr>
          <a:xfrm>
            <a:off x="1927862" y="4922388"/>
            <a:ext cx="457200" cy="457200"/>
            <a:chOff x="2436812" y="3105150"/>
            <a:chExt cx="457200" cy="457200"/>
          </a:xfrm>
          <a:solidFill>
            <a:schemeClr val="accent3"/>
          </a:solidFill>
        </p:grpSpPr>
        <p:sp>
          <p:nvSpPr>
            <p:cNvPr id="42" name="Rectangle 41"/>
            <p:cNvSpPr/>
            <p:nvPr/>
          </p:nvSpPr>
          <p:spPr bwMode="auto">
            <a:xfrm>
              <a:off x="2436812" y="310515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6" name="Picture 15"/>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2473311" y="3242310"/>
              <a:ext cx="384202" cy="182880"/>
            </a:xfrm>
            <a:prstGeom prst="rect">
              <a:avLst/>
            </a:prstGeom>
            <a:grpFill/>
          </p:spPr>
        </p:pic>
      </p:grpSp>
      <p:grpSp>
        <p:nvGrpSpPr>
          <p:cNvPr id="21" name="Group 20"/>
          <p:cNvGrpSpPr/>
          <p:nvPr/>
        </p:nvGrpSpPr>
        <p:grpSpPr>
          <a:xfrm>
            <a:off x="1439002" y="4429809"/>
            <a:ext cx="457200" cy="457200"/>
            <a:chOff x="1947952" y="2612571"/>
            <a:chExt cx="457200" cy="457200"/>
          </a:xfrm>
          <a:solidFill>
            <a:schemeClr val="accent3"/>
          </a:solidFill>
        </p:grpSpPr>
        <p:sp>
          <p:nvSpPr>
            <p:cNvPr id="37" name="Rectangle 36"/>
            <p:cNvSpPr/>
            <p:nvPr/>
          </p:nvSpPr>
          <p:spPr bwMode="auto">
            <a:xfrm>
              <a:off x="194795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9220" name="Picture 4" descr="C:\Users\v-maryba\Dropbox\ZumTeam\Windows\Fei\Flex Deck\New\Art\skydrive.png"/>
            <p:cNvPicPr>
              <a:picLocks noChangeAspect="1" noChangeArrowheads="1"/>
            </p:cNvPicPr>
            <p:nvPr/>
          </p:nvPicPr>
          <p:blipFill>
            <a:blip r:embed="rId8">
              <a:biLevel thresh="25000"/>
              <a:extLst>
                <a:ext uri="{28A0092B-C50C-407E-A947-70E740481C1C}">
                  <a14:useLocalDpi xmlns:a14="http://schemas.microsoft.com/office/drawing/2010/main" val="0"/>
                </a:ext>
              </a:extLst>
            </a:blip>
            <a:srcRect/>
            <a:stretch>
              <a:fillRect/>
            </a:stretch>
          </p:blipFill>
          <p:spPr bwMode="auto">
            <a:xfrm>
              <a:off x="1993672" y="2709236"/>
              <a:ext cx="365760" cy="263870"/>
            </a:xfrm>
            <a:prstGeom prst="rect">
              <a:avLst/>
            </a:prstGeom>
            <a:grpFill/>
            <a:extLst/>
          </p:spPr>
        </p:pic>
      </p:grpSp>
      <p:grpSp>
        <p:nvGrpSpPr>
          <p:cNvPr id="248" name="Group 247"/>
          <p:cNvGrpSpPr/>
          <p:nvPr/>
        </p:nvGrpSpPr>
        <p:grpSpPr>
          <a:xfrm>
            <a:off x="2423162" y="4427540"/>
            <a:ext cx="457200" cy="457200"/>
            <a:chOff x="2981140" y="2590800"/>
            <a:chExt cx="457200" cy="457200"/>
          </a:xfrm>
          <a:solidFill>
            <a:schemeClr val="accent3"/>
          </a:solidFill>
        </p:grpSpPr>
        <p:sp>
          <p:nvSpPr>
            <p:cNvPr id="249" name="Rectangle 248"/>
            <p:cNvSpPr/>
            <p:nvPr/>
          </p:nvSpPr>
          <p:spPr bwMode="auto">
            <a:xfrm>
              <a:off x="2981140" y="259080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250" name="Group 249"/>
            <p:cNvGrpSpPr>
              <a:grpSpLocks noChangeAspect="1"/>
            </p:cNvGrpSpPr>
            <p:nvPr/>
          </p:nvGrpSpPr>
          <p:grpSpPr bwMode="black">
            <a:xfrm>
              <a:off x="3026860" y="2675241"/>
              <a:ext cx="365760" cy="288319"/>
              <a:chOff x="3358790" y="376388"/>
              <a:chExt cx="1516063" cy="1195388"/>
            </a:xfrm>
            <a:grpFill/>
          </p:grpSpPr>
          <p:sp>
            <p:nvSpPr>
              <p:cNvPr id="251" name="Freeform 26"/>
              <p:cNvSpPr>
                <a:spLocks/>
              </p:cNvSpPr>
              <p:nvPr/>
            </p:nvSpPr>
            <p:spPr bwMode="black">
              <a:xfrm>
                <a:off x="3703278" y="376388"/>
                <a:ext cx="1171575" cy="1128713"/>
              </a:xfrm>
              <a:custGeom>
                <a:avLst/>
                <a:gdLst>
                  <a:gd name="T0" fmla="*/ 36 w 312"/>
                  <a:gd name="T1" fmla="*/ 0 h 301"/>
                  <a:gd name="T2" fmla="*/ 0 w 312"/>
                  <a:gd name="T3" fmla="*/ 94 h 301"/>
                  <a:gd name="T4" fmla="*/ 32 w 312"/>
                  <a:gd name="T5" fmla="*/ 94 h 301"/>
                  <a:gd name="T6" fmla="*/ 54 w 312"/>
                  <a:gd name="T7" fmla="*/ 39 h 301"/>
                  <a:gd name="T8" fmla="*/ 272 w 312"/>
                  <a:gd name="T9" fmla="*/ 124 h 301"/>
                  <a:gd name="T10" fmla="*/ 219 w 312"/>
                  <a:gd name="T11" fmla="*/ 262 h 301"/>
                  <a:gd name="T12" fmla="*/ 219 w 312"/>
                  <a:gd name="T13" fmla="*/ 295 h 301"/>
                  <a:gd name="T14" fmla="*/ 237 w 312"/>
                  <a:gd name="T15" fmla="*/ 301 h 301"/>
                  <a:gd name="T16" fmla="*/ 312 w 312"/>
                  <a:gd name="T17" fmla="*/ 106 h 301"/>
                  <a:gd name="T18" fmla="*/ 36 w 312"/>
                  <a:gd name="T19"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2" h="301">
                    <a:moveTo>
                      <a:pt x="36" y="0"/>
                    </a:moveTo>
                    <a:cubicBezTo>
                      <a:pt x="0" y="94"/>
                      <a:pt x="0" y="94"/>
                      <a:pt x="0" y="94"/>
                    </a:cubicBezTo>
                    <a:cubicBezTo>
                      <a:pt x="32" y="94"/>
                      <a:pt x="32" y="94"/>
                      <a:pt x="32" y="94"/>
                    </a:cubicBezTo>
                    <a:cubicBezTo>
                      <a:pt x="41" y="73"/>
                      <a:pt x="54" y="39"/>
                      <a:pt x="54" y="39"/>
                    </a:cubicBezTo>
                    <a:cubicBezTo>
                      <a:pt x="272" y="124"/>
                      <a:pt x="272" y="124"/>
                      <a:pt x="272" y="124"/>
                    </a:cubicBezTo>
                    <a:cubicBezTo>
                      <a:pt x="219" y="262"/>
                      <a:pt x="219" y="262"/>
                      <a:pt x="219" y="262"/>
                    </a:cubicBezTo>
                    <a:cubicBezTo>
                      <a:pt x="219" y="295"/>
                      <a:pt x="219" y="295"/>
                      <a:pt x="219" y="295"/>
                    </a:cubicBezTo>
                    <a:cubicBezTo>
                      <a:pt x="237" y="301"/>
                      <a:pt x="237" y="301"/>
                      <a:pt x="237" y="301"/>
                    </a:cubicBezTo>
                    <a:cubicBezTo>
                      <a:pt x="312" y="106"/>
                      <a:pt x="312" y="106"/>
                      <a:pt x="312" y="106"/>
                    </a:cubicBezTo>
                    <a:lnTo>
                      <a:pt x="36" y="0"/>
                    </a:ln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52" name="Freeform 27"/>
              <p:cNvSpPr>
                <a:spLocks noEditPoints="1"/>
              </p:cNvSpPr>
              <p:nvPr/>
            </p:nvSpPr>
            <p:spPr bwMode="black">
              <a:xfrm>
                <a:off x="3358790" y="789138"/>
                <a:ext cx="1106488" cy="782638"/>
              </a:xfrm>
              <a:custGeom>
                <a:avLst/>
                <a:gdLst>
                  <a:gd name="T0" fmla="*/ 0 w 697"/>
                  <a:gd name="T1" fmla="*/ 0 h 493"/>
                  <a:gd name="T2" fmla="*/ 0 w 697"/>
                  <a:gd name="T3" fmla="*/ 493 h 493"/>
                  <a:gd name="T4" fmla="*/ 697 w 697"/>
                  <a:gd name="T5" fmla="*/ 493 h 493"/>
                  <a:gd name="T6" fmla="*/ 697 w 697"/>
                  <a:gd name="T7" fmla="*/ 0 h 493"/>
                  <a:gd name="T8" fmla="*/ 0 w 697"/>
                  <a:gd name="T9" fmla="*/ 0 h 493"/>
                  <a:gd name="T10" fmla="*/ 626 w 697"/>
                  <a:gd name="T11" fmla="*/ 422 h 493"/>
                  <a:gd name="T12" fmla="*/ 71 w 697"/>
                  <a:gd name="T13" fmla="*/ 422 h 493"/>
                  <a:gd name="T14" fmla="*/ 71 w 697"/>
                  <a:gd name="T15" fmla="*/ 73 h 493"/>
                  <a:gd name="T16" fmla="*/ 626 w 697"/>
                  <a:gd name="T17" fmla="*/ 73 h 493"/>
                  <a:gd name="T18" fmla="*/ 626 w 697"/>
                  <a:gd name="T19" fmla="*/ 42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7" h="493">
                    <a:moveTo>
                      <a:pt x="0" y="0"/>
                    </a:moveTo>
                    <a:lnTo>
                      <a:pt x="0" y="493"/>
                    </a:lnTo>
                    <a:lnTo>
                      <a:pt x="697" y="493"/>
                    </a:lnTo>
                    <a:lnTo>
                      <a:pt x="697" y="0"/>
                    </a:lnTo>
                    <a:lnTo>
                      <a:pt x="0" y="0"/>
                    </a:lnTo>
                    <a:close/>
                    <a:moveTo>
                      <a:pt x="626" y="422"/>
                    </a:moveTo>
                    <a:lnTo>
                      <a:pt x="71" y="422"/>
                    </a:lnTo>
                    <a:lnTo>
                      <a:pt x="71" y="73"/>
                    </a:lnTo>
                    <a:lnTo>
                      <a:pt x="626" y="73"/>
                    </a:lnTo>
                    <a:lnTo>
                      <a:pt x="626" y="422"/>
                    </a:ln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53" name="Freeform 28"/>
              <p:cNvSpPr>
                <a:spLocks/>
              </p:cNvSpPr>
              <p:nvPr/>
            </p:nvSpPr>
            <p:spPr bwMode="black">
              <a:xfrm>
                <a:off x="3565165" y="1189188"/>
                <a:ext cx="401638" cy="338138"/>
              </a:xfrm>
              <a:custGeom>
                <a:avLst/>
                <a:gdLst>
                  <a:gd name="T0" fmla="*/ 0 w 107"/>
                  <a:gd name="T1" fmla="*/ 90 h 90"/>
                  <a:gd name="T2" fmla="*/ 54 w 107"/>
                  <a:gd name="T3" fmla="*/ 0 h 90"/>
                  <a:gd name="T4" fmla="*/ 107 w 107"/>
                  <a:gd name="T5" fmla="*/ 90 h 90"/>
                  <a:gd name="T6" fmla="*/ 0 w 107"/>
                  <a:gd name="T7" fmla="*/ 90 h 90"/>
                </a:gdLst>
                <a:ahLst/>
                <a:cxnLst>
                  <a:cxn ang="0">
                    <a:pos x="T0" y="T1"/>
                  </a:cxn>
                  <a:cxn ang="0">
                    <a:pos x="T2" y="T3"/>
                  </a:cxn>
                  <a:cxn ang="0">
                    <a:pos x="T4" y="T5"/>
                  </a:cxn>
                  <a:cxn ang="0">
                    <a:pos x="T6" y="T7"/>
                  </a:cxn>
                </a:cxnLst>
                <a:rect l="0" t="0" r="r" b="b"/>
                <a:pathLst>
                  <a:path w="107" h="90">
                    <a:moveTo>
                      <a:pt x="0" y="90"/>
                    </a:moveTo>
                    <a:cubicBezTo>
                      <a:pt x="0" y="40"/>
                      <a:pt x="8" y="0"/>
                      <a:pt x="54" y="0"/>
                    </a:cubicBezTo>
                    <a:cubicBezTo>
                      <a:pt x="99" y="0"/>
                      <a:pt x="107" y="40"/>
                      <a:pt x="107" y="90"/>
                    </a:cubicBezTo>
                    <a:lnTo>
                      <a:pt x="0" y="90"/>
                    </a:ln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54" name="Freeform 29"/>
              <p:cNvSpPr>
                <a:spLocks/>
              </p:cNvSpPr>
              <p:nvPr/>
            </p:nvSpPr>
            <p:spPr bwMode="black">
              <a:xfrm>
                <a:off x="3958865" y="1230463"/>
                <a:ext cx="225425" cy="244475"/>
              </a:xfrm>
              <a:custGeom>
                <a:avLst/>
                <a:gdLst>
                  <a:gd name="T0" fmla="*/ 0 w 60"/>
                  <a:gd name="T1" fmla="*/ 4 h 65"/>
                  <a:gd name="T2" fmla="*/ 14 w 60"/>
                  <a:gd name="T3" fmla="*/ 65 h 65"/>
                  <a:gd name="T4" fmla="*/ 60 w 60"/>
                  <a:gd name="T5" fmla="*/ 65 h 65"/>
                  <a:gd name="T6" fmla="*/ 18 w 60"/>
                  <a:gd name="T7" fmla="*/ 0 h 65"/>
                  <a:gd name="T8" fmla="*/ 0 w 60"/>
                  <a:gd name="T9" fmla="*/ 4 h 65"/>
                </a:gdLst>
                <a:ahLst/>
                <a:cxnLst>
                  <a:cxn ang="0">
                    <a:pos x="T0" y="T1"/>
                  </a:cxn>
                  <a:cxn ang="0">
                    <a:pos x="T2" y="T3"/>
                  </a:cxn>
                  <a:cxn ang="0">
                    <a:pos x="T4" y="T5"/>
                  </a:cxn>
                  <a:cxn ang="0">
                    <a:pos x="T6" y="T7"/>
                  </a:cxn>
                  <a:cxn ang="0">
                    <a:pos x="T8" y="T9"/>
                  </a:cxn>
                </a:cxnLst>
                <a:rect l="0" t="0" r="r" b="b"/>
                <a:pathLst>
                  <a:path w="60" h="65">
                    <a:moveTo>
                      <a:pt x="0" y="4"/>
                    </a:moveTo>
                    <a:cubicBezTo>
                      <a:pt x="11" y="22"/>
                      <a:pt x="14" y="46"/>
                      <a:pt x="14" y="65"/>
                    </a:cubicBezTo>
                    <a:cubicBezTo>
                      <a:pt x="20" y="65"/>
                      <a:pt x="53" y="65"/>
                      <a:pt x="60" y="65"/>
                    </a:cubicBezTo>
                    <a:cubicBezTo>
                      <a:pt x="59" y="19"/>
                      <a:pt x="46" y="0"/>
                      <a:pt x="18" y="0"/>
                    </a:cubicBezTo>
                    <a:cubicBezTo>
                      <a:pt x="11" y="0"/>
                      <a:pt x="5" y="1"/>
                      <a:pt x="0" y="4"/>
                    </a:cubicBez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55" name="Oval 30"/>
              <p:cNvSpPr>
                <a:spLocks noChangeArrowheads="1"/>
              </p:cNvSpPr>
              <p:nvPr/>
            </p:nvSpPr>
            <p:spPr bwMode="black">
              <a:xfrm>
                <a:off x="3647715" y="930426"/>
                <a:ext cx="239713" cy="239713"/>
              </a:xfrm>
              <a:prstGeom prst="ellipse">
                <a:avLst/>
              </a:pr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56" name="Oval 31"/>
              <p:cNvSpPr>
                <a:spLocks noChangeArrowheads="1"/>
              </p:cNvSpPr>
              <p:nvPr/>
            </p:nvSpPr>
            <p:spPr bwMode="black">
              <a:xfrm>
                <a:off x="3933465" y="1020913"/>
                <a:ext cx="182563" cy="179388"/>
              </a:xfrm>
              <a:prstGeom prst="ellipse">
                <a:avLst/>
              </a:pr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grpSp>
      </p:grpSp>
      <p:grpSp>
        <p:nvGrpSpPr>
          <p:cNvPr id="28" name="Group 27"/>
          <p:cNvGrpSpPr/>
          <p:nvPr/>
        </p:nvGrpSpPr>
        <p:grpSpPr>
          <a:xfrm>
            <a:off x="2423162" y="4922388"/>
            <a:ext cx="457200" cy="457200"/>
            <a:chOff x="2932112" y="3105150"/>
            <a:chExt cx="457200" cy="457200"/>
          </a:xfrm>
          <a:solidFill>
            <a:schemeClr val="accent3"/>
          </a:solidFill>
        </p:grpSpPr>
        <p:sp>
          <p:nvSpPr>
            <p:cNvPr id="91" name="Rectangle 90"/>
            <p:cNvSpPr/>
            <p:nvPr/>
          </p:nvSpPr>
          <p:spPr bwMode="auto">
            <a:xfrm>
              <a:off x="2932112" y="310515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98" name="Picture 9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14498" y="3211905"/>
              <a:ext cx="292429" cy="243691"/>
            </a:xfrm>
            <a:prstGeom prst="rect">
              <a:avLst/>
            </a:prstGeom>
            <a:grpFill/>
          </p:spPr>
        </p:pic>
      </p:grpSp>
      <p:grpSp>
        <p:nvGrpSpPr>
          <p:cNvPr id="24" name="Group 23" hidden="1"/>
          <p:cNvGrpSpPr/>
          <p:nvPr/>
        </p:nvGrpSpPr>
        <p:grpSpPr>
          <a:xfrm>
            <a:off x="9429549" y="5140423"/>
            <a:ext cx="457200" cy="457200"/>
            <a:chOff x="10133012" y="2612571"/>
            <a:chExt cx="457200" cy="457200"/>
          </a:xfrm>
        </p:grpSpPr>
        <p:sp>
          <p:nvSpPr>
            <p:cNvPr id="63" name="Rectangle 62"/>
            <p:cNvSpPr/>
            <p:nvPr/>
          </p:nvSpPr>
          <p:spPr bwMode="auto">
            <a:xfrm>
              <a:off x="10133012" y="2612571"/>
              <a:ext cx="457200" cy="4572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23" name="Picture 22"/>
            <p:cNvPicPr>
              <a:picLocks noChangeAspect="1"/>
            </p:cNvPicPr>
            <p:nvPr/>
          </p:nvPicPr>
          <p:blipFill>
            <a:blip r:embed="rId10">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p:spPr>
        </p:pic>
      </p:grpSp>
      <p:grpSp>
        <p:nvGrpSpPr>
          <p:cNvPr id="77" name="Group 76" hidden="1"/>
          <p:cNvGrpSpPr/>
          <p:nvPr/>
        </p:nvGrpSpPr>
        <p:grpSpPr>
          <a:xfrm>
            <a:off x="9921629" y="5140423"/>
            <a:ext cx="457200" cy="457200"/>
            <a:chOff x="10133012" y="2612571"/>
            <a:chExt cx="457200" cy="457200"/>
          </a:xfrm>
        </p:grpSpPr>
        <p:sp>
          <p:nvSpPr>
            <p:cNvPr id="78" name="Rectangle 77"/>
            <p:cNvSpPr/>
            <p:nvPr/>
          </p:nvSpPr>
          <p:spPr bwMode="auto">
            <a:xfrm>
              <a:off x="10133012" y="2612571"/>
              <a:ext cx="457200" cy="4572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79" name="Picture 78"/>
            <p:cNvPicPr>
              <a:picLocks noChangeAspect="1"/>
            </p:cNvPicPr>
            <p:nvPr/>
          </p:nvPicPr>
          <p:blipFill>
            <a:blip r:embed="rId11">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p:spPr>
        </p:pic>
      </p:grpSp>
      <p:grpSp>
        <p:nvGrpSpPr>
          <p:cNvPr id="83" name="Group 82" hidden="1"/>
          <p:cNvGrpSpPr/>
          <p:nvPr/>
        </p:nvGrpSpPr>
        <p:grpSpPr>
          <a:xfrm>
            <a:off x="9921629" y="4648752"/>
            <a:ext cx="457200" cy="457200"/>
            <a:chOff x="10133012" y="2612571"/>
            <a:chExt cx="457200" cy="457200"/>
          </a:xfrm>
        </p:grpSpPr>
        <p:sp>
          <p:nvSpPr>
            <p:cNvPr id="84" name="Rectangle 83"/>
            <p:cNvSpPr/>
            <p:nvPr/>
          </p:nvSpPr>
          <p:spPr bwMode="auto">
            <a:xfrm>
              <a:off x="10133012" y="2612571"/>
              <a:ext cx="457200" cy="4572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85" name="Picture 84"/>
            <p:cNvPicPr>
              <a:picLocks noChangeAspect="1"/>
            </p:cNvPicPr>
            <p:nvPr/>
          </p:nvPicPr>
          <p:blipFill>
            <a:blip r:embed="rId12">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p:spPr>
        </p:pic>
      </p:grpSp>
      <p:grpSp>
        <p:nvGrpSpPr>
          <p:cNvPr id="2053" name="Group 2052" hidden="1"/>
          <p:cNvGrpSpPr/>
          <p:nvPr/>
        </p:nvGrpSpPr>
        <p:grpSpPr>
          <a:xfrm>
            <a:off x="8937469" y="4648752"/>
            <a:ext cx="457200" cy="457200"/>
            <a:chOff x="9599612" y="2133600"/>
            <a:chExt cx="457200" cy="457200"/>
          </a:xfrm>
        </p:grpSpPr>
        <p:sp>
          <p:nvSpPr>
            <p:cNvPr id="106" name="Rectangle 105"/>
            <p:cNvSpPr/>
            <p:nvPr/>
          </p:nvSpPr>
          <p:spPr bwMode="auto">
            <a:xfrm>
              <a:off x="9599612" y="2133600"/>
              <a:ext cx="457200" cy="4572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08" name="Picture 107"/>
            <p:cNvPicPr>
              <a:picLocks noChangeAspect="1"/>
            </p:cNvPicPr>
            <p:nvPr/>
          </p:nvPicPr>
          <p:blipFill rotWithShape="1">
            <a:blip r:embed="rId13">
              <a:extLst>
                <a:ext uri="{28A0092B-C50C-407E-A947-70E740481C1C}">
                  <a14:useLocalDpi xmlns:a14="http://schemas.microsoft.com/office/drawing/2010/main" val="0"/>
                </a:ext>
              </a:extLst>
            </a:blip>
            <a:srcRect l="-16556" r="-17824" b="-6828"/>
            <a:stretch/>
          </p:blipFill>
          <p:spPr>
            <a:xfrm>
              <a:off x="9622472" y="2195833"/>
              <a:ext cx="411480" cy="332735"/>
            </a:xfrm>
            <a:prstGeom prst="rect">
              <a:avLst/>
            </a:prstGeom>
          </p:spPr>
        </p:pic>
      </p:grpSp>
      <p:grpSp>
        <p:nvGrpSpPr>
          <p:cNvPr id="110" name="Group 109" hidden="1"/>
          <p:cNvGrpSpPr/>
          <p:nvPr/>
        </p:nvGrpSpPr>
        <p:grpSpPr>
          <a:xfrm>
            <a:off x="8937469" y="5140423"/>
            <a:ext cx="457200" cy="457200"/>
            <a:chOff x="9599612" y="2133600"/>
            <a:chExt cx="457200" cy="457200"/>
          </a:xfrm>
        </p:grpSpPr>
        <p:sp>
          <p:nvSpPr>
            <p:cNvPr id="111" name="Rectangle 110"/>
            <p:cNvSpPr/>
            <p:nvPr/>
          </p:nvSpPr>
          <p:spPr bwMode="auto">
            <a:xfrm>
              <a:off x="9599612" y="2133600"/>
              <a:ext cx="457200" cy="4572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12" name="Picture 111"/>
            <p:cNvPicPr>
              <a:picLocks noChangeAspect="1"/>
            </p:cNvPicPr>
            <p:nvPr/>
          </p:nvPicPr>
          <p:blipFill>
            <a:blip r:embed="rId14">
              <a:biLevel thresh="25000"/>
              <a:extLst>
                <a:ext uri="{28A0092B-C50C-407E-A947-70E740481C1C}">
                  <a14:useLocalDpi xmlns:a14="http://schemas.microsoft.com/office/drawing/2010/main" val="0"/>
                </a:ext>
              </a:extLst>
            </a:blip>
            <a:stretch>
              <a:fillRect/>
            </a:stretch>
          </p:blipFill>
          <p:spPr>
            <a:xfrm>
              <a:off x="9691052" y="2225040"/>
              <a:ext cx="274320" cy="274320"/>
            </a:xfrm>
            <a:prstGeom prst="rect">
              <a:avLst/>
            </a:prstGeom>
          </p:spPr>
        </p:pic>
      </p:grpSp>
      <p:grpSp>
        <p:nvGrpSpPr>
          <p:cNvPr id="2056" name="Group 2055" hidden="1"/>
          <p:cNvGrpSpPr/>
          <p:nvPr/>
        </p:nvGrpSpPr>
        <p:grpSpPr>
          <a:xfrm>
            <a:off x="9429549" y="4648752"/>
            <a:ext cx="457200" cy="457200"/>
            <a:chOff x="10133012" y="2133600"/>
            <a:chExt cx="457200" cy="457200"/>
          </a:xfrm>
        </p:grpSpPr>
        <p:sp>
          <p:nvSpPr>
            <p:cNvPr id="81" name="Rectangle 80"/>
            <p:cNvSpPr/>
            <p:nvPr/>
          </p:nvSpPr>
          <p:spPr bwMode="auto">
            <a:xfrm>
              <a:off x="10133012" y="2133600"/>
              <a:ext cx="457200" cy="4572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16" name="Freeform 137"/>
            <p:cNvSpPr>
              <a:spLocks/>
            </p:cNvSpPr>
            <p:nvPr/>
          </p:nvSpPr>
          <p:spPr bwMode="black">
            <a:xfrm>
              <a:off x="10209443" y="2221139"/>
              <a:ext cx="304338" cy="282122"/>
            </a:xfrm>
            <a:custGeom>
              <a:avLst/>
              <a:gdLst>
                <a:gd name="T0" fmla="*/ 23 w 83"/>
                <a:gd name="T1" fmla="*/ 76 h 77"/>
                <a:gd name="T2" fmla="*/ 31 w 83"/>
                <a:gd name="T3" fmla="*/ 77 h 77"/>
                <a:gd name="T4" fmla="*/ 52 w 83"/>
                <a:gd name="T5" fmla="*/ 43 h 77"/>
                <a:gd name="T6" fmla="*/ 79 w 83"/>
                <a:gd name="T7" fmla="*/ 43 h 77"/>
                <a:gd name="T8" fmla="*/ 83 w 83"/>
                <a:gd name="T9" fmla="*/ 38 h 77"/>
                <a:gd name="T10" fmla="*/ 79 w 83"/>
                <a:gd name="T11" fmla="*/ 33 h 77"/>
                <a:gd name="T12" fmla="*/ 52 w 83"/>
                <a:gd name="T13" fmla="*/ 33 h 77"/>
                <a:gd name="T14" fmla="*/ 31 w 83"/>
                <a:gd name="T15" fmla="*/ 0 h 77"/>
                <a:gd name="T16" fmla="*/ 23 w 83"/>
                <a:gd name="T17" fmla="*/ 1 h 77"/>
                <a:gd name="T18" fmla="*/ 33 w 83"/>
                <a:gd name="T19" fmla="*/ 33 h 77"/>
                <a:gd name="T20" fmla="*/ 14 w 83"/>
                <a:gd name="T21" fmla="*/ 33 h 77"/>
                <a:gd name="T22" fmla="*/ 8 w 83"/>
                <a:gd name="T23" fmla="*/ 27 h 77"/>
                <a:gd name="T24" fmla="*/ 0 w 83"/>
                <a:gd name="T25" fmla="*/ 27 h 77"/>
                <a:gd name="T26" fmla="*/ 5 w 83"/>
                <a:gd name="T27" fmla="*/ 38 h 77"/>
                <a:gd name="T28" fmla="*/ 0 w 83"/>
                <a:gd name="T29" fmla="*/ 50 h 77"/>
                <a:gd name="T30" fmla="*/ 8 w 83"/>
                <a:gd name="T31" fmla="*/ 50 h 77"/>
                <a:gd name="T32" fmla="*/ 14 w 83"/>
                <a:gd name="T33" fmla="*/ 43 h 77"/>
                <a:gd name="T34" fmla="*/ 33 w 83"/>
                <a:gd name="T35" fmla="*/ 43 h 77"/>
                <a:gd name="T36" fmla="*/ 23 w 83"/>
                <a:gd name="T37" fmla="*/ 7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77">
                  <a:moveTo>
                    <a:pt x="23" y="76"/>
                  </a:moveTo>
                  <a:cubicBezTo>
                    <a:pt x="31" y="77"/>
                    <a:pt x="31" y="77"/>
                    <a:pt x="31" y="77"/>
                  </a:cubicBezTo>
                  <a:cubicBezTo>
                    <a:pt x="52" y="43"/>
                    <a:pt x="52" y="43"/>
                    <a:pt x="52" y="43"/>
                  </a:cubicBezTo>
                  <a:cubicBezTo>
                    <a:pt x="79" y="43"/>
                    <a:pt x="79" y="43"/>
                    <a:pt x="79" y="43"/>
                  </a:cubicBezTo>
                  <a:cubicBezTo>
                    <a:pt x="81" y="43"/>
                    <a:pt x="83" y="41"/>
                    <a:pt x="83" y="38"/>
                  </a:cubicBezTo>
                  <a:cubicBezTo>
                    <a:pt x="83" y="36"/>
                    <a:pt x="81" y="33"/>
                    <a:pt x="79" y="33"/>
                  </a:cubicBezTo>
                  <a:cubicBezTo>
                    <a:pt x="52" y="33"/>
                    <a:pt x="52" y="33"/>
                    <a:pt x="52" y="33"/>
                  </a:cubicBezTo>
                  <a:cubicBezTo>
                    <a:pt x="31" y="0"/>
                    <a:pt x="31" y="0"/>
                    <a:pt x="31" y="0"/>
                  </a:cubicBezTo>
                  <a:cubicBezTo>
                    <a:pt x="23" y="1"/>
                    <a:pt x="23" y="1"/>
                    <a:pt x="23" y="1"/>
                  </a:cubicBezTo>
                  <a:cubicBezTo>
                    <a:pt x="33" y="33"/>
                    <a:pt x="33" y="33"/>
                    <a:pt x="33" y="33"/>
                  </a:cubicBezTo>
                  <a:cubicBezTo>
                    <a:pt x="14" y="33"/>
                    <a:pt x="14" y="33"/>
                    <a:pt x="14" y="33"/>
                  </a:cubicBezTo>
                  <a:cubicBezTo>
                    <a:pt x="8" y="27"/>
                    <a:pt x="8" y="27"/>
                    <a:pt x="8" y="27"/>
                  </a:cubicBezTo>
                  <a:cubicBezTo>
                    <a:pt x="0" y="27"/>
                    <a:pt x="0" y="27"/>
                    <a:pt x="0" y="27"/>
                  </a:cubicBezTo>
                  <a:cubicBezTo>
                    <a:pt x="5" y="38"/>
                    <a:pt x="5" y="38"/>
                    <a:pt x="5" y="38"/>
                  </a:cubicBezTo>
                  <a:cubicBezTo>
                    <a:pt x="0" y="50"/>
                    <a:pt x="0" y="50"/>
                    <a:pt x="0" y="50"/>
                  </a:cubicBezTo>
                  <a:cubicBezTo>
                    <a:pt x="8" y="50"/>
                    <a:pt x="8" y="50"/>
                    <a:pt x="8" y="50"/>
                  </a:cubicBezTo>
                  <a:cubicBezTo>
                    <a:pt x="14" y="43"/>
                    <a:pt x="14" y="43"/>
                    <a:pt x="14" y="43"/>
                  </a:cubicBezTo>
                  <a:cubicBezTo>
                    <a:pt x="33" y="43"/>
                    <a:pt x="33" y="43"/>
                    <a:pt x="33" y="43"/>
                  </a:cubicBezTo>
                  <a:lnTo>
                    <a:pt x="23" y="76"/>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dirty="0">
                <a:solidFill>
                  <a:srgbClr val="000000"/>
                </a:solidFill>
              </a:endParaRPr>
            </a:p>
          </p:txBody>
        </p:sp>
      </p:grpSp>
      <p:grpSp>
        <p:nvGrpSpPr>
          <p:cNvPr id="5" name="Group 4"/>
          <p:cNvGrpSpPr/>
          <p:nvPr/>
        </p:nvGrpSpPr>
        <p:grpSpPr>
          <a:xfrm>
            <a:off x="2423162" y="4427540"/>
            <a:ext cx="457200" cy="457200"/>
            <a:chOff x="2981140" y="2590800"/>
            <a:chExt cx="457200" cy="457200"/>
          </a:xfrm>
          <a:solidFill>
            <a:schemeClr val="accent3"/>
          </a:solidFill>
        </p:grpSpPr>
        <p:sp>
          <p:nvSpPr>
            <p:cNvPr id="245" name="Rectangle 244"/>
            <p:cNvSpPr/>
            <p:nvPr/>
          </p:nvSpPr>
          <p:spPr bwMode="auto">
            <a:xfrm>
              <a:off x="2981140" y="259080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237" name="Group 236"/>
            <p:cNvGrpSpPr>
              <a:grpSpLocks noChangeAspect="1"/>
            </p:cNvGrpSpPr>
            <p:nvPr/>
          </p:nvGrpSpPr>
          <p:grpSpPr bwMode="black">
            <a:xfrm>
              <a:off x="3026860" y="2675241"/>
              <a:ext cx="365760" cy="288319"/>
              <a:chOff x="3358790" y="376388"/>
              <a:chExt cx="1516063" cy="1195388"/>
            </a:xfrm>
            <a:grpFill/>
          </p:grpSpPr>
          <p:sp>
            <p:nvSpPr>
              <p:cNvPr id="238" name="Freeform 26"/>
              <p:cNvSpPr>
                <a:spLocks/>
              </p:cNvSpPr>
              <p:nvPr/>
            </p:nvSpPr>
            <p:spPr bwMode="black">
              <a:xfrm>
                <a:off x="3703278" y="376388"/>
                <a:ext cx="1171575" cy="1128713"/>
              </a:xfrm>
              <a:custGeom>
                <a:avLst/>
                <a:gdLst>
                  <a:gd name="T0" fmla="*/ 36 w 312"/>
                  <a:gd name="T1" fmla="*/ 0 h 301"/>
                  <a:gd name="T2" fmla="*/ 0 w 312"/>
                  <a:gd name="T3" fmla="*/ 94 h 301"/>
                  <a:gd name="T4" fmla="*/ 32 w 312"/>
                  <a:gd name="T5" fmla="*/ 94 h 301"/>
                  <a:gd name="T6" fmla="*/ 54 w 312"/>
                  <a:gd name="T7" fmla="*/ 39 h 301"/>
                  <a:gd name="T8" fmla="*/ 272 w 312"/>
                  <a:gd name="T9" fmla="*/ 124 h 301"/>
                  <a:gd name="T10" fmla="*/ 219 w 312"/>
                  <a:gd name="T11" fmla="*/ 262 h 301"/>
                  <a:gd name="T12" fmla="*/ 219 w 312"/>
                  <a:gd name="T13" fmla="*/ 295 h 301"/>
                  <a:gd name="T14" fmla="*/ 237 w 312"/>
                  <a:gd name="T15" fmla="*/ 301 h 301"/>
                  <a:gd name="T16" fmla="*/ 312 w 312"/>
                  <a:gd name="T17" fmla="*/ 106 h 301"/>
                  <a:gd name="T18" fmla="*/ 36 w 312"/>
                  <a:gd name="T19"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2" h="301">
                    <a:moveTo>
                      <a:pt x="36" y="0"/>
                    </a:moveTo>
                    <a:cubicBezTo>
                      <a:pt x="0" y="94"/>
                      <a:pt x="0" y="94"/>
                      <a:pt x="0" y="94"/>
                    </a:cubicBezTo>
                    <a:cubicBezTo>
                      <a:pt x="32" y="94"/>
                      <a:pt x="32" y="94"/>
                      <a:pt x="32" y="94"/>
                    </a:cubicBezTo>
                    <a:cubicBezTo>
                      <a:pt x="41" y="73"/>
                      <a:pt x="54" y="39"/>
                      <a:pt x="54" y="39"/>
                    </a:cubicBezTo>
                    <a:cubicBezTo>
                      <a:pt x="272" y="124"/>
                      <a:pt x="272" y="124"/>
                      <a:pt x="272" y="124"/>
                    </a:cubicBezTo>
                    <a:cubicBezTo>
                      <a:pt x="219" y="262"/>
                      <a:pt x="219" y="262"/>
                      <a:pt x="219" y="262"/>
                    </a:cubicBezTo>
                    <a:cubicBezTo>
                      <a:pt x="219" y="295"/>
                      <a:pt x="219" y="295"/>
                      <a:pt x="219" y="295"/>
                    </a:cubicBezTo>
                    <a:cubicBezTo>
                      <a:pt x="237" y="301"/>
                      <a:pt x="237" y="301"/>
                      <a:pt x="237" y="301"/>
                    </a:cubicBezTo>
                    <a:cubicBezTo>
                      <a:pt x="312" y="106"/>
                      <a:pt x="312" y="106"/>
                      <a:pt x="312" y="106"/>
                    </a:cubicBezTo>
                    <a:lnTo>
                      <a:pt x="36" y="0"/>
                    </a:ln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39" name="Freeform 27"/>
              <p:cNvSpPr>
                <a:spLocks noEditPoints="1"/>
              </p:cNvSpPr>
              <p:nvPr/>
            </p:nvSpPr>
            <p:spPr bwMode="black">
              <a:xfrm>
                <a:off x="3358790" y="789138"/>
                <a:ext cx="1106488" cy="782638"/>
              </a:xfrm>
              <a:custGeom>
                <a:avLst/>
                <a:gdLst>
                  <a:gd name="T0" fmla="*/ 0 w 697"/>
                  <a:gd name="T1" fmla="*/ 0 h 493"/>
                  <a:gd name="T2" fmla="*/ 0 w 697"/>
                  <a:gd name="T3" fmla="*/ 493 h 493"/>
                  <a:gd name="T4" fmla="*/ 697 w 697"/>
                  <a:gd name="T5" fmla="*/ 493 h 493"/>
                  <a:gd name="T6" fmla="*/ 697 w 697"/>
                  <a:gd name="T7" fmla="*/ 0 h 493"/>
                  <a:gd name="T8" fmla="*/ 0 w 697"/>
                  <a:gd name="T9" fmla="*/ 0 h 493"/>
                  <a:gd name="T10" fmla="*/ 626 w 697"/>
                  <a:gd name="T11" fmla="*/ 422 h 493"/>
                  <a:gd name="T12" fmla="*/ 71 w 697"/>
                  <a:gd name="T13" fmla="*/ 422 h 493"/>
                  <a:gd name="T14" fmla="*/ 71 w 697"/>
                  <a:gd name="T15" fmla="*/ 73 h 493"/>
                  <a:gd name="T16" fmla="*/ 626 w 697"/>
                  <a:gd name="T17" fmla="*/ 73 h 493"/>
                  <a:gd name="T18" fmla="*/ 626 w 697"/>
                  <a:gd name="T19" fmla="*/ 42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7" h="493">
                    <a:moveTo>
                      <a:pt x="0" y="0"/>
                    </a:moveTo>
                    <a:lnTo>
                      <a:pt x="0" y="493"/>
                    </a:lnTo>
                    <a:lnTo>
                      <a:pt x="697" y="493"/>
                    </a:lnTo>
                    <a:lnTo>
                      <a:pt x="697" y="0"/>
                    </a:lnTo>
                    <a:lnTo>
                      <a:pt x="0" y="0"/>
                    </a:lnTo>
                    <a:close/>
                    <a:moveTo>
                      <a:pt x="626" y="422"/>
                    </a:moveTo>
                    <a:lnTo>
                      <a:pt x="71" y="422"/>
                    </a:lnTo>
                    <a:lnTo>
                      <a:pt x="71" y="73"/>
                    </a:lnTo>
                    <a:lnTo>
                      <a:pt x="626" y="73"/>
                    </a:lnTo>
                    <a:lnTo>
                      <a:pt x="626" y="422"/>
                    </a:ln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40" name="Freeform 28"/>
              <p:cNvSpPr>
                <a:spLocks/>
              </p:cNvSpPr>
              <p:nvPr/>
            </p:nvSpPr>
            <p:spPr bwMode="black">
              <a:xfrm>
                <a:off x="3565165" y="1189188"/>
                <a:ext cx="401638" cy="338138"/>
              </a:xfrm>
              <a:custGeom>
                <a:avLst/>
                <a:gdLst>
                  <a:gd name="T0" fmla="*/ 0 w 107"/>
                  <a:gd name="T1" fmla="*/ 90 h 90"/>
                  <a:gd name="T2" fmla="*/ 54 w 107"/>
                  <a:gd name="T3" fmla="*/ 0 h 90"/>
                  <a:gd name="T4" fmla="*/ 107 w 107"/>
                  <a:gd name="T5" fmla="*/ 90 h 90"/>
                  <a:gd name="T6" fmla="*/ 0 w 107"/>
                  <a:gd name="T7" fmla="*/ 90 h 90"/>
                </a:gdLst>
                <a:ahLst/>
                <a:cxnLst>
                  <a:cxn ang="0">
                    <a:pos x="T0" y="T1"/>
                  </a:cxn>
                  <a:cxn ang="0">
                    <a:pos x="T2" y="T3"/>
                  </a:cxn>
                  <a:cxn ang="0">
                    <a:pos x="T4" y="T5"/>
                  </a:cxn>
                  <a:cxn ang="0">
                    <a:pos x="T6" y="T7"/>
                  </a:cxn>
                </a:cxnLst>
                <a:rect l="0" t="0" r="r" b="b"/>
                <a:pathLst>
                  <a:path w="107" h="90">
                    <a:moveTo>
                      <a:pt x="0" y="90"/>
                    </a:moveTo>
                    <a:cubicBezTo>
                      <a:pt x="0" y="40"/>
                      <a:pt x="8" y="0"/>
                      <a:pt x="54" y="0"/>
                    </a:cubicBezTo>
                    <a:cubicBezTo>
                      <a:pt x="99" y="0"/>
                      <a:pt x="107" y="40"/>
                      <a:pt x="107" y="90"/>
                    </a:cubicBezTo>
                    <a:lnTo>
                      <a:pt x="0" y="90"/>
                    </a:ln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41" name="Freeform 29"/>
              <p:cNvSpPr>
                <a:spLocks/>
              </p:cNvSpPr>
              <p:nvPr/>
            </p:nvSpPr>
            <p:spPr bwMode="black">
              <a:xfrm>
                <a:off x="3958865" y="1230463"/>
                <a:ext cx="225425" cy="244475"/>
              </a:xfrm>
              <a:custGeom>
                <a:avLst/>
                <a:gdLst>
                  <a:gd name="T0" fmla="*/ 0 w 60"/>
                  <a:gd name="T1" fmla="*/ 4 h 65"/>
                  <a:gd name="T2" fmla="*/ 14 w 60"/>
                  <a:gd name="T3" fmla="*/ 65 h 65"/>
                  <a:gd name="T4" fmla="*/ 60 w 60"/>
                  <a:gd name="T5" fmla="*/ 65 h 65"/>
                  <a:gd name="T6" fmla="*/ 18 w 60"/>
                  <a:gd name="T7" fmla="*/ 0 h 65"/>
                  <a:gd name="T8" fmla="*/ 0 w 60"/>
                  <a:gd name="T9" fmla="*/ 4 h 65"/>
                </a:gdLst>
                <a:ahLst/>
                <a:cxnLst>
                  <a:cxn ang="0">
                    <a:pos x="T0" y="T1"/>
                  </a:cxn>
                  <a:cxn ang="0">
                    <a:pos x="T2" y="T3"/>
                  </a:cxn>
                  <a:cxn ang="0">
                    <a:pos x="T4" y="T5"/>
                  </a:cxn>
                  <a:cxn ang="0">
                    <a:pos x="T6" y="T7"/>
                  </a:cxn>
                  <a:cxn ang="0">
                    <a:pos x="T8" y="T9"/>
                  </a:cxn>
                </a:cxnLst>
                <a:rect l="0" t="0" r="r" b="b"/>
                <a:pathLst>
                  <a:path w="60" h="65">
                    <a:moveTo>
                      <a:pt x="0" y="4"/>
                    </a:moveTo>
                    <a:cubicBezTo>
                      <a:pt x="11" y="22"/>
                      <a:pt x="14" y="46"/>
                      <a:pt x="14" y="65"/>
                    </a:cubicBezTo>
                    <a:cubicBezTo>
                      <a:pt x="20" y="65"/>
                      <a:pt x="53" y="65"/>
                      <a:pt x="60" y="65"/>
                    </a:cubicBezTo>
                    <a:cubicBezTo>
                      <a:pt x="59" y="19"/>
                      <a:pt x="46" y="0"/>
                      <a:pt x="18" y="0"/>
                    </a:cubicBezTo>
                    <a:cubicBezTo>
                      <a:pt x="11" y="0"/>
                      <a:pt x="5" y="1"/>
                      <a:pt x="0" y="4"/>
                    </a:cubicBez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42" name="Oval 30"/>
              <p:cNvSpPr>
                <a:spLocks noChangeArrowheads="1"/>
              </p:cNvSpPr>
              <p:nvPr/>
            </p:nvSpPr>
            <p:spPr bwMode="black">
              <a:xfrm>
                <a:off x="3647715" y="930426"/>
                <a:ext cx="239713" cy="239713"/>
              </a:xfrm>
              <a:prstGeom prst="ellipse">
                <a:avLst/>
              </a:pr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sp>
            <p:nvSpPr>
              <p:cNvPr id="243" name="Oval 31"/>
              <p:cNvSpPr>
                <a:spLocks noChangeArrowheads="1"/>
              </p:cNvSpPr>
              <p:nvPr/>
            </p:nvSpPr>
            <p:spPr bwMode="black">
              <a:xfrm>
                <a:off x="3933465" y="1020913"/>
                <a:ext cx="182563" cy="179388"/>
              </a:xfrm>
              <a:prstGeom prst="ellipse">
                <a:avLst/>
              </a:prstGeom>
              <a:grpFill/>
              <a:ln>
                <a:noFill/>
                <a:headEnd type="none" w="med" len="med"/>
                <a:tailEnd type="none" w="med" len="med"/>
              </a:ln>
              <a:extLst>
                <a:ext uri="{91240B29-F687-4F45-9708-019B960494DF}">
                  <a14:hiddenLine xmlns:a14="http://schemas.microsoft.com/office/drawing/2010/main" w="9525">
                    <a:solidFill>
                      <a:srgbClr val="000000"/>
                    </a:solidFill>
                    <a:round/>
                    <a:headEnd/>
                    <a:tailE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36" tIns="45718" rIns="91436" bIns="45718" numCol="1" rtlCol="0" anchor="ctr" anchorCtr="0" compatLnSpc="1">
                <a:prstTxWarp prst="textNoShape">
                  <a:avLst/>
                </a:prstTxWarp>
              </a:bodyPr>
              <a:lstStyle/>
              <a:p>
                <a:pPr defTabSz="740740"/>
                <a:endParaRPr lang="en-US" spc="-122" dirty="0">
                  <a:solidFill>
                    <a:srgbClr val="000000">
                      <a:lumMod val="50000"/>
                    </a:srgbClr>
                  </a:solidFill>
                  <a:latin typeface="Segoe Light" pitchFamily="34" charset="0"/>
                </a:endParaRPr>
              </a:p>
            </p:txBody>
          </p:sp>
        </p:grpSp>
      </p:grpSp>
      <p:grpSp>
        <p:nvGrpSpPr>
          <p:cNvPr id="169" name="Group 168" hidden="1"/>
          <p:cNvGrpSpPr/>
          <p:nvPr/>
        </p:nvGrpSpPr>
        <p:grpSpPr>
          <a:xfrm>
            <a:off x="9429549" y="5140423"/>
            <a:ext cx="457200" cy="457200"/>
            <a:chOff x="10133012" y="2612571"/>
            <a:chExt cx="457200" cy="457200"/>
          </a:xfrm>
        </p:grpSpPr>
        <p:sp>
          <p:nvSpPr>
            <p:cNvPr id="170" name="Rectangle 169"/>
            <p:cNvSpPr/>
            <p:nvPr/>
          </p:nvSpPr>
          <p:spPr bwMode="auto">
            <a:xfrm>
              <a:off x="10133012" y="2612571"/>
              <a:ext cx="457200" cy="4572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71" name="Picture 170"/>
            <p:cNvPicPr>
              <a:picLocks noChangeAspect="1"/>
            </p:cNvPicPr>
            <p:nvPr/>
          </p:nvPicPr>
          <p:blipFill>
            <a:blip r:embed="rId10">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p:spPr>
        </p:pic>
      </p:grpSp>
      <p:grpSp>
        <p:nvGrpSpPr>
          <p:cNvPr id="172" name="Group 171" hidden="1"/>
          <p:cNvGrpSpPr/>
          <p:nvPr/>
        </p:nvGrpSpPr>
        <p:grpSpPr>
          <a:xfrm>
            <a:off x="9921629" y="5140423"/>
            <a:ext cx="457200" cy="457200"/>
            <a:chOff x="10133012" y="2612571"/>
            <a:chExt cx="457200" cy="457200"/>
          </a:xfrm>
        </p:grpSpPr>
        <p:sp>
          <p:nvSpPr>
            <p:cNvPr id="173" name="Rectangle 172"/>
            <p:cNvSpPr/>
            <p:nvPr/>
          </p:nvSpPr>
          <p:spPr bwMode="auto">
            <a:xfrm>
              <a:off x="10133012" y="2612571"/>
              <a:ext cx="457200" cy="4572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74" name="Picture 173"/>
            <p:cNvPicPr>
              <a:picLocks noChangeAspect="1"/>
            </p:cNvPicPr>
            <p:nvPr/>
          </p:nvPicPr>
          <p:blipFill>
            <a:blip r:embed="rId11">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p:spPr>
        </p:pic>
      </p:grpSp>
      <p:grpSp>
        <p:nvGrpSpPr>
          <p:cNvPr id="175" name="Group 174" hidden="1"/>
          <p:cNvGrpSpPr/>
          <p:nvPr/>
        </p:nvGrpSpPr>
        <p:grpSpPr>
          <a:xfrm>
            <a:off x="9921629" y="4648752"/>
            <a:ext cx="457200" cy="457200"/>
            <a:chOff x="10133012" y="2612571"/>
            <a:chExt cx="457200" cy="457200"/>
          </a:xfrm>
        </p:grpSpPr>
        <p:sp>
          <p:nvSpPr>
            <p:cNvPr id="176" name="Rectangle 175"/>
            <p:cNvSpPr/>
            <p:nvPr/>
          </p:nvSpPr>
          <p:spPr bwMode="auto">
            <a:xfrm>
              <a:off x="10133012" y="2612571"/>
              <a:ext cx="457200" cy="4572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77" name="Picture 176"/>
            <p:cNvPicPr>
              <a:picLocks noChangeAspect="1"/>
            </p:cNvPicPr>
            <p:nvPr/>
          </p:nvPicPr>
          <p:blipFill>
            <a:blip r:embed="rId12">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p:spPr>
        </p:pic>
      </p:grpSp>
      <p:grpSp>
        <p:nvGrpSpPr>
          <p:cNvPr id="178" name="Group 177" hidden="1"/>
          <p:cNvGrpSpPr/>
          <p:nvPr/>
        </p:nvGrpSpPr>
        <p:grpSpPr>
          <a:xfrm>
            <a:off x="8937469" y="4648752"/>
            <a:ext cx="457200" cy="457200"/>
            <a:chOff x="9599612" y="2133600"/>
            <a:chExt cx="457200" cy="457200"/>
          </a:xfrm>
        </p:grpSpPr>
        <p:sp>
          <p:nvSpPr>
            <p:cNvPr id="179" name="Rectangle 178"/>
            <p:cNvSpPr/>
            <p:nvPr/>
          </p:nvSpPr>
          <p:spPr bwMode="auto">
            <a:xfrm>
              <a:off x="9599612" y="2133600"/>
              <a:ext cx="457200" cy="4572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80" name="Picture 179"/>
            <p:cNvPicPr>
              <a:picLocks noChangeAspect="1"/>
            </p:cNvPicPr>
            <p:nvPr/>
          </p:nvPicPr>
          <p:blipFill rotWithShape="1">
            <a:blip r:embed="rId13">
              <a:extLst>
                <a:ext uri="{28A0092B-C50C-407E-A947-70E740481C1C}">
                  <a14:useLocalDpi xmlns:a14="http://schemas.microsoft.com/office/drawing/2010/main" val="0"/>
                </a:ext>
              </a:extLst>
            </a:blip>
            <a:srcRect l="-16556" r="-17824" b="-6828"/>
            <a:stretch/>
          </p:blipFill>
          <p:spPr>
            <a:xfrm>
              <a:off x="9622472" y="2195833"/>
              <a:ext cx="411480" cy="332735"/>
            </a:xfrm>
            <a:prstGeom prst="rect">
              <a:avLst/>
            </a:prstGeom>
          </p:spPr>
        </p:pic>
      </p:grpSp>
      <p:grpSp>
        <p:nvGrpSpPr>
          <p:cNvPr id="181" name="Group 180" hidden="1"/>
          <p:cNvGrpSpPr/>
          <p:nvPr/>
        </p:nvGrpSpPr>
        <p:grpSpPr>
          <a:xfrm>
            <a:off x="8937469" y="5140423"/>
            <a:ext cx="457200" cy="457200"/>
            <a:chOff x="9599612" y="2133600"/>
            <a:chExt cx="457200" cy="457200"/>
          </a:xfrm>
        </p:grpSpPr>
        <p:sp>
          <p:nvSpPr>
            <p:cNvPr id="182" name="Rectangle 181"/>
            <p:cNvSpPr/>
            <p:nvPr/>
          </p:nvSpPr>
          <p:spPr bwMode="auto">
            <a:xfrm>
              <a:off x="9599612" y="2133600"/>
              <a:ext cx="457200" cy="4572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83" name="Picture 182"/>
            <p:cNvPicPr>
              <a:picLocks noChangeAspect="1"/>
            </p:cNvPicPr>
            <p:nvPr/>
          </p:nvPicPr>
          <p:blipFill>
            <a:blip r:embed="rId14">
              <a:biLevel thresh="25000"/>
              <a:extLst>
                <a:ext uri="{28A0092B-C50C-407E-A947-70E740481C1C}">
                  <a14:useLocalDpi xmlns:a14="http://schemas.microsoft.com/office/drawing/2010/main" val="0"/>
                </a:ext>
              </a:extLst>
            </a:blip>
            <a:stretch>
              <a:fillRect/>
            </a:stretch>
          </p:blipFill>
          <p:spPr>
            <a:xfrm>
              <a:off x="9691052" y="2225040"/>
              <a:ext cx="274320" cy="274320"/>
            </a:xfrm>
            <a:prstGeom prst="rect">
              <a:avLst/>
            </a:prstGeom>
          </p:spPr>
        </p:pic>
      </p:grpSp>
      <p:grpSp>
        <p:nvGrpSpPr>
          <p:cNvPr id="184" name="Group 183" hidden="1"/>
          <p:cNvGrpSpPr/>
          <p:nvPr/>
        </p:nvGrpSpPr>
        <p:grpSpPr>
          <a:xfrm>
            <a:off x="9429549" y="4648752"/>
            <a:ext cx="457200" cy="457200"/>
            <a:chOff x="10133012" y="2133600"/>
            <a:chExt cx="457200" cy="457200"/>
          </a:xfrm>
        </p:grpSpPr>
        <p:sp>
          <p:nvSpPr>
            <p:cNvPr id="185" name="Rectangle 184"/>
            <p:cNvSpPr/>
            <p:nvPr/>
          </p:nvSpPr>
          <p:spPr bwMode="auto">
            <a:xfrm>
              <a:off x="10133012" y="2133600"/>
              <a:ext cx="457200" cy="45720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86" name="Freeform 137"/>
            <p:cNvSpPr>
              <a:spLocks/>
            </p:cNvSpPr>
            <p:nvPr/>
          </p:nvSpPr>
          <p:spPr bwMode="black">
            <a:xfrm>
              <a:off x="10209443" y="2221139"/>
              <a:ext cx="304338" cy="282122"/>
            </a:xfrm>
            <a:custGeom>
              <a:avLst/>
              <a:gdLst>
                <a:gd name="T0" fmla="*/ 23 w 83"/>
                <a:gd name="T1" fmla="*/ 76 h 77"/>
                <a:gd name="T2" fmla="*/ 31 w 83"/>
                <a:gd name="T3" fmla="*/ 77 h 77"/>
                <a:gd name="T4" fmla="*/ 52 w 83"/>
                <a:gd name="T5" fmla="*/ 43 h 77"/>
                <a:gd name="T6" fmla="*/ 79 w 83"/>
                <a:gd name="T7" fmla="*/ 43 h 77"/>
                <a:gd name="T8" fmla="*/ 83 w 83"/>
                <a:gd name="T9" fmla="*/ 38 h 77"/>
                <a:gd name="T10" fmla="*/ 79 w 83"/>
                <a:gd name="T11" fmla="*/ 33 h 77"/>
                <a:gd name="T12" fmla="*/ 52 w 83"/>
                <a:gd name="T13" fmla="*/ 33 h 77"/>
                <a:gd name="T14" fmla="*/ 31 w 83"/>
                <a:gd name="T15" fmla="*/ 0 h 77"/>
                <a:gd name="T16" fmla="*/ 23 w 83"/>
                <a:gd name="T17" fmla="*/ 1 h 77"/>
                <a:gd name="T18" fmla="*/ 33 w 83"/>
                <a:gd name="T19" fmla="*/ 33 h 77"/>
                <a:gd name="T20" fmla="*/ 14 w 83"/>
                <a:gd name="T21" fmla="*/ 33 h 77"/>
                <a:gd name="T22" fmla="*/ 8 w 83"/>
                <a:gd name="T23" fmla="*/ 27 h 77"/>
                <a:gd name="T24" fmla="*/ 0 w 83"/>
                <a:gd name="T25" fmla="*/ 27 h 77"/>
                <a:gd name="T26" fmla="*/ 5 w 83"/>
                <a:gd name="T27" fmla="*/ 38 h 77"/>
                <a:gd name="T28" fmla="*/ 0 w 83"/>
                <a:gd name="T29" fmla="*/ 50 h 77"/>
                <a:gd name="T30" fmla="*/ 8 w 83"/>
                <a:gd name="T31" fmla="*/ 50 h 77"/>
                <a:gd name="T32" fmla="*/ 14 w 83"/>
                <a:gd name="T33" fmla="*/ 43 h 77"/>
                <a:gd name="T34" fmla="*/ 33 w 83"/>
                <a:gd name="T35" fmla="*/ 43 h 77"/>
                <a:gd name="T36" fmla="*/ 23 w 83"/>
                <a:gd name="T37" fmla="*/ 7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77">
                  <a:moveTo>
                    <a:pt x="23" y="76"/>
                  </a:moveTo>
                  <a:cubicBezTo>
                    <a:pt x="31" y="77"/>
                    <a:pt x="31" y="77"/>
                    <a:pt x="31" y="77"/>
                  </a:cubicBezTo>
                  <a:cubicBezTo>
                    <a:pt x="52" y="43"/>
                    <a:pt x="52" y="43"/>
                    <a:pt x="52" y="43"/>
                  </a:cubicBezTo>
                  <a:cubicBezTo>
                    <a:pt x="79" y="43"/>
                    <a:pt x="79" y="43"/>
                    <a:pt x="79" y="43"/>
                  </a:cubicBezTo>
                  <a:cubicBezTo>
                    <a:pt x="81" y="43"/>
                    <a:pt x="83" y="41"/>
                    <a:pt x="83" y="38"/>
                  </a:cubicBezTo>
                  <a:cubicBezTo>
                    <a:pt x="83" y="36"/>
                    <a:pt x="81" y="33"/>
                    <a:pt x="79" y="33"/>
                  </a:cubicBezTo>
                  <a:cubicBezTo>
                    <a:pt x="52" y="33"/>
                    <a:pt x="52" y="33"/>
                    <a:pt x="52" y="33"/>
                  </a:cubicBezTo>
                  <a:cubicBezTo>
                    <a:pt x="31" y="0"/>
                    <a:pt x="31" y="0"/>
                    <a:pt x="31" y="0"/>
                  </a:cubicBezTo>
                  <a:cubicBezTo>
                    <a:pt x="23" y="1"/>
                    <a:pt x="23" y="1"/>
                    <a:pt x="23" y="1"/>
                  </a:cubicBezTo>
                  <a:cubicBezTo>
                    <a:pt x="33" y="33"/>
                    <a:pt x="33" y="33"/>
                    <a:pt x="33" y="33"/>
                  </a:cubicBezTo>
                  <a:cubicBezTo>
                    <a:pt x="14" y="33"/>
                    <a:pt x="14" y="33"/>
                    <a:pt x="14" y="33"/>
                  </a:cubicBezTo>
                  <a:cubicBezTo>
                    <a:pt x="8" y="27"/>
                    <a:pt x="8" y="27"/>
                    <a:pt x="8" y="27"/>
                  </a:cubicBezTo>
                  <a:cubicBezTo>
                    <a:pt x="0" y="27"/>
                    <a:pt x="0" y="27"/>
                    <a:pt x="0" y="27"/>
                  </a:cubicBezTo>
                  <a:cubicBezTo>
                    <a:pt x="5" y="38"/>
                    <a:pt x="5" y="38"/>
                    <a:pt x="5" y="38"/>
                  </a:cubicBezTo>
                  <a:cubicBezTo>
                    <a:pt x="0" y="50"/>
                    <a:pt x="0" y="50"/>
                    <a:pt x="0" y="50"/>
                  </a:cubicBezTo>
                  <a:cubicBezTo>
                    <a:pt x="8" y="50"/>
                    <a:pt x="8" y="50"/>
                    <a:pt x="8" y="50"/>
                  </a:cubicBezTo>
                  <a:cubicBezTo>
                    <a:pt x="14" y="43"/>
                    <a:pt x="14" y="43"/>
                    <a:pt x="14" y="43"/>
                  </a:cubicBezTo>
                  <a:cubicBezTo>
                    <a:pt x="33" y="43"/>
                    <a:pt x="33" y="43"/>
                    <a:pt x="33" y="43"/>
                  </a:cubicBezTo>
                  <a:lnTo>
                    <a:pt x="23" y="76"/>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dirty="0">
                <a:solidFill>
                  <a:srgbClr val="000000"/>
                </a:solidFill>
              </a:endParaRPr>
            </a:p>
          </p:txBody>
        </p:sp>
      </p:grpSp>
      <p:sp>
        <p:nvSpPr>
          <p:cNvPr id="4" name="TextBox 3"/>
          <p:cNvSpPr txBox="1"/>
          <p:nvPr/>
        </p:nvSpPr>
        <p:spPr>
          <a:xfrm>
            <a:off x="1750161" y="5461352"/>
            <a:ext cx="793487" cy="184666"/>
          </a:xfrm>
          <a:prstGeom prst="rect">
            <a:avLst/>
          </a:prstGeom>
          <a:noFill/>
        </p:spPr>
        <p:txBody>
          <a:bodyPr wrap="none" lIns="0" tIns="0" rIns="0" bIns="0" rtlCol="0">
            <a:spAutoFit/>
          </a:bodyPr>
          <a:lstStyle/>
          <a:p>
            <a:pPr algn="ctr"/>
            <a:r>
              <a:rPr lang="en-US" sz="1200" dirty="0" smtClean="0">
                <a:solidFill>
                  <a:srgbClr val="000000">
                    <a:lumMod val="75000"/>
                    <a:lumOff val="25000"/>
                  </a:srgbClr>
                </a:solidFill>
                <a:ea typeface="Segoe UI" pitchFamily="34" charset="0"/>
                <a:cs typeface="Segoe UI" pitchFamily="34" charset="0"/>
              </a:rPr>
              <a:t>Public Apps</a:t>
            </a:r>
          </a:p>
        </p:txBody>
      </p:sp>
      <p:grpSp>
        <p:nvGrpSpPr>
          <p:cNvPr id="8" name="Group 7"/>
          <p:cNvGrpSpPr/>
          <p:nvPr/>
        </p:nvGrpSpPr>
        <p:grpSpPr>
          <a:xfrm>
            <a:off x="4657110" y="4543871"/>
            <a:ext cx="2409791" cy="1563727"/>
            <a:chOff x="4657110" y="4666558"/>
            <a:chExt cx="2409791" cy="1563727"/>
          </a:xfrm>
        </p:grpSpPr>
        <p:sp>
          <p:nvSpPr>
            <p:cNvPr id="31" name="Freeform 20"/>
            <p:cNvSpPr>
              <a:spLocks noChangeAspect="1" noEditPoints="1"/>
            </p:cNvSpPr>
            <p:nvPr/>
          </p:nvSpPr>
          <p:spPr bwMode="black">
            <a:xfrm>
              <a:off x="4657110" y="4666558"/>
              <a:ext cx="2409791" cy="1563727"/>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chemeClr val="accent3"/>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207" name="Picture 2"/>
            <p:cNvPicPr>
              <a:picLocks noChangeAspect="1" noChangeArrowheads="1"/>
            </p:cNvPicPr>
            <p:nvPr/>
          </p:nvPicPr>
          <p:blipFill rotWithShape="1">
            <a:blip r:embed="rId15">
              <a:extLst>
                <a:ext uri="{28A0092B-C50C-407E-A947-70E740481C1C}">
                  <a14:useLocalDpi xmlns:a14="http://schemas.microsoft.com/office/drawing/2010/main" val="0"/>
                </a:ext>
              </a:extLst>
            </a:blip>
            <a:srcRect r="16884"/>
            <a:stretch/>
          </p:blipFill>
          <p:spPr bwMode="auto">
            <a:xfrm>
              <a:off x="4964116" y="4773854"/>
              <a:ext cx="1824034" cy="10104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08" name="Picture 2"/>
          <p:cNvPicPr>
            <a:picLocks noChangeAspect="1" noChangeArrowheads="1"/>
          </p:cNvPicPr>
          <p:nvPr/>
        </p:nvPicPr>
        <p:blipFill rotWithShape="1">
          <a:blip r:embed="rId15">
            <a:extLst>
              <a:ext uri="{28A0092B-C50C-407E-A947-70E740481C1C}">
                <a14:useLocalDpi xmlns:a14="http://schemas.microsoft.com/office/drawing/2010/main" val="0"/>
              </a:ext>
            </a:extLst>
          </a:blip>
          <a:srcRect r="16884"/>
          <a:stretch/>
        </p:blipFill>
        <p:spPr bwMode="auto">
          <a:xfrm>
            <a:off x="5298254" y="3334201"/>
            <a:ext cx="1245840" cy="690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23" name="Group 322"/>
          <p:cNvGrpSpPr/>
          <p:nvPr/>
        </p:nvGrpSpPr>
        <p:grpSpPr>
          <a:xfrm>
            <a:off x="8937469" y="4325810"/>
            <a:ext cx="1441360" cy="948871"/>
            <a:chOff x="8734269" y="5451929"/>
            <a:chExt cx="1441360" cy="948871"/>
          </a:xfrm>
          <a:solidFill>
            <a:schemeClr val="accent3"/>
          </a:solidFill>
        </p:grpSpPr>
        <p:grpSp>
          <p:nvGrpSpPr>
            <p:cNvPr id="324" name="Group 323"/>
            <p:cNvGrpSpPr/>
            <p:nvPr/>
          </p:nvGrpSpPr>
          <p:grpSpPr>
            <a:xfrm>
              <a:off x="9226349" y="5943600"/>
              <a:ext cx="457200" cy="457200"/>
              <a:chOff x="10133012" y="2612571"/>
              <a:chExt cx="457200" cy="457200"/>
            </a:xfrm>
            <a:grpFill/>
          </p:grpSpPr>
          <p:sp>
            <p:nvSpPr>
              <p:cNvPr id="340" name="Rectangle 339"/>
              <p:cNvSpPr/>
              <p:nvPr/>
            </p:nvSpPr>
            <p:spPr bwMode="auto">
              <a:xfrm>
                <a:off x="1013301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41" name="Picture 340"/>
              <p:cNvPicPr>
                <a:picLocks noChangeAspect="1"/>
              </p:cNvPicPr>
              <p:nvPr/>
            </p:nvPicPr>
            <p:blipFill>
              <a:blip r:embed="rId10">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a:grpFill/>
            </p:spPr>
          </p:pic>
        </p:grpSp>
        <p:grpSp>
          <p:nvGrpSpPr>
            <p:cNvPr id="325" name="Group 324"/>
            <p:cNvGrpSpPr/>
            <p:nvPr/>
          </p:nvGrpSpPr>
          <p:grpSpPr>
            <a:xfrm>
              <a:off x="9718429" y="5943600"/>
              <a:ext cx="457200" cy="457200"/>
              <a:chOff x="10133012" y="2612571"/>
              <a:chExt cx="457200" cy="457200"/>
            </a:xfrm>
            <a:grpFill/>
          </p:grpSpPr>
          <p:sp>
            <p:nvSpPr>
              <p:cNvPr id="338" name="Rectangle 337"/>
              <p:cNvSpPr/>
              <p:nvPr/>
            </p:nvSpPr>
            <p:spPr bwMode="auto">
              <a:xfrm>
                <a:off x="1013301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39" name="Picture 338"/>
              <p:cNvPicPr>
                <a:picLocks noChangeAspect="1"/>
              </p:cNvPicPr>
              <p:nvPr/>
            </p:nvPicPr>
            <p:blipFill>
              <a:blip r:embed="rId11">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a:grpFill/>
            </p:spPr>
          </p:pic>
        </p:grpSp>
        <p:grpSp>
          <p:nvGrpSpPr>
            <p:cNvPr id="326" name="Group 325"/>
            <p:cNvGrpSpPr/>
            <p:nvPr/>
          </p:nvGrpSpPr>
          <p:grpSpPr>
            <a:xfrm>
              <a:off x="9718429" y="5451929"/>
              <a:ext cx="457200" cy="457200"/>
              <a:chOff x="10133012" y="2612571"/>
              <a:chExt cx="457200" cy="457200"/>
            </a:xfrm>
            <a:grpFill/>
          </p:grpSpPr>
          <p:sp>
            <p:nvSpPr>
              <p:cNvPr id="336" name="Rectangle 335"/>
              <p:cNvSpPr/>
              <p:nvPr/>
            </p:nvSpPr>
            <p:spPr bwMode="auto">
              <a:xfrm>
                <a:off x="1013301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37" name="Picture 336"/>
              <p:cNvPicPr>
                <a:picLocks noChangeAspect="1"/>
              </p:cNvPicPr>
              <p:nvPr/>
            </p:nvPicPr>
            <p:blipFill>
              <a:blip r:embed="rId12">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a:grpFill/>
            </p:spPr>
          </p:pic>
        </p:grpSp>
        <p:grpSp>
          <p:nvGrpSpPr>
            <p:cNvPr id="327" name="Group 326"/>
            <p:cNvGrpSpPr/>
            <p:nvPr/>
          </p:nvGrpSpPr>
          <p:grpSpPr>
            <a:xfrm>
              <a:off x="8734269" y="5451929"/>
              <a:ext cx="457200" cy="457200"/>
              <a:chOff x="9599612" y="2133600"/>
              <a:chExt cx="457200" cy="457200"/>
            </a:xfrm>
            <a:grpFill/>
          </p:grpSpPr>
          <p:sp>
            <p:nvSpPr>
              <p:cNvPr id="334" name="Rectangle 333"/>
              <p:cNvSpPr/>
              <p:nvPr/>
            </p:nvSpPr>
            <p:spPr bwMode="auto">
              <a:xfrm>
                <a:off x="9599612" y="213360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35" name="Picture 334"/>
              <p:cNvPicPr>
                <a:picLocks noChangeAspect="1"/>
              </p:cNvPicPr>
              <p:nvPr/>
            </p:nvPicPr>
            <p:blipFill rotWithShape="1">
              <a:blip r:embed="rId13">
                <a:extLst>
                  <a:ext uri="{28A0092B-C50C-407E-A947-70E740481C1C}">
                    <a14:useLocalDpi xmlns:a14="http://schemas.microsoft.com/office/drawing/2010/main" val="0"/>
                  </a:ext>
                </a:extLst>
              </a:blip>
              <a:srcRect l="-16556" r="-17824" b="-6828"/>
              <a:stretch/>
            </p:blipFill>
            <p:spPr>
              <a:xfrm>
                <a:off x="9622472" y="2195833"/>
                <a:ext cx="411480" cy="332735"/>
              </a:xfrm>
              <a:prstGeom prst="rect">
                <a:avLst/>
              </a:prstGeom>
              <a:grpFill/>
            </p:spPr>
          </p:pic>
        </p:grpSp>
        <p:grpSp>
          <p:nvGrpSpPr>
            <p:cNvPr id="328" name="Group 327"/>
            <p:cNvGrpSpPr/>
            <p:nvPr/>
          </p:nvGrpSpPr>
          <p:grpSpPr>
            <a:xfrm>
              <a:off x="8734269" y="5943600"/>
              <a:ext cx="457200" cy="457200"/>
              <a:chOff x="9599612" y="2133600"/>
              <a:chExt cx="457200" cy="457200"/>
            </a:xfrm>
            <a:grpFill/>
          </p:grpSpPr>
          <p:sp>
            <p:nvSpPr>
              <p:cNvPr id="332" name="Rectangle 331"/>
              <p:cNvSpPr/>
              <p:nvPr/>
            </p:nvSpPr>
            <p:spPr bwMode="auto">
              <a:xfrm>
                <a:off x="9599612" y="213360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33" name="Picture 332"/>
              <p:cNvPicPr>
                <a:picLocks noChangeAspect="1"/>
              </p:cNvPicPr>
              <p:nvPr/>
            </p:nvPicPr>
            <p:blipFill>
              <a:blip r:embed="rId14">
                <a:biLevel thresh="25000"/>
                <a:extLst>
                  <a:ext uri="{28A0092B-C50C-407E-A947-70E740481C1C}">
                    <a14:useLocalDpi xmlns:a14="http://schemas.microsoft.com/office/drawing/2010/main" val="0"/>
                  </a:ext>
                </a:extLst>
              </a:blip>
              <a:stretch>
                <a:fillRect/>
              </a:stretch>
            </p:blipFill>
            <p:spPr>
              <a:xfrm>
                <a:off x="9691052" y="2225040"/>
                <a:ext cx="274320" cy="274320"/>
              </a:xfrm>
              <a:prstGeom prst="rect">
                <a:avLst/>
              </a:prstGeom>
              <a:grpFill/>
            </p:spPr>
          </p:pic>
        </p:grpSp>
        <p:grpSp>
          <p:nvGrpSpPr>
            <p:cNvPr id="329" name="Group 328"/>
            <p:cNvGrpSpPr/>
            <p:nvPr/>
          </p:nvGrpSpPr>
          <p:grpSpPr>
            <a:xfrm>
              <a:off x="9226349" y="5451929"/>
              <a:ext cx="457200" cy="457200"/>
              <a:chOff x="10133012" y="2133600"/>
              <a:chExt cx="457200" cy="457200"/>
            </a:xfrm>
            <a:grpFill/>
          </p:grpSpPr>
          <p:sp>
            <p:nvSpPr>
              <p:cNvPr id="330" name="Rectangle 329"/>
              <p:cNvSpPr/>
              <p:nvPr/>
            </p:nvSpPr>
            <p:spPr bwMode="auto">
              <a:xfrm>
                <a:off x="10133012" y="213360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331" name="Freeform 137"/>
              <p:cNvSpPr>
                <a:spLocks/>
              </p:cNvSpPr>
              <p:nvPr/>
            </p:nvSpPr>
            <p:spPr bwMode="black">
              <a:xfrm>
                <a:off x="10209443" y="2221139"/>
                <a:ext cx="304338" cy="282122"/>
              </a:xfrm>
              <a:custGeom>
                <a:avLst/>
                <a:gdLst>
                  <a:gd name="T0" fmla="*/ 23 w 83"/>
                  <a:gd name="T1" fmla="*/ 76 h 77"/>
                  <a:gd name="T2" fmla="*/ 31 w 83"/>
                  <a:gd name="T3" fmla="*/ 77 h 77"/>
                  <a:gd name="T4" fmla="*/ 52 w 83"/>
                  <a:gd name="T5" fmla="*/ 43 h 77"/>
                  <a:gd name="T6" fmla="*/ 79 w 83"/>
                  <a:gd name="T7" fmla="*/ 43 h 77"/>
                  <a:gd name="T8" fmla="*/ 83 w 83"/>
                  <a:gd name="T9" fmla="*/ 38 h 77"/>
                  <a:gd name="T10" fmla="*/ 79 w 83"/>
                  <a:gd name="T11" fmla="*/ 33 h 77"/>
                  <a:gd name="T12" fmla="*/ 52 w 83"/>
                  <a:gd name="T13" fmla="*/ 33 h 77"/>
                  <a:gd name="T14" fmla="*/ 31 w 83"/>
                  <a:gd name="T15" fmla="*/ 0 h 77"/>
                  <a:gd name="T16" fmla="*/ 23 w 83"/>
                  <a:gd name="T17" fmla="*/ 1 h 77"/>
                  <a:gd name="T18" fmla="*/ 33 w 83"/>
                  <a:gd name="T19" fmla="*/ 33 h 77"/>
                  <a:gd name="T20" fmla="*/ 14 w 83"/>
                  <a:gd name="T21" fmla="*/ 33 h 77"/>
                  <a:gd name="T22" fmla="*/ 8 w 83"/>
                  <a:gd name="T23" fmla="*/ 27 h 77"/>
                  <a:gd name="T24" fmla="*/ 0 w 83"/>
                  <a:gd name="T25" fmla="*/ 27 h 77"/>
                  <a:gd name="T26" fmla="*/ 5 w 83"/>
                  <a:gd name="T27" fmla="*/ 38 h 77"/>
                  <a:gd name="T28" fmla="*/ 0 w 83"/>
                  <a:gd name="T29" fmla="*/ 50 h 77"/>
                  <a:gd name="T30" fmla="*/ 8 w 83"/>
                  <a:gd name="T31" fmla="*/ 50 h 77"/>
                  <a:gd name="T32" fmla="*/ 14 w 83"/>
                  <a:gd name="T33" fmla="*/ 43 h 77"/>
                  <a:gd name="T34" fmla="*/ 33 w 83"/>
                  <a:gd name="T35" fmla="*/ 43 h 77"/>
                  <a:gd name="T36" fmla="*/ 23 w 83"/>
                  <a:gd name="T37" fmla="*/ 7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77">
                    <a:moveTo>
                      <a:pt x="23" y="76"/>
                    </a:moveTo>
                    <a:cubicBezTo>
                      <a:pt x="31" y="77"/>
                      <a:pt x="31" y="77"/>
                      <a:pt x="31" y="77"/>
                    </a:cubicBezTo>
                    <a:cubicBezTo>
                      <a:pt x="52" y="43"/>
                      <a:pt x="52" y="43"/>
                      <a:pt x="52" y="43"/>
                    </a:cubicBezTo>
                    <a:cubicBezTo>
                      <a:pt x="79" y="43"/>
                      <a:pt x="79" y="43"/>
                      <a:pt x="79" y="43"/>
                    </a:cubicBezTo>
                    <a:cubicBezTo>
                      <a:pt x="81" y="43"/>
                      <a:pt x="83" y="41"/>
                      <a:pt x="83" y="38"/>
                    </a:cubicBezTo>
                    <a:cubicBezTo>
                      <a:pt x="83" y="36"/>
                      <a:pt x="81" y="33"/>
                      <a:pt x="79" y="33"/>
                    </a:cubicBezTo>
                    <a:cubicBezTo>
                      <a:pt x="52" y="33"/>
                      <a:pt x="52" y="33"/>
                      <a:pt x="52" y="33"/>
                    </a:cubicBezTo>
                    <a:cubicBezTo>
                      <a:pt x="31" y="0"/>
                      <a:pt x="31" y="0"/>
                      <a:pt x="31" y="0"/>
                    </a:cubicBezTo>
                    <a:cubicBezTo>
                      <a:pt x="23" y="1"/>
                      <a:pt x="23" y="1"/>
                      <a:pt x="23" y="1"/>
                    </a:cubicBezTo>
                    <a:cubicBezTo>
                      <a:pt x="33" y="33"/>
                      <a:pt x="33" y="33"/>
                      <a:pt x="33" y="33"/>
                    </a:cubicBezTo>
                    <a:cubicBezTo>
                      <a:pt x="14" y="33"/>
                      <a:pt x="14" y="33"/>
                      <a:pt x="14" y="33"/>
                    </a:cubicBezTo>
                    <a:cubicBezTo>
                      <a:pt x="8" y="27"/>
                      <a:pt x="8" y="27"/>
                      <a:pt x="8" y="27"/>
                    </a:cubicBezTo>
                    <a:cubicBezTo>
                      <a:pt x="0" y="27"/>
                      <a:pt x="0" y="27"/>
                      <a:pt x="0" y="27"/>
                    </a:cubicBezTo>
                    <a:cubicBezTo>
                      <a:pt x="5" y="38"/>
                      <a:pt x="5" y="38"/>
                      <a:pt x="5" y="38"/>
                    </a:cubicBezTo>
                    <a:cubicBezTo>
                      <a:pt x="0" y="50"/>
                      <a:pt x="0" y="50"/>
                      <a:pt x="0" y="50"/>
                    </a:cubicBezTo>
                    <a:cubicBezTo>
                      <a:pt x="8" y="50"/>
                      <a:pt x="8" y="50"/>
                      <a:pt x="8" y="50"/>
                    </a:cubicBezTo>
                    <a:cubicBezTo>
                      <a:pt x="14" y="43"/>
                      <a:pt x="14" y="43"/>
                      <a:pt x="14" y="43"/>
                    </a:cubicBezTo>
                    <a:cubicBezTo>
                      <a:pt x="33" y="43"/>
                      <a:pt x="33" y="43"/>
                      <a:pt x="33" y="43"/>
                    </a:cubicBezTo>
                    <a:lnTo>
                      <a:pt x="23" y="76"/>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solidFill>
                    <a:srgbClr val="000000"/>
                  </a:solidFill>
                </a:endParaRPr>
              </a:p>
            </p:txBody>
          </p:sp>
        </p:grpSp>
      </p:grpSp>
      <p:cxnSp>
        <p:nvCxnSpPr>
          <p:cNvPr id="342" name="Straight Arrow Connector 341"/>
          <p:cNvCxnSpPr/>
          <p:nvPr/>
        </p:nvCxnSpPr>
        <p:spPr>
          <a:xfrm flipH="1">
            <a:off x="6713352" y="3549650"/>
            <a:ext cx="397828" cy="0"/>
          </a:xfrm>
          <a:prstGeom prst="straightConnector1">
            <a:avLst/>
          </a:prstGeom>
          <a:ln w="38100" cap="rnd">
            <a:solidFill>
              <a:schemeClr val="accent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343" name="Straight Arrow Connector 342"/>
          <p:cNvCxnSpPr/>
          <p:nvPr/>
        </p:nvCxnSpPr>
        <p:spPr>
          <a:xfrm flipV="1">
            <a:off x="10747190" y="3688860"/>
            <a:ext cx="1" cy="548640"/>
          </a:xfrm>
          <a:prstGeom prst="straightConnector1">
            <a:avLst/>
          </a:prstGeom>
          <a:ln w="38100" cap="rnd">
            <a:solidFill>
              <a:schemeClr val="accent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344" name="Rounded Rectangle 2058"/>
          <p:cNvSpPr/>
          <p:nvPr/>
        </p:nvSpPr>
        <p:spPr bwMode="auto">
          <a:xfrm>
            <a:off x="10545260" y="4300568"/>
            <a:ext cx="465866"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346" name="Group 345"/>
          <p:cNvGrpSpPr/>
          <p:nvPr/>
        </p:nvGrpSpPr>
        <p:grpSpPr>
          <a:xfrm>
            <a:off x="9032794" y="2767475"/>
            <a:ext cx="1783611" cy="976449"/>
            <a:chOff x="7705509" y="2013908"/>
            <a:chExt cx="1783611" cy="976449"/>
          </a:xfrm>
        </p:grpSpPr>
        <p:sp>
          <p:nvSpPr>
            <p:cNvPr id="347" name="Rectangle 346"/>
            <p:cNvSpPr/>
            <p:nvPr/>
          </p:nvSpPr>
          <p:spPr bwMode="auto">
            <a:xfrm>
              <a:off x="7853956" y="2554080"/>
              <a:ext cx="1347677" cy="369332"/>
            </a:xfrm>
            <a:prstGeom prst="rect">
              <a:avLst/>
            </a:prstGeom>
            <a:noFill/>
          </p:spPr>
          <p:txBody>
            <a:bodyPr wrap="none" lIns="0" tIns="0" rIns="0" bIns="0" rtlCol="0">
              <a:spAutoFit/>
            </a:bodyPr>
            <a:lstStyle/>
            <a:p>
              <a:pPr algn="ctr"/>
              <a:r>
                <a:rPr lang="en-US" sz="1200" dirty="0">
                  <a:solidFill>
                    <a:srgbClr val="000000">
                      <a:lumMod val="65000"/>
                      <a:lumOff val="35000"/>
                    </a:srgbClr>
                  </a:solidFill>
                  <a:ea typeface="Segoe UI" pitchFamily="34" charset="0"/>
                  <a:cs typeface="Segoe UI" pitchFamily="34" charset="0"/>
                </a:rPr>
                <a:t>Management </a:t>
              </a:r>
              <a:br>
                <a:rPr lang="en-US" sz="1200" dirty="0">
                  <a:solidFill>
                    <a:srgbClr val="000000">
                      <a:lumMod val="65000"/>
                      <a:lumOff val="35000"/>
                    </a:srgbClr>
                  </a:solidFill>
                  <a:ea typeface="Segoe UI" pitchFamily="34" charset="0"/>
                  <a:cs typeface="Segoe UI" pitchFamily="34" charset="0"/>
                </a:rPr>
              </a:br>
              <a:r>
                <a:rPr lang="en-US" sz="1200" dirty="0">
                  <a:solidFill>
                    <a:srgbClr val="000000">
                      <a:lumMod val="65000"/>
                      <a:lumOff val="35000"/>
                    </a:srgbClr>
                  </a:solidFill>
                  <a:ea typeface="Segoe UI" pitchFamily="34" charset="0"/>
                  <a:cs typeface="Segoe UI" pitchFamily="34" charset="0"/>
                </a:rPr>
                <a:t>Infrastructure Cloud</a:t>
              </a:r>
            </a:p>
          </p:txBody>
        </p:sp>
        <p:sp>
          <p:nvSpPr>
            <p:cNvPr id="348" name="Rounded Rectangle 13341"/>
            <p:cNvSpPr/>
            <p:nvPr/>
          </p:nvSpPr>
          <p:spPr>
            <a:xfrm>
              <a:off x="7705509" y="2013908"/>
              <a:ext cx="1783611" cy="976449"/>
            </a:xfrm>
            <a:custGeom>
              <a:avLst/>
              <a:gdLst/>
              <a:ahLst/>
              <a:cxnLst/>
              <a:rect l="l" t="t" r="r" b="b"/>
              <a:pathLst>
                <a:path w="1236869" h="694313">
                  <a:moveTo>
                    <a:pt x="697593" y="0"/>
                  </a:moveTo>
                  <a:cubicBezTo>
                    <a:pt x="817346" y="0"/>
                    <a:pt x="918190" y="75049"/>
                    <a:pt x="947314" y="177497"/>
                  </a:cubicBezTo>
                  <a:cubicBezTo>
                    <a:pt x="950712" y="176593"/>
                    <a:pt x="954153" y="176535"/>
                    <a:pt x="957608" y="176535"/>
                  </a:cubicBezTo>
                  <a:cubicBezTo>
                    <a:pt x="1111840" y="176535"/>
                    <a:pt x="1236869" y="292444"/>
                    <a:pt x="1236869" y="435424"/>
                  </a:cubicBezTo>
                  <a:cubicBezTo>
                    <a:pt x="1236869" y="577344"/>
                    <a:pt x="1113687" y="692593"/>
                    <a:pt x="961030" y="693993"/>
                  </a:cubicBezTo>
                  <a:cubicBezTo>
                    <a:pt x="960777" y="694311"/>
                    <a:pt x="960518" y="694313"/>
                    <a:pt x="960258" y="694313"/>
                  </a:cubicBezTo>
                  <a:lnTo>
                    <a:pt x="957608" y="694313"/>
                  </a:lnTo>
                  <a:lnTo>
                    <a:pt x="184523" y="694313"/>
                  </a:lnTo>
                  <a:lnTo>
                    <a:pt x="178794" y="691940"/>
                  </a:lnTo>
                  <a:cubicBezTo>
                    <a:pt x="79577" y="690311"/>
                    <a:pt x="0" y="614974"/>
                    <a:pt x="0" y="522406"/>
                  </a:cubicBezTo>
                  <a:cubicBezTo>
                    <a:pt x="0" y="428246"/>
                    <a:pt x="82338" y="351915"/>
                    <a:pt x="183907" y="351915"/>
                  </a:cubicBezTo>
                  <a:lnTo>
                    <a:pt x="216369" y="355909"/>
                  </a:lnTo>
                  <a:cubicBezTo>
                    <a:pt x="238387" y="285587"/>
                    <a:pt x="308559" y="234589"/>
                    <a:pt x="391580" y="234589"/>
                  </a:cubicBezTo>
                  <a:lnTo>
                    <a:pt x="437816" y="243242"/>
                  </a:lnTo>
                  <a:cubicBezTo>
                    <a:pt x="437581" y="242513"/>
                    <a:pt x="437577" y="241781"/>
                    <a:pt x="437577" y="241048"/>
                  </a:cubicBezTo>
                  <a:cubicBezTo>
                    <a:pt x="437577" y="107921"/>
                    <a:pt x="553990" y="0"/>
                    <a:pt x="697593" y="0"/>
                  </a:cubicBez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grpSp>
        <p:nvGrpSpPr>
          <p:cNvPr id="349" name="Group 348"/>
          <p:cNvGrpSpPr/>
          <p:nvPr/>
        </p:nvGrpSpPr>
        <p:grpSpPr>
          <a:xfrm>
            <a:off x="9429549" y="4816573"/>
            <a:ext cx="457200" cy="457200"/>
            <a:chOff x="10133012" y="2612571"/>
            <a:chExt cx="457200" cy="457200"/>
          </a:xfrm>
          <a:solidFill>
            <a:schemeClr val="accent3"/>
          </a:solidFill>
        </p:grpSpPr>
        <p:sp>
          <p:nvSpPr>
            <p:cNvPr id="350" name="Rectangle 349"/>
            <p:cNvSpPr/>
            <p:nvPr/>
          </p:nvSpPr>
          <p:spPr bwMode="auto">
            <a:xfrm>
              <a:off x="1013301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51" name="Picture 350"/>
            <p:cNvPicPr>
              <a:picLocks noChangeAspect="1"/>
            </p:cNvPicPr>
            <p:nvPr/>
          </p:nvPicPr>
          <p:blipFill>
            <a:blip r:embed="rId10">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a:grpFill/>
          </p:spPr>
        </p:pic>
      </p:grpSp>
      <p:grpSp>
        <p:nvGrpSpPr>
          <p:cNvPr id="352" name="Group 351"/>
          <p:cNvGrpSpPr/>
          <p:nvPr/>
        </p:nvGrpSpPr>
        <p:grpSpPr>
          <a:xfrm>
            <a:off x="9921629" y="4816573"/>
            <a:ext cx="457200" cy="457200"/>
            <a:chOff x="10133012" y="2612571"/>
            <a:chExt cx="457200" cy="457200"/>
          </a:xfrm>
          <a:solidFill>
            <a:schemeClr val="accent3"/>
          </a:solidFill>
        </p:grpSpPr>
        <p:sp>
          <p:nvSpPr>
            <p:cNvPr id="353" name="Rectangle 352"/>
            <p:cNvSpPr/>
            <p:nvPr/>
          </p:nvSpPr>
          <p:spPr bwMode="auto">
            <a:xfrm>
              <a:off x="1013301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54" name="Picture 353"/>
            <p:cNvPicPr>
              <a:picLocks noChangeAspect="1"/>
            </p:cNvPicPr>
            <p:nvPr/>
          </p:nvPicPr>
          <p:blipFill>
            <a:blip r:embed="rId11">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a:grpFill/>
          </p:spPr>
        </p:pic>
      </p:grpSp>
      <p:grpSp>
        <p:nvGrpSpPr>
          <p:cNvPr id="355" name="Group 354"/>
          <p:cNvGrpSpPr/>
          <p:nvPr/>
        </p:nvGrpSpPr>
        <p:grpSpPr>
          <a:xfrm>
            <a:off x="9921629" y="4324902"/>
            <a:ext cx="457200" cy="457200"/>
            <a:chOff x="10133012" y="2612571"/>
            <a:chExt cx="457200" cy="457200"/>
          </a:xfrm>
          <a:solidFill>
            <a:schemeClr val="accent3"/>
          </a:solidFill>
        </p:grpSpPr>
        <p:sp>
          <p:nvSpPr>
            <p:cNvPr id="356" name="Rectangle 355"/>
            <p:cNvSpPr/>
            <p:nvPr/>
          </p:nvSpPr>
          <p:spPr bwMode="auto">
            <a:xfrm>
              <a:off x="1013301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57" name="Picture 356"/>
            <p:cNvPicPr>
              <a:picLocks noChangeAspect="1"/>
            </p:cNvPicPr>
            <p:nvPr/>
          </p:nvPicPr>
          <p:blipFill>
            <a:blip r:embed="rId12">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a:grpFill/>
          </p:spPr>
        </p:pic>
      </p:grpSp>
      <p:grpSp>
        <p:nvGrpSpPr>
          <p:cNvPr id="358" name="Group 357"/>
          <p:cNvGrpSpPr/>
          <p:nvPr/>
        </p:nvGrpSpPr>
        <p:grpSpPr>
          <a:xfrm>
            <a:off x="8937469" y="4324902"/>
            <a:ext cx="457200" cy="457200"/>
            <a:chOff x="9599612" y="2133600"/>
            <a:chExt cx="457200" cy="457200"/>
          </a:xfrm>
          <a:solidFill>
            <a:schemeClr val="accent3"/>
          </a:solidFill>
        </p:grpSpPr>
        <p:sp>
          <p:nvSpPr>
            <p:cNvPr id="359" name="Rectangle 358"/>
            <p:cNvSpPr/>
            <p:nvPr/>
          </p:nvSpPr>
          <p:spPr bwMode="auto">
            <a:xfrm>
              <a:off x="9599612" y="213360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60" name="Picture 359"/>
            <p:cNvPicPr>
              <a:picLocks noChangeAspect="1"/>
            </p:cNvPicPr>
            <p:nvPr/>
          </p:nvPicPr>
          <p:blipFill rotWithShape="1">
            <a:blip r:embed="rId13">
              <a:extLst>
                <a:ext uri="{28A0092B-C50C-407E-A947-70E740481C1C}">
                  <a14:useLocalDpi xmlns:a14="http://schemas.microsoft.com/office/drawing/2010/main" val="0"/>
                </a:ext>
              </a:extLst>
            </a:blip>
            <a:srcRect l="-16556" r="-17824" b="-6828"/>
            <a:stretch/>
          </p:blipFill>
          <p:spPr>
            <a:xfrm>
              <a:off x="9622472" y="2195833"/>
              <a:ext cx="411480" cy="332735"/>
            </a:xfrm>
            <a:prstGeom prst="rect">
              <a:avLst/>
            </a:prstGeom>
            <a:grpFill/>
          </p:spPr>
        </p:pic>
      </p:grpSp>
      <p:grpSp>
        <p:nvGrpSpPr>
          <p:cNvPr id="361" name="Group 360"/>
          <p:cNvGrpSpPr/>
          <p:nvPr/>
        </p:nvGrpSpPr>
        <p:grpSpPr>
          <a:xfrm>
            <a:off x="8937469" y="4816573"/>
            <a:ext cx="457200" cy="457200"/>
            <a:chOff x="9599612" y="2133600"/>
            <a:chExt cx="457200" cy="457200"/>
          </a:xfrm>
          <a:solidFill>
            <a:schemeClr val="accent3"/>
          </a:solidFill>
        </p:grpSpPr>
        <p:sp>
          <p:nvSpPr>
            <p:cNvPr id="362" name="Rectangle 361"/>
            <p:cNvSpPr/>
            <p:nvPr/>
          </p:nvSpPr>
          <p:spPr bwMode="auto">
            <a:xfrm>
              <a:off x="9599612" y="213360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63" name="Picture 362"/>
            <p:cNvPicPr>
              <a:picLocks noChangeAspect="1"/>
            </p:cNvPicPr>
            <p:nvPr/>
          </p:nvPicPr>
          <p:blipFill>
            <a:blip r:embed="rId14">
              <a:biLevel thresh="25000"/>
              <a:extLst>
                <a:ext uri="{28A0092B-C50C-407E-A947-70E740481C1C}">
                  <a14:useLocalDpi xmlns:a14="http://schemas.microsoft.com/office/drawing/2010/main" val="0"/>
                </a:ext>
              </a:extLst>
            </a:blip>
            <a:stretch>
              <a:fillRect/>
            </a:stretch>
          </p:blipFill>
          <p:spPr>
            <a:xfrm>
              <a:off x="9691052" y="2225040"/>
              <a:ext cx="274320" cy="274320"/>
            </a:xfrm>
            <a:prstGeom prst="rect">
              <a:avLst/>
            </a:prstGeom>
            <a:grpFill/>
          </p:spPr>
        </p:pic>
      </p:grpSp>
      <p:grpSp>
        <p:nvGrpSpPr>
          <p:cNvPr id="364" name="Group 363"/>
          <p:cNvGrpSpPr/>
          <p:nvPr/>
        </p:nvGrpSpPr>
        <p:grpSpPr>
          <a:xfrm>
            <a:off x="9429549" y="4324902"/>
            <a:ext cx="457200" cy="457200"/>
            <a:chOff x="10133012" y="2133600"/>
            <a:chExt cx="457200" cy="457200"/>
          </a:xfrm>
          <a:solidFill>
            <a:schemeClr val="accent3"/>
          </a:solidFill>
        </p:grpSpPr>
        <p:sp>
          <p:nvSpPr>
            <p:cNvPr id="365" name="Rectangle 364"/>
            <p:cNvSpPr/>
            <p:nvPr/>
          </p:nvSpPr>
          <p:spPr bwMode="auto">
            <a:xfrm>
              <a:off x="10133012" y="213360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366" name="Freeform 137"/>
            <p:cNvSpPr>
              <a:spLocks/>
            </p:cNvSpPr>
            <p:nvPr/>
          </p:nvSpPr>
          <p:spPr bwMode="black">
            <a:xfrm>
              <a:off x="10209443" y="2221139"/>
              <a:ext cx="304338" cy="282122"/>
            </a:xfrm>
            <a:custGeom>
              <a:avLst/>
              <a:gdLst>
                <a:gd name="T0" fmla="*/ 23 w 83"/>
                <a:gd name="T1" fmla="*/ 76 h 77"/>
                <a:gd name="T2" fmla="*/ 31 w 83"/>
                <a:gd name="T3" fmla="*/ 77 h 77"/>
                <a:gd name="T4" fmla="*/ 52 w 83"/>
                <a:gd name="T5" fmla="*/ 43 h 77"/>
                <a:gd name="T6" fmla="*/ 79 w 83"/>
                <a:gd name="T7" fmla="*/ 43 h 77"/>
                <a:gd name="T8" fmla="*/ 83 w 83"/>
                <a:gd name="T9" fmla="*/ 38 h 77"/>
                <a:gd name="T10" fmla="*/ 79 w 83"/>
                <a:gd name="T11" fmla="*/ 33 h 77"/>
                <a:gd name="T12" fmla="*/ 52 w 83"/>
                <a:gd name="T13" fmla="*/ 33 h 77"/>
                <a:gd name="T14" fmla="*/ 31 w 83"/>
                <a:gd name="T15" fmla="*/ 0 h 77"/>
                <a:gd name="T16" fmla="*/ 23 w 83"/>
                <a:gd name="T17" fmla="*/ 1 h 77"/>
                <a:gd name="T18" fmla="*/ 33 w 83"/>
                <a:gd name="T19" fmla="*/ 33 h 77"/>
                <a:gd name="T20" fmla="*/ 14 w 83"/>
                <a:gd name="T21" fmla="*/ 33 h 77"/>
                <a:gd name="T22" fmla="*/ 8 w 83"/>
                <a:gd name="T23" fmla="*/ 27 h 77"/>
                <a:gd name="T24" fmla="*/ 0 w 83"/>
                <a:gd name="T25" fmla="*/ 27 h 77"/>
                <a:gd name="T26" fmla="*/ 5 w 83"/>
                <a:gd name="T27" fmla="*/ 38 h 77"/>
                <a:gd name="T28" fmla="*/ 0 w 83"/>
                <a:gd name="T29" fmla="*/ 50 h 77"/>
                <a:gd name="T30" fmla="*/ 8 w 83"/>
                <a:gd name="T31" fmla="*/ 50 h 77"/>
                <a:gd name="T32" fmla="*/ 14 w 83"/>
                <a:gd name="T33" fmla="*/ 43 h 77"/>
                <a:gd name="T34" fmla="*/ 33 w 83"/>
                <a:gd name="T35" fmla="*/ 43 h 77"/>
                <a:gd name="T36" fmla="*/ 23 w 83"/>
                <a:gd name="T37" fmla="*/ 7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77">
                  <a:moveTo>
                    <a:pt x="23" y="76"/>
                  </a:moveTo>
                  <a:cubicBezTo>
                    <a:pt x="31" y="77"/>
                    <a:pt x="31" y="77"/>
                    <a:pt x="31" y="77"/>
                  </a:cubicBezTo>
                  <a:cubicBezTo>
                    <a:pt x="52" y="43"/>
                    <a:pt x="52" y="43"/>
                    <a:pt x="52" y="43"/>
                  </a:cubicBezTo>
                  <a:cubicBezTo>
                    <a:pt x="79" y="43"/>
                    <a:pt x="79" y="43"/>
                    <a:pt x="79" y="43"/>
                  </a:cubicBezTo>
                  <a:cubicBezTo>
                    <a:pt x="81" y="43"/>
                    <a:pt x="83" y="41"/>
                    <a:pt x="83" y="38"/>
                  </a:cubicBezTo>
                  <a:cubicBezTo>
                    <a:pt x="83" y="36"/>
                    <a:pt x="81" y="33"/>
                    <a:pt x="79" y="33"/>
                  </a:cubicBezTo>
                  <a:cubicBezTo>
                    <a:pt x="52" y="33"/>
                    <a:pt x="52" y="33"/>
                    <a:pt x="52" y="33"/>
                  </a:cubicBezTo>
                  <a:cubicBezTo>
                    <a:pt x="31" y="0"/>
                    <a:pt x="31" y="0"/>
                    <a:pt x="31" y="0"/>
                  </a:cubicBezTo>
                  <a:cubicBezTo>
                    <a:pt x="23" y="1"/>
                    <a:pt x="23" y="1"/>
                    <a:pt x="23" y="1"/>
                  </a:cubicBezTo>
                  <a:cubicBezTo>
                    <a:pt x="33" y="33"/>
                    <a:pt x="33" y="33"/>
                    <a:pt x="33" y="33"/>
                  </a:cubicBezTo>
                  <a:cubicBezTo>
                    <a:pt x="14" y="33"/>
                    <a:pt x="14" y="33"/>
                    <a:pt x="14" y="33"/>
                  </a:cubicBezTo>
                  <a:cubicBezTo>
                    <a:pt x="8" y="27"/>
                    <a:pt x="8" y="27"/>
                    <a:pt x="8" y="27"/>
                  </a:cubicBezTo>
                  <a:cubicBezTo>
                    <a:pt x="0" y="27"/>
                    <a:pt x="0" y="27"/>
                    <a:pt x="0" y="27"/>
                  </a:cubicBezTo>
                  <a:cubicBezTo>
                    <a:pt x="5" y="38"/>
                    <a:pt x="5" y="38"/>
                    <a:pt x="5" y="38"/>
                  </a:cubicBezTo>
                  <a:cubicBezTo>
                    <a:pt x="0" y="50"/>
                    <a:pt x="0" y="50"/>
                    <a:pt x="0" y="50"/>
                  </a:cubicBezTo>
                  <a:cubicBezTo>
                    <a:pt x="8" y="50"/>
                    <a:pt x="8" y="50"/>
                    <a:pt x="8" y="50"/>
                  </a:cubicBezTo>
                  <a:cubicBezTo>
                    <a:pt x="14" y="43"/>
                    <a:pt x="14" y="43"/>
                    <a:pt x="14" y="43"/>
                  </a:cubicBezTo>
                  <a:cubicBezTo>
                    <a:pt x="33" y="43"/>
                    <a:pt x="33" y="43"/>
                    <a:pt x="33" y="43"/>
                  </a:cubicBezTo>
                  <a:lnTo>
                    <a:pt x="23" y="76"/>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solidFill>
                  <a:srgbClr val="000000"/>
                </a:solidFill>
              </a:endParaRPr>
            </a:p>
          </p:txBody>
        </p:sp>
      </p:grpSp>
      <p:cxnSp>
        <p:nvCxnSpPr>
          <p:cNvPr id="367" name="Straight Arrow Connector 366"/>
          <p:cNvCxnSpPr/>
          <p:nvPr/>
        </p:nvCxnSpPr>
        <p:spPr>
          <a:xfrm flipV="1">
            <a:off x="7066901" y="4779330"/>
            <a:ext cx="1742456" cy="296824"/>
          </a:xfrm>
          <a:prstGeom prst="straightConnector1">
            <a:avLst/>
          </a:prstGeom>
          <a:ln w="38100" cap="rnd">
            <a:solidFill>
              <a:schemeClr val="accent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368" name="Straight Arrow Connector 367"/>
          <p:cNvCxnSpPr/>
          <p:nvPr/>
        </p:nvCxnSpPr>
        <p:spPr>
          <a:xfrm flipH="1">
            <a:off x="8588190" y="3549650"/>
            <a:ext cx="365760" cy="0"/>
          </a:xfrm>
          <a:prstGeom prst="straightConnector1">
            <a:avLst/>
          </a:prstGeom>
          <a:ln w="38100" cap="rnd">
            <a:solidFill>
              <a:schemeClr val="accent1"/>
            </a:solidFill>
            <a:prstDash val="sysDot"/>
            <a:tailEnd type="none"/>
          </a:ln>
        </p:spPr>
        <p:style>
          <a:lnRef idx="1">
            <a:schemeClr val="accent1"/>
          </a:lnRef>
          <a:fillRef idx="0">
            <a:schemeClr val="accent1"/>
          </a:fillRef>
          <a:effectRef idx="0">
            <a:schemeClr val="accent1"/>
          </a:effectRef>
          <a:fontRef idx="minor">
            <a:schemeClr val="tx1"/>
          </a:fontRef>
        </p:style>
      </p:cxnSp>
      <p:grpSp>
        <p:nvGrpSpPr>
          <p:cNvPr id="369" name="Group 368"/>
          <p:cNvGrpSpPr/>
          <p:nvPr/>
        </p:nvGrpSpPr>
        <p:grpSpPr>
          <a:xfrm>
            <a:off x="9429549" y="4816573"/>
            <a:ext cx="457200" cy="457200"/>
            <a:chOff x="10133012" y="2612571"/>
            <a:chExt cx="457200" cy="457200"/>
          </a:xfrm>
          <a:solidFill>
            <a:schemeClr val="accent3"/>
          </a:solidFill>
        </p:grpSpPr>
        <p:sp>
          <p:nvSpPr>
            <p:cNvPr id="370" name="Rectangle 369"/>
            <p:cNvSpPr/>
            <p:nvPr/>
          </p:nvSpPr>
          <p:spPr bwMode="auto">
            <a:xfrm>
              <a:off x="1013301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71" name="Picture 370"/>
            <p:cNvPicPr>
              <a:picLocks noChangeAspect="1"/>
            </p:cNvPicPr>
            <p:nvPr/>
          </p:nvPicPr>
          <p:blipFill>
            <a:blip r:embed="rId10">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a:grpFill/>
          </p:spPr>
        </p:pic>
      </p:grpSp>
      <p:grpSp>
        <p:nvGrpSpPr>
          <p:cNvPr id="372" name="Group 371"/>
          <p:cNvGrpSpPr/>
          <p:nvPr/>
        </p:nvGrpSpPr>
        <p:grpSpPr>
          <a:xfrm>
            <a:off x="9921629" y="4816573"/>
            <a:ext cx="457200" cy="457200"/>
            <a:chOff x="10133012" y="2612571"/>
            <a:chExt cx="457200" cy="457200"/>
          </a:xfrm>
          <a:solidFill>
            <a:schemeClr val="accent3"/>
          </a:solidFill>
        </p:grpSpPr>
        <p:sp>
          <p:nvSpPr>
            <p:cNvPr id="373" name="Rectangle 372"/>
            <p:cNvSpPr/>
            <p:nvPr/>
          </p:nvSpPr>
          <p:spPr bwMode="auto">
            <a:xfrm>
              <a:off x="1013301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74" name="Picture 373"/>
            <p:cNvPicPr>
              <a:picLocks noChangeAspect="1"/>
            </p:cNvPicPr>
            <p:nvPr/>
          </p:nvPicPr>
          <p:blipFill>
            <a:blip r:embed="rId11">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a:grpFill/>
          </p:spPr>
        </p:pic>
      </p:grpSp>
      <p:grpSp>
        <p:nvGrpSpPr>
          <p:cNvPr id="375" name="Group 374"/>
          <p:cNvGrpSpPr/>
          <p:nvPr/>
        </p:nvGrpSpPr>
        <p:grpSpPr>
          <a:xfrm>
            <a:off x="9921629" y="4324902"/>
            <a:ext cx="457200" cy="457200"/>
            <a:chOff x="10133012" y="2612571"/>
            <a:chExt cx="457200" cy="457200"/>
          </a:xfrm>
          <a:solidFill>
            <a:schemeClr val="accent3"/>
          </a:solidFill>
        </p:grpSpPr>
        <p:sp>
          <p:nvSpPr>
            <p:cNvPr id="376" name="Rectangle 375"/>
            <p:cNvSpPr/>
            <p:nvPr/>
          </p:nvSpPr>
          <p:spPr bwMode="auto">
            <a:xfrm>
              <a:off x="10133012" y="2612571"/>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77" name="Picture 376"/>
            <p:cNvPicPr>
              <a:picLocks noChangeAspect="1"/>
            </p:cNvPicPr>
            <p:nvPr/>
          </p:nvPicPr>
          <p:blipFill>
            <a:blip r:embed="rId12">
              <a:biLevel thresh="25000"/>
              <a:extLst>
                <a:ext uri="{28A0092B-C50C-407E-A947-70E740481C1C}">
                  <a14:useLocalDpi xmlns:a14="http://schemas.microsoft.com/office/drawing/2010/main" val="0"/>
                </a:ext>
              </a:extLst>
            </a:blip>
            <a:stretch>
              <a:fillRect/>
            </a:stretch>
          </p:blipFill>
          <p:spPr>
            <a:xfrm>
              <a:off x="10224452" y="2704011"/>
              <a:ext cx="274320" cy="274320"/>
            </a:xfrm>
            <a:prstGeom prst="rect">
              <a:avLst/>
            </a:prstGeom>
            <a:grpFill/>
          </p:spPr>
        </p:pic>
      </p:grpSp>
      <p:grpSp>
        <p:nvGrpSpPr>
          <p:cNvPr id="378" name="Group 377"/>
          <p:cNvGrpSpPr/>
          <p:nvPr/>
        </p:nvGrpSpPr>
        <p:grpSpPr>
          <a:xfrm>
            <a:off x="8937469" y="4324902"/>
            <a:ext cx="457200" cy="457200"/>
            <a:chOff x="9599612" y="2133600"/>
            <a:chExt cx="457200" cy="457200"/>
          </a:xfrm>
          <a:solidFill>
            <a:schemeClr val="accent3"/>
          </a:solidFill>
        </p:grpSpPr>
        <p:sp>
          <p:nvSpPr>
            <p:cNvPr id="379" name="Rectangle 378"/>
            <p:cNvSpPr/>
            <p:nvPr/>
          </p:nvSpPr>
          <p:spPr bwMode="auto">
            <a:xfrm>
              <a:off x="9599612" y="213360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80" name="Picture 379"/>
            <p:cNvPicPr>
              <a:picLocks noChangeAspect="1"/>
            </p:cNvPicPr>
            <p:nvPr/>
          </p:nvPicPr>
          <p:blipFill rotWithShape="1">
            <a:blip r:embed="rId13">
              <a:extLst>
                <a:ext uri="{28A0092B-C50C-407E-A947-70E740481C1C}">
                  <a14:useLocalDpi xmlns:a14="http://schemas.microsoft.com/office/drawing/2010/main" val="0"/>
                </a:ext>
              </a:extLst>
            </a:blip>
            <a:srcRect l="-16556" r="-17824" b="-6828"/>
            <a:stretch/>
          </p:blipFill>
          <p:spPr>
            <a:xfrm>
              <a:off x="9622472" y="2195833"/>
              <a:ext cx="411480" cy="332735"/>
            </a:xfrm>
            <a:prstGeom prst="rect">
              <a:avLst/>
            </a:prstGeom>
            <a:grpFill/>
          </p:spPr>
        </p:pic>
      </p:grpSp>
      <p:grpSp>
        <p:nvGrpSpPr>
          <p:cNvPr id="381" name="Group 380"/>
          <p:cNvGrpSpPr/>
          <p:nvPr/>
        </p:nvGrpSpPr>
        <p:grpSpPr>
          <a:xfrm>
            <a:off x="8937469" y="4816573"/>
            <a:ext cx="457200" cy="457200"/>
            <a:chOff x="9599612" y="2133600"/>
            <a:chExt cx="457200" cy="457200"/>
          </a:xfrm>
          <a:solidFill>
            <a:schemeClr val="accent3"/>
          </a:solidFill>
        </p:grpSpPr>
        <p:sp>
          <p:nvSpPr>
            <p:cNvPr id="382" name="Rectangle 381"/>
            <p:cNvSpPr/>
            <p:nvPr/>
          </p:nvSpPr>
          <p:spPr bwMode="auto">
            <a:xfrm>
              <a:off x="9599612" y="213360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83" name="Picture 382"/>
            <p:cNvPicPr>
              <a:picLocks noChangeAspect="1"/>
            </p:cNvPicPr>
            <p:nvPr/>
          </p:nvPicPr>
          <p:blipFill>
            <a:blip r:embed="rId14">
              <a:biLevel thresh="25000"/>
              <a:extLst>
                <a:ext uri="{28A0092B-C50C-407E-A947-70E740481C1C}">
                  <a14:useLocalDpi xmlns:a14="http://schemas.microsoft.com/office/drawing/2010/main" val="0"/>
                </a:ext>
              </a:extLst>
            </a:blip>
            <a:stretch>
              <a:fillRect/>
            </a:stretch>
          </p:blipFill>
          <p:spPr>
            <a:xfrm>
              <a:off x="9691052" y="2225040"/>
              <a:ext cx="274320" cy="274320"/>
            </a:xfrm>
            <a:prstGeom prst="rect">
              <a:avLst/>
            </a:prstGeom>
            <a:grpFill/>
          </p:spPr>
        </p:pic>
      </p:grpSp>
      <p:grpSp>
        <p:nvGrpSpPr>
          <p:cNvPr id="384" name="Group 383"/>
          <p:cNvGrpSpPr/>
          <p:nvPr/>
        </p:nvGrpSpPr>
        <p:grpSpPr>
          <a:xfrm>
            <a:off x="9429549" y="4324902"/>
            <a:ext cx="457200" cy="457200"/>
            <a:chOff x="10133012" y="2133600"/>
            <a:chExt cx="457200" cy="457200"/>
          </a:xfrm>
          <a:solidFill>
            <a:schemeClr val="accent3"/>
          </a:solidFill>
        </p:grpSpPr>
        <p:sp>
          <p:nvSpPr>
            <p:cNvPr id="385" name="Rectangle 384"/>
            <p:cNvSpPr/>
            <p:nvPr/>
          </p:nvSpPr>
          <p:spPr bwMode="auto">
            <a:xfrm>
              <a:off x="10133012" y="2133600"/>
              <a:ext cx="457200" cy="4572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386" name="Freeform 137"/>
            <p:cNvSpPr>
              <a:spLocks/>
            </p:cNvSpPr>
            <p:nvPr/>
          </p:nvSpPr>
          <p:spPr bwMode="black">
            <a:xfrm>
              <a:off x="10209443" y="2221139"/>
              <a:ext cx="304338" cy="282122"/>
            </a:xfrm>
            <a:custGeom>
              <a:avLst/>
              <a:gdLst>
                <a:gd name="T0" fmla="*/ 23 w 83"/>
                <a:gd name="T1" fmla="*/ 76 h 77"/>
                <a:gd name="T2" fmla="*/ 31 w 83"/>
                <a:gd name="T3" fmla="*/ 77 h 77"/>
                <a:gd name="T4" fmla="*/ 52 w 83"/>
                <a:gd name="T5" fmla="*/ 43 h 77"/>
                <a:gd name="T6" fmla="*/ 79 w 83"/>
                <a:gd name="T7" fmla="*/ 43 h 77"/>
                <a:gd name="T8" fmla="*/ 83 w 83"/>
                <a:gd name="T9" fmla="*/ 38 h 77"/>
                <a:gd name="T10" fmla="*/ 79 w 83"/>
                <a:gd name="T11" fmla="*/ 33 h 77"/>
                <a:gd name="T12" fmla="*/ 52 w 83"/>
                <a:gd name="T13" fmla="*/ 33 h 77"/>
                <a:gd name="T14" fmla="*/ 31 w 83"/>
                <a:gd name="T15" fmla="*/ 0 h 77"/>
                <a:gd name="T16" fmla="*/ 23 w 83"/>
                <a:gd name="T17" fmla="*/ 1 h 77"/>
                <a:gd name="T18" fmla="*/ 33 w 83"/>
                <a:gd name="T19" fmla="*/ 33 h 77"/>
                <a:gd name="T20" fmla="*/ 14 w 83"/>
                <a:gd name="T21" fmla="*/ 33 h 77"/>
                <a:gd name="T22" fmla="*/ 8 w 83"/>
                <a:gd name="T23" fmla="*/ 27 h 77"/>
                <a:gd name="T24" fmla="*/ 0 w 83"/>
                <a:gd name="T25" fmla="*/ 27 h 77"/>
                <a:gd name="T26" fmla="*/ 5 w 83"/>
                <a:gd name="T27" fmla="*/ 38 h 77"/>
                <a:gd name="T28" fmla="*/ 0 w 83"/>
                <a:gd name="T29" fmla="*/ 50 h 77"/>
                <a:gd name="T30" fmla="*/ 8 w 83"/>
                <a:gd name="T31" fmla="*/ 50 h 77"/>
                <a:gd name="T32" fmla="*/ 14 w 83"/>
                <a:gd name="T33" fmla="*/ 43 h 77"/>
                <a:gd name="T34" fmla="*/ 33 w 83"/>
                <a:gd name="T35" fmla="*/ 43 h 77"/>
                <a:gd name="T36" fmla="*/ 23 w 83"/>
                <a:gd name="T37" fmla="*/ 7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77">
                  <a:moveTo>
                    <a:pt x="23" y="76"/>
                  </a:moveTo>
                  <a:cubicBezTo>
                    <a:pt x="31" y="77"/>
                    <a:pt x="31" y="77"/>
                    <a:pt x="31" y="77"/>
                  </a:cubicBezTo>
                  <a:cubicBezTo>
                    <a:pt x="52" y="43"/>
                    <a:pt x="52" y="43"/>
                    <a:pt x="52" y="43"/>
                  </a:cubicBezTo>
                  <a:cubicBezTo>
                    <a:pt x="79" y="43"/>
                    <a:pt x="79" y="43"/>
                    <a:pt x="79" y="43"/>
                  </a:cubicBezTo>
                  <a:cubicBezTo>
                    <a:pt x="81" y="43"/>
                    <a:pt x="83" y="41"/>
                    <a:pt x="83" y="38"/>
                  </a:cubicBezTo>
                  <a:cubicBezTo>
                    <a:pt x="83" y="36"/>
                    <a:pt x="81" y="33"/>
                    <a:pt x="79" y="33"/>
                  </a:cubicBezTo>
                  <a:cubicBezTo>
                    <a:pt x="52" y="33"/>
                    <a:pt x="52" y="33"/>
                    <a:pt x="52" y="33"/>
                  </a:cubicBezTo>
                  <a:cubicBezTo>
                    <a:pt x="31" y="0"/>
                    <a:pt x="31" y="0"/>
                    <a:pt x="31" y="0"/>
                  </a:cubicBezTo>
                  <a:cubicBezTo>
                    <a:pt x="23" y="1"/>
                    <a:pt x="23" y="1"/>
                    <a:pt x="23" y="1"/>
                  </a:cubicBezTo>
                  <a:cubicBezTo>
                    <a:pt x="33" y="33"/>
                    <a:pt x="33" y="33"/>
                    <a:pt x="33" y="33"/>
                  </a:cubicBezTo>
                  <a:cubicBezTo>
                    <a:pt x="14" y="33"/>
                    <a:pt x="14" y="33"/>
                    <a:pt x="14" y="33"/>
                  </a:cubicBezTo>
                  <a:cubicBezTo>
                    <a:pt x="8" y="27"/>
                    <a:pt x="8" y="27"/>
                    <a:pt x="8" y="27"/>
                  </a:cubicBezTo>
                  <a:cubicBezTo>
                    <a:pt x="0" y="27"/>
                    <a:pt x="0" y="27"/>
                    <a:pt x="0" y="27"/>
                  </a:cubicBezTo>
                  <a:cubicBezTo>
                    <a:pt x="5" y="38"/>
                    <a:pt x="5" y="38"/>
                    <a:pt x="5" y="38"/>
                  </a:cubicBezTo>
                  <a:cubicBezTo>
                    <a:pt x="0" y="50"/>
                    <a:pt x="0" y="50"/>
                    <a:pt x="0" y="50"/>
                  </a:cubicBezTo>
                  <a:cubicBezTo>
                    <a:pt x="8" y="50"/>
                    <a:pt x="8" y="50"/>
                    <a:pt x="8" y="50"/>
                  </a:cubicBezTo>
                  <a:cubicBezTo>
                    <a:pt x="14" y="43"/>
                    <a:pt x="14" y="43"/>
                    <a:pt x="14" y="43"/>
                  </a:cubicBezTo>
                  <a:cubicBezTo>
                    <a:pt x="33" y="43"/>
                    <a:pt x="33" y="43"/>
                    <a:pt x="33" y="43"/>
                  </a:cubicBezTo>
                  <a:lnTo>
                    <a:pt x="23" y="76"/>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solidFill>
                  <a:srgbClr val="000000"/>
                </a:solidFill>
              </a:endParaRPr>
            </a:p>
          </p:txBody>
        </p:sp>
      </p:grpSp>
      <p:sp>
        <p:nvSpPr>
          <p:cNvPr id="387" name="TextBox 386"/>
          <p:cNvSpPr txBox="1"/>
          <p:nvPr/>
        </p:nvSpPr>
        <p:spPr>
          <a:xfrm>
            <a:off x="9046754" y="5356445"/>
            <a:ext cx="1219822" cy="184666"/>
          </a:xfrm>
          <a:prstGeom prst="rect">
            <a:avLst/>
          </a:prstGeom>
          <a:noFill/>
        </p:spPr>
        <p:txBody>
          <a:bodyPr wrap="none" lIns="0" tIns="0" rIns="0" bIns="0" rtlCol="0">
            <a:spAutoFit/>
          </a:bodyPr>
          <a:lstStyle/>
          <a:p>
            <a:pPr algn="ctr"/>
            <a:r>
              <a:rPr lang="en-US" sz="1200" dirty="0" smtClean="0">
                <a:solidFill>
                  <a:srgbClr val="000000">
                    <a:lumMod val="75000"/>
                    <a:lumOff val="25000"/>
                  </a:srgbClr>
                </a:solidFill>
                <a:ea typeface="Segoe UI" pitchFamily="34" charset="0"/>
                <a:cs typeface="Segoe UI" pitchFamily="34" charset="0"/>
              </a:rPr>
              <a:t>Custom LOB Apps</a:t>
            </a:r>
          </a:p>
        </p:txBody>
      </p:sp>
      <p:sp>
        <p:nvSpPr>
          <p:cNvPr id="388" name="Rectangle 387"/>
          <p:cNvSpPr/>
          <p:nvPr/>
        </p:nvSpPr>
        <p:spPr>
          <a:xfrm>
            <a:off x="9030554" y="5565016"/>
            <a:ext cx="1247136" cy="169277"/>
          </a:xfrm>
          <a:prstGeom prst="rect">
            <a:avLst/>
          </a:prstGeom>
          <a:noFill/>
        </p:spPr>
        <p:txBody>
          <a:bodyPr wrap="none" lIns="0" tIns="0" rIns="0" bIns="0" rtlCol="0">
            <a:spAutoFit/>
          </a:bodyPr>
          <a:lstStyle/>
          <a:p>
            <a:r>
              <a:rPr lang="en-US" sz="1100" dirty="0" smtClean="0">
                <a:solidFill>
                  <a:srgbClr val="000000">
                    <a:lumMod val="65000"/>
                    <a:lumOff val="35000"/>
                  </a:srgbClr>
                </a:solidFill>
                <a:ea typeface="Segoe UI" pitchFamily="34" charset="0"/>
                <a:cs typeface="Segoe UI" pitchFamily="34" charset="0"/>
              </a:rPr>
              <a:t>Application Delivery</a:t>
            </a:r>
            <a:endParaRPr lang="en-US" sz="1100" dirty="0">
              <a:solidFill>
                <a:srgbClr val="000000">
                  <a:lumMod val="65000"/>
                  <a:lumOff val="35000"/>
                </a:srgbClr>
              </a:solidFill>
              <a:ea typeface="Segoe UI" pitchFamily="34" charset="0"/>
              <a:cs typeface="Segoe UI" pitchFamily="34" charset="0"/>
            </a:endParaRPr>
          </a:p>
        </p:txBody>
      </p:sp>
      <p:sp>
        <p:nvSpPr>
          <p:cNvPr id="203" name="Rounded Rectangle 2058"/>
          <p:cNvSpPr/>
          <p:nvPr/>
        </p:nvSpPr>
        <p:spPr bwMode="auto">
          <a:xfrm>
            <a:off x="11043591" y="4347673"/>
            <a:ext cx="423515" cy="94209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04" name="Rounded Rectangle 2058"/>
          <p:cNvSpPr/>
          <p:nvPr/>
        </p:nvSpPr>
        <p:spPr bwMode="auto">
          <a:xfrm>
            <a:off x="11511887" y="4429425"/>
            <a:ext cx="350013" cy="778594"/>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ea typeface="Segoe UI" pitchFamily="34" charset="0"/>
              <a:cs typeface="Segoe UI" pitchFamily="34" charset="0"/>
            </a:endParaRPr>
          </a:p>
        </p:txBody>
      </p:sp>
      <p:cxnSp>
        <p:nvCxnSpPr>
          <p:cNvPr id="209" name="Straight Arrow Connector 208"/>
          <p:cNvCxnSpPr/>
          <p:nvPr/>
        </p:nvCxnSpPr>
        <p:spPr>
          <a:xfrm flipH="1">
            <a:off x="6788150" y="3676979"/>
            <a:ext cx="323030" cy="739363"/>
          </a:xfrm>
          <a:prstGeom prst="straightConnector1">
            <a:avLst/>
          </a:prstGeom>
          <a:ln w="38100" cap="rnd">
            <a:solidFill>
              <a:schemeClr val="accent1"/>
            </a:solidFill>
            <a:prstDash val="sysDot"/>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39366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2063"/>
                                        </p:tgtEl>
                                        <p:attrNameLst>
                                          <p:attrName>style.visibility</p:attrName>
                                        </p:attrNameLst>
                                      </p:cBhvr>
                                      <p:to>
                                        <p:strVal val="visible"/>
                                      </p:to>
                                    </p:set>
                                    <p:animEffect transition="in" filter="fade">
                                      <p:cBhvr>
                                        <p:cTn id="13" dur="500"/>
                                        <p:tgtEl>
                                          <p:spTgt spid="2063"/>
                                        </p:tgtEl>
                                      </p:cBhvr>
                                    </p:animEffect>
                                  </p:childTnLst>
                                </p:cTn>
                              </p:par>
                              <p:par>
                                <p:cTn id="14" presetID="10" presetClass="entr" presetSubtype="0" fill="hold" nodeType="withEffect">
                                  <p:stCondLst>
                                    <p:cond delay="0"/>
                                  </p:stCondLst>
                                  <p:childTnLst>
                                    <p:set>
                                      <p:cBhvr>
                                        <p:cTn id="15" dur="1" fill="hold">
                                          <p:stCondLst>
                                            <p:cond delay="0"/>
                                          </p:stCondLst>
                                        </p:cTn>
                                        <p:tgtEl>
                                          <p:spTgt spid="248"/>
                                        </p:tgtEl>
                                        <p:attrNameLst>
                                          <p:attrName>style.visibility</p:attrName>
                                        </p:attrNameLst>
                                      </p:cBhvr>
                                      <p:to>
                                        <p:strVal val="visible"/>
                                      </p:to>
                                    </p:set>
                                    <p:animEffect transition="in" filter="fade">
                                      <p:cBhvr>
                                        <p:cTn id="16" dur="500"/>
                                        <p:tgtEl>
                                          <p:spTgt spid="248"/>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left)">
                                      <p:cBhvr>
                                        <p:cTn id="27" dur="500"/>
                                        <p:tgtEl>
                                          <p:spTgt spid="45"/>
                                        </p:tgtEl>
                                      </p:cBhvr>
                                    </p:animEffect>
                                  </p:childTnLst>
                                </p:cTn>
                              </p:par>
                              <p:par>
                                <p:cTn id="28" presetID="22" presetClass="entr" presetSubtype="8" fill="hold" nodeType="withEffect">
                                  <p:stCondLst>
                                    <p:cond delay="0"/>
                                  </p:stCondLst>
                                  <p:childTnLst>
                                    <p:set>
                                      <p:cBhvr>
                                        <p:cTn id="29" dur="1" fill="hold">
                                          <p:stCondLst>
                                            <p:cond delay="0"/>
                                          </p:stCondLst>
                                        </p:cTn>
                                        <p:tgtEl>
                                          <p:spTgt spid="2051"/>
                                        </p:tgtEl>
                                        <p:attrNameLst>
                                          <p:attrName>style.visibility</p:attrName>
                                        </p:attrNameLst>
                                      </p:cBhvr>
                                      <p:to>
                                        <p:strVal val="visible"/>
                                      </p:to>
                                    </p:set>
                                    <p:animEffect transition="in" filter="wipe(left)">
                                      <p:cBhvr>
                                        <p:cTn id="30" dur="500"/>
                                        <p:tgtEl>
                                          <p:spTgt spid="2051"/>
                                        </p:tgtEl>
                                      </p:cBhvr>
                                    </p:animEffect>
                                  </p:childTnLst>
                                </p:cTn>
                              </p:par>
                            </p:childTnLst>
                          </p:cTn>
                        </p:par>
                        <p:par>
                          <p:cTn id="31" fill="hold">
                            <p:stCondLst>
                              <p:cond delay="500"/>
                            </p:stCondLst>
                            <p:childTnLst>
                              <p:par>
                                <p:cTn id="32" presetID="42" presetClass="path" presetSubtype="0" accel="50000" decel="50000" fill="hold" nodeType="afterEffect">
                                  <p:stCondLst>
                                    <p:cond delay="0"/>
                                  </p:stCondLst>
                                  <p:childTnLst>
                                    <p:animMotion origin="layout" path="M 2.89175E-7 -6.20227E-7 L 0.25974 0.00625 " pathEditMode="relative" rAng="0" ptsTypes="AA">
                                      <p:cBhvr>
                                        <p:cTn id="33" dur="1000" fill="hold"/>
                                        <p:tgtEl>
                                          <p:spTgt spid="28"/>
                                        </p:tgtEl>
                                        <p:attrNameLst>
                                          <p:attrName>ppt_x</p:attrName>
                                          <p:attrName>ppt_y</p:attrName>
                                        </p:attrNameLst>
                                      </p:cBhvr>
                                      <p:rCtr x="12987" y="301"/>
                                    </p:animMotion>
                                  </p:childTnLst>
                                </p:cTn>
                              </p:par>
                              <p:par>
                                <p:cTn id="34" presetID="6" presetClass="emph" presetSubtype="0" fill="hold" nodeType="withEffect">
                                  <p:stCondLst>
                                    <p:cond delay="0"/>
                                  </p:stCondLst>
                                  <p:childTnLst>
                                    <p:animScale>
                                      <p:cBhvr>
                                        <p:cTn id="35" dur="1000" fill="hold"/>
                                        <p:tgtEl>
                                          <p:spTgt spid="28"/>
                                        </p:tgtEl>
                                      </p:cBhvr>
                                      <p:by x="35000" y="35000"/>
                                    </p:animScale>
                                  </p:childTnLst>
                                </p:cTn>
                              </p:par>
                              <p:par>
                                <p:cTn id="36" presetID="42" presetClass="path" presetSubtype="0" accel="50000" decel="50000" fill="hold" nodeType="withEffect">
                                  <p:stCondLst>
                                    <p:cond delay="0"/>
                                  </p:stCondLst>
                                  <p:childTnLst>
                                    <p:animMotion origin="layout" path="M 2.03178E-6 -1.85185E-6 L 0.30034 0.00625 " pathEditMode="relative" rAng="0" ptsTypes="AA">
                                      <p:cBhvr>
                                        <p:cTn id="37" dur="1000" fill="hold"/>
                                        <p:tgtEl>
                                          <p:spTgt spid="18"/>
                                        </p:tgtEl>
                                        <p:attrNameLst>
                                          <p:attrName>ppt_x</p:attrName>
                                          <p:attrName>ppt_y</p:attrName>
                                        </p:attrNameLst>
                                      </p:cBhvr>
                                      <p:rCtr x="15017" y="301"/>
                                    </p:animMotion>
                                  </p:childTnLst>
                                </p:cTn>
                              </p:par>
                              <p:par>
                                <p:cTn id="38" presetID="6" presetClass="emph" presetSubtype="0" fill="hold" nodeType="withEffect">
                                  <p:stCondLst>
                                    <p:cond delay="0"/>
                                  </p:stCondLst>
                                  <p:childTnLst>
                                    <p:animScale>
                                      <p:cBhvr>
                                        <p:cTn id="39" dur="1000" fill="hold"/>
                                        <p:tgtEl>
                                          <p:spTgt spid="18"/>
                                        </p:tgtEl>
                                      </p:cBhvr>
                                      <p:by x="35000" y="35000"/>
                                    </p:animScale>
                                  </p:childTnLst>
                                </p:cTn>
                              </p:par>
                              <p:par>
                                <p:cTn id="40" presetID="42" presetClass="path" presetSubtype="0" accel="50000" decel="50000" fill="hold" nodeType="withEffect">
                                  <p:stCondLst>
                                    <p:cond delay="0"/>
                                  </p:stCondLst>
                                  <p:childTnLst>
                                    <p:animMotion origin="layout" path="M -3.35504E-6 -1.85185E-6 L 0.34046 0.00625 " pathEditMode="relative" rAng="0" ptsTypes="AA">
                                      <p:cBhvr>
                                        <p:cTn id="41" dur="1000" fill="hold"/>
                                        <p:tgtEl>
                                          <p:spTgt spid="2063"/>
                                        </p:tgtEl>
                                        <p:attrNameLst>
                                          <p:attrName>ppt_x</p:attrName>
                                          <p:attrName>ppt_y</p:attrName>
                                        </p:attrNameLst>
                                      </p:cBhvr>
                                      <p:rCtr x="17023" y="301"/>
                                    </p:animMotion>
                                  </p:childTnLst>
                                </p:cTn>
                              </p:par>
                              <p:par>
                                <p:cTn id="42" presetID="6" presetClass="emph" presetSubtype="0" fill="hold" nodeType="withEffect">
                                  <p:stCondLst>
                                    <p:cond delay="0"/>
                                  </p:stCondLst>
                                  <p:childTnLst>
                                    <p:animScale>
                                      <p:cBhvr>
                                        <p:cTn id="43" dur="1000" fill="hold"/>
                                        <p:tgtEl>
                                          <p:spTgt spid="2063"/>
                                        </p:tgtEl>
                                      </p:cBhvr>
                                      <p:by x="35000" y="35000"/>
                                    </p:animScale>
                                  </p:childTnLst>
                                </p:cTn>
                              </p:par>
                              <p:par>
                                <p:cTn id="44" presetID="42" presetClass="path" presetSubtype="0" accel="50000" decel="50000" fill="hold" nodeType="withEffect">
                                  <p:stCondLst>
                                    <p:cond delay="0"/>
                                  </p:stCondLst>
                                  <p:childTnLst>
                                    <p:animMotion origin="layout" path="M -3.5504E-6 -1.11111E-6 L 0.25971 0.07824 " pathEditMode="relative" rAng="0" ptsTypes="AA">
                                      <p:cBhvr>
                                        <p:cTn id="45" dur="1000" fill="hold"/>
                                        <p:tgtEl>
                                          <p:spTgt spid="248"/>
                                        </p:tgtEl>
                                        <p:attrNameLst>
                                          <p:attrName>ppt_x</p:attrName>
                                          <p:attrName>ppt_y</p:attrName>
                                        </p:attrNameLst>
                                      </p:cBhvr>
                                      <p:rCtr x="12985" y="3912"/>
                                    </p:animMotion>
                                  </p:childTnLst>
                                </p:cTn>
                              </p:par>
                              <p:par>
                                <p:cTn id="46" presetID="6" presetClass="emph" presetSubtype="0" fill="hold" nodeType="withEffect">
                                  <p:stCondLst>
                                    <p:cond delay="0"/>
                                  </p:stCondLst>
                                  <p:childTnLst>
                                    <p:animScale>
                                      <p:cBhvr>
                                        <p:cTn id="47" dur="1000" fill="hold"/>
                                        <p:tgtEl>
                                          <p:spTgt spid="248"/>
                                        </p:tgtEl>
                                      </p:cBhvr>
                                      <p:by x="35000" y="35000"/>
                                    </p:animScale>
                                  </p:childTnLst>
                                </p:cTn>
                              </p:par>
                              <p:par>
                                <p:cTn id="48" presetID="42" presetClass="path" presetSubtype="0" accel="50000" decel="50000" fill="hold" nodeType="withEffect">
                                  <p:stCondLst>
                                    <p:cond delay="0"/>
                                  </p:stCondLst>
                                  <p:childTnLst>
                                    <p:animMotion origin="layout" path="M 2.03178E-6 -1.11111E-6 L 0.30034 0.07824 " pathEditMode="relative" rAng="0" ptsTypes="AA">
                                      <p:cBhvr>
                                        <p:cTn id="49" dur="1000" fill="hold"/>
                                        <p:tgtEl>
                                          <p:spTgt spid="19"/>
                                        </p:tgtEl>
                                        <p:attrNameLst>
                                          <p:attrName>ppt_x</p:attrName>
                                          <p:attrName>ppt_y</p:attrName>
                                        </p:attrNameLst>
                                      </p:cBhvr>
                                      <p:rCtr x="15017" y="3912"/>
                                    </p:animMotion>
                                  </p:childTnLst>
                                </p:cTn>
                              </p:par>
                              <p:par>
                                <p:cTn id="50" presetID="6" presetClass="emph" presetSubtype="0" fill="hold" nodeType="withEffect">
                                  <p:stCondLst>
                                    <p:cond delay="0"/>
                                  </p:stCondLst>
                                  <p:childTnLst>
                                    <p:animScale>
                                      <p:cBhvr>
                                        <p:cTn id="51" dur="1000" fill="hold"/>
                                        <p:tgtEl>
                                          <p:spTgt spid="19"/>
                                        </p:tgtEl>
                                      </p:cBhvr>
                                      <p:by x="35000" y="35000"/>
                                    </p:animScale>
                                  </p:childTnLst>
                                </p:cTn>
                              </p:par>
                              <p:par>
                                <p:cTn id="52" presetID="42" presetClass="path" presetSubtype="0" accel="50000" decel="50000" fill="hold" nodeType="withEffect">
                                  <p:stCondLst>
                                    <p:cond delay="0"/>
                                  </p:stCondLst>
                                  <p:childTnLst>
                                    <p:animMotion origin="layout" path="M -3.35504E-6 -1.11111E-6 L 0.34046 0.07824 " pathEditMode="relative" rAng="0" ptsTypes="AA">
                                      <p:cBhvr>
                                        <p:cTn id="53" dur="1000" fill="hold"/>
                                        <p:tgtEl>
                                          <p:spTgt spid="21"/>
                                        </p:tgtEl>
                                        <p:attrNameLst>
                                          <p:attrName>ppt_x</p:attrName>
                                          <p:attrName>ppt_y</p:attrName>
                                        </p:attrNameLst>
                                      </p:cBhvr>
                                      <p:rCtr x="17023" y="3912"/>
                                    </p:animMotion>
                                  </p:childTnLst>
                                </p:cTn>
                              </p:par>
                              <p:par>
                                <p:cTn id="54" presetID="6" presetClass="emph" presetSubtype="0" fill="hold" nodeType="withEffect">
                                  <p:stCondLst>
                                    <p:cond delay="0"/>
                                  </p:stCondLst>
                                  <p:childTnLst>
                                    <p:animScale>
                                      <p:cBhvr>
                                        <p:cTn id="55" dur="1000" fill="hold"/>
                                        <p:tgtEl>
                                          <p:spTgt spid="21"/>
                                        </p:tgtEl>
                                      </p:cBhvr>
                                      <p:by x="35000" y="35000"/>
                                    </p:animScale>
                                  </p:childTnLst>
                                </p:cTn>
                              </p:par>
                            </p:childTnLst>
                          </p:cTn>
                        </p:par>
                        <p:par>
                          <p:cTn id="56" fill="hold">
                            <p:stCondLst>
                              <p:cond delay="1500"/>
                            </p:stCondLst>
                            <p:childTnLst>
                              <p:par>
                                <p:cTn id="57" presetID="10" presetClass="exit" presetSubtype="0" fill="hold" nodeType="afterEffect">
                                  <p:stCondLst>
                                    <p:cond delay="0"/>
                                  </p:stCondLst>
                                  <p:childTnLst>
                                    <p:animEffect transition="out" filter="fade">
                                      <p:cBhvr>
                                        <p:cTn id="58" dur="500"/>
                                        <p:tgtEl>
                                          <p:spTgt spid="28"/>
                                        </p:tgtEl>
                                      </p:cBhvr>
                                    </p:animEffect>
                                    <p:set>
                                      <p:cBhvr>
                                        <p:cTn id="59" dur="1" fill="hold">
                                          <p:stCondLst>
                                            <p:cond delay="499"/>
                                          </p:stCondLst>
                                        </p:cTn>
                                        <p:tgtEl>
                                          <p:spTgt spid="28"/>
                                        </p:tgtEl>
                                        <p:attrNameLst>
                                          <p:attrName>style.visibility</p:attrName>
                                        </p:attrNameLst>
                                      </p:cBhvr>
                                      <p:to>
                                        <p:strVal val="hidden"/>
                                      </p:to>
                                    </p:set>
                                  </p:childTnLst>
                                </p:cTn>
                              </p:par>
                              <p:par>
                                <p:cTn id="60" presetID="10" presetClass="exit" presetSubtype="0" fill="hold" nodeType="withEffect">
                                  <p:stCondLst>
                                    <p:cond delay="0"/>
                                  </p:stCondLst>
                                  <p:childTnLst>
                                    <p:animEffect transition="out" filter="fad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par>
                                <p:cTn id="63" presetID="10" presetClass="exit" presetSubtype="0" fill="hold" nodeType="withEffect">
                                  <p:stCondLst>
                                    <p:cond delay="0"/>
                                  </p:stCondLst>
                                  <p:childTnLst>
                                    <p:animEffect transition="out" filter="fade">
                                      <p:cBhvr>
                                        <p:cTn id="64" dur="500"/>
                                        <p:tgtEl>
                                          <p:spTgt spid="2063"/>
                                        </p:tgtEl>
                                      </p:cBhvr>
                                    </p:animEffect>
                                    <p:set>
                                      <p:cBhvr>
                                        <p:cTn id="65" dur="1" fill="hold">
                                          <p:stCondLst>
                                            <p:cond delay="499"/>
                                          </p:stCondLst>
                                        </p:cTn>
                                        <p:tgtEl>
                                          <p:spTgt spid="2063"/>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248"/>
                                        </p:tgtEl>
                                      </p:cBhvr>
                                    </p:animEffect>
                                    <p:set>
                                      <p:cBhvr>
                                        <p:cTn id="68" dur="1" fill="hold">
                                          <p:stCondLst>
                                            <p:cond delay="499"/>
                                          </p:stCondLst>
                                        </p:cTn>
                                        <p:tgtEl>
                                          <p:spTgt spid="248"/>
                                        </p:tgtEl>
                                        <p:attrNameLst>
                                          <p:attrName>style.visibility</p:attrName>
                                        </p:attrNameLst>
                                      </p:cBhvr>
                                      <p:to>
                                        <p:strVal val="hidden"/>
                                      </p:to>
                                    </p:set>
                                  </p:childTnLst>
                                </p:cTn>
                              </p:par>
                              <p:par>
                                <p:cTn id="69" presetID="10" presetClass="exit" presetSubtype="0" fill="hold" nodeType="withEffect">
                                  <p:stCondLst>
                                    <p:cond delay="0"/>
                                  </p:stCondLst>
                                  <p:childTnLst>
                                    <p:animEffect transition="out" filter="fade">
                                      <p:cBhvr>
                                        <p:cTn id="70" dur="500"/>
                                        <p:tgtEl>
                                          <p:spTgt spid="19"/>
                                        </p:tgtEl>
                                      </p:cBhvr>
                                    </p:animEffect>
                                    <p:set>
                                      <p:cBhvr>
                                        <p:cTn id="71" dur="1" fill="hold">
                                          <p:stCondLst>
                                            <p:cond delay="499"/>
                                          </p:stCondLst>
                                        </p:cTn>
                                        <p:tgtEl>
                                          <p:spTgt spid="19"/>
                                        </p:tgtEl>
                                        <p:attrNameLst>
                                          <p:attrName>style.visibility</p:attrName>
                                        </p:attrNameLst>
                                      </p:cBhvr>
                                      <p:to>
                                        <p:strVal val="hidden"/>
                                      </p:to>
                                    </p:set>
                                  </p:childTnLst>
                                </p:cTn>
                              </p:par>
                              <p:par>
                                <p:cTn id="72" presetID="10" presetClass="exit" presetSubtype="0" fill="hold" nodeType="withEffect">
                                  <p:stCondLst>
                                    <p:cond delay="0"/>
                                  </p:stCondLst>
                                  <p:childTnLst>
                                    <p:animEffect transition="out" filter="fade">
                                      <p:cBhvr>
                                        <p:cTn id="73" dur="500"/>
                                        <p:tgtEl>
                                          <p:spTgt spid="21"/>
                                        </p:tgtEl>
                                      </p:cBhvr>
                                    </p:animEffect>
                                    <p:set>
                                      <p:cBhvr>
                                        <p:cTn id="74" dur="1" fill="hold">
                                          <p:stCondLst>
                                            <p:cond delay="499"/>
                                          </p:stCondLst>
                                        </p:cTn>
                                        <p:tgtEl>
                                          <p:spTgt spid="21"/>
                                        </p:tgtEl>
                                        <p:attrNameLst>
                                          <p:attrName>style.visibility</p:attrName>
                                        </p:attrNameLst>
                                      </p:cBhvr>
                                      <p:to>
                                        <p:strVal val="hidden"/>
                                      </p:to>
                                    </p:set>
                                  </p:childTnLst>
                                </p:cTn>
                              </p:par>
                            </p:childTnLst>
                          </p:cTn>
                        </p:par>
                        <p:par>
                          <p:cTn id="75" fill="hold">
                            <p:stCondLst>
                              <p:cond delay="2000"/>
                            </p:stCondLst>
                            <p:childTnLst>
                              <p:par>
                                <p:cTn id="76" presetID="10" presetClass="exit" presetSubtype="0" fill="hold" nodeType="afterEffect">
                                  <p:stCondLst>
                                    <p:cond delay="0"/>
                                  </p:stCondLst>
                                  <p:childTnLst>
                                    <p:animEffect transition="out" filter="fade">
                                      <p:cBhvr>
                                        <p:cTn id="77" dur="500"/>
                                        <p:tgtEl>
                                          <p:spTgt spid="45"/>
                                        </p:tgtEl>
                                      </p:cBhvr>
                                    </p:animEffect>
                                    <p:set>
                                      <p:cBhvr>
                                        <p:cTn id="78" dur="1" fill="hold">
                                          <p:stCondLst>
                                            <p:cond delay="499"/>
                                          </p:stCondLst>
                                        </p:cTn>
                                        <p:tgtEl>
                                          <p:spTgt spid="45"/>
                                        </p:tgtEl>
                                        <p:attrNameLst>
                                          <p:attrName>style.visibility</p:attrName>
                                        </p:attrNameLst>
                                      </p:cBhvr>
                                      <p:to>
                                        <p:strVal val="hidden"/>
                                      </p:to>
                                    </p:set>
                                  </p:childTnLst>
                                </p:cTn>
                              </p:par>
                              <p:par>
                                <p:cTn id="79" presetID="42" presetClass="path" presetSubtype="0" accel="50000" decel="50000" fill="hold" nodeType="withEffect">
                                  <p:stCondLst>
                                    <p:cond delay="0"/>
                                  </p:stCondLst>
                                  <p:childTnLst>
                                    <p:animMotion origin="layout" path="M -3.5504E-6 5.27534E-7 L 0.25958 -0.18579 " pathEditMode="relative" rAng="0" ptsTypes="AA">
                                      <p:cBhvr>
                                        <p:cTn id="80" dur="1000" fill="hold"/>
                                        <p:tgtEl>
                                          <p:spTgt spid="165"/>
                                        </p:tgtEl>
                                        <p:attrNameLst>
                                          <p:attrName>ppt_x</p:attrName>
                                          <p:attrName>ppt_y</p:attrName>
                                        </p:attrNameLst>
                                      </p:cBhvr>
                                      <p:rCtr x="12972" y="-9301"/>
                                    </p:animMotion>
                                  </p:childTnLst>
                                </p:cTn>
                              </p:par>
                              <p:par>
                                <p:cTn id="81" presetID="6" presetClass="emph" presetSubtype="0" fill="hold" nodeType="withEffect">
                                  <p:stCondLst>
                                    <p:cond delay="0"/>
                                  </p:stCondLst>
                                  <p:childTnLst>
                                    <p:animScale>
                                      <p:cBhvr>
                                        <p:cTn id="82" dur="1000" fill="hold"/>
                                        <p:tgtEl>
                                          <p:spTgt spid="165"/>
                                        </p:tgtEl>
                                      </p:cBhvr>
                                      <p:by x="35000" y="35000"/>
                                    </p:animScale>
                                  </p:childTnLst>
                                </p:cTn>
                              </p:par>
                              <p:par>
                                <p:cTn id="83" presetID="42" presetClass="path" presetSubtype="0" accel="50000" decel="50000" fill="hold" nodeType="withEffect">
                                  <p:stCondLst>
                                    <p:cond delay="0"/>
                                  </p:stCondLst>
                                  <p:childTnLst>
                                    <p:animMotion origin="layout" path="M 2.03178E-6 5.27534E-7 L 0.30021 -0.18579 " pathEditMode="relative" rAng="0" ptsTypes="AA">
                                      <p:cBhvr>
                                        <p:cTn id="84" dur="1000" fill="hold"/>
                                        <p:tgtEl>
                                          <p:spTgt spid="155"/>
                                        </p:tgtEl>
                                        <p:attrNameLst>
                                          <p:attrName>ppt_x</p:attrName>
                                          <p:attrName>ppt_y</p:attrName>
                                        </p:attrNameLst>
                                      </p:cBhvr>
                                      <p:rCtr x="15004" y="-9301"/>
                                    </p:animMotion>
                                  </p:childTnLst>
                                </p:cTn>
                              </p:par>
                              <p:par>
                                <p:cTn id="85" presetID="6" presetClass="emph" presetSubtype="0" fill="hold" nodeType="withEffect">
                                  <p:stCondLst>
                                    <p:cond delay="0"/>
                                  </p:stCondLst>
                                  <p:childTnLst>
                                    <p:animScale>
                                      <p:cBhvr>
                                        <p:cTn id="86" dur="1000" fill="hold"/>
                                        <p:tgtEl>
                                          <p:spTgt spid="155"/>
                                        </p:tgtEl>
                                      </p:cBhvr>
                                      <p:by x="35000" y="35000"/>
                                    </p:animScale>
                                  </p:childTnLst>
                                </p:cTn>
                              </p:par>
                              <p:par>
                                <p:cTn id="87" presetID="42" presetClass="path" presetSubtype="0" accel="50000" decel="50000" fill="hold" nodeType="withEffect">
                                  <p:stCondLst>
                                    <p:cond delay="0"/>
                                  </p:stCondLst>
                                  <p:childTnLst>
                                    <p:animMotion origin="layout" path="M -3.35504E-6 5.27534E-7 L 0.34033 -0.18579 " pathEditMode="relative" rAng="0" ptsTypes="AA">
                                      <p:cBhvr>
                                        <p:cTn id="88" dur="1000" fill="hold"/>
                                        <p:tgtEl>
                                          <p:spTgt spid="147"/>
                                        </p:tgtEl>
                                        <p:attrNameLst>
                                          <p:attrName>ppt_x</p:attrName>
                                          <p:attrName>ppt_y</p:attrName>
                                        </p:attrNameLst>
                                      </p:cBhvr>
                                      <p:rCtr x="17010" y="-9301"/>
                                    </p:animMotion>
                                  </p:childTnLst>
                                </p:cTn>
                              </p:par>
                              <p:par>
                                <p:cTn id="89" presetID="6" presetClass="emph" presetSubtype="0" fill="hold" nodeType="withEffect">
                                  <p:stCondLst>
                                    <p:cond delay="0"/>
                                  </p:stCondLst>
                                  <p:childTnLst>
                                    <p:animScale>
                                      <p:cBhvr>
                                        <p:cTn id="90" dur="1000" fill="hold"/>
                                        <p:tgtEl>
                                          <p:spTgt spid="147"/>
                                        </p:tgtEl>
                                      </p:cBhvr>
                                      <p:by x="35000" y="35000"/>
                                    </p:animScale>
                                  </p:childTnLst>
                                </p:cTn>
                              </p:par>
                              <p:par>
                                <p:cTn id="91" presetID="42" presetClass="path" presetSubtype="0" accel="50000" decel="50000" fill="hold" nodeType="withEffect">
                                  <p:stCondLst>
                                    <p:cond delay="0"/>
                                  </p:stCondLst>
                                  <p:childTnLst>
                                    <p:animMotion origin="layout" path="M -3.5504E-6 -2.04535E-6 L 0.25958 -0.11383 " pathEditMode="relative" rAng="0" ptsTypes="AA">
                                      <p:cBhvr>
                                        <p:cTn id="92" dur="1000" fill="hold"/>
                                        <p:tgtEl>
                                          <p:spTgt spid="5"/>
                                        </p:tgtEl>
                                        <p:attrNameLst>
                                          <p:attrName>ppt_x</p:attrName>
                                          <p:attrName>ppt_y</p:attrName>
                                        </p:attrNameLst>
                                      </p:cBhvr>
                                      <p:rCtr x="12972" y="-5692"/>
                                    </p:animMotion>
                                  </p:childTnLst>
                                </p:cTn>
                              </p:par>
                              <p:par>
                                <p:cTn id="93" presetID="6" presetClass="emph" presetSubtype="0" fill="hold" nodeType="withEffect">
                                  <p:stCondLst>
                                    <p:cond delay="0"/>
                                  </p:stCondLst>
                                  <p:childTnLst>
                                    <p:animScale>
                                      <p:cBhvr>
                                        <p:cTn id="94" dur="1000" fill="hold"/>
                                        <p:tgtEl>
                                          <p:spTgt spid="5"/>
                                        </p:tgtEl>
                                      </p:cBhvr>
                                      <p:by x="35000" y="35000"/>
                                    </p:animScale>
                                  </p:childTnLst>
                                </p:cTn>
                              </p:par>
                              <p:par>
                                <p:cTn id="95" presetID="42" presetClass="path" presetSubtype="0" accel="50000" decel="50000" fill="hold" nodeType="withEffect">
                                  <p:stCondLst>
                                    <p:cond delay="0"/>
                                  </p:stCondLst>
                                  <p:childTnLst>
                                    <p:animMotion origin="layout" path="M 2.03178E-6 -2.04535E-6 L 0.30021 -0.11383 " pathEditMode="relative" rAng="0" ptsTypes="AA">
                                      <p:cBhvr>
                                        <p:cTn id="96" dur="1000" fill="hold"/>
                                        <p:tgtEl>
                                          <p:spTgt spid="152"/>
                                        </p:tgtEl>
                                        <p:attrNameLst>
                                          <p:attrName>ppt_x</p:attrName>
                                          <p:attrName>ppt_y</p:attrName>
                                        </p:attrNameLst>
                                      </p:cBhvr>
                                      <p:rCtr x="15004" y="-5692"/>
                                    </p:animMotion>
                                  </p:childTnLst>
                                </p:cTn>
                              </p:par>
                              <p:par>
                                <p:cTn id="97" presetID="6" presetClass="emph" presetSubtype="0" fill="hold" nodeType="withEffect">
                                  <p:stCondLst>
                                    <p:cond delay="0"/>
                                  </p:stCondLst>
                                  <p:childTnLst>
                                    <p:animScale>
                                      <p:cBhvr>
                                        <p:cTn id="98" dur="1000" fill="hold"/>
                                        <p:tgtEl>
                                          <p:spTgt spid="152"/>
                                        </p:tgtEl>
                                      </p:cBhvr>
                                      <p:by x="35000" y="35000"/>
                                    </p:animScale>
                                  </p:childTnLst>
                                </p:cTn>
                              </p:par>
                              <p:par>
                                <p:cTn id="99" presetID="42" presetClass="path" presetSubtype="0" accel="50000" decel="50000" fill="hold" nodeType="withEffect">
                                  <p:stCondLst>
                                    <p:cond delay="0"/>
                                  </p:stCondLst>
                                  <p:childTnLst>
                                    <p:animMotion origin="layout" path="M 1.25E-6 -1.11111E-6 L 0.3401 -0.11389 " pathEditMode="relative" rAng="0" ptsTypes="AA">
                                      <p:cBhvr>
                                        <p:cTn id="100" dur="1000" fill="hold"/>
                                        <p:tgtEl>
                                          <p:spTgt spid="158"/>
                                        </p:tgtEl>
                                        <p:attrNameLst>
                                          <p:attrName>ppt_x</p:attrName>
                                          <p:attrName>ppt_y</p:attrName>
                                        </p:attrNameLst>
                                      </p:cBhvr>
                                      <p:rCtr x="17005" y="-5694"/>
                                    </p:animMotion>
                                  </p:childTnLst>
                                </p:cTn>
                              </p:par>
                              <p:par>
                                <p:cTn id="101" presetID="6" presetClass="emph" presetSubtype="0" fill="hold" nodeType="withEffect">
                                  <p:stCondLst>
                                    <p:cond delay="0"/>
                                  </p:stCondLst>
                                  <p:childTnLst>
                                    <p:animScale>
                                      <p:cBhvr>
                                        <p:cTn id="102" dur="1000" fill="hold"/>
                                        <p:tgtEl>
                                          <p:spTgt spid="158"/>
                                        </p:tgtEl>
                                      </p:cBhvr>
                                      <p:by x="35000" y="35000"/>
                                    </p:animScale>
                                  </p:childTnLst>
                                </p:cTn>
                              </p:par>
                            </p:childTnLst>
                          </p:cTn>
                        </p:par>
                        <p:par>
                          <p:cTn id="103" fill="hold">
                            <p:stCondLst>
                              <p:cond delay="3000"/>
                            </p:stCondLst>
                            <p:childTnLst>
                              <p:par>
                                <p:cTn id="104" presetID="10" presetClass="exit" presetSubtype="0" fill="hold" nodeType="afterEffect">
                                  <p:stCondLst>
                                    <p:cond delay="0"/>
                                  </p:stCondLst>
                                  <p:childTnLst>
                                    <p:animEffect transition="out" filter="fade">
                                      <p:cBhvr>
                                        <p:cTn id="105" dur="500"/>
                                        <p:tgtEl>
                                          <p:spTgt spid="165"/>
                                        </p:tgtEl>
                                      </p:cBhvr>
                                    </p:animEffect>
                                    <p:set>
                                      <p:cBhvr>
                                        <p:cTn id="106" dur="1" fill="hold">
                                          <p:stCondLst>
                                            <p:cond delay="499"/>
                                          </p:stCondLst>
                                        </p:cTn>
                                        <p:tgtEl>
                                          <p:spTgt spid="165"/>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155"/>
                                        </p:tgtEl>
                                      </p:cBhvr>
                                    </p:animEffect>
                                    <p:set>
                                      <p:cBhvr>
                                        <p:cTn id="109" dur="1" fill="hold">
                                          <p:stCondLst>
                                            <p:cond delay="499"/>
                                          </p:stCondLst>
                                        </p:cTn>
                                        <p:tgtEl>
                                          <p:spTgt spid="155"/>
                                        </p:tgtEl>
                                        <p:attrNameLst>
                                          <p:attrName>style.visibility</p:attrName>
                                        </p:attrNameLst>
                                      </p:cBhvr>
                                      <p:to>
                                        <p:strVal val="hidden"/>
                                      </p:to>
                                    </p:set>
                                  </p:childTnLst>
                                </p:cTn>
                              </p:par>
                              <p:par>
                                <p:cTn id="110" presetID="10" presetClass="exit" presetSubtype="0" fill="hold" nodeType="withEffect">
                                  <p:stCondLst>
                                    <p:cond delay="0"/>
                                  </p:stCondLst>
                                  <p:childTnLst>
                                    <p:animEffect transition="out" filter="fade">
                                      <p:cBhvr>
                                        <p:cTn id="111" dur="500"/>
                                        <p:tgtEl>
                                          <p:spTgt spid="147"/>
                                        </p:tgtEl>
                                      </p:cBhvr>
                                    </p:animEffect>
                                    <p:set>
                                      <p:cBhvr>
                                        <p:cTn id="112" dur="1" fill="hold">
                                          <p:stCondLst>
                                            <p:cond delay="499"/>
                                          </p:stCondLst>
                                        </p:cTn>
                                        <p:tgtEl>
                                          <p:spTgt spid="147"/>
                                        </p:tgtEl>
                                        <p:attrNameLst>
                                          <p:attrName>style.visibility</p:attrName>
                                        </p:attrNameLst>
                                      </p:cBhvr>
                                      <p:to>
                                        <p:strVal val="hidden"/>
                                      </p:to>
                                    </p:set>
                                  </p:childTnLst>
                                </p:cTn>
                              </p:par>
                              <p:par>
                                <p:cTn id="113" presetID="10" presetClass="exit" presetSubtype="0" fill="hold" nodeType="withEffect">
                                  <p:stCondLst>
                                    <p:cond delay="0"/>
                                  </p:stCondLst>
                                  <p:childTnLst>
                                    <p:animEffect transition="out" filter="fade">
                                      <p:cBhvr>
                                        <p:cTn id="114" dur="500"/>
                                        <p:tgtEl>
                                          <p:spTgt spid="5"/>
                                        </p:tgtEl>
                                      </p:cBhvr>
                                    </p:animEffect>
                                    <p:set>
                                      <p:cBhvr>
                                        <p:cTn id="115" dur="1" fill="hold">
                                          <p:stCondLst>
                                            <p:cond delay="499"/>
                                          </p:stCondLst>
                                        </p:cTn>
                                        <p:tgtEl>
                                          <p:spTgt spid="5"/>
                                        </p:tgtEl>
                                        <p:attrNameLst>
                                          <p:attrName>style.visibility</p:attrName>
                                        </p:attrNameLst>
                                      </p:cBhvr>
                                      <p:to>
                                        <p:strVal val="hidden"/>
                                      </p:to>
                                    </p:set>
                                  </p:childTnLst>
                                </p:cTn>
                              </p:par>
                              <p:par>
                                <p:cTn id="116" presetID="10" presetClass="exit" presetSubtype="0" fill="hold" nodeType="withEffect">
                                  <p:stCondLst>
                                    <p:cond delay="0"/>
                                  </p:stCondLst>
                                  <p:childTnLst>
                                    <p:animEffect transition="out" filter="fade">
                                      <p:cBhvr>
                                        <p:cTn id="117" dur="500"/>
                                        <p:tgtEl>
                                          <p:spTgt spid="152"/>
                                        </p:tgtEl>
                                      </p:cBhvr>
                                    </p:animEffect>
                                    <p:set>
                                      <p:cBhvr>
                                        <p:cTn id="118" dur="1" fill="hold">
                                          <p:stCondLst>
                                            <p:cond delay="499"/>
                                          </p:stCondLst>
                                        </p:cTn>
                                        <p:tgtEl>
                                          <p:spTgt spid="152"/>
                                        </p:tgtEl>
                                        <p:attrNameLst>
                                          <p:attrName>style.visibility</p:attrName>
                                        </p:attrNameLst>
                                      </p:cBhvr>
                                      <p:to>
                                        <p:strVal val="hidden"/>
                                      </p:to>
                                    </p:set>
                                  </p:childTnLst>
                                </p:cTn>
                              </p:par>
                              <p:par>
                                <p:cTn id="119" presetID="10" presetClass="exit" presetSubtype="0" fill="hold" nodeType="withEffect">
                                  <p:stCondLst>
                                    <p:cond delay="0"/>
                                  </p:stCondLst>
                                  <p:childTnLst>
                                    <p:animEffect transition="out" filter="fade">
                                      <p:cBhvr>
                                        <p:cTn id="120" dur="500"/>
                                        <p:tgtEl>
                                          <p:spTgt spid="158"/>
                                        </p:tgtEl>
                                      </p:cBhvr>
                                    </p:animEffect>
                                    <p:set>
                                      <p:cBhvr>
                                        <p:cTn id="121" dur="1" fill="hold">
                                          <p:stCondLst>
                                            <p:cond delay="499"/>
                                          </p:stCondLst>
                                        </p:cTn>
                                        <p:tgtEl>
                                          <p:spTgt spid="158"/>
                                        </p:tgtEl>
                                        <p:attrNameLst>
                                          <p:attrName>style.visibility</p:attrName>
                                        </p:attrNameLst>
                                      </p:cBhvr>
                                      <p:to>
                                        <p:strVal val="hidden"/>
                                      </p:to>
                                    </p:set>
                                  </p:childTnLst>
                                </p:cTn>
                              </p:par>
                            </p:childTnLst>
                          </p:cTn>
                        </p:par>
                        <p:par>
                          <p:cTn id="122" fill="hold">
                            <p:stCondLst>
                              <p:cond delay="3500"/>
                            </p:stCondLst>
                            <p:childTnLst>
                              <p:par>
                                <p:cTn id="123" presetID="10" presetClass="exit" presetSubtype="0" fill="hold" nodeType="afterEffect">
                                  <p:stCondLst>
                                    <p:cond delay="0"/>
                                  </p:stCondLst>
                                  <p:childTnLst>
                                    <p:animEffect transition="out" filter="fade">
                                      <p:cBhvr>
                                        <p:cTn id="124" dur="500"/>
                                        <p:tgtEl>
                                          <p:spTgt spid="2051"/>
                                        </p:tgtEl>
                                      </p:cBhvr>
                                    </p:animEffect>
                                    <p:set>
                                      <p:cBhvr>
                                        <p:cTn id="125" dur="1" fill="hold">
                                          <p:stCondLst>
                                            <p:cond delay="499"/>
                                          </p:stCondLst>
                                        </p:cTn>
                                        <p:tgtEl>
                                          <p:spTgt spid="2051"/>
                                        </p:tgtEl>
                                        <p:attrNameLst>
                                          <p:attrName>style.visibility</p:attrName>
                                        </p:attrNameLst>
                                      </p:cBhvr>
                                      <p:to>
                                        <p:strVal val="hidden"/>
                                      </p:to>
                                    </p:se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nodeType="clickEffect">
                                  <p:stCondLst>
                                    <p:cond delay="0"/>
                                  </p:stCondLst>
                                  <p:childTnLst>
                                    <p:set>
                                      <p:cBhvr>
                                        <p:cTn id="129" dur="1" fill="hold">
                                          <p:stCondLst>
                                            <p:cond delay="0"/>
                                          </p:stCondLst>
                                        </p:cTn>
                                        <p:tgtEl>
                                          <p:spTgt spid="2053"/>
                                        </p:tgtEl>
                                        <p:attrNameLst>
                                          <p:attrName>style.visibility</p:attrName>
                                        </p:attrNameLst>
                                      </p:cBhvr>
                                      <p:to>
                                        <p:strVal val="visible"/>
                                      </p:to>
                                    </p:set>
                                    <p:animEffect transition="in" filter="fade">
                                      <p:cBhvr>
                                        <p:cTn id="130" dur="500"/>
                                        <p:tgtEl>
                                          <p:spTgt spid="2053"/>
                                        </p:tgtEl>
                                      </p:cBhvr>
                                    </p:animEffect>
                                  </p:childTnLst>
                                </p:cTn>
                              </p:par>
                              <p:par>
                                <p:cTn id="131" presetID="10" presetClass="entr" presetSubtype="0" fill="hold" nodeType="withEffect">
                                  <p:stCondLst>
                                    <p:cond delay="0"/>
                                  </p:stCondLst>
                                  <p:childTnLst>
                                    <p:set>
                                      <p:cBhvr>
                                        <p:cTn id="132" dur="1" fill="hold">
                                          <p:stCondLst>
                                            <p:cond delay="0"/>
                                          </p:stCondLst>
                                        </p:cTn>
                                        <p:tgtEl>
                                          <p:spTgt spid="2056"/>
                                        </p:tgtEl>
                                        <p:attrNameLst>
                                          <p:attrName>style.visibility</p:attrName>
                                        </p:attrNameLst>
                                      </p:cBhvr>
                                      <p:to>
                                        <p:strVal val="visible"/>
                                      </p:to>
                                    </p:set>
                                    <p:animEffect transition="in" filter="fade">
                                      <p:cBhvr>
                                        <p:cTn id="133" dur="500"/>
                                        <p:tgtEl>
                                          <p:spTgt spid="2056"/>
                                        </p:tgtEl>
                                      </p:cBhvr>
                                    </p:animEffect>
                                  </p:childTnLst>
                                </p:cTn>
                              </p:par>
                              <p:par>
                                <p:cTn id="134" presetID="10" presetClass="entr" presetSubtype="0" fill="hold" nodeType="withEffect">
                                  <p:stCondLst>
                                    <p:cond delay="0"/>
                                  </p:stCondLst>
                                  <p:childTnLst>
                                    <p:set>
                                      <p:cBhvr>
                                        <p:cTn id="135" dur="1" fill="hold">
                                          <p:stCondLst>
                                            <p:cond delay="0"/>
                                          </p:stCondLst>
                                        </p:cTn>
                                        <p:tgtEl>
                                          <p:spTgt spid="83"/>
                                        </p:tgtEl>
                                        <p:attrNameLst>
                                          <p:attrName>style.visibility</p:attrName>
                                        </p:attrNameLst>
                                      </p:cBhvr>
                                      <p:to>
                                        <p:strVal val="visible"/>
                                      </p:to>
                                    </p:set>
                                    <p:animEffect transition="in" filter="fade">
                                      <p:cBhvr>
                                        <p:cTn id="136" dur="500"/>
                                        <p:tgtEl>
                                          <p:spTgt spid="83"/>
                                        </p:tgtEl>
                                      </p:cBhvr>
                                    </p:animEffect>
                                  </p:childTnLst>
                                </p:cTn>
                              </p:par>
                              <p:par>
                                <p:cTn id="137" presetID="10" presetClass="entr" presetSubtype="0" fill="hold" nodeType="withEffect">
                                  <p:stCondLst>
                                    <p:cond delay="0"/>
                                  </p:stCondLst>
                                  <p:childTnLst>
                                    <p:set>
                                      <p:cBhvr>
                                        <p:cTn id="138" dur="1" fill="hold">
                                          <p:stCondLst>
                                            <p:cond delay="0"/>
                                          </p:stCondLst>
                                        </p:cTn>
                                        <p:tgtEl>
                                          <p:spTgt spid="110"/>
                                        </p:tgtEl>
                                        <p:attrNameLst>
                                          <p:attrName>style.visibility</p:attrName>
                                        </p:attrNameLst>
                                      </p:cBhvr>
                                      <p:to>
                                        <p:strVal val="visible"/>
                                      </p:to>
                                    </p:set>
                                    <p:animEffect transition="in" filter="fade">
                                      <p:cBhvr>
                                        <p:cTn id="139" dur="500"/>
                                        <p:tgtEl>
                                          <p:spTgt spid="110"/>
                                        </p:tgtEl>
                                      </p:cBhvr>
                                    </p:animEffect>
                                  </p:childTnLst>
                                </p:cTn>
                              </p:par>
                              <p:par>
                                <p:cTn id="140" presetID="10" presetClass="entr" presetSubtype="0" fill="hold" nodeType="withEffect">
                                  <p:stCondLst>
                                    <p:cond delay="0"/>
                                  </p:stCondLst>
                                  <p:childTnLst>
                                    <p:set>
                                      <p:cBhvr>
                                        <p:cTn id="141" dur="1" fill="hold">
                                          <p:stCondLst>
                                            <p:cond delay="0"/>
                                          </p:stCondLst>
                                        </p:cTn>
                                        <p:tgtEl>
                                          <p:spTgt spid="24"/>
                                        </p:tgtEl>
                                        <p:attrNameLst>
                                          <p:attrName>style.visibility</p:attrName>
                                        </p:attrNameLst>
                                      </p:cBhvr>
                                      <p:to>
                                        <p:strVal val="visible"/>
                                      </p:to>
                                    </p:set>
                                    <p:animEffect transition="in" filter="fade">
                                      <p:cBhvr>
                                        <p:cTn id="142" dur="500"/>
                                        <p:tgtEl>
                                          <p:spTgt spid="24"/>
                                        </p:tgtEl>
                                      </p:cBhvr>
                                    </p:animEffect>
                                  </p:childTnLst>
                                </p:cTn>
                              </p:par>
                              <p:par>
                                <p:cTn id="143" presetID="10" presetClass="entr" presetSubtype="0" fill="hold" nodeType="withEffect">
                                  <p:stCondLst>
                                    <p:cond delay="0"/>
                                  </p:stCondLst>
                                  <p:childTnLst>
                                    <p:set>
                                      <p:cBhvr>
                                        <p:cTn id="144" dur="1" fill="hold">
                                          <p:stCondLst>
                                            <p:cond delay="0"/>
                                          </p:stCondLst>
                                        </p:cTn>
                                        <p:tgtEl>
                                          <p:spTgt spid="77"/>
                                        </p:tgtEl>
                                        <p:attrNameLst>
                                          <p:attrName>style.visibility</p:attrName>
                                        </p:attrNameLst>
                                      </p:cBhvr>
                                      <p:to>
                                        <p:strVal val="visible"/>
                                      </p:to>
                                    </p:set>
                                    <p:animEffect transition="in" filter="fade">
                                      <p:cBhvr>
                                        <p:cTn id="145" dur="500"/>
                                        <p:tgtEl>
                                          <p:spTgt spid="77"/>
                                        </p:tgtEl>
                                      </p:cBhvr>
                                    </p:animEffect>
                                  </p:childTnLst>
                                </p:cTn>
                              </p:par>
                            </p:childTnLst>
                          </p:cTn>
                        </p:par>
                        <p:par>
                          <p:cTn id="146" fill="hold">
                            <p:stCondLst>
                              <p:cond delay="500"/>
                            </p:stCondLst>
                            <p:childTnLst>
                              <p:par>
                                <p:cTn id="147" presetID="42" presetClass="path" presetSubtype="0" accel="50000" decel="50000" fill="hold" nodeType="afterEffect">
                                  <p:stCondLst>
                                    <p:cond delay="0"/>
                                  </p:stCondLst>
                                  <p:childTnLst>
                                    <p:animMotion origin="layout" path="M 2.25319E-6 -2.04535E-6 L -0.27481 0.07821 " pathEditMode="relative" rAng="0" ptsTypes="AA">
                                      <p:cBhvr>
                                        <p:cTn id="148" dur="1000" fill="hold"/>
                                        <p:tgtEl>
                                          <p:spTgt spid="2053"/>
                                        </p:tgtEl>
                                        <p:attrNameLst>
                                          <p:attrName>ppt_x</p:attrName>
                                          <p:attrName>ppt_y</p:attrName>
                                        </p:attrNameLst>
                                      </p:cBhvr>
                                      <p:rCtr x="-13741" y="3910"/>
                                    </p:animMotion>
                                  </p:childTnLst>
                                </p:cTn>
                              </p:par>
                              <p:par>
                                <p:cTn id="149" presetID="6" presetClass="emph" presetSubtype="0" fill="hold" nodeType="withEffect">
                                  <p:stCondLst>
                                    <p:cond delay="0"/>
                                  </p:stCondLst>
                                  <p:childTnLst>
                                    <p:animScale>
                                      <p:cBhvr>
                                        <p:cTn id="150" dur="1000" fill="hold"/>
                                        <p:tgtEl>
                                          <p:spTgt spid="2053"/>
                                        </p:tgtEl>
                                      </p:cBhvr>
                                      <p:by x="35000" y="35000"/>
                                    </p:animScale>
                                  </p:childTnLst>
                                </p:cTn>
                              </p:par>
                              <p:par>
                                <p:cTn id="151" presetID="42" presetClass="path" presetSubtype="0" accel="50000" decel="50000" fill="hold" nodeType="withEffect">
                                  <p:stCondLst>
                                    <p:cond delay="250"/>
                                  </p:stCondLst>
                                  <p:childTnLst>
                                    <p:animMotion origin="layout" path="M -2.84449E-6 -2.04535E-6 L -0.31518 0.07821 " pathEditMode="relative" rAng="0" ptsTypes="AA">
                                      <p:cBhvr>
                                        <p:cTn id="152" dur="1000" fill="hold"/>
                                        <p:tgtEl>
                                          <p:spTgt spid="2056"/>
                                        </p:tgtEl>
                                        <p:attrNameLst>
                                          <p:attrName>ppt_x</p:attrName>
                                          <p:attrName>ppt_y</p:attrName>
                                        </p:attrNameLst>
                                      </p:cBhvr>
                                      <p:rCtr x="-15759" y="3910"/>
                                    </p:animMotion>
                                  </p:childTnLst>
                                </p:cTn>
                              </p:par>
                              <p:par>
                                <p:cTn id="153" presetID="6" presetClass="emph" presetSubtype="0" fill="hold" nodeType="withEffect">
                                  <p:stCondLst>
                                    <p:cond delay="250"/>
                                  </p:stCondLst>
                                  <p:childTnLst>
                                    <p:animScale>
                                      <p:cBhvr>
                                        <p:cTn id="154" dur="1000" fill="hold"/>
                                        <p:tgtEl>
                                          <p:spTgt spid="2056"/>
                                        </p:tgtEl>
                                      </p:cBhvr>
                                      <p:by x="35000" y="35000"/>
                                    </p:animScale>
                                  </p:childTnLst>
                                </p:cTn>
                              </p:par>
                              <p:par>
                                <p:cTn id="155" presetID="42" presetClass="path" presetSubtype="0" accel="50000" decel="50000" fill="hold" nodeType="withEffect">
                                  <p:stCondLst>
                                    <p:cond delay="500"/>
                                  </p:stCondLst>
                                  <p:childTnLst>
                                    <p:animMotion origin="layout" path="M 2.05783E-6 -2.04535E-6 L -0.35556 0.07821 " pathEditMode="relative" rAng="0" ptsTypes="AA">
                                      <p:cBhvr>
                                        <p:cTn id="156" dur="1000" fill="hold"/>
                                        <p:tgtEl>
                                          <p:spTgt spid="83"/>
                                        </p:tgtEl>
                                        <p:attrNameLst>
                                          <p:attrName>ppt_x</p:attrName>
                                          <p:attrName>ppt_y</p:attrName>
                                        </p:attrNameLst>
                                      </p:cBhvr>
                                      <p:rCtr x="-17778" y="3910"/>
                                    </p:animMotion>
                                  </p:childTnLst>
                                </p:cTn>
                              </p:par>
                              <p:par>
                                <p:cTn id="157" presetID="6" presetClass="emph" presetSubtype="0" fill="hold" nodeType="withEffect">
                                  <p:stCondLst>
                                    <p:cond delay="500"/>
                                  </p:stCondLst>
                                  <p:childTnLst>
                                    <p:animScale>
                                      <p:cBhvr>
                                        <p:cTn id="158" dur="1000" fill="hold"/>
                                        <p:tgtEl>
                                          <p:spTgt spid="83"/>
                                        </p:tgtEl>
                                      </p:cBhvr>
                                      <p:by x="35000" y="35000"/>
                                    </p:animScale>
                                  </p:childTnLst>
                                </p:cTn>
                              </p:par>
                              <p:par>
                                <p:cTn id="159" presetID="42" presetClass="path" presetSubtype="0" accel="50000" decel="50000" fill="hold" nodeType="withEffect">
                                  <p:stCondLst>
                                    <p:cond delay="750"/>
                                  </p:stCondLst>
                                  <p:childTnLst>
                                    <p:animMotion origin="layout" path="M 2.25319E-6 1.9019E-6 L -0.27481 0.00648 " pathEditMode="relative" rAng="0" ptsTypes="AA">
                                      <p:cBhvr>
                                        <p:cTn id="160" dur="1000" fill="hold"/>
                                        <p:tgtEl>
                                          <p:spTgt spid="110"/>
                                        </p:tgtEl>
                                        <p:attrNameLst>
                                          <p:attrName>ppt_x</p:attrName>
                                          <p:attrName>ppt_y</p:attrName>
                                        </p:attrNameLst>
                                      </p:cBhvr>
                                      <p:rCtr x="-13741" y="324"/>
                                    </p:animMotion>
                                  </p:childTnLst>
                                </p:cTn>
                              </p:par>
                              <p:par>
                                <p:cTn id="161" presetID="6" presetClass="emph" presetSubtype="0" fill="hold" nodeType="withEffect">
                                  <p:stCondLst>
                                    <p:cond delay="750"/>
                                  </p:stCondLst>
                                  <p:childTnLst>
                                    <p:animScale>
                                      <p:cBhvr>
                                        <p:cTn id="162" dur="1000" fill="hold"/>
                                        <p:tgtEl>
                                          <p:spTgt spid="110"/>
                                        </p:tgtEl>
                                      </p:cBhvr>
                                      <p:by x="35000" y="35000"/>
                                    </p:animScale>
                                  </p:childTnLst>
                                </p:cTn>
                              </p:par>
                              <p:par>
                                <p:cTn id="163" presetID="42" presetClass="path" presetSubtype="0" accel="50000" decel="50000" fill="hold" nodeType="withEffect">
                                  <p:stCondLst>
                                    <p:cond delay="1000"/>
                                  </p:stCondLst>
                                  <p:childTnLst>
                                    <p:animMotion origin="layout" path="M -2.84449E-6 1.9019E-6 L -0.30789 0.00648 " pathEditMode="relative" rAng="0" ptsTypes="AA">
                                      <p:cBhvr>
                                        <p:cTn id="164" dur="1000" fill="hold"/>
                                        <p:tgtEl>
                                          <p:spTgt spid="24"/>
                                        </p:tgtEl>
                                        <p:attrNameLst>
                                          <p:attrName>ppt_x</p:attrName>
                                          <p:attrName>ppt_y</p:attrName>
                                        </p:attrNameLst>
                                      </p:cBhvr>
                                      <p:rCtr x="-15395" y="324"/>
                                    </p:animMotion>
                                  </p:childTnLst>
                                </p:cTn>
                              </p:par>
                              <p:par>
                                <p:cTn id="165" presetID="6" presetClass="emph" presetSubtype="0" fill="hold" nodeType="withEffect">
                                  <p:stCondLst>
                                    <p:cond delay="1000"/>
                                  </p:stCondLst>
                                  <p:childTnLst>
                                    <p:animScale>
                                      <p:cBhvr>
                                        <p:cTn id="166" dur="1000" fill="hold"/>
                                        <p:tgtEl>
                                          <p:spTgt spid="24"/>
                                        </p:tgtEl>
                                      </p:cBhvr>
                                      <p:by x="35000" y="35000"/>
                                    </p:animScale>
                                  </p:childTnLst>
                                </p:cTn>
                              </p:par>
                              <p:par>
                                <p:cTn id="167" presetID="42" presetClass="path" presetSubtype="0" accel="50000" decel="50000" fill="hold" nodeType="withEffect">
                                  <p:stCondLst>
                                    <p:cond delay="1250"/>
                                  </p:stCondLst>
                                  <p:childTnLst>
                                    <p:animMotion origin="layout" path="M 2.05783E-6 1.9019E-6 L -0.34827 0.00648 " pathEditMode="relative" rAng="0" ptsTypes="AA">
                                      <p:cBhvr>
                                        <p:cTn id="168" dur="1000" fill="hold"/>
                                        <p:tgtEl>
                                          <p:spTgt spid="77"/>
                                        </p:tgtEl>
                                        <p:attrNameLst>
                                          <p:attrName>ppt_x</p:attrName>
                                          <p:attrName>ppt_y</p:attrName>
                                        </p:attrNameLst>
                                      </p:cBhvr>
                                      <p:rCtr x="-17413" y="324"/>
                                    </p:animMotion>
                                  </p:childTnLst>
                                </p:cTn>
                              </p:par>
                              <p:par>
                                <p:cTn id="169" presetID="6" presetClass="emph" presetSubtype="0" fill="hold" nodeType="withEffect">
                                  <p:stCondLst>
                                    <p:cond delay="1250"/>
                                  </p:stCondLst>
                                  <p:childTnLst>
                                    <p:animScale>
                                      <p:cBhvr>
                                        <p:cTn id="170" dur="1000" fill="hold"/>
                                        <p:tgtEl>
                                          <p:spTgt spid="77"/>
                                        </p:tgtEl>
                                      </p:cBhvr>
                                      <p:by x="35000" y="35000"/>
                                    </p:animScale>
                                  </p:childTnLst>
                                </p:cTn>
                              </p:par>
                            </p:childTnLst>
                          </p:cTn>
                        </p:par>
                        <p:par>
                          <p:cTn id="171" fill="hold">
                            <p:stCondLst>
                              <p:cond delay="2750"/>
                            </p:stCondLst>
                            <p:childTnLst>
                              <p:par>
                                <p:cTn id="172" presetID="10" presetClass="exit" presetSubtype="0" fill="hold" nodeType="afterEffect">
                                  <p:stCondLst>
                                    <p:cond delay="0"/>
                                  </p:stCondLst>
                                  <p:childTnLst>
                                    <p:animEffect transition="out" filter="fade">
                                      <p:cBhvr>
                                        <p:cTn id="173" dur="500"/>
                                        <p:tgtEl>
                                          <p:spTgt spid="2053"/>
                                        </p:tgtEl>
                                      </p:cBhvr>
                                    </p:animEffect>
                                    <p:set>
                                      <p:cBhvr>
                                        <p:cTn id="174" dur="1" fill="hold">
                                          <p:stCondLst>
                                            <p:cond delay="499"/>
                                          </p:stCondLst>
                                        </p:cTn>
                                        <p:tgtEl>
                                          <p:spTgt spid="2053"/>
                                        </p:tgtEl>
                                        <p:attrNameLst>
                                          <p:attrName>style.visibility</p:attrName>
                                        </p:attrNameLst>
                                      </p:cBhvr>
                                      <p:to>
                                        <p:strVal val="hidden"/>
                                      </p:to>
                                    </p:set>
                                  </p:childTnLst>
                                </p:cTn>
                              </p:par>
                              <p:par>
                                <p:cTn id="175" presetID="10" presetClass="exit" presetSubtype="0" fill="hold" nodeType="withEffect">
                                  <p:stCondLst>
                                    <p:cond delay="0"/>
                                  </p:stCondLst>
                                  <p:childTnLst>
                                    <p:animEffect transition="out" filter="fade">
                                      <p:cBhvr>
                                        <p:cTn id="176" dur="500"/>
                                        <p:tgtEl>
                                          <p:spTgt spid="2056"/>
                                        </p:tgtEl>
                                      </p:cBhvr>
                                    </p:animEffect>
                                    <p:set>
                                      <p:cBhvr>
                                        <p:cTn id="177" dur="1" fill="hold">
                                          <p:stCondLst>
                                            <p:cond delay="499"/>
                                          </p:stCondLst>
                                        </p:cTn>
                                        <p:tgtEl>
                                          <p:spTgt spid="2056"/>
                                        </p:tgtEl>
                                        <p:attrNameLst>
                                          <p:attrName>style.visibility</p:attrName>
                                        </p:attrNameLst>
                                      </p:cBhvr>
                                      <p:to>
                                        <p:strVal val="hidden"/>
                                      </p:to>
                                    </p:set>
                                  </p:childTnLst>
                                </p:cTn>
                              </p:par>
                              <p:par>
                                <p:cTn id="178" presetID="10" presetClass="exit" presetSubtype="0" fill="hold" nodeType="withEffect">
                                  <p:stCondLst>
                                    <p:cond delay="0"/>
                                  </p:stCondLst>
                                  <p:childTnLst>
                                    <p:animEffect transition="out" filter="fade">
                                      <p:cBhvr>
                                        <p:cTn id="179" dur="500"/>
                                        <p:tgtEl>
                                          <p:spTgt spid="83"/>
                                        </p:tgtEl>
                                      </p:cBhvr>
                                    </p:animEffect>
                                    <p:set>
                                      <p:cBhvr>
                                        <p:cTn id="180" dur="1" fill="hold">
                                          <p:stCondLst>
                                            <p:cond delay="499"/>
                                          </p:stCondLst>
                                        </p:cTn>
                                        <p:tgtEl>
                                          <p:spTgt spid="83"/>
                                        </p:tgtEl>
                                        <p:attrNameLst>
                                          <p:attrName>style.visibility</p:attrName>
                                        </p:attrNameLst>
                                      </p:cBhvr>
                                      <p:to>
                                        <p:strVal val="hidden"/>
                                      </p:to>
                                    </p:set>
                                  </p:childTnLst>
                                </p:cTn>
                              </p:par>
                              <p:par>
                                <p:cTn id="181" presetID="10" presetClass="exit" presetSubtype="0" fill="hold" nodeType="withEffect">
                                  <p:stCondLst>
                                    <p:cond delay="0"/>
                                  </p:stCondLst>
                                  <p:childTnLst>
                                    <p:animEffect transition="out" filter="fade">
                                      <p:cBhvr>
                                        <p:cTn id="182" dur="500"/>
                                        <p:tgtEl>
                                          <p:spTgt spid="110"/>
                                        </p:tgtEl>
                                      </p:cBhvr>
                                    </p:animEffect>
                                    <p:set>
                                      <p:cBhvr>
                                        <p:cTn id="183" dur="1" fill="hold">
                                          <p:stCondLst>
                                            <p:cond delay="499"/>
                                          </p:stCondLst>
                                        </p:cTn>
                                        <p:tgtEl>
                                          <p:spTgt spid="110"/>
                                        </p:tgtEl>
                                        <p:attrNameLst>
                                          <p:attrName>style.visibility</p:attrName>
                                        </p:attrNameLst>
                                      </p:cBhvr>
                                      <p:to>
                                        <p:strVal val="hidden"/>
                                      </p:to>
                                    </p:set>
                                  </p:childTnLst>
                                </p:cTn>
                              </p:par>
                              <p:par>
                                <p:cTn id="184" presetID="10" presetClass="exit" presetSubtype="0" fill="hold" nodeType="withEffect">
                                  <p:stCondLst>
                                    <p:cond delay="0"/>
                                  </p:stCondLst>
                                  <p:childTnLst>
                                    <p:animEffect transition="out" filter="fade">
                                      <p:cBhvr>
                                        <p:cTn id="185" dur="500"/>
                                        <p:tgtEl>
                                          <p:spTgt spid="24"/>
                                        </p:tgtEl>
                                      </p:cBhvr>
                                    </p:animEffect>
                                    <p:set>
                                      <p:cBhvr>
                                        <p:cTn id="186" dur="1" fill="hold">
                                          <p:stCondLst>
                                            <p:cond delay="499"/>
                                          </p:stCondLst>
                                        </p:cTn>
                                        <p:tgtEl>
                                          <p:spTgt spid="24"/>
                                        </p:tgtEl>
                                        <p:attrNameLst>
                                          <p:attrName>style.visibility</p:attrName>
                                        </p:attrNameLst>
                                      </p:cBhvr>
                                      <p:to>
                                        <p:strVal val="hidden"/>
                                      </p:to>
                                    </p:set>
                                  </p:childTnLst>
                                </p:cTn>
                              </p:par>
                              <p:par>
                                <p:cTn id="187" presetID="10" presetClass="exit" presetSubtype="0" fill="hold" nodeType="withEffect">
                                  <p:stCondLst>
                                    <p:cond delay="0"/>
                                  </p:stCondLst>
                                  <p:childTnLst>
                                    <p:animEffect transition="out" filter="fade">
                                      <p:cBhvr>
                                        <p:cTn id="188" dur="500"/>
                                        <p:tgtEl>
                                          <p:spTgt spid="77"/>
                                        </p:tgtEl>
                                      </p:cBhvr>
                                    </p:animEffect>
                                    <p:set>
                                      <p:cBhvr>
                                        <p:cTn id="189" dur="1" fill="hold">
                                          <p:stCondLst>
                                            <p:cond delay="499"/>
                                          </p:stCondLst>
                                        </p:cTn>
                                        <p:tgtEl>
                                          <p:spTgt spid="77"/>
                                        </p:tgtEl>
                                        <p:attrNameLst>
                                          <p:attrName>style.visibility</p:attrName>
                                        </p:attrNameLst>
                                      </p:cBhvr>
                                      <p:to>
                                        <p:strVal val="hidden"/>
                                      </p:to>
                                    </p:set>
                                  </p:childTnLst>
                                </p:cTn>
                              </p:par>
                            </p:childTnLst>
                          </p:cTn>
                        </p:par>
                        <p:par>
                          <p:cTn id="190" fill="hold">
                            <p:stCondLst>
                              <p:cond delay="3250"/>
                            </p:stCondLst>
                            <p:childTnLst>
                              <p:par>
                                <p:cTn id="191" presetID="10" presetClass="entr" presetSubtype="0" fill="hold" nodeType="afterEffect">
                                  <p:stCondLst>
                                    <p:cond delay="0"/>
                                  </p:stCondLst>
                                  <p:childTnLst>
                                    <p:set>
                                      <p:cBhvr>
                                        <p:cTn id="192" dur="1" fill="hold">
                                          <p:stCondLst>
                                            <p:cond delay="0"/>
                                          </p:stCondLst>
                                        </p:cTn>
                                        <p:tgtEl>
                                          <p:spTgt spid="178"/>
                                        </p:tgtEl>
                                        <p:attrNameLst>
                                          <p:attrName>style.visibility</p:attrName>
                                        </p:attrNameLst>
                                      </p:cBhvr>
                                      <p:to>
                                        <p:strVal val="visible"/>
                                      </p:to>
                                    </p:set>
                                    <p:animEffect transition="in" filter="fade">
                                      <p:cBhvr>
                                        <p:cTn id="193" dur="500"/>
                                        <p:tgtEl>
                                          <p:spTgt spid="178"/>
                                        </p:tgtEl>
                                      </p:cBhvr>
                                    </p:animEffect>
                                  </p:childTnLst>
                                </p:cTn>
                              </p:par>
                              <p:par>
                                <p:cTn id="194" presetID="10" presetClass="entr" presetSubtype="0" fill="hold" nodeType="withEffect">
                                  <p:stCondLst>
                                    <p:cond delay="0"/>
                                  </p:stCondLst>
                                  <p:childTnLst>
                                    <p:set>
                                      <p:cBhvr>
                                        <p:cTn id="195" dur="1" fill="hold">
                                          <p:stCondLst>
                                            <p:cond delay="0"/>
                                          </p:stCondLst>
                                        </p:cTn>
                                        <p:tgtEl>
                                          <p:spTgt spid="184"/>
                                        </p:tgtEl>
                                        <p:attrNameLst>
                                          <p:attrName>style.visibility</p:attrName>
                                        </p:attrNameLst>
                                      </p:cBhvr>
                                      <p:to>
                                        <p:strVal val="visible"/>
                                      </p:to>
                                    </p:set>
                                    <p:animEffect transition="in" filter="fade">
                                      <p:cBhvr>
                                        <p:cTn id="196" dur="500"/>
                                        <p:tgtEl>
                                          <p:spTgt spid="184"/>
                                        </p:tgtEl>
                                      </p:cBhvr>
                                    </p:animEffect>
                                  </p:childTnLst>
                                </p:cTn>
                              </p:par>
                              <p:par>
                                <p:cTn id="197" presetID="10" presetClass="entr" presetSubtype="0" fill="hold" nodeType="withEffect">
                                  <p:stCondLst>
                                    <p:cond delay="0"/>
                                  </p:stCondLst>
                                  <p:childTnLst>
                                    <p:set>
                                      <p:cBhvr>
                                        <p:cTn id="198" dur="1" fill="hold">
                                          <p:stCondLst>
                                            <p:cond delay="0"/>
                                          </p:stCondLst>
                                        </p:cTn>
                                        <p:tgtEl>
                                          <p:spTgt spid="175"/>
                                        </p:tgtEl>
                                        <p:attrNameLst>
                                          <p:attrName>style.visibility</p:attrName>
                                        </p:attrNameLst>
                                      </p:cBhvr>
                                      <p:to>
                                        <p:strVal val="visible"/>
                                      </p:to>
                                    </p:set>
                                    <p:animEffect transition="in" filter="fade">
                                      <p:cBhvr>
                                        <p:cTn id="199" dur="500"/>
                                        <p:tgtEl>
                                          <p:spTgt spid="175"/>
                                        </p:tgtEl>
                                      </p:cBhvr>
                                    </p:animEffect>
                                  </p:childTnLst>
                                </p:cTn>
                              </p:par>
                              <p:par>
                                <p:cTn id="200" presetID="10" presetClass="entr" presetSubtype="0" fill="hold" nodeType="withEffect">
                                  <p:stCondLst>
                                    <p:cond delay="0"/>
                                  </p:stCondLst>
                                  <p:childTnLst>
                                    <p:set>
                                      <p:cBhvr>
                                        <p:cTn id="201" dur="1" fill="hold">
                                          <p:stCondLst>
                                            <p:cond delay="0"/>
                                          </p:stCondLst>
                                        </p:cTn>
                                        <p:tgtEl>
                                          <p:spTgt spid="181"/>
                                        </p:tgtEl>
                                        <p:attrNameLst>
                                          <p:attrName>style.visibility</p:attrName>
                                        </p:attrNameLst>
                                      </p:cBhvr>
                                      <p:to>
                                        <p:strVal val="visible"/>
                                      </p:to>
                                    </p:set>
                                    <p:animEffect transition="in" filter="fade">
                                      <p:cBhvr>
                                        <p:cTn id="202" dur="500"/>
                                        <p:tgtEl>
                                          <p:spTgt spid="181"/>
                                        </p:tgtEl>
                                      </p:cBhvr>
                                    </p:animEffect>
                                  </p:childTnLst>
                                </p:cTn>
                              </p:par>
                              <p:par>
                                <p:cTn id="203" presetID="10" presetClass="entr" presetSubtype="0" fill="hold" nodeType="withEffect">
                                  <p:stCondLst>
                                    <p:cond delay="0"/>
                                  </p:stCondLst>
                                  <p:childTnLst>
                                    <p:set>
                                      <p:cBhvr>
                                        <p:cTn id="204" dur="1" fill="hold">
                                          <p:stCondLst>
                                            <p:cond delay="0"/>
                                          </p:stCondLst>
                                        </p:cTn>
                                        <p:tgtEl>
                                          <p:spTgt spid="169"/>
                                        </p:tgtEl>
                                        <p:attrNameLst>
                                          <p:attrName>style.visibility</p:attrName>
                                        </p:attrNameLst>
                                      </p:cBhvr>
                                      <p:to>
                                        <p:strVal val="visible"/>
                                      </p:to>
                                    </p:set>
                                    <p:animEffect transition="in" filter="fade">
                                      <p:cBhvr>
                                        <p:cTn id="205" dur="500"/>
                                        <p:tgtEl>
                                          <p:spTgt spid="169"/>
                                        </p:tgtEl>
                                      </p:cBhvr>
                                    </p:animEffect>
                                  </p:childTnLst>
                                </p:cTn>
                              </p:par>
                              <p:par>
                                <p:cTn id="206" presetID="10" presetClass="entr" presetSubtype="0" fill="hold" nodeType="withEffect">
                                  <p:stCondLst>
                                    <p:cond delay="0"/>
                                  </p:stCondLst>
                                  <p:childTnLst>
                                    <p:set>
                                      <p:cBhvr>
                                        <p:cTn id="207" dur="1" fill="hold">
                                          <p:stCondLst>
                                            <p:cond delay="0"/>
                                          </p:stCondLst>
                                        </p:cTn>
                                        <p:tgtEl>
                                          <p:spTgt spid="172"/>
                                        </p:tgtEl>
                                        <p:attrNameLst>
                                          <p:attrName>style.visibility</p:attrName>
                                        </p:attrNameLst>
                                      </p:cBhvr>
                                      <p:to>
                                        <p:strVal val="visible"/>
                                      </p:to>
                                    </p:set>
                                    <p:animEffect transition="in" filter="fade">
                                      <p:cBhvr>
                                        <p:cTn id="208" dur="500"/>
                                        <p:tgtEl>
                                          <p:spTgt spid="172"/>
                                        </p:tgtEl>
                                      </p:cBhvr>
                                    </p:animEffect>
                                  </p:childTnLst>
                                </p:cTn>
                              </p:par>
                              <p:par>
                                <p:cTn id="209" presetID="42" presetClass="path" presetSubtype="0" accel="50000" decel="50000" fill="hold" nodeType="withEffect">
                                  <p:stCondLst>
                                    <p:cond delay="0"/>
                                  </p:stCondLst>
                                  <p:childTnLst>
                                    <p:animMotion origin="layout" path="M 2.25319E-6 -1.11111E-6 L 2.25319E-6 -0.14143 " pathEditMode="relative" rAng="0" ptsTypes="AA">
                                      <p:cBhvr>
                                        <p:cTn id="210" dur="1000" fill="hold"/>
                                        <p:tgtEl>
                                          <p:spTgt spid="178"/>
                                        </p:tgtEl>
                                        <p:attrNameLst>
                                          <p:attrName>ppt_x</p:attrName>
                                          <p:attrName>ppt_y</p:attrName>
                                        </p:attrNameLst>
                                      </p:cBhvr>
                                      <p:rCtr x="0" y="-7083"/>
                                    </p:animMotion>
                                  </p:childTnLst>
                                </p:cTn>
                              </p:par>
                            </p:childTnLst>
                          </p:cTn>
                        </p:par>
                        <p:par>
                          <p:cTn id="211" fill="hold">
                            <p:stCondLst>
                              <p:cond delay="4250"/>
                            </p:stCondLst>
                            <p:childTnLst>
                              <p:par>
                                <p:cTn id="212" presetID="35" presetClass="path" presetSubtype="0" accel="50000" decel="50000" fill="hold" nodeType="afterEffect">
                                  <p:stCondLst>
                                    <p:cond delay="0"/>
                                  </p:stCondLst>
                                  <p:childTnLst>
                                    <p:animMotion origin="layout" path="M 2.25319E-6 -0.14143 L -0.26752 -0.1412 " pathEditMode="relative" rAng="0" ptsTypes="AA">
                                      <p:cBhvr>
                                        <p:cTn id="213" dur="1000" fill="hold"/>
                                        <p:tgtEl>
                                          <p:spTgt spid="178"/>
                                        </p:tgtEl>
                                        <p:attrNameLst>
                                          <p:attrName>ppt_x</p:attrName>
                                          <p:attrName>ppt_y</p:attrName>
                                        </p:attrNameLst>
                                      </p:cBhvr>
                                      <p:rCtr x="-13376" y="0"/>
                                    </p:animMotion>
                                  </p:childTnLst>
                                </p:cTn>
                              </p:par>
                              <p:par>
                                <p:cTn id="214" presetID="6" presetClass="emph" presetSubtype="0" fill="hold" nodeType="withEffect">
                                  <p:stCondLst>
                                    <p:cond delay="0"/>
                                  </p:stCondLst>
                                  <p:childTnLst>
                                    <p:animScale>
                                      <p:cBhvr>
                                        <p:cTn id="215" dur="1000" fill="hold"/>
                                        <p:tgtEl>
                                          <p:spTgt spid="178"/>
                                        </p:tgtEl>
                                      </p:cBhvr>
                                      <p:by x="35000" y="35000"/>
                                    </p:animScale>
                                  </p:childTnLst>
                                </p:cTn>
                              </p:par>
                              <p:par>
                                <p:cTn id="216" presetID="10" presetClass="exit" presetSubtype="0" fill="hold" nodeType="withEffect">
                                  <p:stCondLst>
                                    <p:cond delay="500"/>
                                  </p:stCondLst>
                                  <p:childTnLst>
                                    <p:animEffect transition="out" filter="fade">
                                      <p:cBhvr>
                                        <p:cTn id="217" dur="500"/>
                                        <p:tgtEl>
                                          <p:spTgt spid="178"/>
                                        </p:tgtEl>
                                      </p:cBhvr>
                                    </p:animEffect>
                                    <p:set>
                                      <p:cBhvr>
                                        <p:cTn id="218" dur="1" fill="hold">
                                          <p:stCondLst>
                                            <p:cond delay="499"/>
                                          </p:stCondLst>
                                        </p:cTn>
                                        <p:tgtEl>
                                          <p:spTgt spid="178"/>
                                        </p:tgtEl>
                                        <p:attrNameLst>
                                          <p:attrName>style.visibility</p:attrName>
                                        </p:attrNameLst>
                                      </p:cBhvr>
                                      <p:to>
                                        <p:strVal val="hidden"/>
                                      </p:to>
                                    </p:set>
                                  </p:childTnLst>
                                </p:cTn>
                              </p:par>
                              <p:par>
                                <p:cTn id="219" presetID="42" presetClass="path" presetSubtype="0" accel="50000" decel="50000" fill="hold" nodeType="withEffect">
                                  <p:stCondLst>
                                    <p:cond delay="0"/>
                                  </p:stCondLst>
                                  <p:childTnLst>
                                    <p:animMotion origin="layout" path="M 2.59182E-6 3.7037E-7 L 2.59182E-6 -0.1412 " pathEditMode="relative" rAng="0" ptsTypes="AA">
                                      <p:cBhvr>
                                        <p:cTn id="220" dur="1000" fill="hold"/>
                                        <p:tgtEl>
                                          <p:spTgt spid="184"/>
                                        </p:tgtEl>
                                        <p:attrNameLst>
                                          <p:attrName>ppt_x</p:attrName>
                                          <p:attrName>ppt_y</p:attrName>
                                        </p:attrNameLst>
                                      </p:cBhvr>
                                      <p:rCtr x="0" y="-7060"/>
                                    </p:animMotion>
                                  </p:childTnLst>
                                </p:cTn>
                              </p:par>
                            </p:childTnLst>
                          </p:cTn>
                        </p:par>
                        <p:par>
                          <p:cTn id="221" fill="hold">
                            <p:stCondLst>
                              <p:cond delay="5250"/>
                            </p:stCondLst>
                            <p:childTnLst>
                              <p:par>
                                <p:cTn id="222" presetID="35" presetClass="path" presetSubtype="0" accel="50000" decel="50000" fill="hold" nodeType="afterEffect">
                                  <p:stCondLst>
                                    <p:cond delay="0"/>
                                  </p:stCondLst>
                                  <p:childTnLst>
                                    <p:animMotion origin="layout" path="M -8.33333E-7 -0.1412 L -0.3151 -0.1412 " pathEditMode="relative" rAng="0" ptsTypes="AA">
                                      <p:cBhvr>
                                        <p:cTn id="223" dur="1000" fill="hold"/>
                                        <p:tgtEl>
                                          <p:spTgt spid="184"/>
                                        </p:tgtEl>
                                        <p:attrNameLst>
                                          <p:attrName>ppt_x</p:attrName>
                                          <p:attrName>ppt_y</p:attrName>
                                        </p:attrNameLst>
                                      </p:cBhvr>
                                      <p:rCtr x="-15755" y="0"/>
                                    </p:animMotion>
                                  </p:childTnLst>
                                </p:cTn>
                              </p:par>
                              <p:par>
                                <p:cTn id="224" presetID="6" presetClass="emph" presetSubtype="0" fill="hold" nodeType="withEffect">
                                  <p:stCondLst>
                                    <p:cond delay="0"/>
                                  </p:stCondLst>
                                  <p:childTnLst>
                                    <p:animScale>
                                      <p:cBhvr>
                                        <p:cTn id="225" dur="1000" fill="hold"/>
                                        <p:tgtEl>
                                          <p:spTgt spid="184"/>
                                        </p:tgtEl>
                                      </p:cBhvr>
                                      <p:by x="35000" y="35000"/>
                                    </p:animScale>
                                  </p:childTnLst>
                                </p:cTn>
                              </p:par>
                              <p:par>
                                <p:cTn id="226" presetID="10" presetClass="exit" presetSubtype="0" fill="hold" nodeType="withEffect">
                                  <p:stCondLst>
                                    <p:cond delay="500"/>
                                  </p:stCondLst>
                                  <p:childTnLst>
                                    <p:animEffect transition="out" filter="fade">
                                      <p:cBhvr>
                                        <p:cTn id="227" dur="500"/>
                                        <p:tgtEl>
                                          <p:spTgt spid="184"/>
                                        </p:tgtEl>
                                      </p:cBhvr>
                                    </p:animEffect>
                                    <p:set>
                                      <p:cBhvr>
                                        <p:cTn id="228" dur="1" fill="hold">
                                          <p:stCondLst>
                                            <p:cond delay="499"/>
                                          </p:stCondLst>
                                        </p:cTn>
                                        <p:tgtEl>
                                          <p:spTgt spid="184"/>
                                        </p:tgtEl>
                                        <p:attrNameLst>
                                          <p:attrName>style.visibility</p:attrName>
                                        </p:attrNameLst>
                                      </p:cBhvr>
                                      <p:to>
                                        <p:strVal val="hidden"/>
                                      </p:to>
                                    </p:set>
                                  </p:childTnLst>
                                </p:cTn>
                              </p:par>
                              <p:par>
                                <p:cTn id="229" presetID="42" presetClass="path" presetSubtype="0" accel="50000" decel="50000" fill="hold" nodeType="withEffect">
                                  <p:stCondLst>
                                    <p:cond delay="0"/>
                                  </p:stCondLst>
                                  <p:childTnLst>
                                    <p:animMotion origin="layout" path="M 2.05783E-6 -1.11111E-6 L 2.05783E-6 -0.14143 " pathEditMode="relative" rAng="0" ptsTypes="AA">
                                      <p:cBhvr>
                                        <p:cTn id="230" dur="1000" fill="hold"/>
                                        <p:tgtEl>
                                          <p:spTgt spid="175"/>
                                        </p:tgtEl>
                                        <p:attrNameLst>
                                          <p:attrName>ppt_x</p:attrName>
                                          <p:attrName>ppt_y</p:attrName>
                                        </p:attrNameLst>
                                      </p:cBhvr>
                                      <p:rCtr x="0" y="-7083"/>
                                    </p:animMotion>
                                  </p:childTnLst>
                                </p:cTn>
                              </p:par>
                            </p:childTnLst>
                          </p:cTn>
                        </p:par>
                        <p:par>
                          <p:cTn id="231" fill="hold">
                            <p:stCondLst>
                              <p:cond delay="6250"/>
                            </p:stCondLst>
                            <p:childTnLst>
                              <p:par>
                                <p:cTn id="232" presetID="35" presetClass="path" presetSubtype="0" accel="50000" decel="50000" fill="hold" nodeType="afterEffect">
                                  <p:stCondLst>
                                    <p:cond delay="0"/>
                                  </p:stCondLst>
                                  <p:childTnLst>
                                    <p:animMotion origin="layout" path="M 4.58333E-6 -0.14143 L -0.35547 -0.14143 " pathEditMode="relative" rAng="0" ptsTypes="AA">
                                      <p:cBhvr>
                                        <p:cTn id="233" dur="1000" fill="hold"/>
                                        <p:tgtEl>
                                          <p:spTgt spid="175"/>
                                        </p:tgtEl>
                                        <p:attrNameLst>
                                          <p:attrName>ppt_x</p:attrName>
                                          <p:attrName>ppt_y</p:attrName>
                                        </p:attrNameLst>
                                      </p:cBhvr>
                                      <p:rCtr x="-17773" y="0"/>
                                    </p:animMotion>
                                  </p:childTnLst>
                                </p:cTn>
                              </p:par>
                              <p:par>
                                <p:cTn id="234" presetID="6" presetClass="emph" presetSubtype="0" fill="hold" nodeType="withEffect">
                                  <p:stCondLst>
                                    <p:cond delay="0"/>
                                  </p:stCondLst>
                                  <p:childTnLst>
                                    <p:animScale>
                                      <p:cBhvr>
                                        <p:cTn id="235" dur="1000" fill="hold"/>
                                        <p:tgtEl>
                                          <p:spTgt spid="175"/>
                                        </p:tgtEl>
                                      </p:cBhvr>
                                      <p:by x="35000" y="35000"/>
                                    </p:animScale>
                                  </p:childTnLst>
                                </p:cTn>
                              </p:par>
                              <p:par>
                                <p:cTn id="236" presetID="10" presetClass="exit" presetSubtype="0" fill="hold" nodeType="withEffect">
                                  <p:stCondLst>
                                    <p:cond delay="500"/>
                                  </p:stCondLst>
                                  <p:childTnLst>
                                    <p:animEffect transition="out" filter="fade">
                                      <p:cBhvr>
                                        <p:cTn id="237" dur="500"/>
                                        <p:tgtEl>
                                          <p:spTgt spid="175"/>
                                        </p:tgtEl>
                                      </p:cBhvr>
                                    </p:animEffect>
                                    <p:set>
                                      <p:cBhvr>
                                        <p:cTn id="238" dur="1" fill="hold">
                                          <p:stCondLst>
                                            <p:cond delay="499"/>
                                          </p:stCondLst>
                                        </p:cTn>
                                        <p:tgtEl>
                                          <p:spTgt spid="175"/>
                                        </p:tgtEl>
                                        <p:attrNameLst>
                                          <p:attrName>style.visibility</p:attrName>
                                        </p:attrNameLst>
                                      </p:cBhvr>
                                      <p:to>
                                        <p:strVal val="hidden"/>
                                      </p:to>
                                    </p:set>
                                  </p:childTnLst>
                                </p:cTn>
                              </p:par>
                              <p:par>
                                <p:cTn id="239" presetID="42" presetClass="path" presetSubtype="0" accel="50000" decel="50000" fill="hold" nodeType="withEffect">
                                  <p:stCondLst>
                                    <p:cond delay="0"/>
                                  </p:stCondLst>
                                  <p:childTnLst>
                                    <p:animMotion origin="layout" path="M 2.25319E-6 -3.7037E-7 L 2.25319E-6 -0.21319 " pathEditMode="relative" rAng="0" ptsTypes="AA">
                                      <p:cBhvr>
                                        <p:cTn id="240" dur="1000" fill="hold"/>
                                        <p:tgtEl>
                                          <p:spTgt spid="181"/>
                                        </p:tgtEl>
                                        <p:attrNameLst>
                                          <p:attrName>ppt_x</p:attrName>
                                          <p:attrName>ppt_y</p:attrName>
                                        </p:attrNameLst>
                                      </p:cBhvr>
                                      <p:rCtr x="0" y="-10671"/>
                                    </p:animMotion>
                                  </p:childTnLst>
                                </p:cTn>
                              </p:par>
                            </p:childTnLst>
                          </p:cTn>
                        </p:par>
                        <p:par>
                          <p:cTn id="241" fill="hold">
                            <p:stCondLst>
                              <p:cond delay="7250"/>
                            </p:stCondLst>
                            <p:childTnLst>
                              <p:par>
                                <p:cTn id="242" presetID="35" presetClass="path" presetSubtype="0" accel="50000" decel="50000" fill="hold" nodeType="afterEffect">
                                  <p:stCondLst>
                                    <p:cond delay="0"/>
                                  </p:stCondLst>
                                  <p:childTnLst>
                                    <p:animMotion origin="layout" path="M 3.75E-6 -0.21319 L -0.27474 -0.21319 " pathEditMode="relative" rAng="0" ptsTypes="AA">
                                      <p:cBhvr>
                                        <p:cTn id="243" dur="1000" fill="hold"/>
                                        <p:tgtEl>
                                          <p:spTgt spid="181"/>
                                        </p:tgtEl>
                                        <p:attrNameLst>
                                          <p:attrName>ppt_x</p:attrName>
                                          <p:attrName>ppt_y</p:attrName>
                                        </p:attrNameLst>
                                      </p:cBhvr>
                                      <p:rCtr x="-13737" y="0"/>
                                    </p:animMotion>
                                  </p:childTnLst>
                                </p:cTn>
                              </p:par>
                              <p:par>
                                <p:cTn id="244" presetID="6" presetClass="emph" presetSubtype="0" fill="hold" nodeType="withEffect">
                                  <p:stCondLst>
                                    <p:cond delay="0"/>
                                  </p:stCondLst>
                                  <p:childTnLst>
                                    <p:animScale>
                                      <p:cBhvr>
                                        <p:cTn id="245" dur="1000" fill="hold"/>
                                        <p:tgtEl>
                                          <p:spTgt spid="181"/>
                                        </p:tgtEl>
                                      </p:cBhvr>
                                      <p:by x="35000" y="35000"/>
                                    </p:animScale>
                                  </p:childTnLst>
                                </p:cTn>
                              </p:par>
                              <p:par>
                                <p:cTn id="246" presetID="10" presetClass="exit" presetSubtype="0" fill="hold" nodeType="withEffect">
                                  <p:stCondLst>
                                    <p:cond delay="500"/>
                                  </p:stCondLst>
                                  <p:childTnLst>
                                    <p:animEffect transition="out" filter="fade">
                                      <p:cBhvr>
                                        <p:cTn id="247" dur="500"/>
                                        <p:tgtEl>
                                          <p:spTgt spid="181"/>
                                        </p:tgtEl>
                                      </p:cBhvr>
                                    </p:animEffect>
                                    <p:set>
                                      <p:cBhvr>
                                        <p:cTn id="248" dur="1" fill="hold">
                                          <p:stCondLst>
                                            <p:cond delay="499"/>
                                          </p:stCondLst>
                                        </p:cTn>
                                        <p:tgtEl>
                                          <p:spTgt spid="181"/>
                                        </p:tgtEl>
                                        <p:attrNameLst>
                                          <p:attrName>style.visibility</p:attrName>
                                        </p:attrNameLst>
                                      </p:cBhvr>
                                      <p:to>
                                        <p:strVal val="hidden"/>
                                      </p:to>
                                    </p:set>
                                  </p:childTnLst>
                                </p:cTn>
                              </p:par>
                              <p:par>
                                <p:cTn id="249" presetID="42" presetClass="path" presetSubtype="0" accel="50000" decel="50000" fill="hold" nodeType="withEffect">
                                  <p:stCondLst>
                                    <p:cond delay="0"/>
                                  </p:stCondLst>
                                  <p:childTnLst>
                                    <p:animMotion origin="layout" path="M -2.84449E-6 -1.48148E-6 L -2.84449E-6 -0.21319 " pathEditMode="relative" rAng="0" ptsTypes="AA">
                                      <p:cBhvr>
                                        <p:cTn id="250" dur="1000" fill="hold"/>
                                        <p:tgtEl>
                                          <p:spTgt spid="169"/>
                                        </p:tgtEl>
                                        <p:attrNameLst>
                                          <p:attrName>ppt_x</p:attrName>
                                          <p:attrName>ppt_y</p:attrName>
                                        </p:attrNameLst>
                                      </p:cBhvr>
                                      <p:rCtr x="0" y="-10671"/>
                                    </p:animMotion>
                                  </p:childTnLst>
                                </p:cTn>
                              </p:par>
                            </p:childTnLst>
                          </p:cTn>
                        </p:par>
                        <p:par>
                          <p:cTn id="251" fill="hold">
                            <p:stCondLst>
                              <p:cond delay="8250"/>
                            </p:stCondLst>
                            <p:childTnLst>
                              <p:par>
                                <p:cTn id="252" presetID="35" presetClass="path" presetSubtype="0" accel="50000" decel="50000" fill="hold" nodeType="afterEffect">
                                  <p:stCondLst>
                                    <p:cond delay="0"/>
                                  </p:stCondLst>
                                  <p:childTnLst>
                                    <p:animMotion origin="layout" path="M -8.33333E-7 -0.21296 L -0.3151 -0.21296 " pathEditMode="relative" rAng="0" ptsTypes="AA">
                                      <p:cBhvr>
                                        <p:cTn id="253" dur="1000" fill="hold"/>
                                        <p:tgtEl>
                                          <p:spTgt spid="169"/>
                                        </p:tgtEl>
                                        <p:attrNameLst>
                                          <p:attrName>ppt_x</p:attrName>
                                          <p:attrName>ppt_y</p:attrName>
                                        </p:attrNameLst>
                                      </p:cBhvr>
                                      <p:rCtr x="-15755" y="0"/>
                                    </p:animMotion>
                                  </p:childTnLst>
                                </p:cTn>
                              </p:par>
                              <p:par>
                                <p:cTn id="254" presetID="6" presetClass="emph" presetSubtype="0" fill="hold" nodeType="withEffect">
                                  <p:stCondLst>
                                    <p:cond delay="0"/>
                                  </p:stCondLst>
                                  <p:childTnLst>
                                    <p:animScale>
                                      <p:cBhvr>
                                        <p:cTn id="255" dur="1000" fill="hold"/>
                                        <p:tgtEl>
                                          <p:spTgt spid="169"/>
                                        </p:tgtEl>
                                      </p:cBhvr>
                                      <p:by x="35000" y="35000"/>
                                    </p:animScale>
                                  </p:childTnLst>
                                </p:cTn>
                              </p:par>
                              <p:par>
                                <p:cTn id="256" presetID="10" presetClass="exit" presetSubtype="0" fill="hold" nodeType="withEffect">
                                  <p:stCondLst>
                                    <p:cond delay="500"/>
                                  </p:stCondLst>
                                  <p:childTnLst>
                                    <p:animEffect transition="out" filter="fade">
                                      <p:cBhvr>
                                        <p:cTn id="257" dur="500"/>
                                        <p:tgtEl>
                                          <p:spTgt spid="169"/>
                                        </p:tgtEl>
                                      </p:cBhvr>
                                    </p:animEffect>
                                    <p:set>
                                      <p:cBhvr>
                                        <p:cTn id="258" dur="1" fill="hold">
                                          <p:stCondLst>
                                            <p:cond delay="499"/>
                                          </p:stCondLst>
                                        </p:cTn>
                                        <p:tgtEl>
                                          <p:spTgt spid="169"/>
                                        </p:tgtEl>
                                        <p:attrNameLst>
                                          <p:attrName>style.visibility</p:attrName>
                                        </p:attrNameLst>
                                      </p:cBhvr>
                                      <p:to>
                                        <p:strVal val="hidden"/>
                                      </p:to>
                                    </p:set>
                                  </p:childTnLst>
                                </p:cTn>
                              </p:par>
                              <p:par>
                                <p:cTn id="259" presetID="42" presetClass="path" presetSubtype="0" accel="50000" decel="50000" fill="hold" nodeType="withEffect">
                                  <p:stCondLst>
                                    <p:cond delay="0"/>
                                  </p:stCondLst>
                                  <p:childTnLst>
                                    <p:animMotion origin="layout" path="M 2.05783E-6 -3.7037E-7 L 2.05783E-6 -0.21319 " pathEditMode="relative" rAng="0" ptsTypes="AA">
                                      <p:cBhvr>
                                        <p:cTn id="260" dur="1000" fill="hold"/>
                                        <p:tgtEl>
                                          <p:spTgt spid="172"/>
                                        </p:tgtEl>
                                        <p:attrNameLst>
                                          <p:attrName>ppt_x</p:attrName>
                                          <p:attrName>ppt_y</p:attrName>
                                        </p:attrNameLst>
                                      </p:cBhvr>
                                      <p:rCtr x="0" y="-10671"/>
                                    </p:animMotion>
                                  </p:childTnLst>
                                </p:cTn>
                              </p:par>
                            </p:childTnLst>
                          </p:cTn>
                        </p:par>
                        <p:par>
                          <p:cTn id="261" fill="hold">
                            <p:stCondLst>
                              <p:cond delay="9250"/>
                            </p:stCondLst>
                            <p:childTnLst>
                              <p:par>
                                <p:cTn id="262" presetID="35" presetClass="path" presetSubtype="0" accel="50000" decel="50000" fill="hold" nodeType="afterEffect">
                                  <p:stCondLst>
                                    <p:cond delay="0"/>
                                  </p:stCondLst>
                                  <p:childTnLst>
                                    <p:animMotion origin="layout" path="M 4.58333E-6 -0.21319 L -0.35547 -0.21319 " pathEditMode="relative" rAng="0" ptsTypes="AA">
                                      <p:cBhvr>
                                        <p:cTn id="263" dur="1000" fill="hold"/>
                                        <p:tgtEl>
                                          <p:spTgt spid="172"/>
                                        </p:tgtEl>
                                        <p:attrNameLst>
                                          <p:attrName>ppt_x</p:attrName>
                                          <p:attrName>ppt_y</p:attrName>
                                        </p:attrNameLst>
                                      </p:cBhvr>
                                      <p:rCtr x="-17773" y="0"/>
                                    </p:animMotion>
                                  </p:childTnLst>
                                </p:cTn>
                              </p:par>
                              <p:par>
                                <p:cTn id="264" presetID="6" presetClass="emph" presetSubtype="0" fill="hold" nodeType="withEffect">
                                  <p:stCondLst>
                                    <p:cond delay="0"/>
                                  </p:stCondLst>
                                  <p:childTnLst>
                                    <p:animScale>
                                      <p:cBhvr>
                                        <p:cTn id="265" dur="1000" fill="hold"/>
                                        <p:tgtEl>
                                          <p:spTgt spid="172"/>
                                        </p:tgtEl>
                                      </p:cBhvr>
                                      <p:by x="35000" y="35000"/>
                                    </p:animScale>
                                  </p:childTnLst>
                                </p:cTn>
                              </p:par>
                              <p:par>
                                <p:cTn id="266" presetID="10" presetClass="exit" presetSubtype="0" fill="hold" nodeType="withEffect">
                                  <p:stCondLst>
                                    <p:cond delay="500"/>
                                  </p:stCondLst>
                                  <p:childTnLst>
                                    <p:animEffect transition="out" filter="fade">
                                      <p:cBhvr>
                                        <p:cTn id="267" dur="500"/>
                                        <p:tgtEl>
                                          <p:spTgt spid="172"/>
                                        </p:tgtEl>
                                      </p:cBhvr>
                                    </p:animEffect>
                                    <p:set>
                                      <p:cBhvr>
                                        <p:cTn id="268" dur="1" fill="hold">
                                          <p:stCondLst>
                                            <p:cond delay="499"/>
                                          </p:stCondLst>
                                        </p:cTn>
                                        <p:tgtEl>
                                          <p:spTgt spid="172"/>
                                        </p:tgtEl>
                                        <p:attrNameLst>
                                          <p:attrName>style.visibility</p:attrName>
                                        </p:attrNameLst>
                                      </p:cBhvr>
                                      <p:to>
                                        <p:strVal val="hidden"/>
                                      </p:to>
                                    </p:set>
                                  </p:childTnLst>
                                </p:cTn>
                              </p:par>
                            </p:childTnLst>
                          </p:cTn>
                        </p:par>
                      </p:childTnLst>
                    </p:cTn>
                  </p:par>
                  <p:par>
                    <p:cTn id="269" fill="hold">
                      <p:stCondLst>
                        <p:cond delay="indefinite"/>
                      </p:stCondLst>
                      <p:childTnLst>
                        <p:par>
                          <p:cTn id="270" fill="hold">
                            <p:stCondLst>
                              <p:cond delay="0"/>
                            </p:stCondLst>
                            <p:childTnLst>
                              <p:par>
                                <p:cTn id="271" presetID="10" presetClass="entr" presetSubtype="0" fill="hold" nodeType="clickEffect">
                                  <p:stCondLst>
                                    <p:cond delay="0"/>
                                  </p:stCondLst>
                                  <p:childTnLst>
                                    <p:set>
                                      <p:cBhvr>
                                        <p:cTn id="272" dur="1" fill="hold">
                                          <p:stCondLst>
                                            <p:cond delay="0"/>
                                          </p:stCondLst>
                                        </p:cTn>
                                        <p:tgtEl>
                                          <p:spTgt spid="358"/>
                                        </p:tgtEl>
                                        <p:attrNameLst>
                                          <p:attrName>style.visibility</p:attrName>
                                        </p:attrNameLst>
                                      </p:cBhvr>
                                      <p:to>
                                        <p:strVal val="visible"/>
                                      </p:to>
                                    </p:set>
                                    <p:animEffect transition="in" filter="fade">
                                      <p:cBhvr>
                                        <p:cTn id="273" dur="500"/>
                                        <p:tgtEl>
                                          <p:spTgt spid="358"/>
                                        </p:tgtEl>
                                      </p:cBhvr>
                                    </p:animEffect>
                                  </p:childTnLst>
                                </p:cTn>
                              </p:par>
                              <p:par>
                                <p:cTn id="274" presetID="10" presetClass="entr" presetSubtype="0" fill="hold" nodeType="withEffect">
                                  <p:stCondLst>
                                    <p:cond delay="0"/>
                                  </p:stCondLst>
                                  <p:childTnLst>
                                    <p:set>
                                      <p:cBhvr>
                                        <p:cTn id="275" dur="1" fill="hold">
                                          <p:stCondLst>
                                            <p:cond delay="0"/>
                                          </p:stCondLst>
                                        </p:cTn>
                                        <p:tgtEl>
                                          <p:spTgt spid="364"/>
                                        </p:tgtEl>
                                        <p:attrNameLst>
                                          <p:attrName>style.visibility</p:attrName>
                                        </p:attrNameLst>
                                      </p:cBhvr>
                                      <p:to>
                                        <p:strVal val="visible"/>
                                      </p:to>
                                    </p:set>
                                    <p:animEffect transition="in" filter="fade">
                                      <p:cBhvr>
                                        <p:cTn id="276" dur="500"/>
                                        <p:tgtEl>
                                          <p:spTgt spid="364"/>
                                        </p:tgtEl>
                                      </p:cBhvr>
                                    </p:animEffect>
                                  </p:childTnLst>
                                </p:cTn>
                              </p:par>
                              <p:par>
                                <p:cTn id="277" presetID="10" presetClass="entr" presetSubtype="0" fill="hold" nodeType="withEffect">
                                  <p:stCondLst>
                                    <p:cond delay="0"/>
                                  </p:stCondLst>
                                  <p:childTnLst>
                                    <p:set>
                                      <p:cBhvr>
                                        <p:cTn id="278" dur="1" fill="hold">
                                          <p:stCondLst>
                                            <p:cond delay="0"/>
                                          </p:stCondLst>
                                        </p:cTn>
                                        <p:tgtEl>
                                          <p:spTgt spid="355"/>
                                        </p:tgtEl>
                                        <p:attrNameLst>
                                          <p:attrName>style.visibility</p:attrName>
                                        </p:attrNameLst>
                                      </p:cBhvr>
                                      <p:to>
                                        <p:strVal val="visible"/>
                                      </p:to>
                                    </p:set>
                                    <p:animEffect transition="in" filter="fade">
                                      <p:cBhvr>
                                        <p:cTn id="279" dur="500"/>
                                        <p:tgtEl>
                                          <p:spTgt spid="355"/>
                                        </p:tgtEl>
                                      </p:cBhvr>
                                    </p:animEffect>
                                  </p:childTnLst>
                                </p:cTn>
                              </p:par>
                              <p:par>
                                <p:cTn id="280" presetID="10" presetClass="entr" presetSubtype="0" fill="hold" nodeType="withEffect">
                                  <p:stCondLst>
                                    <p:cond delay="0"/>
                                  </p:stCondLst>
                                  <p:childTnLst>
                                    <p:set>
                                      <p:cBhvr>
                                        <p:cTn id="281" dur="1" fill="hold">
                                          <p:stCondLst>
                                            <p:cond delay="0"/>
                                          </p:stCondLst>
                                        </p:cTn>
                                        <p:tgtEl>
                                          <p:spTgt spid="361"/>
                                        </p:tgtEl>
                                        <p:attrNameLst>
                                          <p:attrName>style.visibility</p:attrName>
                                        </p:attrNameLst>
                                      </p:cBhvr>
                                      <p:to>
                                        <p:strVal val="visible"/>
                                      </p:to>
                                    </p:set>
                                    <p:animEffect transition="in" filter="fade">
                                      <p:cBhvr>
                                        <p:cTn id="282" dur="500"/>
                                        <p:tgtEl>
                                          <p:spTgt spid="361"/>
                                        </p:tgtEl>
                                      </p:cBhvr>
                                    </p:animEffect>
                                  </p:childTnLst>
                                </p:cTn>
                              </p:par>
                              <p:par>
                                <p:cTn id="283" presetID="10" presetClass="entr" presetSubtype="0" fill="hold" nodeType="withEffect">
                                  <p:stCondLst>
                                    <p:cond delay="0"/>
                                  </p:stCondLst>
                                  <p:childTnLst>
                                    <p:set>
                                      <p:cBhvr>
                                        <p:cTn id="284" dur="1" fill="hold">
                                          <p:stCondLst>
                                            <p:cond delay="0"/>
                                          </p:stCondLst>
                                        </p:cTn>
                                        <p:tgtEl>
                                          <p:spTgt spid="349"/>
                                        </p:tgtEl>
                                        <p:attrNameLst>
                                          <p:attrName>style.visibility</p:attrName>
                                        </p:attrNameLst>
                                      </p:cBhvr>
                                      <p:to>
                                        <p:strVal val="visible"/>
                                      </p:to>
                                    </p:set>
                                    <p:animEffect transition="in" filter="fade">
                                      <p:cBhvr>
                                        <p:cTn id="285" dur="500"/>
                                        <p:tgtEl>
                                          <p:spTgt spid="349"/>
                                        </p:tgtEl>
                                      </p:cBhvr>
                                    </p:animEffect>
                                  </p:childTnLst>
                                </p:cTn>
                              </p:par>
                              <p:par>
                                <p:cTn id="286" presetID="10" presetClass="entr" presetSubtype="0" fill="hold" nodeType="withEffect">
                                  <p:stCondLst>
                                    <p:cond delay="0"/>
                                  </p:stCondLst>
                                  <p:childTnLst>
                                    <p:set>
                                      <p:cBhvr>
                                        <p:cTn id="287" dur="1" fill="hold">
                                          <p:stCondLst>
                                            <p:cond delay="0"/>
                                          </p:stCondLst>
                                        </p:cTn>
                                        <p:tgtEl>
                                          <p:spTgt spid="352"/>
                                        </p:tgtEl>
                                        <p:attrNameLst>
                                          <p:attrName>style.visibility</p:attrName>
                                        </p:attrNameLst>
                                      </p:cBhvr>
                                      <p:to>
                                        <p:strVal val="visible"/>
                                      </p:to>
                                    </p:set>
                                    <p:animEffect transition="in" filter="fade">
                                      <p:cBhvr>
                                        <p:cTn id="288" dur="500"/>
                                        <p:tgtEl>
                                          <p:spTgt spid="352"/>
                                        </p:tgtEl>
                                      </p:cBhvr>
                                    </p:animEffect>
                                  </p:childTnLst>
                                </p:cTn>
                              </p:par>
                              <p:par>
                                <p:cTn id="289" presetID="22" presetClass="entr" presetSubtype="2" fill="hold" nodeType="withEffect">
                                  <p:stCondLst>
                                    <p:cond delay="0"/>
                                  </p:stCondLst>
                                  <p:childTnLst>
                                    <p:set>
                                      <p:cBhvr>
                                        <p:cTn id="290" dur="1" fill="hold">
                                          <p:stCondLst>
                                            <p:cond delay="0"/>
                                          </p:stCondLst>
                                        </p:cTn>
                                        <p:tgtEl>
                                          <p:spTgt spid="367"/>
                                        </p:tgtEl>
                                        <p:attrNameLst>
                                          <p:attrName>style.visibility</p:attrName>
                                        </p:attrNameLst>
                                      </p:cBhvr>
                                      <p:to>
                                        <p:strVal val="visible"/>
                                      </p:to>
                                    </p:set>
                                    <p:animEffect transition="in" filter="wipe(right)">
                                      <p:cBhvr>
                                        <p:cTn id="291" dur="500"/>
                                        <p:tgtEl>
                                          <p:spTgt spid="367"/>
                                        </p:tgtEl>
                                      </p:cBhvr>
                                    </p:animEffect>
                                  </p:childTnLst>
                                </p:cTn>
                              </p:par>
                            </p:childTnLst>
                          </p:cTn>
                        </p:par>
                        <p:par>
                          <p:cTn id="292" fill="hold">
                            <p:stCondLst>
                              <p:cond delay="500"/>
                            </p:stCondLst>
                            <p:childTnLst>
                              <p:par>
                                <p:cTn id="293" presetID="42" presetClass="path" presetSubtype="0" accel="50000" decel="50000" fill="hold" nodeType="afterEffect">
                                  <p:stCondLst>
                                    <p:cond delay="0"/>
                                  </p:stCondLst>
                                  <p:childTnLst>
                                    <p:animMotion origin="layout" path="M 2.25319E-6 -2.04535E-6 L -0.27481 0.07821 " pathEditMode="relative" rAng="0" ptsTypes="AA">
                                      <p:cBhvr>
                                        <p:cTn id="294" dur="1000" fill="hold"/>
                                        <p:tgtEl>
                                          <p:spTgt spid="358"/>
                                        </p:tgtEl>
                                        <p:attrNameLst>
                                          <p:attrName>ppt_x</p:attrName>
                                          <p:attrName>ppt_y</p:attrName>
                                        </p:attrNameLst>
                                      </p:cBhvr>
                                      <p:rCtr x="-13741" y="3910"/>
                                    </p:animMotion>
                                  </p:childTnLst>
                                </p:cTn>
                              </p:par>
                              <p:par>
                                <p:cTn id="295" presetID="6" presetClass="emph" presetSubtype="0" fill="hold" nodeType="withEffect">
                                  <p:stCondLst>
                                    <p:cond delay="0"/>
                                  </p:stCondLst>
                                  <p:childTnLst>
                                    <p:animScale>
                                      <p:cBhvr>
                                        <p:cTn id="296" dur="1000" fill="hold"/>
                                        <p:tgtEl>
                                          <p:spTgt spid="358"/>
                                        </p:tgtEl>
                                      </p:cBhvr>
                                      <p:by x="35000" y="35000"/>
                                    </p:animScale>
                                  </p:childTnLst>
                                </p:cTn>
                              </p:par>
                              <p:par>
                                <p:cTn id="297" presetID="42" presetClass="path" presetSubtype="0" accel="50000" decel="50000" fill="hold" nodeType="withEffect">
                                  <p:stCondLst>
                                    <p:cond delay="250"/>
                                  </p:stCondLst>
                                  <p:childTnLst>
                                    <p:animMotion origin="layout" path="M -2.84449E-6 -2.04535E-6 L -0.31518 0.07821 " pathEditMode="relative" rAng="0" ptsTypes="AA">
                                      <p:cBhvr>
                                        <p:cTn id="298" dur="1000" fill="hold"/>
                                        <p:tgtEl>
                                          <p:spTgt spid="364"/>
                                        </p:tgtEl>
                                        <p:attrNameLst>
                                          <p:attrName>ppt_x</p:attrName>
                                          <p:attrName>ppt_y</p:attrName>
                                        </p:attrNameLst>
                                      </p:cBhvr>
                                      <p:rCtr x="-15759" y="3910"/>
                                    </p:animMotion>
                                  </p:childTnLst>
                                </p:cTn>
                              </p:par>
                              <p:par>
                                <p:cTn id="299" presetID="6" presetClass="emph" presetSubtype="0" fill="hold" nodeType="withEffect">
                                  <p:stCondLst>
                                    <p:cond delay="250"/>
                                  </p:stCondLst>
                                  <p:childTnLst>
                                    <p:animScale>
                                      <p:cBhvr>
                                        <p:cTn id="300" dur="1000" fill="hold"/>
                                        <p:tgtEl>
                                          <p:spTgt spid="364"/>
                                        </p:tgtEl>
                                      </p:cBhvr>
                                      <p:by x="35000" y="35000"/>
                                    </p:animScale>
                                  </p:childTnLst>
                                </p:cTn>
                              </p:par>
                              <p:par>
                                <p:cTn id="301" presetID="42" presetClass="path" presetSubtype="0" accel="50000" decel="50000" fill="hold" nodeType="withEffect">
                                  <p:stCondLst>
                                    <p:cond delay="500"/>
                                  </p:stCondLst>
                                  <p:childTnLst>
                                    <p:animMotion origin="layout" path="M 2.05783E-6 -2.04535E-6 L -0.35556 0.07821 " pathEditMode="relative" rAng="0" ptsTypes="AA">
                                      <p:cBhvr>
                                        <p:cTn id="302" dur="1000" fill="hold"/>
                                        <p:tgtEl>
                                          <p:spTgt spid="355"/>
                                        </p:tgtEl>
                                        <p:attrNameLst>
                                          <p:attrName>ppt_x</p:attrName>
                                          <p:attrName>ppt_y</p:attrName>
                                        </p:attrNameLst>
                                      </p:cBhvr>
                                      <p:rCtr x="-17778" y="3910"/>
                                    </p:animMotion>
                                  </p:childTnLst>
                                </p:cTn>
                              </p:par>
                              <p:par>
                                <p:cTn id="303" presetID="6" presetClass="emph" presetSubtype="0" fill="hold" nodeType="withEffect">
                                  <p:stCondLst>
                                    <p:cond delay="500"/>
                                  </p:stCondLst>
                                  <p:childTnLst>
                                    <p:animScale>
                                      <p:cBhvr>
                                        <p:cTn id="304" dur="1000" fill="hold"/>
                                        <p:tgtEl>
                                          <p:spTgt spid="355"/>
                                        </p:tgtEl>
                                      </p:cBhvr>
                                      <p:by x="35000" y="35000"/>
                                    </p:animScale>
                                  </p:childTnLst>
                                </p:cTn>
                              </p:par>
                              <p:par>
                                <p:cTn id="305" presetID="42" presetClass="path" presetSubtype="0" accel="50000" decel="50000" fill="hold" nodeType="withEffect">
                                  <p:stCondLst>
                                    <p:cond delay="750"/>
                                  </p:stCondLst>
                                  <p:childTnLst>
                                    <p:animMotion origin="layout" path="M 2.25319E-6 1.9019E-6 L -0.27481 0.00648 " pathEditMode="relative" rAng="0" ptsTypes="AA">
                                      <p:cBhvr>
                                        <p:cTn id="306" dur="1000" fill="hold"/>
                                        <p:tgtEl>
                                          <p:spTgt spid="361"/>
                                        </p:tgtEl>
                                        <p:attrNameLst>
                                          <p:attrName>ppt_x</p:attrName>
                                          <p:attrName>ppt_y</p:attrName>
                                        </p:attrNameLst>
                                      </p:cBhvr>
                                      <p:rCtr x="-13741" y="324"/>
                                    </p:animMotion>
                                  </p:childTnLst>
                                </p:cTn>
                              </p:par>
                              <p:par>
                                <p:cTn id="307" presetID="6" presetClass="emph" presetSubtype="0" fill="hold" nodeType="withEffect">
                                  <p:stCondLst>
                                    <p:cond delay="750"/>
                                  </p:stCondLst>
                                  <p:childTnLst>
                                    <p:animScale>
                                      <p:cBhvr>
                                        <p:cTn id="308" dur="1000" fill="hold"/>
                                        <p:tgtEl>
                                          <p:spTgt spid="361"/>
                                        </p:tgtEl>
                                      </p:cBhvr>
                                      <p:by x="35000" y="35000"/>
                                    </p:animScale>
                                  </p:childTnLst>
                                </p:cTn>
                              </p:par>
                              <p:par>
                                <p:cTn id="309" presetID="42" presetClass="path" presetSubtype="0" accel="50000" decel="50000" fill="hold" nodeType="withEffect">
                                  <p:stCondLst>
                                    <p:cond delay="1000"/>
                                  </p:stCondLst>
                                  <p:childTnLst>
                                    <p:animMotion origin="layout" path="M -2.84449E-6 1.9019E-6 L -0.30789 0.00648 " pathEditMode="relative" rAng="0" ptsTypes="AA">
                                      <p:cBhvr>
                                        <p:cTn id="310" dur="1000" fill="hold"/>
                                        <p:tgtEl>
                                          <p:spTgt spid="349"/>
                                        </p:tgtEl>
                                        <p:attrNameLst>
                                          <p:attrName>ppt_x</p:attrName>
                                          <p:attrName>ppt_y</p:attrName>
                                        </p:attrNameLst>
                                      </p:cBhvr>
                                      <p:rCtr x="-15395" y="324"/>
                                    </p:animMotion>
                                  </p:childTnLst>
                                </p:cTn>
                              </p:par>
                              <p:par>
                                <p:cTn id="311" presetID="6" presetClass="emph" presetSubtype="0" fill="hold" nodeType="withEffect">
                                  <p:stCondLst>
                                    <p:cond delay="1000"/>
                                  </p:stCondLst>
                                  <p:childTnLst>
                                    <p:animScale>
                                      <p:cBhvr>
                                        <p:cTn id="312" dur="1000" fill="hold"/>
                                        <p:tgtEl>
                                          <p:spTgt spid="349"/>
                                        </p:tgtEl>
                                      </p:cBhvr>
                                      <p:by x="35000" y="35000"/>
                                    </p:animScale>
                                  </p:childTnLst>
                                </p:cTn>
                              </p:par>
                              <p:par>
                                <p:cTn id="313" presetID="42" presetClass="path" presetSubtype="0" accel="50000" decel="50000" fill="hold" nodeType="withEffect">
                                  <p:stCondLst>
                                    <p:cond delay="1250"/>
                                  </p:stCondLst>
                                  <p:childTnLst>
                                    <p:animMotion origin="layout" path="M 2.05783E-6 1.9019E-6 L -0.34827 0.00648 " pathEditMode="relative" rAng="0" ptsTypes="AA">
                                      <p:cBhvr>
                                        <p:cTn id="314" dur="1000" fill="hold"/>
                                        <p:tgtEl>
                                          <p:spTgt spid="352"/>
                                        </p:tgtEl>
                                        <p:attrNameLst>
                                          <p:attrName>ppt_x</p:attrName>
                                          <p:attrName>ppt_y</p:attrName>
                                        </p:attrNameLst>
                                      </p:cBhvr>
                                      <p:rCtr x="-17413" y="324"/>
                                    </p:animMotion>
                                  </p:childTnLst>
                                </p:cTn>
                              </p:par>
                              <p:par>
                                <p:cTn id="315" presetID="6" presetClass="emph" presetSubtype="0" fill="hold" nodeType="withEffect">
                                  <p:stCondLst>
                                    <p:cond delay="1250"/>
                                  </p:stCondLst>
                                  <p:childTnLst>
                                    <p:animScale>
                                      <p:cBhvr>
                                        <p:cTn id="316" dur="1000" fill="hold"/>
                                        <p:tgtEl>
                                          <p:spTgt spid="352"/>
                                        </p:tgtEl>
                                      </p:cBhvr>
                                      <p:by x="35000" y="35000"/>
                                    </p:animScale>
                                  </p:childTnLst>
                                </p:cTn>
                              </p:par>
                            </p:childTnLst>
                          </p:cTn>
                        </p:par>
                        <p:par>
                          <p:cTn id="317" fill="hold">
                            <p:stCondLst>
                              <p:cond delay="2750"/>
                            </p:stCondLst>
                            <p:childTnLst>
                              <p:par>
                                <p:cTn id="318" presetID="10" presetClass="exit" presetSubtype="0" fill="hold" nodeType="afterEffect">
                                  <p:stCondLst>
                                    <p:cond delay="0"/>
                                  </p:stCondLst>
                                  <p:childTnLst>
                                    <p:animEffect transition="out" filter="fade">
                                      <p:cBhvr>
                                        <p:cTn id="319" dur="500"/>
                                        <p:tgtEl>
                                          <p:spTgt spid="358"/>
                                        </p:tgtEl>
                                      </p:cBhvr>
                                    </p:animEffect>
                                    <p:set>
                                      <p:cBhvr>
                                        <p:cTn id="320" dur="1" fill="hold">
                                          <p:stCondLst>
                                            <p:cond delay="499"/>
                                          </p:stCondLst>
                                        </p:cTn>
                                        <p:tgtEl>
                                          <p:spTgt spid="358"/>
                                        </p:tgtEl>
                                        <p:attrNameLst>
                                          <p:attrName>style.visibility</p:attrName>
                                        </p:attrNameLst>
                                      </p:cBhvr>
                                      <p:to>
                                        <p:strVal val="hidden"/>
                                      </p:to>
                                    </p:set>
                                  </p:childTnLst>
                                </p:cTn>
                              </p:par>
                              <p:par>
                                <p:cTn id="321" presetID="10" presetClass="exit" presetSubtype="0" fill="hold" nodeType="withEffect">
                                  <p:stCondLst>
                                    <p:cond delay="0"/>
                                  </p:stCondLst>
                                  <p:childTnLst>
                                    <p:animEffect transition="out" filter="fade">
                                      <p:cBhvr>
                                        <p:cTn id="322" dur="500"/>
                                        <p:tgtEl>
                                          <p:spTgt spid="364"/>
                                        </p:tgtEl>
                                      </p:cBhvr>
                                    </p:animEffect>
                                    <p:set>
                                      <p:cBhvr>
                                        <p:cTn id="323" dur="1" fill="hold">
                                          <p:stCondLst>
                                            <p:cond delay="499"/>
                                          </p:stCondLst>
                                        </p:cTn>
                                        <p:tgtEl>
                                          <p:spTgt spid="364"/>
                                        </p:tgtEl>
                                        <p:attrNameLst>
                                          <p:attrName>style.visibility</p:attrName>
                                        </p:attrNameLst>
                                      </p:cBhvr>
                                      <p:to>
                                        <p:strVal val="hidden"/>
                                      </p:to>
                                    </p:set>
                                  </p:childTnLst>
                                </p:cTn>
                              </p:par>
                              <p:par>
                                <p:cTn id="324" presetID="10" presetClass="exit" presetSubtype="0" fill="hold" nodeType="withEffect">
                                  <p:stCondLst>
                                    <p:cond delay="0"/>
                                  </p:stCondLst>
                                  <p:childTnLst>
                                    <p:animEffect transition="out" filter="fade">
                                      <p:cBhvr>
                                        <p:cTn id="325" dur="500"/>
                                        <p:tgtEl>
                                          <p:spTgt spid="355"/>
                                        </p:tgtEl>
                                      </p:cBhvr>
                                    </p:animEffect>
                                    <p:set>
                                      <p:cBhvr>
                                        <p:cTn id="326" dur="1" fill="hold">
                                          <p:stCondLst>
                                            <p:cond delay="499"/>
                                          </p:stCondLst>
                                        </p:cTn>
                                        <p:tgtEl>
                                          <p:spTgt spid="355"/>
                                        </p:tgtEl>
                                        <p:attrNameLst>
                                          <p:attrName>style.visibility</p:attrName>
                                        </p:attrNameLst>
                                      </p:cBhvr>
                                      <p:to>
                                        <p:strVal val="hidden"/>
                                      </p:to>
                                    </p:set>
                                  </p:childTnLst>
                                </p:cTn>
                              </p:par>
                              <p:par>
                                <p:cTn id="327" presetID="10" presetClass="exit" presetSubtype="0" fill="hold" nodeType="withEffect">
                                  <p:stCondLst>
                                    <p:cond delay="0"/>
                                  </p:stCondLst>
                                  <p:childTnLst>
                                    <p:animEffect transition="out" filter="fade">
                                      <p:cBhvr>
                                        <p:cTn id="328" dur="500"/>
                                        <p:tgtEl>
                                          <p:spTgt spid="361"/>
                                        </p:tgtEl>
                                      </p:cBhvr>
                                    </p:animEffect>
                                    <p:set>
                                      <p:cBhvr>
                                        <p:cTn id="329" dur="1" fill="hold">
                                          <p:stCondLst>
                                            <p:cond delay="499"/>
                                          </p:stCondLst>
                                        </p:cTn>
                                        <p:tgtEl>
                                          <p:spTgt spid="361"/>
                                        </p:tgtEl>
                                        <p:attrNameLst>
                                          <p:attrName>style.visibility</p:attrName>
                                        </p:attrNameLst>
                                      </p:cBhvr>
                                      <p:to>
                                        <p:strVal val="hidden"/>
                                      </p:to>
                                    </p:set>
                                  </p:childTnLst>
                                </p:cTn>
                              </p:par>
                              <p:par>
                                <p:cTn id="330" presetID="10" presetClass="exit" presetSubtype="0" fill="hold" nodeType="withEffect">
                                  <p:stCondLst>
                                    <p:cond delay="0"/>
                                  </p:stCondLst>
                                  <p:childTnLst>
                                    <p:animEffect transition="out" filter="fade">
                                      <p:cBhvr>
                                        <p:cTn id="331" dur="500"/>
                                        <p:tgtEl>
                                          <p:spTgt spid="349"/>
                                        </p:tgtEl>
                                      </p:cBhvr>
                                    </p:animEffect>
                                    <p:set>
                                      <p:cBhvr>
                                        <p:cTn id="332" dur="1" fill="hold">
                                          <p:stCondLst>
                                            <p:cond delay="499"/>
                                          </p:stCondLst>
                                        </p:cTn>
                                        <p:tgtEl>
                                          <p:spTgt spid="349"/>
                                        </p:tgtEl>
                                        <p:attrNameLst>
                                          <p:attrName>style.visibility</p:attrName>
                                        </p:attrNameLst>
                                      </p:cBhvr>
                                      <p:to>
                                        <p:strVal val="hidden"/>
                                      </p:to>
                                    </p:set>
                                  </p:childTnLst>
                                </p:cTn>
                              </p:par>
                              <p:par>
                                <p:cTn id="333" presetID="10" presetClass="exit" presetSubtype="0" fill="hold" nodeType="withEffect">
                                  <p:stCondLst>
                                    <p:cond delay="0"/>
                                  </p:stCondLst>
                                  <p:childTnLst>
                                    <p:animEffect transition="out" filter="fade">
                                      <p:cBhvr>
                                        <p:cTn id="334" dur="500"/>
                                        <p:tgtEl>
                                          <p:spTgt spid="352"/>
                                        </p:tgtEl>
                                      </p:cBhvr>
                                    </p:animEffect>
                                    <p:set>
                                      <p:cBhvr>
                                        <p:cTn id="335" dur="1" fill="hold">
                                          <p:stCondLst>
                                            <p:cond delay="499"/>
                                          </p:stCondLst>
                                        </p:cTn>
                                        <p:tgtEl>
                                          <p:spTgt spid="352"/>
                                        </p:tgtEl>
                                        <p:attrNameLst>
                                          <p:attrName>style.visibility</p:attrName>
                                        </p:attrNameLst>
                                      </p:cBhvr>
                                      <p:to>
                                        <p:strVal val="hidden"/>
                                      </p:to>
                                    </p:set>
                                  </p:childTnLst>
                                </p:cTn>
                              </p:par>
                            </p:childTnLst>
                          </p:cTn>
                        </p:par>
                        <p:par>
                          <p:cTn id="336" fill="hold">
                            <p:stCondLst>
                              <p:cond delay="3250"/>
                            </p:stCondLst>
                            <p:childTnLst>
                              <p:par>
                                <p:cTn id="337" presetID="10" presetClass="exit" presetSubtype="0" fill="hold" nodeType="afterEffect">
                                  <p:stCondLst>
                                    <p:cond delay="0"/>
                                  </p:stCondLst>
                                  <p:childTnLst>
                                    <p:animEffect transition="out" filter="fade">
                                      <p:cBhvr>
                                        <p:cTn id="338" dur="500"/>
                                        <p:tgtEl>
                                          <p:spTgt spid="367"/>
                                        </p:tgtEl>
                                      </p:cBhvr>
                                    </p:animEffect>
                                    <p:set>
                                      <p:cBhvr>
                                        <p:cTn id="339" dur="1" fill="hold">
                                          <p:stCondLst>
                                            <p:cond delay="499"/>
                                          </p:stCondLst>
                                        </p:cTn>
                                        <p:tgtEl>
                                          <p:spTgt spid="367"/>
                                        </p:tgtEl>
                                        <p:attrNameLst>
                                          <p:attrName>style.visibility</p:attrName>
                                        </p:attrNameLst>
                                      </p:cBhvr>
                                      <p:to>
                                        <p:strVal val="hidden"/>
                                      </p:to>
                                    </p:set>
                                  </p:childTnLst>
                                </p:cTn>
                              </p:par>
                            </p:childTnLst>
                          </p:cTn>
                        </p:par>
                      </p:childTnLst>
                    </p:cTn>
                  </p:par>
                  <p:par>
                    <p:cTn id="340" fill="hold">
                      <p:stCondLst>
                        <p:cond delay="indefinite"/>
                      </p:stCondLst>
                      <p:childTnLst>
                        <p:par>
                          <p:cTn id="341" fill="hold">
                            <p:stCondLst>
                              <p:cond delay="0"/>
                            </p:stCondLst>
                            <p:childTnLst>
                              <p:par>
                                <p:cTn id="342" presetID="22" presetClass="entr" presetSubtype="4" fill="hold" nodeType="clickEffect">
                                  <p:stCondLst>
                                    <p:cond delay="0"/>
                                  </p:stCondLst>
                                  <p:childTnLst>
                                    <p:set>
                                      <p:cBhvr>
                                        <p:cTn id="343" dur="1" fill="hold">
                                          <p:stCondLst>
                                            <p:cond delay="0"/>
                                          </p:stCondLst>
                                        </p:cTn>
                                        <p:tgtEl>
                                          <p:spTgt spid="343"/>
                                        </p:tgtEl>
                                        <p:attrNameLst>
                                          <p:attrName>style.visibility</p:attrName>
                                        </p:attrNameLst>
                                      </p:cBhvr>
                                      <p:to>
                                        <p:strVal val="visible"/>
                                      </p:to>
                                    </p:set>
                                    <p:animEffect transition="in" filter="wipe(down)">
                                      <p:cBhvr>
                                        <p:cTn id="344" dur="500"/>
                                        <p:tgtEl>
                                          <p:spTgt spid="343"/>
                                        </p:tgtEl>
                                      </p:cBhvr>
                                    </p:animEffect>
                                  </p:childTnLst>
                                </p:cTn>
                              </p:par>
                              <p:par>
                                <p:cTn id="345" presetID="10" presetClass="entr" presetSubtype="0" fill="hold" nodeType="withEffect">
                                  <p:stCondLst>
                                    <p:cond delay="250"/>
                                  </p:stCondLst>
                                  <p:childTnLst>
                                    <p:set>
                                      <p:cBhvr>
                                        <p:cTn id="346" dur="1" fill="hold">
                                          <p:stCondLst>
                                            <p:cond delay="0"/>
                                          </p:stCondLst>
                                        </p:cTn>
                                        <p:tgtEl>
                                          <p:spTgt spid="346"/>
                                        </p:tgtEl>
                                        <p:attrNameLst>
                                          <p:attrName>style.visibility</p:attrName>
                                        </p:attrNameLst>
                                      </p:cBhvr>
                                      <p:to>
                                        <p:strVal val="visible"/>
                                      </p:to>
                                    </p:set>
                                    <p:animEffect transition="in" filter="fade">
                                      <p:cBhvr>
                                        <p:cTn id="347" dur="500"/>
                                        <p:tgtEl>
                                          <p:spTgt spid="346"/>
                                        </p:tgtEl>
                                      </p:cBhvr>
                                    </p:animEffect>
                                  </p:childTnLst>
                                </p:cTn>
                              </p:par>
                              <p:par>
                                <p:cTn id="348" presetID="22" presetClass="entr" presetSubtype="2" fill="hold" nodeType="withEffect">
                                  <p:stCondLst>
                                    <p:cond delay="500"/>
                                  </p:stCondLst>
                                  <p:childTnLst>
                                    <p:set>
                                      <p:cBhvr>
                                        <p:cTn id="349" dur="1" fill="hold">
                                          <p:stCondLst>
                                            <p:cond delay="0"/>
                                          </p:stCondLst>
                                        </p:cTn>
                                        <p:tgtEl>
                                          <p:spTgt spid="368"/>
                                        </p:tgtEl>
                                        <p:attrNameLst>
                                          <p:attrName>style.visibility</p:attrName>
                                        </p:attrNameLst>
                                      </p:cBhvr>
                                      <p:to>
                                        <p:strVal val="visible"/>
                                      </p:to>
                                    </p:set>
                                    <p:animEffect transition="in" filter="wipe(right)">
                                      <p:cBhvr>
                                        <p:cTn id="350" dur="500"/>
                                        <p:tgtEl>
                                          <p:spTgt spid="368"/>
                                        </p:tgtEl>
                                      </p:cBhvr>
                                    </p:animEffect>
                                  </p:childTnLst>
                                </p:cTn>
                              </p:par>
                              <p:par>
                                <p:cTn id="351" presetID="10" presetClass="entr" presetSubtype="0" fill="hold" nodeType="withEffect">
                                  <p:stCondLst>
                                    <p:cond delay="500"/>
                                  </p:stCondLst>
                                  <p:childTnLst>
                                    <p:set>
                                      <p:cBhvr>
                                        <p:cTn id="352" dur="1" fill="hold">
                                          <p:stCondLst>
                                            <p:cond delay="0"/>
                                          </p:stCondLst>
                                        </p:cTn>
                                        <p:tgtEl>
                                          <p:spTgt spid="389"/>
                                        </p:tgtEl>
                                        <p:attrNameLst>
                                          <p:attrName>style.visibility</p:attrName>
                                        </p:attrNameLst>
                                      </p:cBhvr>
                                      <p:to>
                                        <p:strVal val="visible"/>
                                      </p:to>
                                    </p:set>
                                    <p:animEffect transition="in" filter="fade">
                                      <p:cBhvr>
                                        <p:cTn id="353" dur="500"/>
                                        <p:tgtEl>
                                          <p:spTgt spid="389"/>
                                        </p:tgtEl>
                                      </p:cBhvr>
                                    </p:animEffect>
                                  </p:childTnLst>
                                </p:cTn>
                              </p:par>
                              <p:par>
                                <p:cTn id="354" presetID="22" presetClass="entr" presetSubtype="2" fill="hold" nodeType="withEffect">
                                  <p:stCondLst>
                                    <p:cond delay="1000"/>
                                  </p:stCondLst>
                                  <p:childTnLst>
                                    <p:set>
                                      <p:cBhvr>
                                        <p:cTn id="355" dur="1" fill="hold">
                                          <p:stCondLst>
                                            <p:cond delay="0"/>
                                          </p:stCondLst>
                                        </p:cTn>
                                        <p:tgtEl>
                                          <p:spTgt spid="342"/>
                                        </p:tgtEl>
                                        <p:attrNameLst>
                                          <p:attrName>style.visibility</p:attrName>
                                        </p:attrNameLst>
                                      </p:cBhvr>
                                      <p:to>
                                        <p:strVal val="visible"/>
                                      </p:to>
                                    </p:set>
                                    <p:animEffect transition="in" filter="wipe(right)">
                                      <p:cBhvr>
                                        <p:cTn id="356" dur="500"/>
                                        <p:tgtEl>
                                          <p:spTgt spid="342"/>
                                        </p:tgtEl>
                                      </p:cBhvr>
                                    </p:animEffect>
                                  </p:childTnLst>
                                </p:cTn>
                              </p:par>
                              <p:par>
                                <p:cTn id="357" presetID="22" presetClass="entr" presetSubtype="2" fill="hold" nodeType="withEffect">
                                  <p:stCondLst>
                                    <p:cond delay="1000"/>
                                  </p:stCondLst>
                                  <p:childTnLst>
                                    <p:set>
                                      <p:cBhvr>
                                        <p:cTn id="358" dur="1" fill="hold">
                                          <p:stCondLst>
                                            <p:cond delay="0"/>
                                          </p:stCondLst>
                                        </p:cTn>
                                        <p:tgtEl>
                                          <p:spTgt spid="209"/>
                                        </p:tgtEl>
                                        <p:attrNameLst>
                                          <p:attrName>style.visibility</p:attrName>
                                        </p:attrNameLst>
                                      </p:cBhvr>
                                      <p:to>
                                        <p:strVal val="visible"/>
                                      </p:to>
                                    </p:set>
                                    <p:animEffect transition="in" filter="wipe(right)">
                                      <p:cBhvr>
                                        <p:cTn id="359" dur="500"/>
                                        <p:tgtEl>
                                          <p:spTgt spid="209"/>
                                        </p:tgtEl>
                                      </p:cBhvr>
                                    </p:animEffect>
                                  </p:childTnLst>
                                </p:cTn>
                              </p:par>
                            </p:childTnLst>
                          </p:cTn>
                        </p:par>
                        <p:par>
                          <p:cTn id="360" fill="hold">
                            <p:stCondLst>
                              <p:cond delay="1500"/>
                            </p:stCondLst>
                            <p:childTnLst>
                              <p:par>
                                <p:cTn id="361" presetID="10" presetClass="entr" presetSubtype="0" fill="hold" nodeType="afterEffect">
                                  <p:stCondLst>
                                    <p:cond delay="0"/>
                                  </p:stCondLst>
                                  <p:childTnLst>
                                    <p:set>
                                      <p:cBhvr>
                                        <p:cTn id="362" dur="1" fill="hold">
                                          <p:stCondLst>
                                            <p:cond delay="0"/>
                                          </p:stCondLst>
                                        </p:cTn>
                                        <p:tgtEl>
                                          <p:spTgt spid="378"/>
                                        </p:tgtEl>
                                        <p:attrNameLst>
                                          <p:attrName>style.visibility</p:attrName>
                                        </p:attrNameLst>
                                      </p:cBhvr>
                                      <p:to>
                                        <p:strVal val="visible"/>
                                      </p:to>
                                    </p:set>
                                    <p:animEffect transition="in" filter="fade">
                                      <p:cBhvr>
                                        <p:cTn id="363" dur="500"/>
                                        <p:tgtEl>
                                          <p:spTgt spid="378"/>
                                        </p:tgtEl>
                                      </p:cBhvr>
                                    </p:animEffect>
                                  </p:childTnLst>
                                </p:cTn>
                              </p:par>
                              <p:par>
                                <p:cTn id="364" presetID="10" presetClass="entr" presetSubtype="0" fill="hold" nodeType="withEffect">
                                  <p:stCondLst>
                                    <p:cond delay="0"/>
                                  </p:stCondLst>
                                  <p:childTnLst>
                                    <p:set>
                                      <p:cBhvr>
                                        <p:cTn id="365" dur="1" fill="hold">
                                          <p:stCondLst>
                                            <p:cond delay="0"/>
                                          </p:stCondLst>
                                        </p:cTn>
                                        <p:tgtEl>
                                          <p:spTgt spid="384"/>
                                        </p:tgtEl>
                                        <p:attrNameLst>
                                          <p:attrName>style.visibility</p:attrName>
                                        </p:attrNameLst>
                                      </p:cBhvr>
                                      <p:to>
                                        <p:strVal val="visible"/>
                                      </p:to>
                                    </p:set>
                                    <p:animEffect transition="in" filter="fade">
                                      <p:cBhvr>
                                        <p:cTn id="366" dur="500"/>
                                        <p:tgtEl>
                                          <p:spTgt spid="384"/>
                                        </p:tgtEl>
                                      </p:cBhvr>
                                    </p:animEffect>
                                  </p:childTnLst>
                                </p:cTn>
                              </p:par>
                              <p:par>
                                <p:cTn id="367" presetID="10" presetClass="entr" presetSubtype="0" fill="hold" nodeType="withEffect">
                                  <p:stCondLst>
                                    <p:cond delay="0"/>
                                  </p:stCondLst>
                                  <p:childTnLst>
                                    <p:set>
                                      <p:cBhvr>
                                        <p:cTn id="368" dur="1" fill="hold">
                                          <p:stCondLst>
                                            <p:cond delay="0"/>
                                          </p:stCondLst>
                                        </p:cTn>
                                        <p:tgtEl>
                                          <p:spTgt spid="375"/>
                                        </p:tgtEl>
                                        <p:attrNameLst>
                                          <p:attrName>style.visibility</p:attrName>
                                        </p:attrNameLst>
                                      </p:cBhvr>
                                      <p:to>
                                        <p:strVal val="visible"/>
                                      </p:to>
                                    </p:set>
                                    <p:animEffect transition="in" filter="fade">
                                      <p:cBhvr>
                                        <p:cTn id="369" dur="500"/>
                                        <p:tgtEl>
                                          <p:spTgt spid="375"/>
                                        </p:tgtEl>
                                      </p:cBhvr>
                                    </p:animEffect>
                                  </p:childTnLst>
                                </p:cTn>
                              </p:par>
                              <p:par>
                                <p:cTn id="370" presetID="10" presetClass="entr" presetSubtype="0" fill="hold" nodeType="withEffect">
                                  <p:stCondLst>
                                    <p:cond delay="0"/>
                                  </p:stCondLst>
                                  <p:childTnLst>
                                    <p:set>
                                      <p:cBhvr>
                                        <p:cTn id="371" dur="1" fill="hold">
                                          <p:stCondLst>
                                            <p:cond delay="0"/>
                                          </p:stCondLst>
                                        </p:cTn>
                                        <p:tgtEl>
                                          <p:spTgt spid="381"/>
                                        </p:tgtEl>
                                        <p:attrNameLst>
                                          <p:attrName>style.visibility</p:attrName>
                                        </p:attrNameLst>
                                      </p:cBhvr>
                                      <p:to>
                                        <p:strVal val="visible"/>
                                      </p:to>
                                    </p:set>
                                    <p:animEffect transition="in" filter="fade">
                                      <p:cBhvr>
                                        <p:cTn id="372" dur="500"/>
                                        <p:tgtEl>
                                          <p:spTgt spid="381"/>
                                        </p:tgtEl>
                                      </p:cBhvr>
                                    </p:animEffect>
                                  </p:childTnLst>
                                </p:cTn>
                              </p:par>
                              <p:par>
                                <p:cTn id="373" presetID="10" presetClass="entr" presetSubtype="0" fill="hold" nodeType="withEffect">
                                  <p:stCondLst>
                                    <p:cond delay="0"/>
                                  </p:stCondLst>
                                  <p:childTnLst>
                                    <p:set>
                                      <p:cBhvr>
                                        <p:cTn id="374" dur="1" fill="hold">
                                          <p:stCondLst>
                                            <p:cond delay="0"/>
                                          </p:stCondLst>
                                        </p:cTn>
                                        <p:tgtEl>
                                          <p:spTgt spid="369"/>
                                        </p:tgtEl>
                                        <p:attrNameLst>
                                          <p:attrName>style.visibility</p:attrName>
                                        </p:attrNameLst>
                                      </p:cBhvr>
                                      <p:to>
                                        <p:strVal val="visible"/>
                                      </p:to>
                                    </p:set>
                                    <p:animEffect transition="in" filter="fade">
                                      <p:cBhvr>
                                        <p:cTn id="375" dur="500"/>
                                        <p:tgtEl>
                                          <p:spTgt spid="369"/>
                                        </p:tgtEl>
                                      </p:cBhvr>
                                    </p:animEffect>
                                  </p:childTnLst>
                                </p:cTn>
                              </p:par>
                              <p:par>
                                <p:cTn id="376" presetID="10" presetClass="entr" presetSubtype="0" fill="hold" nodeType="withEffect">
                                  <p:stCondLst>
                                    <p:cond delay="0"/>
                                  </p:stCondLst>
                                  <p:childTnLst>
                                    <p:set>
                                      <p:cBhvr>
                                        <p:cTn id="377" dur="1" fill="hold">
                                          <p:stCondLst>
                                            <p:cond delay="0"/>
                                          </p:stCondLst>
                                        </p:cTn>
                                        <p:tgtEl>
                                          <p:spTgt spid="372"/>
                                        </p:tgtEl>
                                        <p:attrNameLst>
                                          <p:attrName>style.visibility</p:attrName>
                                        </p:attrNameLst>
                                      </p:cBhvr>
                                      <p:to>
                                        <p:strVal val="visible"/>
                                      </p:to>
                                    </p:set>
                                    <p:animEffect transition="in" filter="fade">
                                      <p:cBhvr>
                                        <p:cTn id="378" dur="500"/>
                                        <p:tgtEl>
                                          <p:spTgt spid="372"/>
                                        </p:tgtEl>
                                      </p:cBhvr>
                                    </p:animEffect>
                                  </p:childTnLst>
                                </p:cTn>
                              </p:par>
                              <p:par>
                                <p:cTn id="379" presetID="42" presetClass="path" presetSubtype="0" accel="50000" decel="50000" fill="hold" nodeType="withEffect">
                                  <p:stCondLst>
                                    <p:cond delay="0"/>
                                  </p:stCondLst>
                                  <p:childTnLst>
                                    <p:animMotion origin="layout" path="M 2.25319E-6 -1.11111E-6 L 2.25319E-6 -0.14143 " pathEditMode="relative" rAng="0" ptsTypes="AA">
                                      <p:cBhvr>
                                        <p:cTn id="380" dur="1000" fill="hold"/>
                                        <p:tgtEl>
                                          <p:spTgt spid="378"/>
                                        </p:tgtEl>
                                        <p:attrNameLst>
                                          <p:attrName>ppt_x</p:attrName>
                                          <p:attrName>ppt_y</p:attrName>
                                        </p:attrNameLst>
                                      </p:cBhvr>
                                      <p:rCtr x="0" y="-7083"/>
                                    </p:animMotion>
                                  </p:childTnLst>
                                </p:cTn>
                              </p:par>
                            </p:childTnLst>
                          </p:cTn>
                        </p:par>
                        <p:par>
                          <p:cTn id="381" fill="hold">
                            <p:stCondLst>
                              <p:cond delay="2500"/>
                            </p:stCondLst>
                            <p:childTnLst>
                              <p:par>
                                <p:cTn id="382" presetID="35" presetClass="path" presetSubtype="0" accel="50000" decel="50000" fill="hold" nodeType="afterEffect">
                                  <p:stCondLst>
                                    <p:cond delay="0"/>
                                  </p:stCondLst>
                                  <p:childTnLst>
                                    <p:animMotion origin="layout" path="M 2.25319E-6 -0.14143 L -0.26752 -0.1412 " pathEditMode="relative" rAng="0" ptsTypes="AA">
                                      <p:cBhvr>
                                        <p:cTn id="383" dur="1000" fill="hold"/>
                                        <p:tgtEl>
                                          <p:spTgt spid="378"/>
                                        </p:tgtEl>
                                        <p:attrNameLst>
                                          <p:attrName>ppt_x</p:attrName>
                                          <p:attrName>ppt_y</p:attrName>
                                        </p:attrNameLst>
                                      </p:cBhvr>
                                      <p:rCtr x="-13376" y="0"/>
                                    </p:animMotion>
                                  </p:childTnLst>
                                </p:cTn>
                              </p:par>
                              <p:par>
                                <p:cTn id="384" presetID="6" presetClass="emph" presetSubtype="0" fill="hold" nodeType="withEffect">
                                  <p:stCondLst>
                                    <p:cond delay="0"/>
                                  </p:stCondLst>
                                  <p:childTnLst>
                                    <p:animScale>
                                      <p:cBhvr>
                                        <p:cTn id="385" dur="1000" fill="hold"/>
                                        <p:tgtEl>
                                          <p:spTgt spid="378"/>
                                        </p:tgtEl>
                                      </p:cBhvr>
                                      <p:by x="35000" y="35000"/>
                                    </p:animScale>
                                  </p:childTnLst>
                                </p:cTn>
                              </p:par>
                              <p:par>
                                <p:cTn id="386" presetID="10" presetClass="exit" presetSubtype="0" fill="hold" nodeType="withEffect">
                                  <p:stCondLst>
                                    <p:cond delay="500"/>
                                  </p:stCondLst>
                                  <p:childTnLst>
                                    <p:animEffect transition="out" filter="fade">
                                      <p:cBhvr>
                                        <p:cTn id="387" dur="500"/>
                                        <p:tgtEl>
                                          <p:spTgt spid="378"/>
                                        </p:tgtEl>
                                      </p:cBhvr>
                                    </p:animEffect>
                                    <p:set>
                                      <p:cBhvr>
                                        <p:cTn id="388" dur="1" fill="hold">
                                          <p:stCondLst>
                                            <p:cond delay="499"/>
                                          </p:stCondLst>
                                        </p:cTn>
                                        <p:tgtEl>
                                          <p:spTgt spid="378"/>
                                        </p:tgtEl>
                                        <p:attrNameLst>
                                          <p:attrName>style.visibility</p:attrName>
                                        </p:attrNameLst>
                                      </p:cBhvr>
                                      <p:to>
                                        <p:strVal val="hidden"/>
                                      </p:to>
                                    </p:set>
                                  </p:childTnLst>
                                </p:cTn>
                              </p:par>
                              <p:par>
                                <p:cTn id="389" presetID="42" presetClass="path" presetSubtype="0" accel="50000" decel="50000" fill="hold" nodeType="withEffect">
                                  <p:stCondLst>
                                    <p:cond delay="0"/>
                                  </p:stCondLst>
                                  <p:childTnLst>
                                    <p:animMotion origin="layout" path="M 2.59182E-6 3.7037E-7 L 2.59182E-6 -0.1412 " pathEditMode="relative" rAng="0" ptsTypes="AA">
                                      <p:cBhvr>
                                        <p:cTn id="390" dur="1000" fill="hold"/>
                                        <p:tgtEl>
                                          <p:spTgt spid="384"/>
                                        </p:tgtEl>
                                        <p:attrNameLst>
                                          <p:attrName>ppt_x</p:attrName>
                                          <p:attrName>ppt_y</p:attrName>
                                        </p:attrNameLst>
                                      </p:cBhvr>
                                      <p:rCtr x="0" y="-7060"/>
                                    </p:animMotion>
                                  </p:childTnLst>
                                </p:cTn>
                              </p:par>
                            </p:childTnLst>
                          </p:cTn>
                        </p:par>
                        <p:par>
                          <p:cTn id="391" fill="hold">
                            <p:stCondLst>
                              <p:cond delay="3500"/>
                            </p:stCondLst>
                            <p:childTnLst>
                              <p:par>
                                <p:cTn id="392" presetID="35" presetClass="path" presetSubtype="0" accel="50000" decel="50000" fill="hold" nodeType="afterEffect">
                                  <p:stCondLst>
                                    <p:cond delay="0"/>
                                  </p:stCondLst>
                                  <p:childTnLst>
                                    <p:animMotion origin="layout" path="M -8.33333E-7 -0.1412 L -0.3151 -0.1412 " pathEditMode="relative" rAng="0" ptsTypes="AA">
                                      <p:cBhvr>
                                        <p:cTn id="393" dur="1000" fill="hold"/>
                                        <p:tgtEl>
                                          <p:spTgt spid="384"/>
                                        </p:tgtEl>
                                        <p:attrNameLst>
                                          <p:attrName>ppt_x</p:attrName>
                                          <p:attrName>ppt_y</p:attrName>
                                        </p:attrNameLst>
                                      </p:cBhvr>
                                      <p:rCtr x="-15755" y="0"/>
                                    </p:animMotion>
                                  </p:childTnLst>
                                </p:cTn>
                              </p:par>
                              <p:par>
                                <p:cTn id="394" presetID="6" presetClass="emph" presetSubtype="0" fill="hold" nodeType="withEffect">
                                  <p:stCondLst>
                                    <p:cond delay="0"/>
                                  </p:stCondLst>
                                  <p:childTnLst>
                                    <p:animScale>
                                      <p:cBhvr>
                                        <p:cTn id="395" dur="1000" fill="hold"/>
                                        <p:tgtEl>
                                          <p:spTgt spid="384"/>
                                        </p:tgtEl>
                                      </p:cBhvr>
                                      <p:by x="35000" y="35000"/>
                                    </p:animScale>
                                  </p:childTnLst>
                                </p:cTn>
                              </p:par>
                              <p:par>
                                <p:cTn id="396" presetID="10" presetClass="exit" presetSubtype="0" fill="hold" nodeType="withEffect">
                                  <p:stCondLst>
                                    <p:cond delay="500"/>
                                  </p:stCondLst>
                                  <p:childTnLst>
                                    <p:animEffect transition="out" filter="fade">
                                      <p:cBhvr>
                                        <p:cTn id="397" dur="500"/>
                                        <p:tgtEl>
                                          <p:spTgt spid="384"/>
                                        </p:tgtEl>
                                      </p:cBhvr>
                                    </p:animEffect>
                                    <p:set>
                                      <p:cBhvr>
                                        <p:cTn id="398" dur="1" fill="hold">
                                          <p:stCondLst>
                                            <p:cond delay="499"/>
                                          </p:stCondLst>
                                        </p:cTn>
                                        <p:tgtEl>
                                          <p:spTgt spid="384"/>
                                        </p:tgtEl>
                                        <p:attrNameLst>
                                          <p:attrName>style.visibility</p:attrName>
                                        </p:attrNameLst>
                                      </p:cBhvr>
                                      <p:to>
                                        <p:strVal val="hidden"/>
                                      </p:to>
                                    </p:set>
                                  </p:childTnLst>
                                </p:cTn>
                              </p:par>
                              <p:par>
                                <p:cTn id="399" presetID="42" presetClass="path" presetSubtype="0" accel="50000" decel="50000" fill="hold" nodeType="withEffect">
                                  <p:stCondLst>
                                    <p:cond delay="0"/>
                                  </p:stCondLst>
                                  <p:childTnLst>
                                    <p:animMotion origin="layout" path="M 2.05783E-6 -1.11111E-6 L 2.05783E-6 -0.14143 " pathEditMode="relative" rAng="0" ptsTypes="AA">
                                      <p:cBhvr>
                                        <p:cTn id="400" dur="1000" fill="hold"/>
                                        <p:tgtEl>
                                          <p:spTgt spid="375"/>
                                        </p:tgtEl>
                                        <p:attrNameLst>
                                          <p:attrName>ppt_x</p:attrName>
                                          <p:attrName>ppt_y</p:attrName>
                                        </p:attrNameLst>
                                      </p:cBhvr>
                                      <p:rCtr x="0" y="-7083"/>
                                    </p:animMotion>
                                  </p:childTnLst>
                                </p:cTn>
                              </p:par>
                            </p:childTnLst>
                          </p:cTn>
                        </p:par>
                        <p:par>
                          <p:cTn id="401" fill="hold">
                            <p:stCondLst>
                              <p:cond delay="4500"/>
                            </p:stCondLst>
                            <p:childTnLst>
                              <p:par>
                                <p:cTn id="402" presetID="35" presetClass="path" presetSubtype="0" accel="50000" decel="50000" fill="hold" nodeType="afterEffect">
                                  <p:stCondLst>
                                    <p:cond delay="0"/>
                                  </p:stCondLst>
                                  <p:childTnLst>
                                    <p:animMotion origin="layout" path="M 4.58333E-6 -0.14143 L -0.35547 -0.14143 " pathEditMode="relative" rAng="0" ptsTypes="AA">
                                      <p:cBhvr>
                                        <p:cTn id="403" dur="1000" fill="hold"/>
                                        <p:tgtEl>
                                          <p:spTgt spid="375"/>
                                        </p:tgtEl>
                                        <p:attrNameLst>
                                          <p:attrName>ppt_x</p:attrName>
                                          <p:attrName>ppt_y</p:attrName>
                                        </p:attrNameLst>
                                      </p:cBhvr>
                                      <p:rCtr x="-17773" y="0"/>
                                    </p:animMotion>
                                  </p:childTnLst>
                                </p:cTn>
                              </p:par>
                              <p:par>
                                <p:cTn id="404" presetID="6" presetClass="emph" presetSubtype="0" fill="hold" nodeType="withEffect">
                                  <p:stCondLst>
                                    <p:cond delay="0"/>
                                  </p:stCondLst>
                                  <p:childTnLst>
                                    <p:animScale>
                                      <p:cBhvr>
                                        <p:cTn id="405" dur="1000" fill="hold"/>
                                        <p:tgtEl>
                                          <p:spTgt spid="375"/>
                                        </p:tgtEl>
                                      </p:cBhvr>
                                      <p:by x="35000" y="35000"/>
                                    </p:animScale>
                                  </p:childTnLst>
                                </p:cTn>
                              </p:par>
                              <p:par>
                                <p:cTn id="406" presetID="10" presetClass="exit" presetSubtype="0" fill="hold" nodeType="withEffect">
                                  <p:stCondLst>
                                    <p:cond delay="500"/>
                                  </p:stCondLst>
                                  <p:childTnLst>
                                    <p:animEffect transition="out" filter="fade">
                                      <p:cBhvr>
                                        <p:cTn id="407" dur="500"/>
                                        <p:tgtEl>
                                          <p:spTgt spid="375"/>
                                        </p:tgtEl>
                                      </p:cBhvr>
                                    </p:animEffect>
                                    <p:set>
                                      <p:cBhvr>
                                        <p:cTn id="408" dur="1" fill="hold">
                                          <p:stCondLst>
                                            <p:cond delay="499"/>
                                          </p:stCondLst>
                                        </p:cTn>
                                        <p:tgtEl>
                                          <p:spTgt spid="375"/>
                                        </p:tgtEl>
                                        <p:attrNameLst>
                                          <p:attrName>style.visibility</p:attrName>
                                        </p:attrNameLst>
                                      </p:cBhvr>
                                      <p:to>
                                        <p:strVal val="hidden"/>
                                      </p:to>
                                    </p:set>
                                  </p:childTnLst>
                                </p:cTn>
                              </p:par>
                              <p:par>
                                <p:cTn id="409" presetID="42" presetClass="path" presetSubtype="0" accel="50000" decel="50000" fill="hold" nodeType="withEffect">
                                  <p:stCondLst>
                                    <p:cond delay="0"/>
                                  </p:stCondLst>
                                  <p:childTnLst>
                                    <p:animMotion origin="layout" path="M 2.25319E-6 -3.7037E-7 L 2.25319E-6 -0.21319 " pathEditMode="relative" rAng="0" ptsTypes="AA">
                                      <p:cBhvr>
                                        <p:cTn id="410" dur="1000" fill="hold"/>
                                        <p:tgtEl>
                                          <p:spTgt spid="381"/>
                                        </p:tgtEl>
                                        <p:attrNameLst>
                                          <p:attrName>ppt_x</p:attrName>
                                          <p:attrName>ppt_y</p:attrName>
                                        </p:attrNameLst>
                                      </p:cBhvr>
                                      <p:rCtr x="0" y="-10671"/>
                                    </p:animMotion>
                                  </p:childTnLst>
                                </p:cTn>
                              </p:par>
                            </p:childTnLst>
                          </p:cTn>
                        </p:par>
                        <p:par>
                          <p:cTn id="411" fill="hold">
                            <p:stCondLst>
                              <p:cond delay="5500"/>
                            </p:stCondLst>
                            <p:childTnLst>
                              <p:par>
                                <p:cTn id="412" presetID="35" presetClass="path" presetSubtype="0" accel="50000" decel="50000" fill="hold" nodeType="afterEffect">
                                  <p:stCondLst>
                                    <p:cond delay="0"/>
                                  </p:stCondLst>
                                  <p:childTnLst>
                                    <p:animMotion origin="layout" path="M 3.75E-6 -0.21319 L -0.27474 -0.21319 " pathEditMode="relative" rAng="0" ptsTypes="AA">
                                      <p:cBhvr>
                                        <p:cTn id="413" dur="1000" fill="hold"/>
                                        <p:tgtEl>
                                          <p:spTgt spid="381"/>
                                        </p:tgtEl>
                                        <p:attrNameLst>
                                          <p:attrName>ppt_x</p:attrName>
                                          <p:attrName>ppt_y</p:attrName>
                                        </p:attrNameLst>
                                      </p:cBhvr>
                                      <p:rCtr x="-13737" y="0"/>
                                    </p:animMotion>
                                  </p:childTnLst>
                                </p:cTn>
                              </p:par>
                              <p:par>
                                <p:cTn id="414" presetID="6" presetClass="emph" presetSubtype="0" fill="hold" nodeType="withEffect">
                                  <p:stCondLst>
                                    <p:cond delay="0"/>
                                  </p:stCondLst>
                                  <p:childTnLst>
                                    <p:animScale>
                                      <p:cBhvr>
                                        <p:cTn id="415" dur="1000" fill="hold"/>
                                        <p:tgtEl>
                                          <p:spTgt spid="381"/>
                                        </p:tgtEl>
                                      </p:cBhvr>
                                      <p:by x="35000" y="35000"/>
                                    </p:animScale>
                                  </p:childTnLst>
                                </p:cTn>
                              </p:par>
                              <p:par>
                                <p:cTn id="416" presetID="10" presetClass="exit" presetSubtype="0" fill="hold" nodeType="withEffect">
                                  <p:stCondLst>
                                    <p:cond delay="500"/>
                                  </p:stCondLst>
                                  <p:childTnLst>
                                    <p:animEffect transition="out" filter="fade">
                                      <p:cBhvr>
                                        <p:cTn id="417" dur="500"/>
                                        <p:tgtEl>
                                          <p:spTgt spid="381"/>
                                        </p:tgtEl>
                                      </p:cBhvr>
                                    </p:animEffect>
                                    <p:set>
                                      <p:cBhvr>
                                        <p:cTn id="418" dur="1" fill="hold">
                                          <p:stCondLst>
                                            <p:cond delay="499"/>
                                          </p:stCondLst>
                                        </p:cTn>
                                        <p:tgtEl>
                                          <p:spTgt spid="381"/>
                                        </p:tgtEl>
                                        <p:attrNameLst>
                                          <p:attrName>style.visibility</p:attrName>
                                        </p:attrNameLst>
                                      </p:cBhvr>
                                      <p:to>
                                        <p:strVal val="hidden"/>
                                      </p:to>
                                    </p:set>
                                  </p:childTnLst>
                                </p:cTn>
                              </p:par>
                              <p:par>
                                <p:cTn id="419" presetID="42" presetClass="path" presetSubtype="0" accel="50000" decel="50000" fill="hold" nodeType="withEffect">
                                  <p:stCondLst>
                                    <p:cond delay="0"/>
                                  </p:stCondLst>
                                  <p:childTnLst>
                                    <p:animMotion origin="layout" path="M -2.84449E-6 -1.48148E-6 L -2.84449E-6 -0.21319 " pathEditMode="relative" rAng="0" ptsTypes="AA">
                                      <p:cBhvr>
                                        <p:cTn id="420" dur="1000" fill="hold"/>
                                        <p:tgtEl>
                                          <p:spTgt spid="369"/>
                                        </p:tgtEl>
                                        <p:attrNameLst>
                                          <p:attrName>ppt_x</p:attrName>
                                          <p:attrName>ppt_y</p:attrName>
                                        </p:attrNameLst>
                                      </p:cBhvr>
                                      <p:rCtr x="0" y="-10671"/>
                                    </p:animMotion>
                                  </p:childTnLst>
                                </p:cTn>
                              </p:par>
                            </p:childTnLst>
                          </p:cTn>
                        </p:par>
                        <p:par>
                          <p:cTn id="421" fill="hold">
                            <p:stCondLst>
                              <p:cond delay="6500"/>
                            </p:stCondLst>
                            <p:childTnLst>
                              <p:par>
                                <p:cTn id="422" presetID="35" presetClass="path" presetSubtype="0" accel="50000" decel="50000" fill="hold" nodeType="afterEffect">
                                  <p:stCondLst>
                                    <p:cond delay="0"/>
                                  </p:stCondLst>
                                  <p:childTnLst>
                                    <p:animMotion origin="layout" path="M -8.33333E-7 -0.21296 L -0.3151 -0.21296 " pathEditMode="relative" rAng="0" ptsTypes="AA">
                                      <p:cBhvr>
                                        <p:cTn id="423" dur="1000" fill="hold"/>
                                        <p:tgtEl>
                                          <p:spTgt spid="369"/>
                                        </p:tgtEl>
                                        <p:attrNameLst>
                                          <p:attrName>ppt_x</p:attrName>
                                          <p:attrName>ppt_y</p:attrName>
                                        </p:attrNameLst>
                                      </p:cBhvr>
                                      <p:rCtr x="-15755" y="0"/>
                                    </p:animMotion>
                                  </p:childTnLst>
                                </p:cTn>
                              </p:par>
                              <p:par>
                                <p:cTn id="424" presetID="6" presetClass="emph" presetSubtype="0" fill="hold" nodeType="withEffect">
                                  <p:stCondLst>
                                    <p:cond delay="0"/>
                                  </p:stCondLst>
                                  <p:childTnLst>
                                    <p:animScale>
                                      <p:cBhvr>
                                        <p:cTn id="425" dur="1000" fill="hold"/>
                                        <p:tgtEl>
                                          <p:spTgt spid="369"/>
                                        </p:tgtEl>
                                      </p:cBhvr>
                                      <p:by x="35000" y="35000"/>
                                    </p:animScale>
                                  </p:childTnLst>
                                </p:cTn>
                              </p:par>
                              <p:par>
                                <p:cTn id="426" presetID="10" presetClass="exit" presetSubtype="0" fill="hold" nodeType="withEffect">
                                  <p:stCondLst>
                                    <p:cond delay="500"/>
                                  </p:stCondLst>
                                  <p:childTnLst>
                                    <p:animEffect transition="out" filter="fade">
                                      <p:cBhvr>
                                        <p:cTn id="427" dur="500"/>
                                        <p:tgtEl>
                                          <p:spTgt spid="369"/>
                                        </p:tgtEl>
                                      </p:cBhvr>
                                    </p:animEffect>
                                    <p:set>
                                      <p:cBhvr>
                                        <p:cTn id="428" dur="1" fill="hold">
                                          <p:stCondLst>
                                            <p:cond delay="499"/>
                                          </p:stCondLst>
                                        </p:cTn>
                                        <p:tgtEl>
                                          <p:spTgt spid="369"/>
                                        </p:tgtEl>
                                        <p:attrNameLst>
                                          <p:attrName>style.visibility</p:attrName>
                                        </p:attrNameLst>
                                      </p:cBhvr>
                                      <p:to>
                                        <p:strVal val="hidden"/>
                                      </p:to>
                                    </p:set>
                                  </p:childTnLst>
                                </p:cTn>
                              </p:par>
                              <p:par>
                                <p:cTn id="429" presetID="42" presetClass="path" presetSubtype="0" accel="50000" decel="50000" fill="hold" nodeType="withEffect">
                                  <p:stCondLst>
                                    <p:cond delay="0"/>
                                  </p:stCondLst>
                                  <p:childTnLst>
                                    <p:animMotion origin="layout" path="M 2.05783E-6 -3.7037E-7 L 2.05783E-6 -0.21319 " pathEditMode="relative" rAng="0" ptsTypes="AA">
                                      <p:cBhvr>
                                        <p:cTn id="430" dur="1000" fill="hold"/>
                                        <p:tgtEl>
                                          <p:spTgt spid="372"/>
                                        </p:tgtEl>
                                        <p:attrNameLst>
                                          <p:attrName>ppt_x</p:attrName>
                                          <p:attrName>ppt_y</p:attrName>
                                        </p:attrNameLst>
                                      </p:cBhvr>
                                      <p:rCtr x="0" y="-10671"/>
                                    </p:animMotion>
                                  </p:childTnLst>
                                </p:cTn>
                              </p:par>
                            </p:childTnLst>
                          </p:cTn>
                        </p:par>
                        <p:par>
                          <p:cTn id="431" fill="hold">
                            <p:stCondLst>
                              <p:cond delay="7500"/>
                            </p:stCondLst>
                            <p:childTnLst>
                              <p:par>
                                <p:cTn id="432" presetID="35" presetClass="path" presetSubtype="0" accel="50000" decel="50000" fill="hold" nodeType="afterEffect">
                                  <p:stCondLst>
                                    <p:cond delay="0"/>
                                  </p:stCondLst>
                                  <p:childTnLst>
                                    <p:animMotion origin="layout" path="M 4.58333E-6 -0.21319 L -0.35547 -0.21319 " pathEditMode="relative" rAng="0" ptsTypes="AA">
                                      <p:cBhvr>
                                        <p:cTn id="433" dur="1000" fill="hold"/>
                                        <p:tgtEl>
                                          <p:spTgt spid="372"/>
                                        </p:tgtEl>
                                        <p:attrNameLst>
                                          <p:attrName>ppt_x</p:attrName>
                                          <p:attrName>ppt_y</p:attrName>
                                        </p:attrNameLst>
                                      </p:cBhvr>
                                      <p:rCtr x="-17773" y="0"/>
                                    </p:animMotion>
                                  </p:childTnLst>
                                </p:cTn>
                              </p:par>
                              <p:par>
                                <p:cTn id="434" presetID="6" presetClass="emph" presetSubtype="0" fill="hold" nodeType="withEffect">
                                  <p:stCondLst>
                                    <p:cond delay="0"/>
                                  </p:stCondLst>
                                  <p:childTnLst>
                                    <p:animScale>
                                      <p:cBhvr>
                                        <p:cTn id="435" dur="1000" fill="hold"/>
                                        <p:tgtEl>
                                          <p:spTgt spid="372"/>
                                        </p:tgtEl>
                                      </p:cBhvr>
                                      <p:by x="35000" y="35000"/>
                                    </p:animScale>
                                  </p:childTnLst>
                                </p:cTn>
                              </p:par>
                              <p:par>
                                <p:cTn id="436" presetID="10" presetClass="exit" presetSubtype="0" fill="hold" nodeType="withEffect">
                                  <p:stCondLst>
                                    <p:cond delay="500"/>
                                  </p:stCondLst>
                                  <p:childTnLst>
                                    <p:animEffect transition="out" filter="fade">
                                      <p:cBhvr>
                                        <p:cTn id="437" dur="500"/>
                                        <p:tgtEl>
                                          <p:spTgt spid="372"/>
                                        </p:tgtEl>
                                      </p:cBhvr>
                                    </p:animEffect>
                                    <p:set>
                                      <p:cBhvr>
                                        <p:cTn id="438" dur="1" fill="hold">
                                          <p:stCondLst>
                                            <p:cond delay="499"/>
                                          </p:stCondLst>
                                        </p:cTn>
                                        <p:tgtEl>
                                          <p:spTgt spid="372"/>
                                        </p:tgtEl>
                                        <p:attrNameLst>
                                          <p:attrName>style.visibility</p:attrName>
                                        </p:attrNameLst>
                                      </p:cBhvr>
                                      <p:to>
                                        <p:strVal val="hidden"/>
                                      </p:to>
                                    </p:set>
                                  </p:childTnLst>
                                </p:cTn>
                              </p:par>
                              <p:par>
                                <p:cTn id="439" presetID="10" presetClass="entr" presetSubtype="0" fill="hold" nodeType="withEffect">
                                  <p:stCondLst>
                                    <p:cond delay="0"/>
                                  </p:stCondLst>
                                  <p:childTnLst>
                                    <p:set>
                                      <p:cBhvr>
                                        <p:cTn id="440" dur="1" fill="hold">
                                          <p:stCondLst>
                                            <p:cond delay="0"/>
                                          </p:stCondLst>
                                        </p:cTn>
                                        <p:tgtEl>
                                          <p:spTgt spid="367"/>
                                        </p:tgtEl>
                                        <p:attrNameLst>
                                          <p:attrName>style.visibility</p:attrName>
                                        </p:attrNameLst>
                                      </p:cBhvr>
                                      <p:to>
                                        <p:strVal val="visible"/>
                                      </p:to>
                                    </p:set>
                                    <p:animEffect transition="in" filter="fade">
                                      <p:cBhvr>
                                        <p:cTn id="441" dur="500"/>
                                        <p:tgtEl>
                                          <p:spTgt spid="367"/>
                                        </p:tgtEl>
                                      </p:cBhvr>
                                    </p:animEffect>
                                  </p:childTnLst>
                                </p:cTn>
                              </p:par>
                              <p:par>
                                <p:cTn id="442" presetID="10" presetClass="entr" presetSubtype="0" fill="hold" nodeType="withEffect">
                                  <p:stCondLst>
                                    <p:cond delay="0"/>
                                  </p:stCondLst>
                                  <p:childTnLst>
                                    <p:set>
                                      <p:cBhvr>
                                        <p:cTn id="443" dur="1" fill="hold">
                                          <p:stCondLst>
                                            <p:cond delay="0"/>
                                          </p:stCondLst>
                                        </p:cTn>
                                        <p:tgtEl>
                                          <p:spTgt spid="342"/>
                                        </p:tgtEl>
                                        <p:attrNameLst>
                                          <p:attrName>style.visibility</p:attrName>
                                        </p:attrNameLst>
                                      </p:cBhvr>
                                      <p:to>
                                        <p:strVal val="visible"/>
                                      </p:to>
                                    </p:set>
                                    <p:animEffect transition="in" filter="fade">
                                      <p:cBhvr>
                                        <p:cTn id="444" dur="500"/>
                                        <p:tgtEl>
                                          <p:spTgt spid="342"/>
                                        </p:tgtEl>
                                      </p:cBhvr>
                                    </p:animEffect>
                                  </p:childTnLst>
                                </p:cTn>
                              </p:par>
                              <p:par>
                                <p:cTn id="445" presetID="10" presetClass="entr" presetSubtype="0" fill="hold" nodeType="withEffect">
                                  <p:stCondLst>
                                    <p:cond delay="0"/>
                                  </p:stCondLst>
                                  <p:childTnLst>
                                    <p:set>
                                      <p:cBhvr>
                                        <p:cTn id="446" dur="1" fill="hold">
                                          <p:stCondLst>
                                            <p:cond delay="0"/>
                                          </p:stCondLst>
                                        </p:cTn>
                                        <p:tgtEl>
                                          <p:spTgt spid="209"/>
                                        </p:tgtEl>
                                        <p:attrNameLst>
                                          <p:attrName>style.visibility</p:attrName>
                                        </p:attrNameLst>
                                      </p:cBhvr>
                                      <p:to>
                                        <p:strVal val="visible"/>
                                      </p:to>
                                    </p:set>
                                    <p:animEffect transition="in" filter="fade">
                                      <p:cBhvr>
                                        <p:cTn id="447" dur="500"/>
                                        <p:tgtEl>
                                          <p:spTgt spid="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700" y="62475"/>
            <a:ext cx="11147425" cy="926279"/>
          </a:xfrm>
          <a:prstGeom prst="rect">
            <a:avLst/>
          </a:prstGeom>
        </p:spPr>
        <p:txBody>
          <a:bodyPr vert="horz" wrap="square" lIns="0" tIns="0" rIns="0" bIns="0" rtlCol="0">
            <a:spAutoFit/>
          </a:bodyPr>
          <a:lstStyle/>
          <a:p>
            <a:pPr>
              <a:lnSpc>
                <a:spcPts val="8000"/>
              </a:lnSpc>
            </a:pPr>
            <a:r>
              <a:rPr lang="en-US" sz="5400" spc="-100" dirty="0" smtClean="0">
                <a:ln w="3175">
                  <a:noFill/>
                </a:ln>
                <a:solidFill>
                  <a:schemeClr val="accent1">
                    <a:lumMod val="50000"/>
                  </a:schemeClr>
                </a:solidFill>
                <a:latin typeface="Segoe UI Light" pitchFamily="34" charset="0"/>
                <a:cs typeface="Segoe Light"/>
              </a:rPr>
              <a:t>Demo: Windows 8 Apps</a:t>
            </a:r>
            <a:endParaRPr lang="en-US" sz="5400" spc="-100" dirty="0">
              <a:ln w="3175">
                <a:noFill/>
              </a:ln>
              <a:solidFill>
                <a:schemeClr val="accent1">
                  <a:lumMod val="50000"/>
                </a:schemeClr>
              </a:solidFill>
              <a:latin typeface="Segoe UI Light" pitchFamily="34" charset="0"/>
              <a:cs typeface="Segoe Light"/>
            </a:endParaRPr>
          </a:p>
        </p:txBody>
      </p:sp>
    </p:spTree>
    <p:extLst>
      <p:ext uri="{BB962C8B-B14F-4D97-AF65-F5344CB8AC3E}">
        <p14:creationId xmlns:p14="http://schemas.microsoft.com/office/powerpoint/2010/main" val="1284568887"/>
      </p:ext>
    </p:extLst>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700" y="62475"/>
            <a:ext cx="11461750" cy="926279"/>
          </a:xfrm>
          <a:prstGeom prst="rect">
            <a:avLst/>
          </a:prstGeom>
        </p:spPr>
        <p:txBody>
          <a:bodyPr vert="horz" wrap="square" lIns="0" tIns="0" rIns="0" bIns="0" rtlCol="0">
            <a:spAutoFit/>
          </a:bodyPr>
          <a:lstStyle/>
          <a:p>
            <a:pPr>
              <a:lnSpc>
                <a:spcPts val="8000"/>
              </a:lnSpc>
            </a:pPr>
            <a:r>
              <a:rPr lang="en-US" sz="5400" spc="-100" dirty="0">
                <a:ln w="3175">
                  <a:noFill/>
                </a:ln>
                <a:solidFill>
                  <a:schemeClr val="accent1">
                    <a:lumMod val="50000"/>
                  </a:schemeClr>
                </a:solidFill>
                <a:latin typeface="Segoe UI Light"/>
                <a:cs typeface="Segoe Light"/>
              </a:rPr>
              <a:t>Demo: </a:t>
            </a:r>
            <a:r>
              <a:rPr lang="en-US" sz="5400" dirty="0" smtClean="0">
                <a:solidFill>
                  <a:schemeClr val="accent1">
                    <a:lumMod val="50000"/>
                  </a:schemeClr>
                </a:solidFill>
                <a:latin typeface="Segoe UI Light"/>
              </a:rPr>
              <a:t>Start Screen</a:t>
            </a:r>
            <a:endParaRPr lang="en-US" sz="5400" spc="-100" dirty="0">
              <a:ln w="3175">
                <a:noFill/>
              </a:ln>
              <a:solidFill>
                <a:schemeClr val="accent1">
                  <a:lumMod val="50000"/>
                </a:schemeClr>
              </a:solidFill>
              <a:latin typeface="Segoe UI Light"/>
              <a:cs typeface="Segoe Light"/>
            </a:endParaRPr>
          </a:p>
        </p:txBody>
      </p:sp>
    </p:spTree>
    <p:extLst>
      <p:ext uri="{BB962C8B-B14F-4D97-AF65-F5344CB8AC3E}">
        <p14:creationId xmlns:p14="http://schemas.microsoft.com/office/powerpoint/2010/main" val="1956999405"/>
      </p:ext>
    </p:extLst>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6093838" y="4449169"/>
            <a:ext cx="5417226" cy="1803993"/>
            <a:chOff x="6093838" y="4449169"/>
            <a:chExt cx="5417226" cy="1803993"/>
          </a:xfrm>
        </p:grpSpPr>
        <p:sp>
          <p:nvSpPr>
            <p:cNvPr id="94" name="Rectangle 93"/>
            <p:cNvSpPr/>
            <p:nvPr/>
          </p:nvSpPr>
          <p:spPr bwMode="auto">
            <a:xfrm>
              <a:off x="6093838" y="4449169"/>
              <a:ext cx="5417226" cy="1803993"/>
            </a:xfrm>
            <a:prstGeom prst="rect">
              <a:avLst/>
            </a:prstGeom>
            <a:solidFill>
              <a:schemeClr val="accent3">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Picture 2" descr="\\MAGNUM\Projects\Microsoft\Cloud Power FY12\Design\ICONS_PNG\Devices.png"/>
            <p:cNvPicPr>
              <a:picLocks noChangeAspect="1" noChangeArrowheads="1"/>
            </p:cNvPicPr>
            <p:nvPr/>
          </p:nvPicPr>
          <p:blipFill>
            <a:blip r:embed="rId3" cstate="print">
              <a:lum bright="100000" contrast="100000"/>
            </a:blip>
            <a:stretch>
              <a:fillRect/>
            </a:stretch>
          </p:blipFill>
          <p:spPr bwMode="auto">
            <a:xfrm>
              <a:off x="9510160" y="4532585"/>
              <a:ext cx="1662545" cy="1662545"/>
            </a:xfrm>
            <a:prstGeom prst="rect">
              <a:avLst/>
            </a:prstGeom>
            <a:noFill/>
            <a:ln>
              <a:noFill/>
            </a:ln>
          </p:spPr>
        </p:pic>
      </p:grpSp>
      <p:sp useBgFill="1">
        <p:nvSpPr>
          <p:cNvPr id="87" name="Rectangle 86"/>
          <p:cNvSpPr/>
          <p:nvPr/>
        </p:nvSpPr>
        <p:spPr bwMode="auto">
          <a:xfrm>
            <a:off x="-13191" y="0"/>
            <a:ext cx="10354623" cy="1226101"/>
          </a:xfrm>
          <a:prstGeom prst="rect">
            <a:avLst/>
          </a:prstGeom>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err="1" smtClean="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p>
            <a:r>
              <a:rPr lang="en-US" dirty="0" smtClean="0">
                <a:solidFill>
                  <a:schemeClr val="bg1">
                    <a:lumMod val="50000"/>
                  </a:schemeClr>
                </a:solidFill>
              </a:rPr>
              <a:t>Summary</a:t>
            </a:r>
            <a:endParaRPr lang="en-US" dirty="0">
              <a:solidFill>
                <a:schemeClr val="bg1">
                  <a:lumMod val="50000"/>
                </a:schemeClr>
              </a:solidFill>
            </a:endParaRPr>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582" t="25042" r="1749" b="12843"/>
          <a:stretch/>
        </p:blipFill>
        <p:spPr>
          <a:xfrm>
            <a:off x="3278188" y="1615248"/>
            <a:ext cx="2598458" cy="2506376"/>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6739" r="25393" b="1287"/>
          <a:stretch/>
        </p:blipFill>
        <p:spPr>
          <a:xfrm>
            <a:off x="468148" y="3728121"/>
            <a:ext cx="2606040" cy="2525041"/>
          </a:xfrm>
          <a:prstGeom prst="rect">
            <a:avLst/>
          </a:prstGeom>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3283" t="15849" r="4265" b="16208"/>
          <a:stretch/>
        </p:blipFill>
        <p:spPr>
          <a:xfrm>
            <a:off x="6093837" y="1615248"/>
            <a:ext cx="5417227" cy="2652070"/>
          </a:xfrm>
          <a:prstGeom prst="rect">
            <a:avLst/>
          </a:prstGeom>
        </p:spPr>
      </p:pic>
      <p:grpSp>
        <p:nvGrpSpPr>
          <p:cNvPr id="19" name="Group 18"/>
          <p:cNvGrpSpPr/>
          <p:nvPr/>
        </p:nvGrpSpPr>
        <p:grpSpPr>
          <a:xfrm>
            <a:off x="468148" y="1615241"/>
            <a:ext cx="2606040" cy="938464"/>
            <a:chOff x="468148" y="1615241"/>
            <a:chExt cx="2606040" cy="938464"/>
          </a:xfrm>
          <a:solidFill>
            <a:schemeClr val="accent3"/>
          </a:solidFill>
        </p:grpSpPr>
        <p:sp>
          <p:nvSpPr>
            <p:cNvPr id="68" name="Rectangle 67"/>
            <p:cNvSpPr/>
            <p:nvPr/>
          </p:nvSpPr>
          <p:spPr bwMode="auto">
            <a:xfrm>
              <a:off x="468148" y="1615249"/>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sz="1600"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0" name="TextBox 9"/>
            <p:cNvSpPr txBox="1"/>
            <p:nvPr/>
          </p:nvSpPr>
          <p:spPr>
            <a:xfrm>
              <a:off x="551232" y="1813521"/>
              <a:ext cx="1836283" cy="487313"/>
            </a:xfrm>
            <a:prstGeom prst="rect">
              <a:avLst/>
            </a:prstGeom>
            <a:grpFill/>
          </p:spPr>
          <p:txBody>
            <a:bodyPr wrap="square" lIns="0" tIns="0" rIns="0" bIns="0" rtlCol="0">
              <a:spAutoFit/>
            </a:bodyPr>
            <a:lstStyle/>
            <a:p>
              <a:pPr defTabSz="914099" fontAlgn="base">
                <a:lnSpc>
                  <a:spcPts val="1900"/>
                </a:lnSpc>
                <a:spcBef>
                  <a:spcPct val="0"/>
                </a:spcBef>
                <a:spcAft>
                  <a:spcPct val="0"/>
                </a:spcAft>
              </a:pPr>
              <a:r>
                <a:rPr lang="en-US" sz="1600" kern="0" spc="-50" dirty="0" smtClean="0">
                  <a:gradFill>
                    <a:gsLst>
                      <a:gs pos="0">
                        <a:srgbClr val="FFFFFF"/>
                      </a:gs>
                      <a:gs pos="100000">
                        <a:srgbClr val="FFFFFF"/>
                      </a:gs>
                    </a:gsLst>
                    <a:lin ang="5400000" scaled="0"/>
                  </a:gradFill>
                  <a:ea typeface="Segoe UI" pitchFamily="34" charset="0"/>
                  <a:cs typeface="Segoe UI" pitchFamily="34" charset="0"/>
                </a:rPr>
                <a:t>Like  Windows 7</a:t>
              </a:r>
              <a:br>
                <a:rPr lang="en-US" sz="1600" kern="0" spc="-50" dirty="0" smtClean="0">
                  <a:gradFill>
                    <a:gsLst>
                      <a:gs pos="0">
                        <a:srgbClr val="FFFFFF"/>
                      </a:gs>
                      <a:gs pos="100000">
                        <a:srgbClr val="FFFFFF"/>
                      </a:gs>
                    </a:gsLst>
                    <a:lin ang="5400000" scaled="0"/>
                  </a:gradFill>
                  <a:ea typeface="Segoe UI" pitchFamily="34" charset="0"/>
                  <a:cs typeface="Segoe UI" pitchFamily="34" charset="0"/>
                </a:rPr>
              </a:br>
              <a:r>
                <a:rPr lang="en-US" sz="1600" kern="0" spc="-50" dirty="0" smtClean="0">
                  <a:gradFill>
                    <a:gsLst>
                      <a:gs pos="0">
                        <a:srgbClr val="FFFFFF"/>
                      </a:gs>
                      <a:gs pos="100000">
                        <a:srgbClr val="FFFFFF"/>
                      </a:gs>
                    </a:gsLst>
                    <a:lin ang="5400000" scaled="0"/>
                  </a:gradFill>
                  <a:ea typeface="Segoe UI" pitchFamily="34" charset="0"/>
                  <a:cs typeface="Segoe UI" pitchFamily="34" charset="0"/>
                </a:rPr>
                <a:t>Only Better</a:t>
              </a:r>
              <a:endParaRPr lang="en-US" sz="1600"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43" name="Picture 2" descr="C:\Users\mitchellg\Desktop\Software.png"/>
            <p:cNvPicPr>
              <a:picLocks noChangeAspect="1" noChangeArrowheads="1"/>
            </p:cNvPicPr>
            <p:nvPr/>
          </p:nvPicPr>
          <p:blipFill>
            <a:blip r:embed="rId7" cstate="print">
              <a:lum bright="100000"/>
            </a:blip>
            <a:srcRect/>
            <a:stretch>
              <a:fillRect/>
            </a:stretch>
          </p:blipFill>
          <p:spPr bwMode="auto">
            <a:xfrm>
              <a:off x="2088801" y="1615241"/>
              <a:ext cx="938464" cy="938464"/>
            </a:xfrm>
            <a:prstGeom prst="rect">
              <a:avLst/>
            </a:prstGeom>
            <a:noFill/>
          </p:spPr>
        </p:pic>
      </p:grpSp>
      <p:grpSp>
        <p:nvGrpSpPr>
          <p:cNvPr id="18" name="Group 17"/>
          <p:cNvGrpSpPr/>
          <p:nvPr/>
        </p:nvGrpSpPr>
        <p:grpSpPr>
          <a:xfrm>
            <a:off x="468148" y="2664636"/>
            <a:ext cx="2606040" cy="924246"/>
            <a:chOff x="468148" y="2664636"/>
            <a:chExt cx="2606040" cy="924246"/>
          </a:xfrm>
          <a:solidFill>
            <a:schemeClr val="accent3">
              <a:lumMod val="75000"/>
            </a:schemeClr>
          </a:solidFill>
        </p:grpSpPr>
        <p:sp>
          <p:nvSpPr>
            <p:cNvPr id="74" name="Rectangle 73"/>
            <p:cNvSpPr/>
            <p:nvPr/>
          </p:nvSpPr>
          <p:spPr bwMode="auto">
            <a:xfrm>
              <a:off x="468148" y="2669560"/>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1" name="TextBox 10"/>
            <p:cNvSpPr txBox="1"/>
            <p:nvPr/>
          </p:nvSpPr>
          <p:spPr>
            <a:xfrm>
              <a:off x="551232" y="3002511"/>
              <a:ext cx="1778866" cy="246221"/>
            </a:xfrm>
            <a:prstGeom prst="rect">
              <a:avLst/>
            </a:prstGeom>
            <a:grpFill/>
          </p:spPr>
          <p:txBody>
            <a:bodyPr wrap="square" lIns="0" tIns="0" rIns="0" bIns="0" rtlCol="0">
              <a:spAutoFit/>
            </a:bodyPr>
            <a:lstStyle/>
            <a:p>
              <a:r>
                <a:rPr lang="en-US" sz="1600" kern="0" spc="-50" dirty="0" smtClean="0">
                  <a:gradFill>
                    <a:gsLst>
                      <a:gs pos="0">
                        <a:srgbClr val="FFFFFF"/>
                      </a:gs>
                      <a:gs pos="100000">
                        <a:srgbClr val="FFFFFF"/>
                      </a:gs>
                    </a:gsLst>
                    <a:lin ang="5400000" scaled="0"/>
                  </a:gradFill>
                  <a:ea typeface="Segoe UI" pitchFamily="34" charset="0"/>
                  <a:cs typeface="Segoe UI" pitchFamily="34" charset="0"/>
                </a:rPr>
                <a:t>Internet Explorer 10</a:t>
              </a:r>
              <a:endParaRPr lang="en-US" sz="1600"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11919" y="2664636"/>
              <a:ext cx="954105" cy="924246"/>
            </a:xfrm>
            <a:prstGeom prst="rect">
              <a:avLst/>
            </a:prstGeom>
            <a:noFill/>
          </p:spPr>
        </p:pic>
      </p:grpSp>
      <p:grpSp>
        <p:nvGrpSpPr>
          <p:cNvPr id="16" name="Group 15"/>
          <p:cNvGrpSpPr/>
          <p:nvPr/>
        </p:nvGrpSpPr>
        <p:grpSpPr>
          <a:xfrm>
            <a:off x="3270606" y="4267317"/>
            <a:ext cx="2606040" cy="914400"/>
            <a:chOff x="3270606" y="4267317"/>
            <a:chExt cx="2606040" cy="914400"/>
          </a:xfrm>
          <a:solidFill>
            <a:schemeClr val="accent3"/>
          </a:solidFill>
        </p:grpSpPr>
        <p:sp>
          <p:nvSpPr>
            <p:cNvPr id="119" name="Rectangle 118"/>
            <p:cNvSpPr/>
            <p:nvPr/>
          </p:nvSpPr>
          <p:spPr bwMode="auto">
            <a:xfrm>
              <a:off x="3270606" y="4267317"/>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sz="1600"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2" name="TextBox 11"/>
            <p:cNvSpPr txBox="1"/>
            <p:nvPr/>
          </p:nvSpPr>
          <p:spPr>
            <a:xfrm>
              <a:off x="3347192" y="4602689"/>
              <a:ext cx="2452867" cy="243656"/>
            </a:xfrm>
            <a:prstGeom prst="rect">
              <a:avLst/>
            </a:prstGeom>
            <a:grpFill/>
          </p:spPr>
          <p:txBody>
            <a:bodyPr wrap="square" lIns="0" tIns="0" rIns="0" bIns="0" rtlCol="0">
              <a:spAutoFit/>
            </a:bodyPr>
            <a:lstStyle/>
            <a:p>
              <a:pPr defTabSz="914099" fontAlgn="base">
                <a:lnSpc>
                  <a:spcPts val="1900"/>
                </a:lnSpc>
                <a:spcBef>
                  <a:spcPct val="0"/>
                </a:spcBef>
                <a:spcAft>
                  <a:spcPct val="0"/>
                </a:spcAft>
              </a:pPr>
              <a:r>
                <a:rPr lang="en-US" sz="1600" kern="0" spc="-50" dirty="0" smtClean="0">
                  <a:gradFill>
                    <a:gsLst>
                      <a:gs pos="0">
                        <a:srgbClr val="FFFFFF"/>
                      </a:gs>
                      <a:gs pos="100000">
                        <a:srgbClr val="FFFFFF"/>
                      </a:gs>
                    </a:gsLst>
                    <a:lin ang="5400000" scaled="0"/>
                  </a:gradFill>
                  <a:ea typeface="Segoe UI" pitchFamily="34" charset="0"/>
                  <a:cs typeface="Segoe UI" pitchFamily="34" charset="0"/>
                </a:rPr>
                <a:t>Windows 8 Apps</a:t>
              </a:r>
              <a:endParaRPr lang="en-US" sz="1600" dirty="0" smtClean="0">
                <a:gradFill>
                  <a:gsLst>
                    <a:gs pos="0">
                      <a:srgbClr val="000000">
                        <a:lumMod val="75000"/>
                        <a:lumOff val="25000"/>
                      </a:srgbClr>
                    </a:gs>
                    <a:gs pos="80000">
                      <a:srgbClr val="000000">
                        <a:lumMod val="65000"/>
                        <a:lumOff val="35000"/>
                      </a:srgbClr>
                    </a:gs>
                  </a:gsLst>
                  <a:lin ang="16200000" scaled="0"/>
                </a:gradFill>
                <a:latin typeface="Segoe UI Light" pitchFamily="34" charset="0"/>
              </a:endParaRPr>
            </a:p>
          </p:txBody>
        </p:sp>
        <p:pic>
          <p:nvPicPr>
            <p:cNvPr id="46" name="Picture 2" descr="\\MAGNUM\Projects\Microsoft\Cloud Power FY12\Design\ICONS_PNG\Devices.png"/>
            <p:cNvPicPr>
              <a:picLocks noChangeAspect="1" noChangeArrowheads="1"/>
            </p:cNvPicPr>
            <p:nvPr/>
          </p:nvPicPr>
          <p:blipFill>
            <a:blip r:embed="rId9" cstate="print">
              <a:lum bright="100000"/>
            </a:blip>
            <a:srcRect l="56000" t="50000" r="10000" b="4000"/>
            <a:stretch>
              <a:fillRect/>
            </a:stretch>
          </p:blipFill>
          <p:spPr bwMode="auto">
            <a:xfrm>
              <a:off x="5189333" y="4347578"/>
              <a:ext cx="549376" cy="743274"/>
            </a:xfrm>
            <a:prstGeom prst="rect">
              <a:avLst/>
            </a:prstGeom>
            <a:grpFill/>
            <a:ln>
              <a:noFill/>
            </a:ln>
          </p:spPr>
        </p:pic>
      </p:grpSp>
      <p:grpSp>
        <p:nvGrpSpPr>
          <p:cNvPr id="17" name="Group 16"/>
          <p:cNvGrpSpPr/>
          <p:nvPr/>
        </p:nvGrpSpPr>
        <p:grpSpPr>
          <a:xfrm>
            <a:off x="3282653" y="5329481"/>
            <a:ext cx="2606040" cy="914400"/>
            <a:chOff x="3282653" y="5329481"/>
            <a:chExt cx="2606040" cy="914400"/>
          </a:xfrm>
        </p:grpSpPr>
        <p:sp>
          <p:nvSpPr>
            <p:cNvPr id="40" name="Rectangle 39"/>
            <p:cNvSpPr/>
            <p:nvPr/>
          </p:nvSpPr>
          <p:spPr bwMode="auto">
            <a:xfrm>
              <a:off x="3282653" y="5329481"/>
              <a:ext cx="2606040" cy="914400"/>
            </a:xfrm>
            <a:prstGeom prst="rect">
              <a:avLst/>
            </a:prstGeom>
            <a:solidFill>
              <a:schemeClr val="accent3">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42" name="TextBox 41"/>
            <p:cNvSpPr txBox="1"/>
            <p:nvPr/>
          </p:nvSpPr>
          <p:spPr>
            <a:xfrm>
              <a:off x="3347192" y="5517149"/>
              <a:ext cx="1778866" cy="492443"/>
            </a:xfrm>
            <a:prstGeom prst="rect">
              <a:avLst/>
            </a:prstGeom>
            <a:noFill/>
          </p:spPr>
          <p:txBody>
            <a:bodyPr wrap="square" lIns="0" tIns="0" rIns="0" bIns="0" rtlCol="0">
              <a:spAutoFit/>
            </a:bodyPr>
            <a:lstStyle/>
            <a:p>
              <a:r>
                <a:rPr lang="en-US" sz="1600" kern="0" spc="-50" dirty="0" smtClean="0">
                  <a:gradFill>
                    <a:gsLst>
                      <a:gs pos="0">
                        <a:srgbClr val="FFFFFF"/>
                      </a:gs>
                      <a:gs pos="100000">
                        <a:srgbClr val="FFFFFF"/>
                      </a:gs>
                    </a:gsLst>
                    <a:lin ang="5400000" scaled="0"/>
                  </a:gradFill>
                  <a:ea typeface="Segoe UI" pitchFamily="34" charset="0"/>
                  <a:cs typeface="Segoe UI" pitchFamily="34" charset="0"/>
                </a:rPr>
                <a:t>Windows 8 Start Screen</a:t>
              </a:r>
              <a:endParaRPr lang="en-US" sz="1600"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21" name="Freeform 20"/>
            <p:cNvSpPr>
              <a:spLocks noChangeAspect="1" noEditPoints="1"/>
            </p:cNvSpPr>
            <p:nvPr/>
          </p:nvSpPr>
          <p:spPr bwMode="black">
            <a:xfrm>
              <a:off x="5098990" y="5517149"/>
              <a:ext cx="639719" cy="415117"/>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122" name="Picture 12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07352" y="5585883"/>
              <a:ext cx="228600" cy="206375"/>
            </a:xfrm>
            <a:prstGeom prst="rect">
              <a:avLst/>
            </a:prstGeom>
          </p:spPr>
        </p:pic>
      </p:grpSp>
      <p:sp>
        <p:nvSpPr>
          <p:cNvPr id="8" name="TextBox 7"/>
          <p:cNvSpPr txBox="1"/>
          <p:nvPr/>
        </p:nvSpPr>
        <p:spPr>
          <a:xfrm>
            <a:off x="6665314" y="5090852"/>
            <a:ext cx="2844846" cy="369332"/>
          </a:xfrm>
          <a:prstGeom prst="rect">
            <a:avLst/>
          </a:prstGeom>
          <a:noFill/>
        </p:spPr>
        <p:txBody>
          <a:bodyPr wrap="square" lIns="0" tIns="0" rIns="0" bIns="0" rtlCol="0">
            <a:spAutoFit/>
          </a:bodyPr>
          <a:lstStyle/>
          <a:p>
            <a:r>
              <a:rPr lang="en-US" sz="2400" dirty="0" smtClean="0">
                <a:solidFill>
                  <a:schemeClr val="bg1"/>
                </a:solidFill>
                <a:latin typeface="Segoe UI Light"/>
              </a:rPr>
              <a:t>Many Improvements</a:t>
            </a:r>
            <a:endParaRPr lang="en-US" dirty="0">
              <a:solidFill>
                <a:schemeClr val="bg1"/>
              </a:solidFill>
              <a:latin typeface="Segoe UI" pitchFamily="34" charset="0"/>
            </a:endParaRPr>
          </a:p>
        </p:txBody>
      </p:sp>
      <p:sp>
        <p:nvSpPr>
          <p:cNvPr id="56" name="TextBox 55"/>
          <p:cNvSpPr txBox="1"/>
          <p:nvPr/>
        </p:nvSpPr>
        <p:spPr>
          <a:xfrm>
            <a:off x="6665314" y="5107011"/>
            <a:ext cx="2844846" cy="369332"/>
          </a:xfrm>
          <a:prstGeom prst="rect">
            <a:avLst/>
          </a:prstGeom>
          <a:noFill/>
        </p:spPr>
        <p:txBody>
          <a:bodyPr wrap="square" lIns="0" tIns="0" rIns="0" bIns="0" rtlCol="0">
            <a:spAutoFit/>
          </a:bodyPr>
          <a:lstStyle/>
          <a:p>
            <a:r>
              <a:rPr lang="en-US" sz="2400" dirty="0">
                <a:solidFill>
                  <a:schemeClr val="bg1"/>
                </a:solidFill>
                <a:latin typeface="Segoe UI" pitchFamily="34" charset="0"/>
              </a:rPr>
              <a:t>File Explorer</a:t>
            </a:r>
          </a:p>
        </p:txBody>
      </p:sp>
      <p:sp>
        <p:nvSpPr>
          <p:cNvPr id="57" name="TextBox 56"/>
          <p:cNvSpPr txBox="1"/>
          <p:nvPr/>
        </p:nvSpPr>
        <p:spPr>
          <a:xfrm>
            <a:off x="6665314" y="5112034"/>
            <a:ext cx="2844846" cy="369332"/>
          </a:xfrm>
          <a:prstGeom prst="rect">
            <a:avLst/>
          </a:prstGeom>
          <a:noFill/>
        </p:spPr>
        <p:txBody>
          <a:bodyPr wrap="square" lIns="0" tIns="0" rIns="0" bIns="0" rtlCol="0">
            <a:spAutoFit/>
          </a:bodyPr>
          <a:lstStyle/>
          <a:p>
            <a:r>
              <a:rPr lang="en-US" sz="2400" dirty="0">
                <a:solidFill>
                  <a:schemeClr val="bg1"/>
                </a:solidFill>
                <a:latin typeface="Segoe UI" pitchFamily="34" charset="0"/>
              </a:rPr>
              <a:t>Task Manager</a:t>
            </a:r>
          </a:p>
        </p:txBody>
      </p:sp>
      <p:sp>
        <p:nvSpPr>
          <p:cNvPr id="58" name="TextBox 57"/>
          <p:cNvSpPr txBox="1"/>
          <p:nvPr/>
        </p:nvSpPr>
        <p:spPr>
          <a:xfrm>
            <a:off x="6665314" y="5079768"/>
            <a:ext cx="2844846" cy="369332"/>
          </a:xfrm>
          <a:prstGeom prst="rect">
            <a:avLst/>
          </a:prstGeom>
          <a:noFill/>
        </p:spPr>
        <p:txBody>
          <a:bodyPr wrap="square" lIns="0" tIns="0" rIns="0" bIns="0" rtlCol="0">
            <a:spAutoFit/>
          </a:bodyPr>
          <a:lstStyle/>
          <a:p>
            <a:r>
              <a:rPr lang="en-US" sz="2400" dirty="0">
                <a:solidFill>
                  <a:schemeClr val="bg1"/>
                </a:solidFill>
                <a:latin typeface="Segoe UI" pitchFamily="34" charset="0"/>
              </a:rPr>
              <a:t>File History</a:t>
            </a:r>
          </a:p>
        </p:txBody>
      </p:sp>
      <p:sp>
        <p:nvSpPr>
          <p:cNvPr id="59" name="TextBox 58"/>
          <p:cNvSpPr txBox="1"/>
          <p:nvPr/>
        </p:nvSpPr>
        <p:spPr>
          <a:xfrm>
            <a:off x="6665314" y="5090852"/>
            <a:ext cx="2844846" cy="369332"/>
          </a:xfrm>
          <a:prstGeom prst="rect">
            <a:avLst/>
          </a:prstGeom>
          <a:noFill/>
        </p:spPr>
        <p:txBody>
          <a:bodyPr wrap="square" lIns="0" tIns="0" rIns="0" bIns="0" rtlCol="0">
            <a:spAutoFit/>
          </a:bodyPr>
          <a:lstStyle/>
          <a:p>
            <a:r>
              <a:rPr lang="en-US" sz="2400" dirty="0">
                <a:solidFill>
                  <a:schemeClr val="bg1"/>
                </a:solidFill>
                <a:latin typeface="Segoe UI" pitchFamily="34" charset="0"/>
              </a:rPr>
              <a:t>Storage Spaces</a:t>
            </a:r>
          </a:p>
        </p:txBody>
      </p:sp>
    </p:spTree>
    <p:extLst>
      <p:ext uri="{BB962C8B-B14F-4D97-AF65-F5344CB8AC3E}">
        <p14:creationId xmlns:p14="http://schemas.microsoft.com/office/powerpoint/2010/main" val="1508263043"/>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childTnLst>
                                </p:cTn>
                              </p:par>
                              <p:par>
                                <p:cTn id="8" presetID="10" presetClass="entr" presetSubtype="0" fill="hold"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750"/>
                                        <p:tgtEl>
                                          <p:spTgt spid="7"/>
                                        </p:tgtEl>
                                      </p:cBhvr>
                                    </p:animEffect>
                                  </p:childTnLst>
                                </p:cTn>
                              </p:par>
                              <p:par>
                                <p:cTn id="11" presetID="10" presetClass="entr" presetSubtype="0" fill="hold" nodeType="withEffect">
                                  <p:stCondLst>
                                    <p:cond delay="75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750"/>
                                        <p:tgtEl>
                                          <p:spTgt spid="16"/>
                                        </p:tgtEl>
                                      </p:cBhvr>
                                    </p:animEffect>
                                  </p:childTnLst>
                                </p:cTn>
                              </p:par>
                              <p:par>
                                <p:cTn id="14" presetID="10" presetClass="entr" presetSubtype="0" fill="hold" nodeType="withEffect">
                                  <p:stCondLst>
                                    <p:cond delay="10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750"/>
                                        <p:tgtEl>
                                          <p:spTgt spid="18"/>
                                        </p:tgtEl>
                                      </p:cBhvr>
                                    </p:animEffect>
                                  </p:childTnLst>
                                </p:cTn>
                              </p:par>
                              <p:par>
                                <p:cTn id="17" presetID="10" presetClass="entr" presetSubtype="0" fill="hold" nodeType="withEffect">
                                  <p:stCondLst>
                                    <p:cond delay="125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750"/>
                                        <p:tgtEl>
                                          <p:spTgt spid="5"/>
                                        </p:tgtEl>
                                      </p:cBhvr>
                                    </p:animEffect>
                                  </p:childTnLst>
                                </p:cTn>
                              </p:par>
                              <p:par>
                                <p:cTn id="20" presetID="10" presetClass="entr" presetSubtype="0" fill="hold" nodeType="withEffect">
                                  <p:stCondLst>
                                    <p:cond delay="150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750"/>
                                        <p:tgtEl>
                                          <p:spTgt spid="17"/>
                                        </p:tgtEl>
                                      </p:cBhvr>
                                    </p:animEffect>
                                  </p:childTnLst>
                                </p:cTn>
                              </p:par>
                              <p:par>
                                <p:cTn id="23" presetID="10" presetClass="entr" presetSubtype="0" fill="hold" nodeType="withEffect">
                                  <p:stCondLst>
                                    <p:cond delay="175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750"/>
                                        <p:tgtEl>
                                          <p:spTgt spid="6"/>
                                        </p:tgtEl>
                                      </p:cBhvr>
                                    </p:animEffect>
                                  </p:childTnLst>
                                </p:cTn>
                              </p:par>
                              <p:par>
                                <p:cTn id="26" presetID="10" presetClass="entr" presetSubtype="0" fill="hold" nodeType="withEffect">
                                  <p:stCondLst>
                                    <p:cond delay="200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75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47" presetClass="exit" presetSubtype="0" fill="hold" grpId="1" nodeType="clickEffect">
                                  <p:stCondLst>
                                    <p:cond delay="0"/>
                                  </p:stCondLst>
                                  <p:childTnLst>
                                    <p:animEffect transition="out" filter="fade">
                                      <p:cBhvr>
                                        <p:cTn id="37" dur="1000"/>
                                        <p:tgtEl>
                                          <p:spTgt spid="8"/>
                                        </p:tgtEl>
                                      </p:cBhvr>
                                    </p:animEffect>
                                    <p:anim calcmode="lin" valueType="num">
                                      <p:cBhvr>
                                        <p:cTn id="38" dur="1000"/>
                                        <p:tgtEl>
                                          <p:spTgt spid="8"/>
                                        </p:tgtEl>
                                        <p:attrNameLst>
                                          <p:attrName>ppt_x</p:attrName>
                                        </p:attrNameLst>
                                      </p:cBhvr>
                                      <p:tavLst>
                                        <p:tav tm="0">
                                          <p:val>
                                            <p:strVal val="ppt_x"/>
                                          </p:val>
                                        </p:tav>
                                        <p:tav tm="100000">
                                          <p:val>
                                            <p:strVal val="ppt_x"/>
                                          </p:val>
                                        </p:tav>
                                      </p:tavLst>
                                    </p:anim>
                                    <p:anim calcmode="lin" valueType="num">
                                      <p:cBhvr>
                                        <p:cTn id="39" dur="1000"/>
                                        <p:tgtEl>
                                          <p:spTgt spid="8"/>
                                        </p:tgtEl>
                                        <p:attrNameLst>
                                          <p:attrName>ppt_y</p:attrName>
                                        </p:attrNameLst>
                                      </p:cBhvr>
                                      <p:tavLst>
                                        <p:tav tm="0">
                                          <p:val>
                                            <p:strVal val="ppt_y"/>
                                          </p:val>
                                        </p:tav>
                                        <p:tav tm="100000">
                                          <p:val>
                                            <p:strVal val="ppt_y-.1"/>
                                          </p:val>
                                        </p:tav>
                                      </p:tavLst>
                                    </p:anim>
                                    <p:set>
                                      <p:cBhvr>
                                        <p:cTn id="40" dur="1" fill="hold">
                                          <p:stCondLst>
                                            <p:cond delay="999"/>
                                          </p:stCondLst>
                                        </p:cTn>
                                        <p:tgtEl>
                                          <p:spTgt spid="8"/>
                                        </p:tgtEl>
                                        <p:attrNameLst>
                                          <p:attrName>style.visibility</p:attrName>
                                        </p:attrNameLst>
                                      </p:cBhvr>
                                      <p:to>
                                        <p:strVal val="hidden"/>
                                      </p:to>
                                    </p:set>
                                  </p:childTnLst>
                                </p:cTn>
                              </p:par>
                              <p:par>
                                <p:cTn id="41" presetID="42" presetClass="entr" presetSubtype="0"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1000"/>
                                        <p:tgtEl>
                                          <p:spTgt spid="56"/>
                                        </p:tgtEl>
                                      </p:cBhvr>
                                    </p:animEffect>
                                    <p:anim calcmode="lin" valueType="num">
                                      <p:cBhvr>
                                        <p:cTn id="44" dur="1000" fill="hold"/>
                                        <p:tgtEl>
                                          <p:spTgt spid="56"/>
                                        </p:tgtEl>
                                        <p:attrNameLst>
                                          <p:attrName>ppt_x</p:attrName>
                                        </p:attrNameLst>
                                      </p:cBhvr>
                                      <p:tavLst>
                                        <p:tav tm="0">
                                          <p:val>
                                            <p:strVal val="#ppt_x"/>
                                          </p:val>
                                        </p:tav>
                                        <p:tav tm="100000">
                                          <p:val>
                                            <p:strVal val="#ppt_x"/>
                                          </p:val>
                                        </p:tav>
                                      </p:tavLst>
                                    </p:anim>
                                    <p:anim calcmode="lin" valueType="num">
                                      <p:cBhvr>
                                        <p:cTn id="45"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500"/>
                                        <p:tgtEl>
                                          <p:spTgt spid="56"/>
                                        </p:tgtEl>
                                      </p:cBhvr>
                                    </p:animEffect>
                                    <p:set>
                                      <p:cBhvr>
                                        <p:cTn id="50" dur="1" fill="hold">
                                          <p:stCondLst>
                                            <p:cond delay="499"/>
                                          </p:stCondLst>
                                        </p:cTn>
                                        <p:tgtEl>
                                          <p:spTgt spid="56"/>
                                        </p:tgtEl>
                                        <p:attrNameLst>
                                          <p:attrName>style.visibility</p:attrName>
                                        </p:attrNameLst>
                                      </p:cBhvr>
                                      <p:to>
                                        <p:strVal val="hidden"/>
                                      </p:to>
                                    </p:set>
                                  </p:childTnLst>
                                </p:cTn>
                              </p:par>
                              <p:par>
                                <p:cTn id="51" presetID="42" presetClass="entr" presetSubtype="0" fill="hold" grpId="0"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grpId="1" nodeType="clickEffect">
                                  <p:stCondLst>
                                    <p:cond delay="0"/>
                                  </p:stCondLst>
                                  <p:childTnLst>
                                    <p:animEffect transition="out" filter="fade">
                                      <p:cBhvr>
                                        <p:cTn id="59" dur="500"/>
                                        <p:tgtEl>
                                          <p:spTgt spid="57"/>
                                        </p:tgtEl>
                                      </p:cBhvr>
                                    </p:animEffect>
                                    <p:set>
                                      <p:cBhvr>
                                        <p:cTn id="60" dur="1" fill="hold">
                                          <p:stCondLst>
                                            <p:cond delay="499"/>
                                          </p:stCondLst>
                                        </p:cTn>
                                        <p:tgtEl>
                                          <p:spTgt spid="57"/>
                                        </p:tgtEl>
                                        <p:attrNameLst>
                                          <p:attrName>style.visibility</p:attrName>
                                        </p:attrNameLst>
                                      </p:cBhvr>
                                      <p:to>
                                        <p:strVal val="hidden"/>
                                      </p:to>
                                    </p:set>
                                  </p:childTnLst>
                                </p:cTn>
                              </p:par>
                              <p:par>
                                <p:cTn id="61" presetID="42" presetClass="entr" presetSubtype="0" fill="hold" grpId="0" nodeType="with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1000"/>
                                        <p:tgtEl>
                                          <p:spTgt spid="58"/>
                                        </p:tgtEl>
                                      </p:cBhvr>
                                    </p:animEffect>
                                    <p:anim calcmode="lin" valueType="num">
                                      <p:cBhvr>
                                        <p:cTn id="64" dur="1000" fill="hold"/>
                                        <p:tgtEl>
                                          <p:spTgt spid="58"/>
                                        </p:tgtEl>
                                        <p:attrNameLst>
                                          <p:attrName>ppt_x</p:attrName>
                                        </p:attrNameLst>
                                      </p:cBhvr>
                                      <p:tavLst>
                                        <p:tav tm="0">
                                          <p:val>
                                            <p:strVal val="#ppt_x"/>
                                          </p:val>
                                        </p:tav>
                                        <p:tav tm="100000">
                                          <p:val>
                                            <p:strVal val="#ppt_x"/>
                                          </p:val>
                                        </p:tav>
                                      </p:tavLst>
                                    </p:anim>
                                    <p:anim calcmode="lin" valueType="num">
                                      <p:cBhvr>
                                        <p:cTn id="65"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grpId="1" nodeType="clickEffect">
                                  <p:stCondLst>
                                    <p:cond delay="0"/>
                                  </p:stCondLst>
                                  <p:childTnLst>
                                    <p:animEffect transition="out" filter="fade">
                                      <p:cBhvr>
                                        <p:cTn id="69" dur="500"/>
                                        <p:tgtEl>
                                          <p:spTgt spid="58"/>
                                        </p:tgtEl>
                                      </p:cBhvr>
                                    </p:animEffect>
                                    <p:set>
                                      <p:cBhvr>
                                        <p:cTn id="70" dur="1" fill="hold">
                                          <p:stCondLst>
                                            <p:cond delay="499"/>
                                          </p:stCondLst>
                                        </p:cTn>
                                        <p:tgtEl>
                                          <p:spTgt spid="58"/>
                                        </p:tgtEl>
                                        <p:attrNameLst>
                                          <p:attrName>style.visibility</p:attrName>
                                        </p:attrNameLst>
                                      </p:cBhvr>
                                      <p:to>
                                        <p:strVal val="hidden"/>
                                      </p:to>
                                    </p:set>
                                  </p:childTnLst>
                                </p:cTn>
                              </p:par>
                              <p:par>
                                <p:cTn id="71" presetID="42" presetClass="entr" presetSubtype="0" fill="hold" grpId="0" nodeType="withEffect">
                                  <p:stCondLst>
                                    <p:cond delay="0"/>
                                  </p:stCondLst>
                                  <p:childTnLst>
                                    <p:set>
                                      <p:cBhvr>
                                        <p:cTn id="72" dur="1" fill="hold">
                                          <p:stCondLst>
                                            <p:cond delay="0"/>
                                          </p:stCondLst>
                                        </p:cTn>
                                        <p:tgtEl>
                                          <p:spTgt spid="59"/>
                                        </p:tgtEl>
                                        <p:attrNameLst>
                                          <p:attrName>style.visibility</p:attrName>
                                        </p:attrNameLst>
                                      </p:cBhvr>
                                      <p:to>
                                        <p:strVal val="visible"/>
                                      </p:to>
                                    </p:set>
                                    <p:animEffect transition="in" filter="fade">
                                      <p:cBhvr>
                                        <p:cTn id="73" dur="1000"/>
                                        <p:tgtEl>
                                          <p:spTgt spid="59"/>
                                        </p:tgtEl>
                                      </p:cBhvr>
                                    </p:animEffect>
                                    <p:anim calcmode="lin" valueType="num">
                                      <p:cBhvr>
                                        <p:cTn id="74" dur="1000" fill="hold"/>
                                        <p:tgtEl>
                                          <p:spTgt spid="59"/>
                                        </p:tgtEl>
                                        <p:attrNameLst>
                                          <p:attrName>ppt_x</p:attrName>
                                        </p:attrNameLst>
                                      </p:cBhvr>
                                      <p:tavLst>
                                        <p:tav tm="0">
                                          <p:val>
                                            <p:strVal val="#ppt_x"/>
                                          </p:val>
                                        </p:tav>
                                        <p:tav tm="100000">
                                          <p:val>
                                            <p:strVal val="#ppt_x"/>
                                          </p:val>
                                        </p:tav>
                                      </p:tavLst>
                                    </p:anim>
                                    <p:anim calcmode="lin" valueType="num">
                                      <p:cBhvr>
                                        <p:cTn id="75"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56" grpId="0"/>
      <p:bldP spid="56" grpId="1"/>
      <p:bldP spid="57" grpId="0"/>
      <p:bldP spid="57" grpId="1"/>
      <p:bldP spid="58" grpId="0"/>
      <p:bldP spid="58" grpId="1"/>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TextBox 3"/>
          <p:cNvSpPr txBox="1">
            <a:spLocks noChangeArrowheads="1"/>
          </p:cNvSpPr>
          <p:nvPr/>
        </p:nvSpPr>
        <p:spPr bwMode="auto">
          <a:xfrm>
            <a:off x="352424" y="1425403"/>
            <a:ext cx="11482387"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r>
              <a:rPr lang="en-US" sz="3200" dirty="0">
                <a:solidFill>
                  <a:srgbClr val="051A92"/>
                </a:solidFill>
                <a:latin typeface="Segoe UI Light" panose="020B0502040204020203" pitchFamily="34" charset="0"/>
              </a:rPr>
              <a:t>TechNet Evaluation Center</a:t>
            </a:r>
          </a:p>
          <a:p>
            <a:pPr defTabSz="914400" eaLnBrk="1" hangingPunct="1"/>
            <a:r>
              <a:rPr lang="en-US" sz="1800" dirty="0">
                <a:solidFill>
                  <a:srgbClr val="051A92"/>
                </a:solidFill>
                <a:latin typeface="Segoe UI Regular" charset="0"/>
              </a:rPr>
              <a:t>Download Microsoft software trials today.</a:t>
            </a:r>
          </a:p>
          <a:p>
            <a:pPr defTabSz="914400" eaLnBrk="1" hangingPunct="1"/>
            <a:r>
              <a:rPr lang="en-US" sz="1800" dirty="0">
                <a:solidFill>
                  <a:srgbClr val="051A92"/>
                </a:solidFill>
                <a:latin typeface="Segoe UI Light" panose="020B0502040204020203" pitchFamily="34" charset="0"/>
                <a:hlinkClick r:id="rId2" action="ppaction://hlinkfile"/>
              </a:rPr>
              <a:t>technet.microsoft.com/</a:t>
            </a:r>
            <a:r>
              <a:rPr lang="en-US" sz="1800" dirty="0" err="1">
                <a:solidFill>
                  <a:srgbClr val="051A92"/>
                </a:solidFill>
                <a:latin typeface="Segoe UI Light" panose="020B0502040204020203" pitchFamily="34" charset="0"/>
                <a:hlinkClick r:id="rId2" action="ppaction://hlinkfile"/>
              </a:rPr>
              <a:t>evalcenter</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Virtual Academy</a:t>
            </a:r>
          </a:p>
          <a:p>
            <a:pPr defTabSz="914400" eaLnBrk="1" hangingPunct="1"/>
            <a:r>
              <a:rPr lang="en-US" sz="1800" dirty="0">
                <a:solidFill>
                  <a:srgbClr val="051A92"/>
                </a:solidFill>
                <a:latin typeface="Segoe UI Regular" charset="0"/>
              </a:rPr>
              <a:t>Take a free, online course.</a:t>
            </a:r>
          </a:p>
          <a:p>
            <a:pPr defTabSz="914400" eaLnBrk="1" hangingPunct="1"/>
            <a:r>
              <a:rPr lang="en-US" sz="1800" dirty="0">
                <a:solidFill>
                  <a:srgbClr val="051A92"/>
                </a:solidFill>
                <a:latin typeface="Segoe UI Light" panose="020B0502040204020203" pitchFamily="34" charset="0"/>
                <a:hlinkClick r:id="rId3" action="ppaction://hlinkfile"/>
              </a:rPr>
              <a:t>microsoftvirtualacademy.com</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IT Camps</a:t>
            </a:r>
          </a:p>
          <a:p>
            <a:pPr defTabSz="914400" eaLnBrk="1" hangingPunct="1"/>
            <a:r>
              <a:rPr lang="en-US" sz="1800" dirty="0">
                <a:solidFill>
                  <a:srgbClr val="051A92"/>
                </a:solidFill>
                <a:latin typeface="Segoe UI Regular" charset="0"/>
              </a:rPr>
              <a:t>Find an additional IT Camp near you.</a:t>
            </a:r>
          </a:p>
          <a:p>
            <a:pPr defTabSz="914400" eaLnBrk="1" hangingPunct="1"/>
            <a:r>
              <a:rPr lang="en-US" sz="1800" dirty="0">
                <a:solidFill>
                  <a:srgbClr val="051A92"/>
                </a:solidFill>
                <a:latin typeface="Segoe UI Light" panose="020B0502040204020203" pitchFamily="34" charset="0"/>
                <a:hlinkClick r:id="rId4" action="ppaction://hlinkfile"/>
              </a:rPr>
              <a:t>technet.microsoft.com/</a:t>
            </a:r>
            <a:r>
              <a:rPr lang="en-US" sz="1800" dirty="0" err="1">
                <a:solidFill>
                  <a:srgbClr val="051A92"/>
                </a:solidFill>
                <a:latin typeface="Segoe UI Light" panose="020B0502040204020203" pitchFamily="34" charset="0"/>
                <a:hlinkClick r:id="rId4" action="ppaction://hlinkfile"/>
              </a:rPr>
              <a:t>globalitcamps</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Certifications</a:t>
            </a:r>
          </a:p>
          <a:p>
            <a:pPr defTabSz="914400" eaLnBrk="1" hangingPunct="1"/>
            <a:r>
              <a:rPr lang="en-US" sz="1800" dirty="0">
                <a:solidFill>
                  <a:srgbClr val="051A92"/>
                </a:solidFill>
                <a:latin typeface="Segoe UI Regular" charset="0"/>
              </a:rPr>
              <a:t>Get certified on Microsoft Products &amp; Technologies.</a:t>
            </a:r>
          </a:p>
          <a:p>
            <a:pPr defTabSz="914400" eaLnBrk="1" hangingPunct="1"/>
            <a:r>
              <a:rPr lang="en-US" sz="1800" dirty="0">
                <a:solidFill>
                  <a:srgbClr val="051A92"/>
                </a:solidFill>
                <a:latin typeface="Segoe UI Light" panose="020B0502040204020203" pitchFamily="34" charset="0"/>
                <a:hlinkClick r:id="rId5"/>
              </a:rPr>
              <a:t>aka.ms/certifications</a:t>
            </a:r>
            <a:endParaRPr lang="en-US" sz="1800" dirty="0">
              <a:solidFill>
                <a:srgbClr val="051A92"/>
              </a:solidFill>
              <a:latin typeface="Segoe UI Light" panose="020B0502040204020203" pitchFamily="34" charset="0"/>
            </a:endParaRPr>
          </a:p>
          <a:p>
            <a:pPr defTabSz="914400" eaLnBrk="1" hangingPunct="1">
              <a:spcBef>
                <a:spcPts val="600"/>
              </a:spcBef>
            </a:pPr>
            <a:endParaRPr lang="en-US" sz="1800" dirty="0">
              <a:solidFill>
                <a:srgbClr val="051A92"/>
              </a:solidFill>
              <a:latin typeface="Segoe UI Light" panose="020B0502040204020203" pitchFamily="34" charset="0"/>
            </a:endParaRPr>
          </a:p>
          <a:p>
            <a:pPr defTabSz="914400" eaLnBrk="1" hangingPunct="1"/>
            <a:endParaRPr lang="en-US" sz="1200" dirty="0">
              <a:solidFill>
                <a:srgbClr val="051A92"/>
              </a:solidFill>
              <a:latin typeface="Segoe UI Light" panose="020B0502040204020203" pitchFamily="34" charset="0"/>
            </a:endParaRPr>
          </a:p>
        </p:txBody>
      </p:sp>
    </p:spTree>
    <p:extLst>
      <p:ext uri="{BB962C8B-B14F-4D97-AF65-F5344CB8AC3E}">
        <p14:creationId xmlns:p14="http://schemas.microsoft.com/office/powerpoint/2010/main" val="367076706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blackWhite">
          <a:xfrm>
            <a:off x="520700" y="6298298"/>
            <a:ext cx="11173090" cy="323165"/>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4099" eaLnBrk="0" hangingPunct="0"/>
            <a:r>
              <a:rPr lang="en-US" sz="700" dirty="0">
                <a:gradFill>
                  <a:gsLst>
                    <a:gs pos="0">
                      <a:srgbClr val="FFFFFF"/>
                    </a:gs>
                    <a:gs pos="100000">
                      <a:srgbClr val="FFFFFF"/>
                    </a:gs>
                  </a:gsLst>
                  <a:lin ang="5400000" scaled="0"/>
                </a:gradFill>
                <a:latin typeface="Segoe UI" pitchFamily="34" charset="0"/>
                <a:cs typeface="Arial" charset="0"/>
              </a:rPr>
              <a:t>© </a:t>
            </a:r>
            <a:r>
              <a:rPr lang="en-US" sz="700" dirty="0" smtClean="0">
                <a:gradFill>
                  <a:gsLst>
                    <a:gs pos="0">
                      <a:srgbClr val="FFFFFF"/>
                    </a:gs>
                    <a:gs pos="100000">
                      <a:srgbClr val="FFFFFF"/>
                    </a:gs>
                  </a:gsLst>
                  <a:lin ang="5400000" scaled="0"/>
                </a:gradFill>
                <a:latin typeface="Segoe UI" pitchFamily="34" charset="0"/>
                <a:cs typeface="Arial" charset="0"/>
              </a:rPr>
              <a:t>2012 Microsoft </a:t>
            </a:r>
            <a:r>
              <a:rPr lang="en-US" sz="700" dirty="0">
                <a:gradFill>
                  <a:gsLst>
                    <a:gs pos="0">
                      <a:srgbClr val="FFFFFF"/>
                    </a:gs>
                    <a:gs pos="100000">
                      <a:srgbClr val="FFFFFF"/>
                    </a:gs>
                  </a:gsLst>
                  <a:lin ang="5400000" scaled="0"/>
                </a:gradFill>
                <a:latin typeface="Segoe UI" pitchFamily="34" charset="0"/>
                <a:cs typeface="Arial" charset="0"/>
              </a:rPr>
              <a:t>Corporation. All rights reserved. Microsoft, Windows, Windows Vista and other product names are or may be registered trademarks and/or trademarks in the U.S. and/or other countries.</a:t>
            </a:r>
          </a:p>
          <a:p>
            <a:pPr defTabSz="914099" eaLnBrk="0" hangingPunct="0"/>
            <a:r>
              <a:rPr lang="en-US" sz="700" dirty="0">
                <a:gradFill>
                  <a:gsLst>
                    <a:gs pos="0">
                      <a:srgbClr val="FFFFFF"/>
                    </a:gs>
                    <a:gs pos="100000">
                      <a:srgbClr val="FFFFFF"/>
                    </a:gs>
                  </a:gsLst>
                  <a:lin ang="5400000" scaled="0"/>
                </a:gradFill>
                <a:latin typeface="Segoe UI"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gradFill>
                  <a:gsLst>
                    <a:gs pos="0">
                      <a:srgbClr val="FFFFFF"/>
                    </a:gs>
                    <a:gs pos="100000">
                      <a:srgbClr val="FFFFFF"/>
                    </a:gs>
                  </a:gsLst>
                  <a:lin ang="5400000" scaled="0"/>
                </a:gradFill>
                <a:latin typeface="Segoe UI" pitchFamily="34" charset="0"/>
                <a:cs typeface="Arial" charset="0"/>
              </a:rPr>
              <a:t>MICROSOFT </a:t>
            </a:r>
            <a:r>
              <a:rPr lang="en-US" sz="700" dirty="0">
                <a:gradFill>
                  <a:gsLst>
                    <a:gs pos="0">
                      <a:srgbClr val="FFFFFF"/>
                    </a:gs>
                    <a:gs pos="100000">
                      <a:srgbClr val="FFFFFF"/>
                    </a:gs>
                  </a:gsLst>
                  <a:lin ang="5400000" scaled="0"/>
                </a:gradFill>
                <a:latin typeface="Segoe UI" pitchFamily="34" charset="0"/>
                <a:cs typeface="Arial" charset="0"/>
              </a:rPr>
              <a:t>MAKES NO WARRANTIES, EXPRESS, IMPLIED OR STATUTORY, AS TO THE INFORMATION IN THIS PRESENTATION.</a:t>
            </a:r>
          </a:p>
        </p:txBody>
      </p:sp>
      <p:pic>
        <p:nvPicPr>
          <p:cNvPr id="6" name="Picture 3"/>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3094037" y="2911565"/>
            <a:ext cx="6000750" cy="10348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bwMode="black">
          <a:xfrm>
            <a:off x="10637308" y="285834"/>
            <a:ext cx="1267612" cy="300929"/>
          </a:xfrm>
          <a:prstGeom prst="rect">
            <a:avLst/>
          </a:prstGeom>
          <a:noFill/>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b="37857"/>
          <a:stretch/>
        </p:blipFill>
        <p:spPr>
          <a:xfrm>
            <a:off x="4008197" y="5354080"/>
            <a:ext cx="4572000" cy="723991"/>
          </a:xfrm>
          <a:prstGeom prst="rect">
            <a:avLst/>
          </a:prstGeom>
        </p:spPr>
      </p:pic>
    </p:spTree>
    <p:extLst>
      <p:ext uri="{BB962C8B-B14F-4D97-AF65-F5344CB8AC3E}">
        <p14:creationId xmlns:p14="http://schemas.microsoft.com/office/powerpoint/2010/main" val="370216373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2.xml><?xml version="1.0" encoding="utf-8"?>
<a:theme xmlns:a="http://schemas.openxmlformats.org/drawingml/2006/main" name="Metro Template Colored Titles Segoe UI 16x9">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3.xml><?xml version="1.0" encoding="utf-8"?>
<a:theme xmlns:a="http://schemas.openxmlformats.org/drawingml/2006/main" name="1_Metro Template Colored Titles Segoe UI 16x9">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4.xml><?xml version="1.0" encoding="utf-8"?>
<a:theme xmlns:a="http://schemas.openxmlformats.org/drawingml/2006/main" name="1_Metro Template Light 16x9">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5.xml><?xml version="1.0" encoding="utf-8"?>
<a:theme xmlns:a="http://schemas.openxmlformats.org/drawingml/2006/main" name="2_Metro Template Light 16x9">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6.xml><?xml version="1.0" encoding="utf-8"?>
<a:theme xmlns:a="http://schemas.openxmlformats.org/drawingml/2006/main" name="2_Metro Template Colored Titles Segoe UI 16x9">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7.xml><?xml version="1.0" encoding="utf-8"?>
<a:theme xmlns:a="http://schemas.openxmlformats.org/drawingml/2006/main" name="3_Metro Template Colored Titles Segoe UI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B227DAC231C8C448F845563DC437D2C" ma:contentTypeVersion="0" ma:contentTypeDescription="Create a new document." ma:contentTypeScope="" ma:versionID="c77a2e7895186453025b44814a4751b5">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90F116-B58F-4255-B05B-DA3808E0E5C6}">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758FDAC0-319D-4A54-8D8E-1D42CB1F8004}">
  <ds:schemaRefs>
    <ds:schemaRef ds:uri="http://schemas.microsoft.com/sharepoint/v3/contenttype/forms"/>
  </ds:schemaRefs>
</ds:datastoreItem>
</file>

<file path=customXml/itemProps3.xml><?xml version="1.0" encoding="utf-8"?>
<ds:datastoreItem xmlns:ds="http://schemas.openxmlformats.org/officeDocument/2006/customXml" ds:itemID="{D99A157C-9861-48E4-8C34-ED71727932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Metro Template Light 16x9</Template>
  <TotalTime>12302</TotalTime>
  <Words>857</Words>
  <Application>Microsoft Office PowerPoint</Application>
  <PresentationFormat>Custom</PresentationFormat>
  <Paragraphs>393</Paragraphs>
  <Slides>23</Slides>
  <Notes>22</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23</vt:i4>
      </vt:variant>
    </vt:vector>
  </HeadingPairs>
  <TitlesOfParts>
    <vt:vector size="38" baseType="lpstr">
      <vt:lpstr>ＭＳ Ｐゴシック</vt:lpstr>
      <vt:lpstr>Arial</vt:lpstr>
      <vt:lpstr>Segoe</vt:lpstr>
      <vt:lpstr>Segoe Light</vt:lpstr>
      <vt:lpstr>Segoe UI</vt:lpstr>
      <vt:lpstr>Segoe UI Light</vt:lpstr>
      <vt:lpstr>Segoe UI Regular</vt:lpstr>
      <vt:lpstr>Wingdings</vt:lpstr>
      <vt:lpstr>Metro Template Light 16x9</vt:lpstr>
      <vt:lpstr>Metro Template Colored Titles Segoe UI 16x9</vt:lpstr>
      <vt:lpstr>1_Metro Template Colored Titles Segoe UI 16x9</vt:lpstr>
      <vt:lpstr>1_Metro Template Light 16x9</vt:lpstr>
      <vt:lpstr>2_Metro Template Light 16x9</vt:lpstr>
      <vt:lpstr>2_Metro Template Colored Titles Segoe UI 16x9</vt:lpstr>
      <vt:lpstr>3_Metro Template Colored Titles Segoe UI 16x9</vt:lpstr>
      <vt:lpstr>PowerPoint Presentation</vt:lpstr>
      <vt:lpstr>PowerPoint Presentation</vt:lpstr>
      <vt:lpstr>Tablet Productivity</vt:lpstr>
      <vt:lpstr>Windows 8 Gestures</vt:lpstr>
      <vt:lpstr>Like Windows 7—Only Better</vt:lpstr>
      <vt:lpstr>PowerPoint Presentation</vt:lpstr>
      <vt:lpstr>File Explorer</vt:lpstr>
      <vt:lpstr>Task Manager</vt:lpstr>
      <vt:lpstr>Demo: File Explorer</vt:lpstr>
      <vt:lpstr>PowerPoint Presentation</vt:lpstr>
      <vt:lpstr>File History</vt:lpstr>
      <vt:lpstr>Storage Spaces</vt:lpstr>
      <vt:lpstr>Demo: File History</vt:lpstr>
      <vt:lpstr>Demo: Storage Spaces</vt:lpstr>
      <vt:lpstr>Internet Explorer 10</vt:lpstr>
      <vt:lpstr>PowerPoint Presentation</vt:lpstr>
      <vt:lpstr>Windows 8 Apps in the Enterprise</vt:lpstr>
      <vt:lpstr>Delivering Windows 8 Apps</vt:lpstr>
      <vt:lpstr>PowerPoint Presentation</vt:lpstr>
      <vt:lpstr>PowerPoint Presentation</vt:lpstr>
      <vt:lpstr>Summary</vt:lpstr>
      <vt:lpstr>Resources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Zanner</dc:creator>
  <cp:lastModifiedBy>Philip Weitnauer</cp:lastModifiedBy>
  <cp:revision>62</cp:revision>
  <dcterms:created xsi:type="dcterms:W3CDTF">2012-01-14T00:09:53Z</dcterms:created>
  <dcterms:modified xsi:type="dcterms:W3CDTF">2013-01-04T16:37:33Z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0x010100AB227DAC231C8C448F845563DC437D2C</vt:lpwstr>
  </property>
  <property fmtid="{D5CDD505-2E9C-101B-9397-08002B2CF9AE}" pid="3" name="Product">
    <vt:lpwstr/>
  </property>
  <property fmtid="{D5CDD505-2E9C-101B-9397-08002B2CF9AE}" pid="4" name="Event1">
    <vt:lpwstr>217;#Unassigned|e51362f4-782c-41a8-bb7b-e0cfc8669933</vt:lpwstr>
  </property>
  <property fmtid="{D5CDD505-2E9C-101B-9397-08002B2CF9AE}" pid="5" name="Audience">
    <vt:lpwstr/>
  </property>
  <property fmtid="{D5CDD505-2E9C-101B-9397-08002B2CF9AE}" pid="6" name="VerticalIndustry">
    <vt:lpwstr/>
  </property>
  <property fmtid="{D5CDD505-2E9C-101B-9397-08002B2CF9AE}" pid="7" name="Products">
    <vt:lpwstr/>
  </property>
  <property fmtid="{D5CDD505-2E9C-101B-9397-08002B2CF9AE}" pid="8" name="Solution">
    <vt:lpwstr/>
  </property>
  <property fmtid="{D5CDD505-2E9C-101B-9397-08002B2CF9AE}" pid="9" name="OrganizationalCustomerSegment">
    <vt:lpwstr/>
  </property>
  <property fmtid="{D5CDD505-2E9C-101B-9397-08002B2CF9AE}" pid="10" name="ProductArea">
    <vt:lpwstr/>
  </property>
  <property fmtid="{D5CDD505-2E9C-101B-9397-08002B2CF9AE}" pid="11" name="USBMOLanguage">
    <vt:lpwstr>159;#English|a5ff94d2-1ec6-4a3d-91b6-499704bb2bfb</vt:lpwstr>
  </property>
  <property fmtid="{D5CDD505-2E9C-101B-9397-08002B2CF9AE}" pid="12" name="IndividualCustomerSegment">
    <vt:lpwstr/>
  </property>
  <property fmtid="{D5CDD505-2E9C-101B-9397-08002B2CF9AE}" pid="13" name="Country">
    <vt:lpwstr/>
  </property>
  <property fmtid="{D5CDD505-2E9C-101B-9397-08002B2CF9AE}" pid="14" name="Locale">
    <vt:lpwstr>160;#en-us|d9a69bff-8288-4080-b994-75d8eae21b51</vt:lpwstr>
  </property>
  <property fmtid="{D5CDD505-2E9C-101B-9397-08002B2CF9AE}" pid="15" name="ElementType">
    <vt:lpwstr>172</vt:lpwstr>
  </property>
  <property fmtid="{D5CDD505-2E9C-101B-9397-08002B2CF9AE}" pid="16" name="MetadataExtractionStatus">
    <vt:lpwstr>Metadata ExtractedSuccessfully</vt:lpwstr>
  </property>
  <property fmtid="{D5CDD505-2E9C-101B-9397-08002B2CF9AE}" pid="17" name="AssetType">
    <vt:lpwstr>184</vt:lpwstr>
  </property>
</Properties>
</file>