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6.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4"/>
    <p:sldMasterId id="2147483756" r:id="rId5"/>
    <p:sldMasterId id="2147483774" r:id="rId6"/>
    <p:sldMasterId id="2147483783" r:id="rId7"/>
    <p:sldMasterId id="2147483792" r:id="rId8"/>
    <p:sldMasterId id="2147483803" r:id="rId9"/>
    <p:sldMasterId id="2147483813" r:id="rId10"/>
  </p:sldMasterIdLst>
  <p:notesMasterIdLst>
    <p:notesMasterId r:id="rId28"/>
  </p:notesMasterIdLst>
  <p:handoutMasterIdLst>
    <p:handoutMasterId r:id="rId29"/>
  </p:handoutMasterIdLst>
  <p:sldIdLst>
    <p:sldId id="577" r:id="rId11"/>
    <p:sldId id="563" r:id="rId12"/>
    <p:sldId id="564" r:id="rId13"/>
    <p:sldId id="565" r:id="rId14"/>
    <p:sldId id="566" r:id="rId15"/>
    <p:sldId id="559" r:id="rId16"/>
    <p:sldId id="552" r:id="rId17"/>
    <p:sldId id="567" r:id="rId18"/>
    <p:sldId id="568" r:id="rId19"/>
    <p:sldId id="575" r:id="rId20"/>
    <p:sldId id="550" r:id="rId21"/>
    <p:sldId id="570" r:id="rId22"/>
    <p:sldId id="571" r:id="rId23"/>
    <p:sldId id="576" r:id="rId24"/>
    <p:sldId id="574" r:id="rId25"/>
    <p:sldId id="579" r:id="rId26"/>
    <p:sldId id="578" r:id="rId27"/>
  </p:sldIdLst>
  <p:sldSz cx="12188825" cy="6858000"/>
  <p:notesSz cx="7010400" cy="9236075"/>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44008CE7-4650-416C-ACBD-B9B1038E76EB}">
          <p14:sldIdLst>
            <p14:sldId id="577"/>
          </p14:sldIdLst>
        </p14:section>
        <p14:section name="Windows To Go" id="{39140337-107D-44DE-9561-C63C6E7C1F62}">
          <p14:sldIdLst>
            <p14:sldId id="563"/>
            <p14:sldId id="564"/>
            <p14:sldId id="565"/>
            <p14:sldId id="566"/>
            <p14:sldId id="559"/>
          </p14:sldIdLst>
        </p14:section>
        <p14:section name="Demo: Windows To Go" id="{CD08EFEA-9C34-46D0-9732-37F077A2AF5B}">
          <p14:sldIdLst>
            <p14:sldId id="552"/>
          </p14:sldIdLst>
        </p14:section>
        <p14:section name="Virtual Desktop Infrastructure" id="{D30C10F1-EB81-4628-A0F9-663779387F37}">
          <p14:sldIdLst>
            <p14:sldId id="567"/>
            <p14:sldId id="568"/>
            <p14:sldId id="575"/>
          </p14:sldIdLst>
        </p14:section>
        <p14:section name="Demo: Session-Based VDI" id="{7DEF48BC-2B39-4B2A-8348-621341AFA58C}">
          <p14:sldIdLst>
            <p14:sldId id="550"/>
          </p14:sldIdLst>
        </p14:section>
        <p14:section name="Demo: VM-Based VDI" id="{EA09ED09-20B3-42C5-8B06-E6846C2DF827}">
          <p14:sldIdLst>
            <p14:sldId id="570"/>
          </p14:sldIdLst>
        </p14:section>
        <p14:section name="Client Hyper-V" id="{C09867F5-DDF9-4C68-AB63-56D931556E57}">
          <p14:sldIdLst>
            <p14:sldId id="571"/>
            <p14:sldId id="576"/>
          </p14:sldIdLst>
        </p14:section>
        <p14:section name="Closing" id="{C1006D76-446C-43FF-92F5-B5CF722BEA0A}">
          <p14:sldIdLst>
            <p14:sldId id="574"/>
            <p14:sldId id="579"/>
          </p14:sldIdLst>
        </p14:section>
        <p14:section name="Exit Slide" id="{21104C7E-9245-4909-A9AA-86CE260A783F}">
          <p14:sldIdLst>
            <p14:sldId id="578"/>
          </p14:sldIdLst>
        </p14:section>
      </p14:sectionLst>
    </p:ext>
    <p:ext uri="{EFAFB233-063F-42B5-8137-9DF3F51BA10A}">
      <p15:sldGuideLst xmlns:p15="http://schemas.microsoft.com/office/powerpoint/2012/main">
        <p15:guide id="1" orient="horz" pos="147">
          <p15:clr>
            <a:srgbClr val="A4A3A4"/>
          </p15:clr>
        </p15:guide>
        <p15:guide id="2" orient="horz" pos="4171">
          <p15:clr>
            <a:srgbClr val="A4A3A4"/>
          </p15:clr>
        </p15:guide>
        <p15:guide id="3" orient="horz" pos="3498">
          <p15:clr>
            <a:srgbClr val="A4A3A4"/>
          </p15:clr>
        </p15:guide>
        <p15:guide id="4" orient="horz" pos="3832">
          <p15:clr>
            <a:srgbClr val="A4A3A4"/>
          </p15:clr>
        </p15:guide>
        <p15:guide id="5" orient="horz" pos="3885">
          <p15:clr>
            <a:srgbClr val="A4A3A4"/>
          </p15:clr>
        </p15:guide>
        <p15:guide id="6" orient="horz" pos="912">
          <p15:clr>
            <a:srgbClr val="A4A3A4"/>
          </p15:clr>
        </p15:guide>
        <p15:guide id="7" orient="horz" pos="1057">
          <p15:clr>
            <a:srgbClr val="A4A3A4"/>
          </p15:clr>
        </p15:guide>
        <p15:guide id="8" orient="horz" pos="2797">
          <p15:clr>
            <a:srgbClr val="A4A3A4"/>
          </p15:clr>
        </p15:guide>
        <p15:guide id="9" orient="horz" pos="1114">
          <p15:clr>
            <a:srgbClr val="A4A3A4"/>
          </p15:clr>
        </p15:guide>
        <p15:guide id="10" orient="horz" pos="2484">
          <p15:clr>
            <a:srgbClr val="A4A3A4"/>
          </p15:clr>
        </p15:guide>
        <p15:guide id="11" orient="horz" pos="2994">
          <p15:clr>
            <a:srgbClr val="A4A3A4"/>
          </p15:clr>
        </p15:guide>
        <p15:guide id="12" orient="horz" pos="701">
          <p15:clr>
            <a:srgbClr val="A4A3A4"/>
          </p15:clr>
        </p15:guide>
        <p15:guide id="13" orient="horz" pos="1615">
          <p15:clr>
            <a:srgbClr val="A4A3A4"/>
          </p15:clr>
        </p15:guide>
        <p15:guide id="14" orient="horz" pos="1783">
          <p15:clr>
            <a:srgbClr val="A4A3A4"/>
          </p15:clr>
        </p15:guide>
        <p15:guide id="15" orient="horz" pos="1971">
          <p15:clr>
            <a:srgbClr val="A4A3A4"/>
          </p15:clr>
        </p15:guide>
        <p15:guide id="16" orient="horz" pos="2269">
          <p15:clr>
            <a:srgbClr val="A4A3A4"/>
          </p15:clr>
        </p15:guide>
        <p15:guide id="17" orient="horz" pos="3941">
          <p15:clr>
            <a:srgbClr val="A4A3A4"/>
          </p15:clr>
        </p15:guide>
        <p15:guide id="18" orient="horz" pos="3308">
          <p15:clr>
            <a:srgbClr val="A4A3A4"/>
          </p15:clr>
        </p15:guide>
        <p15:guide id="19" pos="3806">
          <p15:clr>
            <a:srgbClr val="A4A3A4"/>
          </p15:clr>
        </p15:guide>
        <p15:guide id="20" pos="2557">
          <p15:clr>
            <a:srgbClr val="A4A3A4"/>
          </p15:clr>
        </p15:guide>
        <p15:guide id="21" pos="128">
          <p15:clr>
            <a:srgbClr val="A4A3A4"/>
          </p15:clr>
        </p15:guide>
        <p15:guide id="22" pos="6301">
          <p15:clr>
            <a:srgbClr val="A4A3A4"/>
          </p15:clr>
        </p15:guide>
        <p15:guide id="23" pos="1312">
          <p15:clr>
            <a:srgbClr val="A4A3A4"/>
          </p15:clr>
        </p15:guide>
        <p15:guide id="24" pos="5123">
          <p15:clr>
            <a:srgbClr val="A4A3A4"/>
          </p15:clr>
        </p15:guide>
        <p15:guide id="25" pos="1379">
          <p15:clr>
            <a:srgbClr val="A4A3A4"/>
          </p15:clr>
        </p15:guide>
        <p15:guide id="26" pos="2626">
          <p15:clr>
            <a:srgbClr val="A4A3A4"/>
          </p15:clr>
        </p15:guide>
        <p15:guide id="27" pos="3882">
          <p15:clr>
            <a:srgbClr val="A4A3A4"/>
          </p15:clr>
        </p15:guide>
        <p15:guide id="28" pos="5056">
          <p15:clr>
            <a:srgbClr val="A4A3A4"/>
          </p15:clr>
        </p15:guide>
        <p15:guide id="29" pos="6368">
          <p15:clr>
            <a:srgbClr val="A4A3A4"/>
          </p15:clr>
        </p15:guide>
        <p15:guide id="30" pos="7548">
          <p15:clr>
            <a:srgbClr val="A4A3A4"/>
          </p15:clr>
        </p15:guide>
        <p15:guide id="31" pos="328">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 id="3" name="Jerry Honeycutt" initials="JH" lastIdx="9"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B800"/>
    <a:srgbClr val="00188F"/>
    <a:srgbClr val="E81123"/>
    <a:srgbClr val="00D8CC"/>
    <a:srgbClr val="EE8200"/>
    <a:srgbClr val="F28500"/>
    <a:srgbClr val="FBFBFB"/>
    <a:srgbClr val="FFFFFF"/>
    <a:srgbClr val="000000"/>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autoAdjust="0"/>
    <p:restoredTop sz="75899" autoAdjust="0"/>
  </p:normalViewPr>
  <p:slideViewPr>
    <p:cSldViewPr snapToGrid="0" snapToObjects="1">
      <p:cViewPr varScale="1">
        <p:scale>
          <a:sx n="100" d="100"/>
          <a:sy n="100" d="100"/>
        </p:scale>
        <p:origin x="954" y="96"/>
      </p:cViewPr>
      <p:guideLst>
        <p:guide orient="horz" pos="147"/>
        <p:guide orient="horz" pos="4171"/>
        <p:guide orient="horz" pos="3498"/>
        <p:guide orient="horz" pos="3832"/>
        <p:guide orient="horz" pos="3885"/>
        <p:guide orient="horz" pos="912"/>
        <p:guide orient="horz" pos="1057"/>
        <p:guide orient="horz" pos="2797"/>
        <p:guide orient="horz" pos="1114"/>
        <p:guide orient="horz" pos="2484"/>
        <p:guide orient="horz" pos="2994"/>
        <p:guide orient="horz" pos="701"/>
        <p:guide orient="horz" pos="1615"/>
        <p:guide orient="horz" pos="1783"/>
        <p:guide orient="horz" pos="1971"/>
        <p:guide orient="horz" pos="2269"/>
        <p:guide orient="horz" pos="3941"/>
        <p:guide orient="horz" pos="3308"/>
        <p:guide pos="3806"/>
        <p:guide pos="2557"/>
        <p:guide pos="128"/>
        <p:guide pos="6301"/>
        <p:guide pos="1312"/>
        <p:guide pos="5123"/>
        <p:guide pos="1379"/>
        <p:guide pos="2626"/>
        <p:guide pos="3882"/>
        <p:guide pos="5056"/>
        <p:guide pos="6368"/>
        <p:guide pos="7548"/>
        <p:guide pos="328"/>
      </p:guideLst>
    </p:cSldViewPr>
  </p:slideViewPr>
  <p:outlineViewPr>
    <p:cViewPr>
      <p:scale>
        <a:sx n="33" d="100"/>
        <a:sy n="33" d="100"/>
      </p:scale>
      <p:origin x="0" y="10182"/>
    </p:cViewPr>
  </p:outlineViewPr>
  <p:notesTextViewPr>
    <p:cViewPr>
      <p:scale>
        <a:sx n="100" d="100"/>
        <a:sy n="100" d="100"/>
      </p:scale>
      <p:origin x="0" y="0"/>
    </p:cViewPr>
  </p:notesTextViewPr>
  <p:sorterViewPr>
    <p:cViewPr>
      <p:scale>
        <a:sx n="60" d="100"/>
        <a:sy n="60" d="100"/>
      </p:scale>
      <p:origin x="0" y="924"/>
    </p:cViewPr>
  </p:sorterViewPr>
  <p:notesViewPr>
    <p:cSldViewPr snapToGrid="0" snapToObjects="1" showGuides="1">
      <p:cViewPr varScale="1">
        <p:scale>
          <a:sx n="101" d="100"/>
          <a:sy n="101" d="100"/>
        </p:scale>
        <p:origin x="-3484" y="-88"/>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r>
              <a:rPr lang="en-US" dirty="0" err="1" smtClean="0">
                <a:latin typeface="Segoe UI" pitchFamily="34" charset="0"/>
              </a:rPr>
              <a:t>TechReady</a:t>
            </a:r>
            <a:r>
              <a:rPr lang="en-US" dirty="0" smtClean="0">
                <a:latin typeface="Segoe UI" pitchFamily="34" charset="0"/>
              </a:rPr>
              <a:t> 14</a:t>
            </a:r>
            <a:endParaRPr lang="en-US" dirty="0">
              <a:latin typeface="Segoe UI" pitchFamily="34" charset="0"/>
            </a:endParaRPr>
          </a:p>
        </p:txBody>
      </p:sp>
      <p:sp>
        <p:nvSpPr>
          <p:cNvPr id="3" name="Date Placeholder 2"/>
          <p:cNvSpPr>
            <a:spLocks noGrp="1"/>
          </p:cNvSpPr>
          <p:nvPr>
            <p:ph type="dt" sz="quarter" idx="1"/>
          </p:nvPr>
        </p:nvSpPr>
        <p:spPr>
          <a:xfrm>
            <a:off x="3970938" y="0"/>
            <a:ext cx="3037840" cy="461804"/>
          </a:xfrm>
          <a:prstGeom prst="rect">
            <a:avLst/>
          </a:prstGeom>
        </p:spPr>
        <p:txBody>
          <a:bodyPr vert="horz" lIns="92830" tIns="46415" rIns="92830" bIns="46415" rtlCol="0"/>
          <a:lstStyle>
            <a:lvl1pPr algn="r">
              <a:defRPr sz="1200"/>
            </a:lvl1pPr>
          </a:lstStyle>
          <a:p>
            <a:fld id="{1C3F5198-D814-4F07-A84F-942E63C84983}" type="datetimeFigureOut">
              <a:rPr lang="en-US" smtClean="0">
                <a:latin typeface="Segoe UI" pitchFamily="34" charset="0"/>
              </a:rPr>
              <a:pPr/>
              <a:t>1/4/2013</a:t>
            </a:fld>
            <a:endParaRPr lang="en-US" dirty="0">
              <a:latin typeface="Segoe UI" pitchFamily="34" charset="0"/>
            </a:endParaRPr>
          </a:p>
        </p:txBody>
      </p:sp>
      <p:sp>
        <p:nvSpPr>
          <p:cNvPr id="4" name="Footer Placeholder 3"/>
          <p:cNvSpPr>
            <a:spLocks noGrp="1"/>
          </p:cNvSpPr>
          <p:nvPr>
            <p:ph type="ftr" sz="quarter" idx="2"/>
          </p:nvPr>
        </p:nvSpPr>
        <p:spPr>
          <a:xfrm>
            <a:off x="0" y="8772668"/>
            <a:ext cx="6387253" cy="461804"/>
          </a:xfrm>
          <a:prstGeom prst="rect">
            <a:avLst/>
          </a:prstGeom>
        </p:spPr>
        <p:txBody>
          <a:bodyPr vert="horz" lIns="92830" tIns="46415" rIns="92830" bIns="46415" rtlCol="0" anchor="b"/>
          <a:lstStyle>
            <a:lvl1pPr algn="l">
              <a:defRPr sz="1200"/>
            </a:lvl1pPr>
          </a:lstStyle>
          <a:p>
            <a:r>
              <a:rPr lang="en-US" sz="500" dirty="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387253" y="8772668"/>
            <a:ext cx="621524" cy="461804"/>
          </a:xfrm>
          <a:prstGeom prst="rect">
            <a:avLst/>
          </a:prstGeom>
        </p:spPr>
        <p:txBody>
          <a:bodyPr vert="horz" lIns="92830" tIns="46415" rIns="92830" bIns="46415"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atin typeface="Segoe UI" pitchFamily="34" charset="0"/>
              </a:defRPr>
            </a:lvl1pPr>
          </a:lstStyle>
          <a:p>
            <a:r>
              <a:rPr lang="en-US" dirty="0" smtClean="0"/>
              <a:t>Windows 8 Camp</a:t>
            </a:r>
            <a:endParaRPr lang="en-US" dirty="0"/>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772668"/>
            <a:ext cx="6309360" cy="461804"/>
          </a:xfrm>
          <a:prstGeom prst="rect">
            <a:avLst/>
          </a:prstGeom>
        </p:spPr>
        <p:txBody>
          <a:bodyPr vert="horz" lIns="92830" tIns="46415" rIns="92830" bIns="46415" rtlCol="0" anchor="b"/>
          <a:lstStyle>
            <a:lvl1pPr algn="l">
              <a:defRPr sz="500">
                <a:latin typeface="Segoe" pitchFamily="34" charset="0"/>
              </a:defRPr>
            </a:lvl1pPr>
          </a:lstStyle>
          <a:p>
            <a:r>
              <a:rPr lang="en-US" dirty="0" smtClean="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309359" y="8772668"/>
            <a:ext cx="699418" cy="461804"/>
          </a:xfrm>
          <a:prstGeom prst="rect">
            <a:avLst/>
          </a:prstGeom>
        </p:spPr>
        <p:txBody>
          <a:bodyPr vert="horz" lIns="92830" tIns="46415" rIns="92830" bIns="46415" rtlCol="0" anchor="b"/>
          <a:lstStyle>
            <a:lvl1pPr algn="r">
              <a:defRPr sz="1200">
                <a:latin typeface="Segoe UI" pitchFamily="34" charset="0"/>
              </a:defRPr>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Opening</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One of the most prominent new trends with the Consumerization of IT is “Bring-Your-Own-Device” in the enterprise. IT teams around the world are considering how to enable and support the BYOD trend while optimizing their current investment and infrastructure. We believe in providing multiple tools in the IT toolbox (not a one-size-fits-all solution). We offer several technologies that you can use to design the right solution for your users’ unique needs.</a:t>
            </a:r>
          </a:p>
          <a:p>
            <a:r>
              <a:rPr lang="en-US" sz="900" kern="1200" dirty="0" smtClean="0">
                <a:solidFill>
                  <a:schemeClr val="tx1"/>
                </a:solidFill>
                <a:effectLst/>
                <a:latin typeface="Segoe UI" pitchFamily="34" charset="0"/>
                <a:ea typeface="+mn-ea"/>
                <a:cs typeface="+mn-cs"/>
              </a:rPr>
              <a:t>In this session, I’m going to focus on providing flexible access to Windows—across devices and locations. I’ll talk more about providing flexible access to users’ data, settings, and applications in the next section, and I’ll wrap up that discussion by talking about some of our management tools. I’ll start this discussion with one of the new features in Windows 8 that the IT pros I talk to are really excited about, and that is Windows To Go.</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a:t>
            </a:fld>
            <a:endParaRPr lang="en-US" dirty="0"/>
          </a:p>
        </p:txBody>
      </p:sp>
    </p:spTree>
    <p:extLst>
      <p:ext uri="{BB962C8B-B14F-4D97-AF65-F5344CB8AC3E}">
        <p14:creationId xmlns:p14="http://schemas.microsoft.com/office/powerpoint/2010/main" val="1340451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900" b="1" kern="1200" dirty="0" smtClean="0">
                <a:solidFill>
                  <a:schemeClr val="tx1"/>
                </a:solidFill>
                <a:effectLst/>
                <a:latin typeface="Segoe UI" pitchFamily="34" charset="0"/>
                <a:ea typeface="+mn-ea"/>
                <a:cs typeface="+mn-cs"/>
              </a:rPr>
              <a:t>Windows To Go</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enables additional ultra-mobile </a:t>
            </a:r>
            <a:r>
              <a:rPr lang="en-US" sz="900" kern="1200" dirty="0" err="1" smtClean="0">
                <a:solidFill>
                  <a:schemeClr val="tx1"/>
                </a:solidFill>
                <a:effectLst/>
                <a:latin typeface="Segoe UI" pitchFamily="34" charset="0"/>
                <a:ea typeface="+mn-ea"/>
                <a:cs typeface="+mn-cs"/>
              </a:rPr>
              <a:t>workstyle</a:t>
            </a:r>
            <a:r>
              <a:rPr lang="en-US" sz="900" kern="1200" dirty="0" smtClean="0">
                <a:solidFill>
                  <a:schemeClr val="tx1"/>
                </a:solidFill>
                <a:effectLst/>
                <a:latin typeface="Segoe UI" pitchFamily="34" charset="0"/>
                <a:ea typeface="+mn-ea"/>
                <a:cs typeface="+mn-cs"/>
              </a:rPr>
              <a:t> through a bootable USB that turns almost any PC into a secure Windows 8 corporate PC.</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With Windows To Go, IT gains a new model for corporate environment deployment to users. IT can provide a managed corporate image on a bootable USB drive, and users can boot Windows 8 corporate image from any compatible PC (i.e., any compatible Host PC capable of running Windows 8). Users can get their applications, data, and personalized Windows environment in the same way they would with a standard PC.</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As mobility scenarios grow, it’s becoming more challenging for IT to enable ‘anywhere, anytime’ for users. For instance, some users may need to occasionally work in extreme environments (e.g., military, employees biking to work). Also, contractors or contingent staff make up a large percentage of any organization's workforce. While these contractors demand the same level of agility as the full-time employees to get their work done, organizations have challenges in providing them with the access to the corporate environment, and, at the same time, controlling the cost of hardware and backend infrastructure.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Let’s see a scenario that shows how Windows 8 enables an ultra-mobile </a:t>
            </a:r>
            <a:r>
              <a:rPr lang="en-US" sz="900" kern="1200" dirty="0" err="1" smtClean="0">
                <a:solidFill>
                  <a:schemeClr val="tx1"/>
                </a:solidFill>
                <a:effectLst/>
                <a:latin typeface="Segoe UI" pitchFamily="34" charset="0"/>
                <a:ea typeface="+mn-ea"/>
                <a:cs typeface="+mn-cs"/>
              </a:rPr>
              <a:t>workstyle</a:t>
            </a:r>
            <a:r>
              <a:rPr lang="en-US" sz="900" kern="1200" dirty="0" smtClean="0">
                <a:solidFill>
                  <a:schemeClr val="tx1"/>
                </a:solidFill>
                <a:effectLst/>
                <a:latin typeface="Segoe UI" pitchFamily="34" charset="0"/>
                <a:ea typeface="+mn-ea"/>
                <a:cs typeface="+mn-cs"/>
              </a:rPr>
              <a:t> or contingent staff:</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 </a:t>
            </a:r>
            <a:r>
              <a:rPr lang="en-US" sz="900" kern="1200" dirty="0" smtClean="0">
                <a:solidFill>
                  <a:schemeClr val="tx1"/>
                </a:solidFill>
                <a:effectLst/>
                <a:latin typeface="Segoe UI" pitchFamily="34" charset="0"/>
                <a:ea typeface="+mn-ea"/>
                <a:cs typeface="+mn-cs"/>
              </a:rPr>
              <a:t>Let’s say, a contractor receives his new USB drive at work. Immediately after he plugs it into one of the kiosk PCs, he can boot up a new Windows 8 corporate environment. Because the USB drive is already encrypted by his IT department with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Drive Encryption in Windows 8, he is able to quickly enter an encryption pin that lets him unlock the drive. Once he enters the pin, his work desktop shows up with his personalized apps, data, and settings the moment he logs in.</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 </a:t>
            </a:r>
            <a:r>
              <a:rPr lang="en-US" sz="900" kern="1200" dirty="0" smtClean="0">
                <a:solidFill>
                  <a:schemeClr val="tx1"/>
                </a:solidFill>
                <a:effectLst/>
                <a:latin typeface="Segoe UI" pitchFamily="34" charset="0"/>
                <a:ea typeface="+mn-ea"/>
                <a:cs typeface="+mn-cs"/>
              </a:rPr>
              <a:t>At home, he connects his Windows To Go USB drive to his personal laptop running Windows 7. By using the encrypted Windows 8 USB key, he can follow the same process he uses back at the office to access his apps and data to finish a project due the next morning. The USB key also automatically helps find his home </a:t>
            </a:r>
            <a:r>
              <a:rPr lang="en-US" sz="900" kern="1200" dirty="0" err="1" smtClean="0">
                <a:solidFill>
                  <a:schemeClr val="tx1"/>
                </a:solidFill>
                <a:effectLst/>
                <a:latin typeface="Segoe UI" pitchFamily="34" charset="0"/>
                <a:ea typeface="+mn-ea"/>
                <a:cs typeface="+mn-cs"/>
              </a:rPr>
              <a:t>WiFi</a:t>
            </a:r>
            <a:r>
              <a:rPr lang="en-US" sz="900" kern="1200" dirty="0" smtClean="0">
                <a:solidFill>
                  <a:schemeClr val="tx1"/>
                </a:solidFill>
                <a:effectLst/>
                <a:latin typeface="Segoe UI" pitchFamily="34" charset="0"/>
                <a:ea typeface="+mn-ea"/>
                <a:cs typeface="+mn-cs"/>
              </a:rPr>
              <a:t>, and </a:t>
            </a:r>
            <a:r>
              <a:rPr lang="en-US" sz="900" kern="1200" dirty="0" err="1" smtClean="0">
                <a:solidFill>
                  <a:schemeClr val="tx1"/>
                </a:solidFill>
                <a:effectLst/>
                <a:latin typeface="Segoe UI" pitchFamily="34" charset="0"/>
                <a:ea typeface="+mn-ea"/>
                <a:cs typeface="+mn-cs"/>
              </a:rPr>
              <a:t>DirectAccess</a:t>
            </a:r>
            <a:r>
              <a:rPr lang="en-US" sz="900" kern="1200" dirty="0" smtClean="0">
                <a:solidFill>
                  <a:schemeClr val="tx1"/>
                </a:solidFill>
                <a:effectLst/>
                <a:latin typeface="Segoe UI" pitchFamily="34" charset="0"/>
                <a:ea typeface="+mn-ea"/>
                <a:cs typeface="+mn-cs"/>
              </a:rPr>
              <a:t> works automatically in the background, allowing him to post the documents to his company SharePoint site.</a:t>
            </a:r>
          </a:p>
          <a:p>
            <a:pPr lvl="0"/>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When he logs offs and removes the USB from his personal PC, he feels good that no corporate data left behind. His IT department knows that the network is safe from the security threats of his personal machine. As a standard user, he can’t access or even view the hard drive of his personal PC when he starts the Windows To Go environment. And if he loses his USB,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Drive Encryption will keep the data safe. In addition, Windows To Go provides tools to manage, patch, and provision his work environment with greater ease and speed, so he can be productive on any device.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With the Windows To Go USB drive experience, he continues to see improvements that make technology easier and more convenient to use, both personally and professionally. Instead of bringing a carload of equipment to set up a post-sales training session, he simply plugs the Windows To Go drive into an on-sight customer PC. A user goes on vacation and brings his Windows To Go drive with him. The USB drive is small and easy to fit in his travel bag. If an emergency arises, he can instantly access the resources he needs to solve issues back at the office. The Windows To Go USB drive experience saves users time and companies money by letting users live their normal lives minus the inconvenience of having to remember to carry all their devices and minus the added cost of purchasing multiple technologies to accomplish their goals. </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2628999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900" b="1" kern="1200" dirty="0" smtClean="0">
                <a:solidFill>
                  <a:schemeClr val="tx1"/>
                </a:solidFill>
                <a:effectLst/>
                <a:latin typeface="Segoe UI" pitchFamily="34" charset="0"/>
                <a:ea typeface="+mn-ea"/>
                <a:cs typeface="+mn-cs"/>
              </a:rPr>
              <a:t>New Use Cases</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lvl="1"/>
            <a:r>
              <a:rPr lang="en-US" kern="1200" dirty="0" smtClean="0">
                <a:solidFill>
                  <a:schemeClr val="tx1"/>
                </a:solidFill>
                <a:effectLst/>
                <a:latin typeface="Segoe UI" pitchFamily="34" charset="0"/>
                <a:ea typeface="+mn-ea"/>
                <a:cs typeface="+mn-cs"/>
              </a:rPr>
              <a:t>Windows To Go supports four main use cases:</a:t>
            </a:r>
          </a:p>
          <a:p>
            <a:pPr lvl="2"/>
            <a:r>
              <a:rPr lang="en-US" kern="1200" dirty="0" smtClean="0">
                <a:solidFill>
                  <a:schemeClr val="tx1"/>
                </a:solidFill>
                <a:effectLst/>
                <a:latin typeface="Segoe UI" pitchFamily="34" charset="0"/>
                <a:ea typeface="+mn-ea"/>
                <a:cs typeface="+mn-cs"/>
              </a:rPr>
              <a:t>Users travel light without sacrificing productivity</a:t>
            </a:r>
          </a:p>
          <a:p>
            <a:pPr lvl="2"/>
            <a:r>
              <a:rPr lang="en-US" kern="1200" dirty="0" smtClean="0">
                <a:solidFill>
                  <a:schemeClr val="tx1"/>
                </a:solidFill>
                <a:effectLst/>
                <a:latin typeface="Segoe UI" pitchFamily="34" charset="0"/>
                <a:ea typeface="+mn-ea"/>
                <a:cs typeface="+mn-cs"/>
              </a:rPr>
              <a:t>Embraces “Bring Your Own Device” while minimizing infrastructure costs</a:t>
            </a:r>
          </a:p>
          <a:p>
            <a:pPr lvl="2"/>
            <a:r>
              <a:rPr lang="en-US" kern="1200" dirty="0" smtClean="0">
                <a:solidFill>
                  <a:schemeClr val="tx1"/>
                </a:solidFill>
                <a:effectLst/>
                <a:latin typeface="Segoe UI" pitchFamily="34" charset="0"/>
                <a:ea typeface="+mn-ea"/>
                <a:cs typeface="+mn-cs"/>
              </a:rPr>
              <a:t>Gets contingent staff up and running faster without compromising security</a:t>
            </a:r>
          </a:p>
          <a:p>
            <a:pPr lvl="2"/>
            <a:r>
              <a:rPr lang="en-US" kern="1200" dirty="0" smtClean="0">
                <a:solidFill>
                  <a:schemeClr val="tx1"/>
                </a:solidFill>
                <a:effectLst/>
                <a:latin typeface="Segoe UI" pitchFamily="34" charset="0"/>
                <a:ea typeface="+mn-ea"/>
                <a:cs typeface="+mn-cs"/>
              </a:rPr>
              <a:t>Enables free-seating capability even when users roam across mobile workstations</a:t>
            </a:r>
          </a:p>
          <a:p>
            <a:pPr marL="107152" lvl="1" indent="0">
              <a:buNone/>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Based on the new Windows 8 Software Assurance, Windows To Go enables new mobility scenarios. For example:</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Contractors: Get contingent staff up and running faster without compromising security.</a:t>
            </a:r>
            <a:r>
              <a:rPr lang="en-US" sz="900" kern="1200" dirty="0" smtClean="0">
                <a:solidFill>
                  <a:schemeClr val="tx1"/>
                </a:solidFill>
                <a:effectLst/>
                <a:latin typeface="Segoe UI" pitchFamily="34" charset="0"/>
                <a:ea typeface="+mn-ea"/>
                <a:cs typeface="+mn-cs"/>
              </a:rPr>
              <a:t> Any Windows SA or Windows VDA licensed device is able to run Windows To Go from anywhere.</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BYOD: Embrace “Bring Your Own Device” while minimizing infrastructure costs.</a:t>
            </a:r>
            <a:endParaRPr lang="en-US" sz="900" kern="1200" dirty="0" smtClean="0">
              <a:solidFill>
                <a:schemeClr val="tx1"/>
              </a:solidFill>
              <a:effectLst/>
              <a:latin typeface="Segoe UI" pitchFamily="34" charset="0"/>
              <a:ea typeface="+mn-ea"/>
              <a:cs typeface="+mn-cs"/>
            </a:endParaRPr>
          </a:p>
          <a:p>
            <a:pPr lvl="3"/>
            <a:r>
              <a:rPr lang="en-US" sz="900" kern="1200" dirty="0" smtClean="0">
                <a:solidFill>
                  <a:schemeClr val="tx1"/>
                </a:solidFill>
                <a:effectLst/>
                <a:latin typeface="Segoe UI" pitchFamily="34" charset="0"/>
                <a:ea typeface="+mn-ea"/>
                <a:cs typeface="+mn-cs"/>
              </a:rPr>
              <a:t>For primary device: Any Windows SA or Windows VDA licensed device is able to run Windows To Go from anywhere.</a:t>
            </a:r>
          </a:p>
          <a:p>
            <a:pPr lvl="3"/>
            <a:r>
              <a:rPr lang="en-US" sz="900" kern="1200" dirty="0" smtClean="0">
                <a:solidFill>
                  <a:schemeClr val="tx1"/>
                </a:solidFill>
                <a:effectLst/>
                <a:latin typeface="Segoe UI" pitchFamily="34" charset="0"/>
                <a:ea typeface="+mn-ea"/>
                <a:cs typeface="+mn-cs"/>
              </a:rPr>
              <a:t>For secondary device: Any device licensed with the companion device add-on for Windows SA may run Windows To Go from anywhere.</a:t>
            </a:r>
          </a:p>
          <a:p>
            <a:pPr marL="336008" lvl="3" indent="0">
              <a:buNone/>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Travel Light: Users travel light without sacrificing productivity.</a:t>
            </a:r>
            <a:r>
              <a:rPr lang="en-US" sz="900" kern="1200" dirty="0" smtClean="0">
                <a:solidFill>
                  <a:schemeClr val="tx1"/>
                </a:solidFill>
                <a:effectLst/>
                <a:latin typeface="Segoe UI" pitchFamily="34" charset="0"/>
                <a:ea typeface="+mn-ea"/>
                <a:cs typeface="+mn-cs"/>
              </a:rPr>
              <a:t> With roaming rights, the primary user of any a Windows SA or Windows VDA licensed device can run Windows To Go from a personally-owned or third-party owned PC from home or on the road without additional license requirement.</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Shared PC: Enable free-seating capability even when users roam across mobile workstations.</a:t>
            </a:r>
            <a:r>
              <a:rPr lang="en-US" sz="900" kern="1200" dirty="0" smtClean="0">
                <a:solidFill>
                  <a:schemeClr val="tx1"/>
                </a:solidFill>
                <a:effectLst/>
                <a:latin typeface="Segoe UI" pitchFamily="34" charset="0"/>
                <a:ea typeface="+mn-ea"/>
                <a:cs typeface="+mn-cs"/>
              </a:rPr>
              <a:t> Any Windows SA or Windows VDA licensed device is able to run Windows To Go from anywhere.</a:t>
            </a:r>
          </a:p>
          <a:p>
            <a:pPr marL="0" lvl="1" indent="0" defTabSz="928143">
              <a:lnSpc>
                <a:spcPct val="100000"/>
              </a:lnSpc>
              <a:spcAft>
                <a:spcPts val="338"/>
              </a:spcAft>
              <a:buNone/>
            </a:pPr>
            <a:endParaRPr lang="en-US" sz="1600" dirty="0">
              <a:solidFill>
                <a:schemeClr val="bg2">
                  <a:lumMod val="25000"/>
                </a:schemeClr>
              </a:solidFill>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69084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7038" y="4245357"/>
            <a:ext cx="6156325" cy="4527311"/>
          </a:xfrm>
        </p:spPr>
        <p:txBody>
          <a:bodyPr>
            <a:noAutofit/>
          </a:bodyPr>
          <a:lstStyle/>
          <a:p>
            <a:r>
              <a:rPr lang="en-US" sz="900" b="1" kern="1200" dirty="0" smtClean="0">
                <a:solidFill>
                  <a:schemeClr val="tx1"/>
                </a:solidFill>
                <a:effectLst/>
                <a:latin typeface="Segoe UI" pitchFamily="34" charset="0"/>
                <a:ea typeface="+mn-ea"/>
                <a:cs typeface="+mn-cs"/>
              </a:rPr>
              <a:t>Consistent Windows 8 Experience</a:t>
            </a:r>
          </a:p>
          <a:p>
            <a:endParaRPr lang="en-US" sz="900" b="1"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Makes users more mobile: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Users travel light without sacrificing productivity</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Embraces “Bring Your Own Device” while minimizing infrastructure costs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Gets contingent staff up and running faster without compromising security</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Enables free-seating capability even when users roam across mobile workstations </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Easy to use: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Can boot from both managed and unmanaged PCs (x86 devices) </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Easily configure a host PC to start up from a USB device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Resilient to unintended removal of the USB device from the host PC</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Provides full fidelity desktop experience and broad hardware ecosystem support</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pPr lvl="0"/>
            <a:r>
              <a:rPr lang="en-US" b="1" dirty="0"/>
              <a:t>[CLICK</a:t>
            </a:r>
            <a:r>
              <a:rPr lang="en-US" b="1" dirty="0" smtClean="0"/>
              <a:t>]</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Secure and manageable: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Provides drive encryption with Windows BitLocker </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Prevents accidental data leakage through separation from the host PCs internal hard drive </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Enables you to deploy and manage Windows To Go with existing infrastructure </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Stays connected to corporate resources via encrypted tunnel with DirectAccess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Leverages Microsoft Desktop Virtualization technologies to accelerate deployment of corporate resources</a:t>
            </a:r>
          </a:p>
          <a:p>
            <a:pPr marL="0" indent="0">
              <a:buFont typeface="Arial" pitchFamily="34" charset="0"/>
              <a:buNone/>
            </a:pPr>
            <a:endParaRPr lang="en-US" sz="1800" dirty="0">
              <a:solidFill>
                <a:schemeClr val="bg2">
                  <a:lumMod val="25000"/>
                </a:schemeClr>
              </a:solidFill>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351439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What’s Different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To Go workspace operates just like any other installation of Windows with a few exceptions. These exceptions are:</a:t>
            </a:r>
          </a:p>
          <a:p>
            <a:endParaRPr lang="en-US" sz="900" kern="1200" dirty="0" smtClean="0">
              <a:solidFill>
                <a:schemeClr val="tx1"/>
              </a:solidFill>
              <a:effectLst/>
              <a:latin typeface="Segoe UI" pitchFamily="34" charset="0"/>
              <a:ea typeface="+mn-ea"/>
              <a:cs typeface="+mn-cs"/>
            </a:endParaRPr>
          </a:p>
          <a:p>
            <a:pPr marL="384431" lvl="1" indent="-171450">
              <a:buFont typeface="Arial" pitchFamily="34" charset="0"/>
              <a:buChar char="•"/>
            </a:pPr>
            <a:r>
              <a:rPr lang="en-US" sz="900" b="1" kern="1200" dirty="0" smtClean="0">
                <a:solidFill>
                  <a:schemeClr val="tx1"/>
                </a:solidFill>
                <a:effectLst/>
                <a:latin typeface="Segoe UI" pitchFamily="34" charset="0"/>
                <a:ea typeface="+mn-ea"/>
                <a:cs typeface="+mn-cs"/>
              </a:rPr>
              <a:t>Internal disks are offline.</a:t>
            </a:r>
            <a:r>
              <a:rPr lang="en-US" sz="900" kern="1200" dirty="0" smtClean="0">
                <a:solidFill>
                  <a:schemeClr val="tx1"/>
                </a:solidFill>
                <a:effectLst/>
                <a:latin typeface="Segoe UI" pitchFamily="34" charset="0"/>
                <a:ea typeface="+mn-ea"/>
                <a:cs typeface="+mn-cs"/>
              </a:rPr>
              <a:t> To ensure data isn’t accidentally disclosed, internal hard disks on the host computer are offline by default when booted into a Windows To Go workspace. Similarly, if a Windows To Go drive is inserted into a running system, the Windows To Go drive will not be listed in File Explorer (formerly Windows Explorer).</a:t>
            </a:r>
          </a:p>
          <a:p>
            <a:pPr marL="212981" lvl="1" indent="0">
              <a:buFont typeface="Arial" pitchFamily="34" charset="0"/>
              <a:buNone/>
            </a:pPr>
            <a:endParaRPr lang="en-US" sz="900" kern="1200" dirty="0" smtClean="0">
              <a:solidFill>
                <a:schemeClr val="tx1"/>
              </a:solidFill>
              <a:effectLst/>
              <a:latin typeface="Segoe UI" pitchFamily="34" charset="0"/>
              <a:ea typeface="+mn-ea"/>
              <a:cs typeface="+mn-cs"/>
            </a:endParaRPr>
          </a:p>
          <a:p>
            <a:pPr marL="384431" lvl="1" indent="-171450">
              <a:buFont typeface="Arial" pitchFamily="34" charset="0"/>
              <a:buChar char="•"/>
            </a:pPr>
            <a:r>
              <a:rPr lang="en-US" sz="900" b="1" kern="1200" dirty="0" smtClean="0">
                <a:solidFill>
                  <a:schemeClr val="tx1"/>
                </a:solidFill>
                <a:effectLst/>
                <a:latin typeface="Segoe UI" pitchFamily="34" charset="0"/>
                <a:ea typeface="+mn-ea"/>
                <a:cs typeface="+mn-cs"/>
              </a:rPr>
              <a:t>Trusted Platform Module (TPM) isn’t used.</a:t>
            </a:r>
            <a:r>
              <a:rPr lang="en-US" sz="900" kern="1200" dirty="0" smtClean="0">
                <a:solidFill>
                  <a:schemeClr val="tx1"/>
                </a:solidFill>
                <a:effectLst/>
                <a:latin typeface="Segoe UI" pitchFamily="34" charset="0"/>
                <a:ea typeface="+mn-ea"/>
                <a:cs typeface="+mn-cs"/>
              </a:rPr>
              <a:t> When using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Drive Encryption a pre-operating system boot password will be used for security rather than the TPM because the TPM is tied to a specific computer and Windows To Go drives will move between computers.</a:t>
            </a:r>
          </a:p>
          <a:p>
            <a:pPr marL="212981" lvl="1" indent="0">
              <a:buFont typeface="Arial" pitchFamily="34" charset="0"/>
              <a:buNone/>
            </a:pPr>
            <a:endParaRPr lang="en-US" sz="900" kern="1200" dirty="0" smtClean="0">
              <a:solidFill>
                <a:schemeClr val="tx1"/>
              </a:solidFill>
              <a:effectLst/>
              <a:latin typeface="Segoe UI" pitchFamily="34" charset="0"/>
              <a:ea typeface="+mn-ea"/>
              <a:cs typeface="+mn-cs"/>
            </a:endParaRPr>
          </a:p>
          <a:p>
            <a:pPr marL="384431" lvl="1" indent="-171450">
              <a:buFont typeface="Arial" pitchFamily="34" charset="0"/>
              <a:buChar char="•"/>
            </a:pPr>
            <a:r>
              <a:rPr lang="en-US" sz="900" b="1" kern="1200" dirty="0" smtClean="0">
                <a:solidFill>
                  <a:schemeClr val="tx1"/>
                </a:solidFill>
                <a:effectLst/>
                <a:latin typeface="Segoe UI" pitchFamily="34" charset="0"/>
                <a:ea typeface="+mn-ea"/>
                <a:cs typeface="+mn-cs"/>
              </a:rPr>
              <a:t>Hibernate is disabled by default.</a:t>
            </a:r>
            <a:r>
              <a:rPr lang="en-US" sz="900" kern="1200" dirty="0" smtClean="0">
                <a:solidFill>
                  <a:schemeClr val="tx1"/>
                </a:solidFill>
                <a:effectLst/>
                <a:latin typeface="Segoe UI" pitchFamily="34" charset="0"/>
                <a:ea typeface="+mn-ea"/>
                <a:cs typeface="+mn-cs"/>
              </a:rPr>
              <a:t> To ensure that the Windows To Go workspace is able to move between computers easily, hibernation is disabled by default. Hibernation can be re-enabled by using Group Policy settings.</a:t>
            </a:r>
          </a:p>
          <a:p>
            <a:pPr marL="212981" lvl="1" indent="0">
              <a:buFont typeface="Arial" pitchFamily="34" charset="0"/>
              <a:buNone/>
            </a:pPr>
            <a:endParaRPr lang="en-US" sz="900" kern="1200" dirty="0" smtClean="0">
              <a:solidFill>
                <a:schemeClr val="tx1"/>
              </a:solidFill>
              <a:effectLst/>
              <a:latin typeface="Segoe UI" pitchFamily="34" charset="0"/>
              <a:ea typeface="+mn-ea"/>
              <a:cs typeface="+mn-cs"/>
            </a:endParaRPr>
          </a:p>
          <a:p>
            <a:pPr marL="384431" lvl="1" indent="-171450">
              <a:buFont typeface="Arial" pitchFamily="34" charset="0"/>
              <a:buChar char="•"/>
            </a:pPr>
            <a:r>
              <a:rPr lang="en-US" sz="900" b="1" kern="1200" dirty="0" smtClean="0">
                <a:solidFill>
                  <a:schemeClr val="tx1"/>
                </a:solidFill>
                <a:effectLst/>
                <a:latin typeface="Segoe UI" pitchFamily="34" charset="0"/>
                <a:ea typeface="+mn-ea"/>
                <a:cs typeface="+mn-cs"/>
              </a:rPr>
              <a:t>Windows Recovery Environment isn’t available.</a:t>
            </a:r>
            <a:r>
              <a:rPr lang="en-US" sz="900" kern="1200" dirty="0" smtClean="0">
                <a:solidFill>
                  <a:schemeClr val="tx1"/>
                </a:solidFill>
                <a:effectLst/>
                <a:latin typeface="Segoe UI" pitchFamily="34" charset="0"/>
                <a:ea typeface="+mn-ea"/>
                <a:cs typeface="+mn-cs"/>
              </a:rPr>
              <a:t> In the rare case that you need to recover your Windows To Go drive, you should re-image it with a fresh image of Windows.</a:t>
            </a:r>
          </a:p>
          <a:p>
            <a:pPr marL="212981" lvl="1" indent="0">
              <a:buFont typeface="Arial" pitchFamily="34" charset="0"/>
              <a:buNone/>
            </a:pPr>
            <a:endParaRPr lang="en-US" sz="900" kern="1200" dirty="0" smtClean="0">
              <a:solidFill>
                <a:schemeClr val="tx1"/>
              </a:solidFill>
              <a:effectLst/>
              <a:latin typeface="Segoe UI" pitchFamily="34" charset="0"/>
              <a:ea typeface="+mn-ea"/>
              <a:cs typeface="+mn-cs"/>
            </a:endParaRPr>
          </a:p>
          <a:p>
            <a:pPr marL="384431" lvl="1" indent="-171450">
              <a:buFont typeface="Arial" pitchFamily="34" charset="0"/>
              <a:buChar char="•"/>
            </a:pPr>
            <a:r>
              <a:rPr lang="en-US" sz="900" b="1" kern="1200" dirty="0" smtClean="0">
                <a:solidFill>
                  <a:schemeClr val="tx1"/>
                </a:solidFill>
                <a:effectLst/>
                <a:latin typeface="Segoe UI" pitchFamily="34" charset="0"/>
                <a:ea typeface="+mn-ea"/>
                <a:cs typeface="+mn-cs"/>
              </a:rPr>
              <a:t>Push Button Reset isn’t available.</a:t>
            </a:r>
            <a:r>
              <a:rPr lang="en-US" sz="900" kern="1200" dirty="0" smtClean="0">
                <a:solidFill>
                  <a:schemeClr val="tx1"/>
                </a:solidFill>
                <a:effectLst/>
                <a:latin typeface="Segoe UI" pitchFamily="34" charset="0"/>
                <a:ea typeface="+mn-ea"/>
                <a:cs typeface="+mn-cs"/>
              </a:rPr>
              <a:t> Resetting to the manufacturer’s standard for the computer doesn’t really apply when running a Windows To Go workspace, so the feature was disabled.</a:t>
            </a:r>
          </a:p>
          <a:p>
            <a:pPr marL="212981" lvl="1" indent="0">
              <a:buFont typeface="Arial" pitchFamily="34" charset="0"/>
              <a:buNone/>
            </a:pPr>
            <a:endParaRPr lang="en-US" sz="900" kern="1200" dirty="0" smtClean="0">
              <a:solidFill>
                <a:schemeClr val="tx1"/>
              </a:solidFill>
              <a:effectLst/>
              <a:latin typeface="Segoe UI" pitchFamily="34" charset="0"/>
              <a:ea typeface="+mn-ea"/>
              <a:cs typeface="+mn-cs"/>
            </a:endParaRPr>
          </a:p>
          <a:p>
            <a:pPr marL="384431" lvl="1" indent="-171450">
              <a:buFont typeface="Arial" pitchFamily="34" charset="0"/>
              <a:buChar char="•"/>
            </a:pPr>
            <a:r>
              <a:rPr lang="en-US" sz="900" b="1" kern="1200" dirty="0" smtClean="0">
                <a:solidFill>
                  <a:schemeClr val="tx1"/>
                </a:solidFill>
                <a:effectLst/>
                <a:latin typeface="Segoe UI" pitchFamily="34" charset="0"/>
                <a:ea typeface="+mn-ea"/>
                <a:cs typeface="+mn-cs"/>
              </a:rPr>
              <a:t>Store is disabled by default.</a:t>
            </a:r>
            <a:r>
              <a:rPr lang="en-US" sz="900" kern="1200" dirty="0" smtClean="0">
                <a:solidFill>
                  <a:schemeClr val="tx1"/>
                </a:solidFill>
                <a:effectLst/>
                <a:latin typeface="Segoe UI" pitchFamily="34" charset="0"/>
                <a:ea typeface="+mn-ea"/>
                <a:cs typeface="+mn-cs"/>
              </a:rPr>
              <a:t> Apps licensed through the store are linked to hardware for licensing. Since Windows To Go is designed to roam to different host PCs, access to the store is disabled. You can enable the store access if your Windows To Go workspaces won’t be roaming to multiple PC hosts.</a:t>
            </a:r>
          </a:p>
          <a:p>
            <a:pPr marL="498731" lvl="1" indent="-285750">
              <a:buFont typeface="Arial" pitchFamily="34" charset="0"/>
              <a:buChar char="•"/>
            </a:pPr>
            <a:endParaRPr lang="en-US" sz="1800" dirty="0">
              <a:solidFill>
                <a:schemeClr val="bg1"/>
              </a:solidFill>
              <a:latin typeface="Segoe UI" pitchFamily="34" charset="0"/>
              <a:ea typeface="Segoe UI" pitchFamily="34" charset="0"/>
              <a:cs typeface="Segoe UI" pitchFamily="34" charset="0"/>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166359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900" b="1" kern="1200" dirty="0" smtClean="0">
                <a:solidFill>
                  <a:schemeClr val="tx1"/>
                </a:solidFill>
                <a:effectLst/>
                <a:latin typeface="Segoe UI" pitchFamily="34" charset="0"/>
                <a:ea typeface="+mn-ea"/>
                <a:cs typeface="+mn-cs"/>
              </a:rPr>
              <a:t>Requirements for Windows To Go</a:t>
            </a:r>
          </a:p>
          <a:p>
            <a:endParaRPr lang="en-US" b="1" dirty="0" smtClean="0"/>
          </a:p>
          <a:p>
            <a:r>
              <a:rPr lang="en-US" b="1" dirty="0"/>
              <a:t>[CLICK</a:t>
            </a:r>
            <a:r>
              <a:rPr lang="en-US" b="1" dirty="0" smtClean="0"/>
              <a:t>]</a:t>
            </a:r>
          </a:p>
          <a:p>
            <a:endParaRPr lang="en-US" b="1" dirty="0"/>
          </a:p>
          <a:p>
            <a:r>
              <a:rPr lang="en-US" sz="900" kern="1200" dirty="0" smtClean="0">
                <a:solidFill>
                  <a:schemeClr val="tx1"/>
                </a:solidFill>
                <a:effectLst/>
                <a:latin typeface="Segoe UI" pitchFamily="34" charset="0"/>
                <a:ea typeface="+mn-ea"/>
                <a:cs typeface="+mn-cs"/>
              </a:rPr>
              <a:t>USB devices that are certified for Windows To Go:</a:t>
            </a:r>
          </a:p>
          <a:p>
            <a:endParaRPr lang="en-US" sz="900" kern="1200" dirty="0" smtClean="0">
              <a:solidFill>
                <a:schemeClr val="tx1"/>
              </a:solidFill>
              <a:effectLst/>
              <a:latin typeface="Segoe UI" pitchFamily="34" charset="0"/>
              <a:ea typeface="+mn-ea"/>
              <a:cs typeface="+mn-cs"/>
            </a:endParaRP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Are built for high, random read/write speeds and support the thousands of random access I/O operations per second that are required for running normal Windows workloads smoothly.</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Use components that support wear-leveling features such as TRIM, improving the longevity of the drive.</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Have been tuned to ensure they boot and run on hardware certified for use with either Windows 7 or Windows 8.</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Are built to last. Certified drives are backed with manufacturer warranties and should continue operating under normal usage. Refer to the manufacturer websites for warranty details.</a:t>
            </a:r>
          </a:p>
          <a:p>
            <a:pPr marL="212981" lvl="1" indent="0">
              <a:buFont typeface="Arial" pitchFamily="34" charset="0"/>
              <a:buNone/>
            </a:pPr>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When assessing the use of a PC as a host for a Windows To Go workspace you should consider the following criteria:</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Hardware that has been certified for use with either Windows 7 or Windows 8 operating systems will work well with Windows To Go.</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Running a Windows To Go workspace from a computer that is running Windows RT Devices is not a supported scenario.</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Running a Windows To Go workspace on a Mac computer is not a supported scenario.</a:t>
            </a:r>
          </a:p>
          <a:p>
            <a:pPr lvl="0"/>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Detailed characteristics that the host computer must have to use Windows To Go:</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Capable of USB boot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USB boot enabled in the firmware. (PCs certified for use with Windows 7 or Windows 8 can be configured to boot directly from USB, check with the hardware manufacturer if you are unsure of the ability of your PC to boot from USB)</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processor architecture of the PC must support the image on the Windows To Go drive.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External USB hubs are not supported. You must connect the drive directly to the host PC.</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 1Ghz or faster CPU is required with at least 2GB of memory and a DirectX 9 graphics device with a WDDM 1.2 or higher driver.</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Last, Windows To Go supports USB 2.0 ports or greater.</a:t>
            </a:r>
          </a:p>
          <a:p>
            <a:pPr marL="342900" indent="-342900">
              <a:buFont typeface="Arial" pitchFamily="34" charset="0"/>
              <a:buChar char="•"/>
            </a:pPr>
            <a:endParaRPr lang="en-US" sz="2000" kern="1200" dirty="0">
              <a:solidFill>
                <a:schemeClr val="bg2">
                  <a:lumMod val="25000"/>
                </a:schemeClr>
              </a:solidFill>
              <a:effectLst/>
              <a:latin typeface="Segoe UI" pitchFamily="34" charset="0"/>
              <a:ea typeface="Segoe UI" pitchFamily="34" charset="0"/>
              <a:cs typeface="Segoe UI" pitchFamily="34" charset="0"/>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803861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900" b="1" kern="1200" dirty="0" smtClean="0">
                <a:solidFill>
                  <a:schemeClr val="tx1"/>
                </a:solidFill>
                <a:effectLst/>
                <a:latin typeface="Segoe UI" pitchFamily="34" charset="0"/>
                <a:ea typeface="+mn-ea"/>
                <a:cs typeface="+mn-cs"/>
              </a:rPr>
              <a:t>Embracing BYOD</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With Windows 7 Flexible </a:t>
            </a:r>
            <a:r>
              <a:rPr lang="en-US" sz="900" kern="1200" dirty="0" err="1" smtClean="0">
                <a:solidFill>
                  <a:schemeClr val="tx1"/>
                </a:solidFill>
                <a:effectLst/>
                <a:latin typeface="Segoe UI" pitchFamily="34" charset="0"/>
                <a:ea typeface="+mn-ea"/>
                <a:cs typeface="+mn-cs"/>
              </a:rPr>
              <a:t>Workstyle</a:t>
            </a:r>
            <a:r>
              <a:rPr lang="en-US" sz="900" kern="1200" dirty="0" smtClean="0">
                <a:solidFill>
                  <a:schemeClr val="tx1"/>
                </a:solidFill>
                <a:effectLst/>
                <a:latin typeface="Segoe UI" pitchFamily="34" charset="0"/>
                <a:ea typeface="+mn-ea"/>
                <a:cs typeface="+mn-cs"/>
              </a:rPr>
              <a:t> solutions, IT can embrace the BYOD trend, letting employees bring their personal PC or tablet for work.</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benefits include a rich user experience, centralized management of apps and data, enhanced security and compliance, and great choice of Windows devices in a responsible way.</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along with investments in VDI improves the user’s experience even further by supporting touch and high latency connections.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Microsoft Office 365 enables secure, anywhere access to email and calendars, Office Web Apps, web conferencing software, and file sharing capability.</a:t>
            </a:r>
          </a:p>
          <a:p>
            <a:pPr marL="171450" lvl="0" indent="-171450">
              <a:buFont typeface="Arial" pitchFamily="34" charset="0"/>
              <a:buChar char="•"/>
            </a:pPr>
            <a:r>
              <a:rPr lang="en-US" dirty="0" smtClean="0"/>
              <a:t>Microsoft VDI also supports non-Windows-based devices.</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As BYOD becomes common today, IT has a challenge in how to enable BYOD, while ensuring end-user productivity and securing the corporate environment. With Windows 7-based devices, IT can embrace the BYOD trend by providing:</a:t>
            </a:r>
          </a:p>
          <a:p>
            <a:endParaRPr lang="en-US" sz="900" kern="1200" dirty="0" smtClean="0">
              <a:solidFill>
                <a:schemeClr val="tx1"/>
              </a:solidFill>
              <a:effectLst/>
              <a:latin typeface="Segoe UI" pitchFamily="34" charset="0"/>
              <a:ea typeface="+mn-ea"/>
              <a:cs typeface="+mn-cs"/>
            </a:endParaRP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A rich user experience</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With centralized management of apps and data</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And enhanced security and compliance</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All of that on a great choice of Windows-based devices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But Windows 8 streamlines the experience even further. By lightly touching the remote access icon on an employee’s Windows 8 tablet, she can login and open a VDI session running in the corporate data center with all her data, applications and settings, as if she were working in the office. For example, she can access her corporate SharePoint sites to submit her timesheet, which she forgot to do before leaving for vacation—from her own Tablet.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8 enables the user to have high-fidelity experience when working in VDI scenarios:</a:t>
            </a:r>
          </a:p>
          <a:p>
            <a:endParaRPr lang="en-US" sz="900" kern="1200" dirty="0" smtClean="0">
              <a:solidFill>
                <a:schemeClr val="tx1"/>
              </a:solidFill>
              <a:effectLst/>
              <a:latin typeface="Segoe UI" pitchFamily="34" charset="0"/>
              <a:ea typeface="+mn-ea"/>
              <a:cs typeface="+mn-cs"/>
            </a:endParaRP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Touch on a local device</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3D graphics</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Full multimedia experience</a:t>
            </a:r>
          </a:p>
          <a:p>
            <a:pPr marL="384431" lvl="1" indent="-171450">
              <a:buFont typeface="Arial" pitchFamily="34" charset="0"/>
              <a:buChar char="•"/>
            </a:pPr>
            <a:r>
              <a:rPr lang="en-US" sz="900" kern="1200" dirty="0" smtClean="0">
                <a:solidFill>
                  <a:schemeClr val="tx1"/>
                </a:solidFill>
                <a:effectLst/>
                <a:latin typeface="Segoe UI" pitchFamily="34" charset="0"/>
                <a:ea typeface="+mn-ea"/>
                <a:cs typeface="+mn-cs"/>
              </a:rPr>
              <a:t>USB and Lync support</a:t>
            </a: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8 helps you deliver a VDI solution that is more cost-efficient and allows for more streamlined management. Our user can take advantage of her personal device and use Lync on her tablets to IM and talk to her colleagues. She can operate on a more secure corporate network connection, wherever she happens to work from at the moment, as long as she has internet connection and can start a VDI session. In fact, she can use many non-Windows-based devices to access her VDI desktop via the Remote Desktop Protocol.</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She can also use her personal devices with Microsoft Office 365. Instead of logging into her virtual desktop, she can just get on the internet and access her corporate applications by using Office 365. She can save her work online, which means the data is safely stored in a data center somewhere. She will be able to access and work easily later, even on her phone.</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3520927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900" b="1" kern="1200" dirty="0" smtClean="0">
                <a:solidFill>
                  <a:schemeClr val="tx1"/>
                </a:solidFill>
                <a:effectLst/>
                <a:latin typeface="Segoe UI" pitchFamily="34" charset="0"/>
                <a:ea typeface="+mn-ea"/>
                <a:cs typeface="+mn-cs"/>
              </a:rPr>
              <a:t>VDI Simplified</a:t>
            </a:r>
          </a:p>
          <a:p>
            <a:endParaRPr lang="en-US" b="1" dirty="0"/>
          </a:p>
          <a:p>
            <a:r>
              <a:rPr lang="en-US" sz="900" kern="1200" dirty="0" smtClean="0">
                <a:solidFill>
                  <a:schemeClr val="tx1"/>
                </a:solidFill>
                <a:effectLst/>
                <a:latin typeface="Segoe UI" pitchFamily="34" charset="0"/>
                <a:ea typeface="+mn-ea"/>
                <a:cs typeface="+mn-cs"/>
              </a:rPr>
              <a:t>VDI provides secure access to Windows from many connected devices (e.g., desktops, laptops, mobile devices, and non-Windows-based devices). It provides users the flexibility to access their desktops from the connected devices they choose. It simultaneously empowers IT to keep users happy by giving them a consistent and personalized experience across multiple devices while ensuring the security of the corporate environment.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VDI is an alternative desktop delivery model that gives users secure access to centrally managed desktops running in the datacenter. VDI is powered by Windows Server 2012 Remote Desktop Services (RDS) . RDS provides a single platform to deliver any type of hosted desktop, and </a:t>
            </a:r>
            <a:r>
              <a:rPr lang="en-US" sz="900" kern="1200" dirty="0" err="1" smtClean="0">
                <a:solidFill>
                  <a:schemeClr val="tx1"/>
                </a:solidFill>
                <a:effectLst/>
                <a:latin typeface="Segoe UI" pitchFamily="34" charset="0"/>
                <a:ea typeface="+mn-ea"/>
                <a:cs typeface="+mn-cs"/>
              </a:rPr>
              <a:t>RemoteFX</a:t>
            </a:r>
            <a:r>
              <a:rPr lang="en-US" sz="900" kern="1200" dirty="0" smtClean="0">
                <a:solidFill>
                  <a:schemeClr val="tx1"/>
                </a:solidFill>
                <a:effectLst/>
                <a:latin typeface="Segoe UI" pitchFamily="34" charset="0"/>
                <a:ea typeface="+mn-ea"/>
                <a:cs typeface="+mn-cs"/>
              </a:rPr>
              <a:t> provides a consistently rich user experience. RDS enables organizations to choose the deployment method that works best for them—all by using the one platform:</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Session-based desktops.</a:t>
            </a:r>
            <a:r>
              <a:rPr lang="en-US" sz="900" kern="1200" dirty="0" smtClean="0">
                <a:solidFill>
                  <a:schemeClr val="tx1"/>
                </a:solidFill>
                <a:effectLst/>
                <a:latin typeface="Segoe UI" pitchFamily="34" charset="0"/>
                <a:ea typeface="+mn-ea"/>
                <a:cs typeface="+mn-cs"/>
              </a:rPr>
              <a:t> Session-based desktops provide users access to applications, data, and shared desktops that are centralized in the datacenter. The user can access such information from a webpage, through a SharePoint portal, on a local desktop, or over the Internet.</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Pooled VMs. </a:t>
            </a:r>
            <a:r>
              <a:rPr lang="en-US" sz="900" kern="1200" dirty="0" smtClean="0">
                <a:solidFill>
                  <a:schemeClr val="tx1"/>
                </a:solidFill>
                <a:effectLst/>
                <a:latin typeface="Segoe UI" pitchFamily="34" charset="0"/>
                <a:ea typeface="+mn-ea"/>
                <a:cs typeface="+mn-cs"/>
              </a:rPr>
              <a:t>Pooled VMs give users access to high-performance desktops from any connected device. VDI assigns users VMs on-demand from an existing pool. When they log off a VM, VDI returns the VM to the pool for another user.</a:t>
            </a:r>
          </a:p>
          <a:p>
            <a:pPr marL="171450" lvl="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Personal VMs.</a:t>
            </a:r>
            <a:r>
              <a:rPr lang="en-US" sz="900" kern="1200" dirty="0" smtClean="0">
                <a:solidFill>
                  <a:schemeClr val="tx1"/>
                </a:solidFill>
                <a:effectLst/>
                <a:latin typeface="Segoe UI" pitchFamily="34" charset="0"/>
                <a:ea typeface="+mn-ea"/>
                <a:cs typeface="+mn-cs"/>
              </a:rPr>
              <a:t> Personal VMs give users access to a personal, high-performance desktop over which they have full administrative control.</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pPr marL="0" indent="0">
              <a:buFont typeface="Arial" pitchFamily="34" charset="0"/>
              <a:buNone/>
            </a:pPr>
            <a:r>
              <a:rPr lang="en-US" sz="900" kern="1200" dirty="0" smtClean="0">
                <a:solidFill>
                  <a:schemeClr val="tx1"/>
                </a:solidFill>
                <a:effectLst/>
                <a:latin typeface="Segoe UI" pitchFamily="34" charset="0"/>
                <a:ea typeface="+mn-ea"/>
                <a:cs typeface="+mn-cs"/>
              </a:rPr>
              <a:t>With all three VDI deployment methods, the App-V Shared Content Store enables IT to point desktops to a single copy of an application on disk, significantly reducing storage requirements by eliminating redundant application binaries. Additionally, Windows User State Virtualization maintains users’ data and settings across physical and virtual sessions. VDI empowers enterprises with unified management of centralized desktops and corporate data by using Microsoft System Center 2012. IT can extend existing management tools and processes to the VDI environment. I’ll talk more about these technologies in the next session, though.</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3430614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7038" y="4245357"/>
            <a:ext cx="6156325" cy="4527311"/>
          </a:xfrm>
        </p:spPr>
        <p:txBody>
          <a:bodyPr>
            <a:noAutofit/>
          </a:bodyPr>
          <a:lstStyle/>
          <a:p>
            <a:r>
              <a:rPr lang="en-US" sz="900" b="1" kern="1200" dirty="0" smtClean="0">
                <a:solidFill>
                  <a:schemeClr val="tx1"/>
                </a:solidFill>
                <a:effectLst/>
                <a:latin typeface="Segoe UI" pitchFamily="34" charset="0"/>
                <a:ea typeface="+mn-ea"/>
                <a:cs typeface="+mn-cs"/>
              </a:rPr>
              <a:t>Benefits of VDI</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rPr>
              <a:t>Key Messages:</a:t>
            </a:r>
            <a:endParaRPr lang="en-US" dirty="0"/>
          </a:p>
          <a:p>
            <a:pPr lvl="1"/>
            <a:r>
              <a:rPr lang="en-US" kern="1200" dirty="0" smtClean="0">
                <a:solidFill>
                  <a:schemeClr val="tx1"/>
                </a:solidFill>
                <a:effectLst/>
                <a:latin typeface="Segoe UI" pitchFamily="34" charset="0"/>
                <a:ea typeface="+mn-ea"/>
                <a:cs typeface="+mn-cs"/>
              </a:rPr>
              <a:t>VDI in Windows 8 delivers the following benefits:</a:t>
            </a:r>
          </a:p>
          <a:p>
            <a:pPr lvl="2"/>
            <a:r>
              <a:rPr lang="en-US" kern="1200" dirty="0" smtClean="0">
                <a:solidFill>
                  <a:schemeClr val="tx1"/>
                </a:solidFill>
                <a:effectLst/>
                <a:latin typeface="Segoe UI" pitchFamily="34" charset="0"/>
                <a:ea typeface="+mn-ea"/>
                <a:cs typeface="+mn-cs"/>
              </a:rPr>
              <a:t>Rich Experience Everywhere</a:t>
            </a:r>
          </a:p>
          <a:p>
            <a:pPr lvl="2"/>
            <a:r>
              <a:rPr lang="en-US" kern="1200" dirty="0" smtClean="0">
                <a:solidFill>
                  <a:schemeClr val="tx1"/>
                </a:solidFill>
                <a:effectLst/>
                <a:latin typeface="Segoe UI" pitchFamily="34" charset="0"/>
                <a:ea typeface="+mn-ea"/>
                <a:cs typeface="+mn-cs"/>
              </a:rPr>
              <a:t>Best value for VDI</a:t>
            </a:r>
          </a:p>
          <a:p>
            <a:pPr lvl="2"/>
            <a:r>
              <a:rPr lang="en-US" kern="1200" dirty="0" smtClean="0">
                <a:solidFill>
                  <a:schemeClr val="tx1"/>
                </a:solidFill>
                <a:effectLst/>
                <a:latin typeface="Segoe UI" pitchFamily="34" charset="0"/>
                <a:ea typeface="+mn-ea"/>
                <a:cs typeface="+mn-cs"/>
              </a:rPr>
              <a:t>Efficient Management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Back to VDI in Windows Server 2012, we have focused on providing the following benefits:</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Rich Experience Everywhere.</a:t>
            </a:r>
            <a:r>
              <a:rPr lang="en-US" sz="900" kern="1200" dirty="0" smtClean="0">
                <a:solidFill>
                  <a:schemeClr val="tx1"/>
                </a:solidFill>
                <a:effectLst/>
                <a:latin typeface="Segoe UI" pitchFamily="34" charset="0"/>
                <a:ea typeface="+mn-ea"/>
                <a:cs typeface="+mn-cs"/>
              </a:rPr>
              <a:t> </a:t>
            </a:r>
            <a:r>
              <a:rPr lang="en-US" sz="900" kern="1200" dirty="0" err="1" smtClean="0">
                <a:solidFill>
                  <a:schemeClr val="tx1"/>
                </a:solidFill>
                <a:effectLst/>
                <a:latin typeface="Segoe UI" pitchFamily="34" charset="0"/>
                <a:ea typeface="+mn-ea"/>
                <a:cs typeface="+mn-cs"/>
              </a:rPr>
              <a:t>RemoteFX</a:t>
            </a:r>
            <a:r>
              <a:rPr lang="en-US" sz="900" kern="1200" dirty="0" smtClean="0">
                <a:solidFill>
                  <a:schemeClr val="tx1"/>
                </a:solidFill>
                <a:effectLst/>
                <a:latin typeface="Segoe UI" pitchFamily="34" charset="0"/>
                <a:ea typeface="+mn-ea"/>
                <a:cs typeface="+mn-cs"/>
              </a:rPr>
              <a:t> provides rich multimedia experiences through inbuilt software GPU or via hardware GPU in the server. Users can use tablets and any USB peripheral, thanks to true USB and multi-touch-</a:t>
            </a:r>
            <a:r>
              <a:rPr lang="en-US" sz="900" kern="1200" dirty="0" err="1" smtClean="0">
                <a:solidFill>
                  <a:schemeClr val="tx1"/>
                </a:solidFill>
                <a:effectLst/>
                <a:latin typeface="Segoe UI" pitchFamily="34" charset="0"/>
                <a:ea typeface="+mn-ea"/>
                <a:cs typeface="+mn-cs"/>
              </a:rPr>
              <a:t>remoting</a:t>
            </a:r>
            <a:r>
              <a:rPr lang="en-US" sz="900" kern="1200" dirty="0" smtClean="0">
                <a:solidFill>
                  <a:schemeClr val="tx1"/>
                </a:solidFill>
                <a:effectLst/>
                <a:latin typeface="Segoe UI" pitchFamily="34" charset="0"/>
                <a:ea typeface="+mn-ea"/>
                <a:cs typeface="+mn-cs"/>
              </a:rPr>
              <a:t> capability. Users receive consistently rich performance over high latency, low bandwidth networks such as wide area networks (WANs).</a:t>
            </a:r>
          </a:p>
          <a:p>
            <a:pPr lvl="0"/>
            <a:endParaRPr lang="en-US" sz="900" kern="1200" dirty="0" smtClean="0">
              <a:solidFill>
                <a:schemeClr val="tx1"/>
              </a:solidFill>
              <a:effectLst/>
              <a:latin typeface="Segoe UI" pitchFamily="34" charset="0"/>
              <a:ea typeface="+mn-ea"/>
              <a:cs typeface="+mn-cs"/>
            </a:endParaRPr>
          </a:p>
          <a:p>
            <a:pPr lvl="0"/>
            <a:r>
              <a:rPr lang="en-US" b="1" dirty="0"/>
              <a:t>[CLICK</a:t>
            </a:r>
            <a:r>
              <a:rPr lang="en-US" b="1" dirty="0" smtClean="0"/>
              <a:t>]</a:t>
            </a:r>
          </a:p>
          <a:p>
            <a:pPr lvl="0"/>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Best value for VDI.</a:t>
            </a:r>
            <a:r>
              <a:rPr lang="en-US" sz="900" kern="1200" dirty="0" smtClean="0">
                <a:solidFill>
                  <a:schemeClr val="tx1"/>
                </a:solidFill>
                <a:effectLst/>
                <a:latin typeface="Segoe UI" pitchFamily="34" charset="0"/>
                <a:ea typeface="+mn-ea"/>
                <a:cs typeface="+mn-cs"/>
              </a:rPr>
              <a:t> </a:t>
            </a:r>
            <a:r>
              <a:rPr lang="en-US" sz="900" kern="1200" dirty="0" err="1" smtClean="0">
                <a:solidFill>
                  <a:schemeClr val="tx1"/>
                </a:solidFill>
                <a:effectLst/>
                <a:latin typeface="Segoe UI" pitchFamily="34" charset="0"/>
                <a:ea typeface="+mn-ea"/>
                <a:cs typeface="+mn-cs"/>
              </a:rPr>
              <a:t>FairShare</a:t>
            </a:r>
            <a:r>
              <a:rPr lang="en-US" sz="900" kern="1200" dirty="0" smtClean="0">
                <a:solidFill>
                  <a:schemeClr val="tx1"/>
                </a:solidFill>
                <a:effectLst/>
                <a:latin typeface="Segoe UI" pitchFamily="34" charset="0"/>
                <a:ea typeface="+mn-ea"/>
                <a:cs typeface="+mn-cs"/>
              </a:rPr>
              <a:t> ensures high system performance by dynamically distributing system resources. User disks provide the flexibility to deploy lower cost pooled- and session-based desktops, without sacrificing personalization. Support for lower cost memory such as SMB for file sharing and Direct Attached Storage (DAS).</a:t>
            </a:r>
          </a:p>
          <a:p>
            <a:pPr lvl="0"/>
            <a:endParaRPr lang="en-US" sz="900" b="1" kern="1200" dirty="0" smtClean="0">
              <a:solidFill>
                <a:schemeClr val="tx1"/>
              </a:solidFill>
              <a:effectLst/>
              <a:latin typeface="Segoe UI" pitchFamily="34" charset="0"/>
              <a:ea typeface="+mn-ea"/>
              <a:cs typeface="+mn-cs"/>
            </a:endParaRPr>
          </a:p>
          <a:p>
            <a:pPr lvl="0"/>
            <a:r>
              <a:rPr lang="en-US" b="1" dirty="0"/>
              <a:t>[CLICK</a:t>
            </a:r>
            <a:r>
              <a:rPr lang="en-US" b="1" dirty="0" smtClean="0"/>
              <a:t>]</a:t>
            </a:r>
          </a:p>
          <a:p>
            <a:pPr lvl="0"/>
            <a:endParaRPr lang="en-US" sz="900" b="1"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Efficient Management.</a:t>
            </a:r>
            <a:r>
              <a:rPr lang="en-US" sz="900" kern="1200" dirty="0" smtClean="0">
                <a:solidFill>
                  <a:schemeClr val="tx1"/>
                </a:solidFill>
                <a:effectLst/>
                <a:latin typeface="Segoe UI" pitchFamily="34" charset="0"/>
                <a:ea typeface="+mn-ea"/>
                <a:cs typeface="+mn-cs"/>
              </a:rPr>
              <a:t> Simplified wizard makes VDI easier to set up with automatic configuration of VMs. The in-box management console provides powerful administration for users, VMs, and sessions, without requiring additional tools. VMs and sessions can be intelligently patched through randomization and throttling of tasks, ensuring high system performance.</a:t>
            </a:r>
          </a:p>
          <a:p>
            <a:pPr marL="0" indent="0">
              <a:buFont typeface="Arial" pitchFamily="34" charset="0"/>
              <a:buNone/>
            </a:pPr>
            <a:endParaRPr lang="en-US" sz="1800" dirty="0">
              <a:solidFill>
                <a:schemeClr val="bg2">
                  <a:lumMod val="25000"/>
                </a:schemeClr>
              </a:solidFill>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3351439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11</a:t>
            </a:fld>
            <a:endParaRPr lang="en-US" dirty="0"/>
          </a:p>
        </p:txBody>
      </p:sp>
    </p:spTree>
    <p:extLst>
      <p:ext uri="{BB962C8B-B14F-4D97-AF65-F5344CB8AC3E}">
        <p14:creationId xmlns:p14="http://schemas.microsoft.com/office/powerpoint/2010/main" val="2557122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12</a:t>
            </a:fld>
            <a:endParaRPr lang="en-US" dirty="0"/>
          </a:p>
        </p:txBody>
      </p:sp>
    </p:spTree>
    <p:extLst>
      <p:ext uri="{BB962C8B-B14F-4D97-AF65-F5344CB8AC3E}">
        <p14:creationId xmlns:p14="http://schemas.microsoft.com/office/powerpoint/2010/main" val="3139919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Client Hyper-V</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 </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With Client Hyper-V, Windows 8 provides IT developers a robust, flexible, and efficient virtualization platform for application development and testing.</a:t>
            </a:r>
          </a:p>
          <a:p>
            <a:pPr marL="0" indent="0">
              <a:buFont typeface="Arial" pitchFamily="34" charset="0"/>
              <a:buNone/>
            </a:pPr>
            <a:endParaRPr lang="en-US" sz="900" kern="1200" dirty="0" smtClean="0">
              <a:solidFill>
                <a:schemeClr val="tx1"/>
              </a:solidFill>
              <a:effectLst/>
              <a:latin typeface="Segoe UI" pitchFamily="34" charset="0"/>
              <a:ea typeface="+mn-ea"/>
              <a:cs typeface="+mn-cs"/>
            </a:endParaRPr>
          </a:p>
          <a:p>
            <a:pPr marL="0" indent="0">
              <a:buFont typeface="Arial" pitchFamily="34" charset="0"/>
              <a:buNone/>
            </a:pPr>
            <a:r>
              <a:rPr lang="en-US" sz="900" kern="1200" dirty="0" smtClean="0">
                <a:solidFill>
                  <a:schemeClr val="tx1"/>
                </a:solidFill>
                <a:effectLst/>
                <a:latin typeface="Segoe UI" pitchFamily="34" charset="0"/>
                <a:ea typeface="+mn-ea"/>
                <a:cs typeface="+mn-cs"/>
              </a:rPr>
              <a:t>On PCs running Windows 8, Client Hyper-V provides a robust virtual platform for developers and IT pros. It leverages the security, scale, and manageability of Windows 8 and Server Hyper-V platforms, providing developers with a robust development platform.</a:t>
            </a:r>
          </a:p>
          <a:p>
            <a:pPr marL="0" indent="0">
              <a:buFont typeface="Arial" pitchFamily="34" charset="0"/>
              <a:buNone/>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Developers can choose from a broad range of devices, including laptops and various USB peripherals. And Client Hyper-V enables them to create and host multiple, virtual development-and test- environments on their PCs, thereby improving efficiency while minimizing impact to IT operational costs. Also, Client Hyper-V uses the same VHD format as Hyper-V on the server, so it allows IT and developers to easily deploy these VMs for functional testing and user testing.</a:t>
            </a:r>
          </a:p>
          <a:p>
            <a:pPr defTabSz="928261">
              <a:lnSpc>
                <a:spcPct val="115000"/>
              </a:lnSpc>
              <a:spcAft>
                <a:spcPts val="338"/>
              </a:spcAft>
              <a:defRPr/>
            </a:pPr>
            <a:endParaRPr lang="en-US" sz="1200" dirty="0">
              <a:solidFill>
                <a:prstClr val="white">
                  <a:lumMod val="85000"/>
                </a:prstClr>
              </a:solidFill>
              <a:latin typeface="Segoe UI Light" pitchFamily="34" charset="0"/>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2495461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7038" y="4245357"/>
            <a:ext cx="6156325" cy="4527311"/>
          </a:xfrm>
        </p:spPr>
        <p:txBody>
          <a:bodyPr>
            <a:noAutofit/>
          </a:bodyPr>
          <a:lstStyle/>
          <a:p>
            <a:r>
              <a:rPr lang="en-US" sz="900" b="1" kern="1200" dirty="0" smtClean="0">
                <a:solidFill>
                  <a:schemeClr val="tx1"/>
                </a:solidFill>
                <a:effectLst/>
                <a:latin typeface="Segoe UI" pitchFamily="34" charset="0"/>
                <a:ea typeface="+mn-ea"/>
                <a:cs typeface="+mn-cs"/>
              </a:rPr>
              <a:t>Benefits of Client Hyper-V</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Robust virtualization platform:</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Supports extremely large VM configurations (32 virtual processors and 512GB RAM).</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Supports both 32- and 64- bit operating systems, including the same flavors of Linux supported by Server Hyper-V.</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Supports multiple forms of storage, including IDE, </a:t>
            </a:r>
            <a:r>
              <a:rPr lang="en-US" sz="900" kern="1200" dirty="0" err="1" smtClean="0">
                <a:solidFill>
                  <a:schemeClr val="tx1"/>
                </a:solidFill>
                <a:effectLst/>
                <a:latin typeface="Segoe UI" pitchFamily="34" charset="0"/>
                <a:ea typeface="+mn-ea"/>
                <a:cs typeface="+mn-cs"/>
              </a:rPr>
              <a:t>iSCSI</a:t>
            </a:r>
            <a:r>
              <a:rPr lang="en-US" sz="900" kern="1200" dirty="0" smtClean="0">
                <a:solidFill>
                  <a:schemeClr val="tx1"/>
                </a:solidFill>
                <a:effectLst/>
                <a:latin typeface="Segoe UI" pitchFamily="34" charset="0"/>
                <a:ea typeface="+mn-ea"/>
                <a:cs typeface="+mn-cs"/>
              </a:rPr>
              <a:t>, SMB and USB flash drives.</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Flexibility of choice: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Developers and IT pros can use any 64-bit device with SLAT, or Second Level Address Translation, enabled to run Client Hyper-V.</a:t>
            </a:r>
          </a:p>
          <a:p>
            <a:pPr marL="171450" lvl="0" indent="-171450">
              <a:buFont typeface="Arial" pitchFamily="34" charset="0"/>
              <a:buChar char="•"/>
            </a:pPr>
            <a:r>
              <a:rPr lang="en-US" b="1" dirty="0"/>
              <a:t>[CLICK]</a:t>
            </a:r>
            <a:r>
              <a:rPr lang="en-US" sz="900" kern="1200" dirty="0" smtClean="0">
                <a:solidFill>
                  <a:schemeClr val="tx1"/>
                </a:solidFill>
                <a:effectLst/>
                <a:latin typeface="Segoe UI" pitchFamily="34" charset="0"/>
                <a:ea typeface="+mn-ea"/>
                <a:cs typeface="+mn-cs"/>
              </a:rPr>
              <a:t>Support for as many as 12 monitors, most USB peripherals,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wireless networking,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and sleep/hibernate.</a:t>
            </a:r>
          </a:p>
          <a:p>
            <a:pPr marL="171450" lvl="0" indent="-171450">
              <a:buFont typeface="Arial" pitchFamily="34" charset="0"/>
              <a:buChar char="•"/>
            </a:pPr>
            <a:r>
              <a:rPr lang="en-US" b="1" dirty="0"/>
              <a:t>[CLICK]</a:t>
            </a:r>
            <a:r>
              <a:rPr lang="en-US" sz="900" kern="1200" dirty="0" smtClean="0">
                <a:solidFill>
                  <a:schemeClr val="tx1"/>
                </a:solidFill>
                <a:effectLst/>
                <a:latin typeface="Segoe UI" pitchFamily="34" charset="0"/>
                <a:ea typeface="+mn-ea"/>
                <a:cs typeface="+mn-cs"/>
              </a:rPr>
              <a:t>Support for 3D; audio and multi-touch enables developers and IT pros to do more inside the VM.</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Improvements in efficiency:</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Developers no longer need to buy new hardware to set their </a:t>
            </a:r>
            <a:r>
              <a:rPr lang="en-US" sz="900" kern="1200" dirty="0" err="1" smtClean="0">
                <a:solidFill>
                  <a:schemeClr val="tx1"/>
                </a:solidFill>
                <a:effectLst/>
                <a:latin typeface="Segoe UI" pitchFamily="34" charset="0"/>
                <a:ea typeface="+mn-ea"/>
                <a:cs typeface="+mn-cs"/>
              </a:rPr>
              <a:t>dev</a:t>
            </a:r>
            <a:r>
              <a:rPr lang="en-US" sz="900" kern="1200" dirty="0" smtClean="0">
                <a:solidFill>
                  <a:schemeClr val="tx1"/>
                </a:solidFill>
                <a:effectLst/>
                <a:latin typeface="Segoe UI" pitchFamily="34" charset="0"/>
                <a:ea typeface="+mn-ea"/>
                <a:cs typeface="+mn-cs"/>
              </a:rPr>
              <a:t>/test environments.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VMs can easily be transferred between Client and Server Hyper-V machines.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Client Hyper-V leverages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security and management enhancements of Windows 8 (such as BitLocker,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secured boot, and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Configuration Manager integration).</a:t>
            </a:r>
          </a:p>
          <a:p>
            <a:pPr marL="107152" lvl="1" indent="0">
              <a:buFontTx/>
              <a:buNone/>
            </a:pPr>
            <a:endParaRPr lang="en-US" sz="900" kern="1200" dirty="0" smtClean="0">
              <a:solidFill>
                <a:schemeClr val="tx1"/>
              </a:solidFill>
              <a:effectLst/>
              <a:latin typeface="Segoe UI" pitchFamily="34" charset="0"/>
              <a:ea typeface="+mn-ea"/>
              <a:cs typeface="+mn-cs"/>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3351439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Summary</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To take advantage of desktop virtualization, you should start by identifying the business problems you’re trying to solve and then understanding how different desktop virtualization solutions can address your specific business needs. One size does not fit all.</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Choosing an operating-system virtualization technology depends on the scenario that you’re trying to address. We recommend VDI for scenarios in which the primary business requirements are enabling flexible access to Windows from multiple managed or unmanaged devices, enhancing business security and compliance, and centralizing desktop management.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Powered by Windows Server 2012 RDS, VDI saves time and resources by offering one platform, with one experience based on </a:t>
            </a:r>
            <a:r>
              <a:rPr lang="en-US" sz="900" kern="1200" dirty="0" err="1" smtClean="0">
                <a:solidFill>
                  <a:schemeClr val="tx1"/>
                </a:solidFill>
                <a:effectLst/>
                <a:latin typeface="Segoe UI" pitchFamily="34" charset="0"/>
                <a:ea typeface="+mn-ea"/>
                <a:cs typeface="+mn-cs"/>
              </a:rPr>
              <a:t>RemoteFX</a:t>
            </a:r>
            <a:r>
              <a:rPr lang="en-US" sz="900" kern="1200" dirty="0" smtClean="0">
                <a:solidFill>
                  <a:schemeClr val="tx1"/>
                </a:solidFill>
                <a:effectLst/>
                <a:latin typeface="Segoe UI" pitchFamily="34" charset="0"/>
                <a:ea typeface="+mn-ea"/>
                <a:cs typeface="+mn-cs"/>
              </a:rPr>
              <a:t>, and three deployment choices: sessions, pooled VMs, or personal VMs. Session-based VDI and pooled VMs are better suited to providing users access to centrally hosted Line of Business (LOB) applications with high degrees of scalability. Personal VMs are more beneficial when users need a high level of personalization, operating-system isolation, and application compatibility.</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When considering VDI, take into account potential investments required to expand the datacenter as well as the network bandwidth required to give users rich, uninterrupted access to hosted virtual desktops. As a result, VDI is good for every company but not necessarily for every desktop.</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Of course, Windows To Go offers a new deployment model for corporate environment to user. IT can provide a managed corporate image on a bootable USB drive, and users can boot a Windows 8 corporate image from any compatible PC (i.e., any compatible Host PC capable of running Windows 8). Users can get their applications, data, and personalized Windows environment the same way as they would on a standard PC.</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3670090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normAutofit/>
          </a:bodyPr>
          <a:lstStyle/>
          <a:p>
            <a:endParaRPr lang="en-US"/>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17</a:t>
            </a:fld>
            <a:endParaRPr lang="en-US" dirty="0">
              <a:solidFill>
                <a:prstClr val="black"/>
              </a:solidFill>
            </a:endParaRPr>
          </a:p>
        </p:txBody>
      </p:sp>
      <p:sp>
        <p:nvSpPr>
          <p:cNvPr id="8" name="Footer Placeholder 3"/>
          <p:cNvSpPr>
            <a:spLocks noGrp="1"/>
          </p:cNvSpPr>
          <p:nvPr>
            <p:ph type="ftr" sz="quarter" idx="4"/>
          </p:nvPr>
        </p:nvSpPr>
        <p:spPr>
          <a:xfrm>
            <a:off x="0" y="8772668"/>
            <a:ext cx="6387253" cy="461804"/>
          </a:xfrm>
          <a:prstGeom prst="rect">
            <a:avLst/>
          </a:prstGeom>
        </p:spPr>
        <p:txBody>
          <a:bodyPr vert="horz" lIns="92830" tIns="46415" rIns="92830" bIns="46415" rtlCol="0" anchor="b"/>
          <a:lstStyle>
            <a:lvl1pPr algn="l">
              <a:defRPr sz="1200"/>
            </a:lvl1pPr>
          </a:lstStyle>
          <a:p>
            <a:r>
              <a:rPr lang="en-US" sz="500" dirty="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4063168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11715367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2937342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5024168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21738452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06434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4641056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62939304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Sub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6" y="193190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5" y="1465608"/>
            <a:ext cx="11059457" cy="269725"/>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2287014585"/>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Placeholder 11"/>
          <p:cNvPicPr>
            <a:picLocks noChangeAspect="1"/>
          </p:cNvPicPr>
          <p:nvPr userDrawn="1"/>
        </p:nvPicPr>
        <p:blipFill rotWithShape="1">
          <a:blip r:embed="rId3">
            <a:extLst>
              <a:ext uri="{28A0092B-C50C-407E-A947-70E740481C1C}">
                <a14:useLocalDpi xmlns:a14="http://schemas.microsoft.com/office/drawing/2010/main" val="0"/>
              </a:ext>
            </a:extLst>
          </a:blip>
          <a:srcRect l="20325"/>
          <a:stretch/>
        </p:blipFill>
        <p:spPr>
          <a:xfrm>
            <a:off x="0" y="0"/>
            <a:ext cx="12188825" cy="6858000"/>
          </a:xfrm>
          <a:prstGeom prst="rect">
            <a:avLst/>
          </a:prstGeom>
        </p:spPr>
      </p:pic>
      <p:sp>
        <p:nvSpPr>
          <p:cNvPr id="12" name="Rectangle 11"/>
          <p:cNvSpPr/>
          <p:nvPr userDrawn="1"/>
        </p:nvSpPr>
        <p:spPr bwMode="auto">
          <a:xfrm rot="10800000">
            <a:off x="3175" y="4524501"/>
            <a:ext cx="12185650" cy="2333501"/>
          </a:xfrm>
          <a:prstGeom prst="rect">
            <a:avLst/>
          </a:prstGeom>
          <a:gradFill flip="none" rotWithShape="1">
            <a:gsLst>
              <a:gs pos="0">
                <a:schemeClr val="tx1">
                  <a:alpha val="42000"/>
                </a:schemeClr>
              </a:gs>
              <a:gs pos="50000">
                <a:schemeClr val="tx1">
                  <a:alpha val="38000"/>
                </a:schemeClr>
              </a:gs>
              <a:gs pos="100000">
                <a:schemeClr val="tx1">
                  <a:alpha val="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cxnSp>
        <p:nvCxnSpPr>
          <p:cNvPr id="8" name="Straight Connector 7"/>
          <p:cNvCxnSpPr/>
          <p:nvPr userDrawn="1"/>
        </p:nvCxnSpPr>
        <p:spPr>
          <a:xfrm>
            <a:off x="628926" y="2"/>
            <a:ext cx="0" cy="6858001"/>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658" y="4892768"/>
            <a:ext cx="12284359"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979170" y="4626176"/>
            <a:ext cx="10242549" cy="1523497"/>
          </a:xfrm>
        </p:spPr>
        <p:txBody>
          <a:bodyPr anchor="ctr">
            <a:noAutofit/>
          </a:bodyPr>
          <a:lstStyle>
            <a:lvl1pPr algn="l">
              <a:lnSpc>
                <a:spcPct val="90000"/>
              </a:lnSpc>
              <a:defRPr sz="4800" spc="-300" baseline="0">
                <a:solidFill>
                  <a:schemeClr val="bg1">
                    <a:alpha val="99000"/>
                  </a:schemeClr>
                </a:solidFill>
                <a:latin typeface="+mj-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014794" y="5934280"/>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13" name="Text Placeholder 12"/>
          <p:cNvSpPr>
            <a:spLocks noGrp="1"/>
          </p:cNvSpPr>
          <p:nvPr>
            <p:ph type="body" sz="quarter" idx="10" hasCustomPrompt="1"/>
          </p:nvPr>
        </p:nvSpPr>
        <p:spPr>
          <a:xfrm>
            <a:off x="990482" y="6394527"/>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5" name="Picture 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2089353387"/>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5"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687508"/>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chemeClr val="accent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75552859"/>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accent3"/>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810415580"/>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chemeClr val="accent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91624867"/>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215778041"/>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233938"/>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930350"/>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12069"/>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085763"/>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810701"/>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405097338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26221195"/>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821332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82311993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302292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013355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68455104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23183324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3564872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8871252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791406943"/>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732482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0686439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66301005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64199325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4398507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4268088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655567469"/>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5195550"/>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64725695"/>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954964329"/>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441474792"/>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2372821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261380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333184153"/>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1009488"/>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88957529"/>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1331195275"/>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and Sub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6" y="193190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5" y="1465608"/>
            <a:ext cx="11059457" cy="269725"/>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2324253001"/>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Blank Color Layout 5">
    <p:bg>
      <p:bgPr>
        <a:solidFill>
          <a:srgbClr val="00188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5808014"/>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8"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481885"/>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7"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236464"/>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rgbClr val="68217A"/>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99072"/>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rgbClr val="9B4F9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0786327"/>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bg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051186"/>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Blank Color 1 Layout">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243530"/>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2958195"/>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rgbClr val="00188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1030263"/>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rgbClr val="68217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7212791"/>
      </p:ext>
    </p:extLst>
  </p:cSld>
  <p:clrMapOvr>
    <a:masterClrMapping/>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rgbClr val="9B4F9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450304"/>
      </p:ext>
    </p:extLst>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2260981"/>
      </p:ext>
    </p:extLst>
  </p:cSld>
  <p:clrMapOvr>
    <a:masterClrMapping/>
  </p:clrMapOvr>
  <p:transition>
    <p:fad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Blank Color Layout 4">
    <p:bg>
      <p:bgPr>
        <a:solidFill>
          <a:schemeClr val="bg2">
            <a:lumMod val="60000"/>
            <a:lumOff val="4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832875"/>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10" Type="http://schemas.openxmlformats.org/officeDocument/2006/relationships/theme" Target="../theme/theme6.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69786927"/>
      </p:ext>
    </p:extLst>
  </p:cSld>
  <p:clrMap bg1="lt1" tx1="dk1" bg2="lt2" tx2="dk2" accent1="accent1" accent2="accent2" accent3="accent3" accent4="accent4" accent5="accent5" accent6="accent6" hlink="hlink" folHlink="folHlink"/>
  <p:sldLayoutIdLst>
    <p:sldLayoutId id="2147483744" r:id="rId1"/>
    <p:sldLayoutId id="2147483735" r:id="rId2"/>
    <p:sldLayoutId id="2147483736" r:id="rId3"/>
    <p:sldLayoutId id="2147483739" r:id="rId4"/>
    <p:sldLayoutId id="2147483740" r:id="rId5"/>
    <p:sldLayoutId id="2147483742" r:id="rId6"/>
    <p:sldLayoutId id="2147483743" r:id="rId7"/>
    <p:sldLayoutId id="2147483773" r:id="rId8"/>
    <p:sldLayoutId id="2147483802" r:id="rId9"/>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25013393"/>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20943621"/>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42079442"/>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Lst>
  <p:transition>
    <p:fade/>
  </p:transition>
  <p:hf hdr="0" ftr="0" dt="0"/>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5606614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77940139"/>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108645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231576446"/>
      </p:ext>
    </p:extLst>
  </p:cSld>
  <p:clrMap bg1="dk1" tx1="lt1" bg2="dk2" tx2="lt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1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emf"/><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microsoft.com/office/2007/relationships/hdphoto" Target="../media/hdphoto2.wdp"/><Relationship Id="rId11" Type="http://schemas.microsoft.com/office/2007/relationships/hdphoto" Target="../media/hdphoto3.wdp"/><Relationship Id="rId5" Type="http://schemas.openxmlformats.org/officeDocument/2006/relationships/image" Target="../media/image10.png"/><Relationship Id="rId10" Type="http://schemas.openxmlformats.org/officeDocument/2006/relationships/image" Target="../media/image14.png"/><Relationship Id="rId4" Type="http://schemas.openxmlformats.org/officeDocument/2006/relationships/image" Target="../media/image9.gif"/><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jpe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7.png"/><Relationship Id="rId5" Type="http://schemas.microsoft.com/office/2007/relationships/hdphoto" Target="../media/hdphoto4.wdp"/><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0.png"/><Relationship Id="rId3" Type="http://schemas.openxmlformats.org/officeDocument/2006/relationships/image" Target="../media/image20.png"/><Relationship Id="rId21" Type="http://schemas.openxmlformats.org/officeDocument/2006/relationships/image" Target="../media/image32.png"/><Relationship Id="rId7" Type="http://schemas.openxmlformats.org/officeDocument/2006/relationships/image" Target="../media/image21.png"/><Relationship Id="rId12" Type="http://schemas.openxmlformats.org/officeDocument/2006/relationships/image" Target="../media/image26.emf"/><Relationship Id="rId17" Type="http://schemas.openxmlformats.org/officeDocument/2006/relationships/image" Target="../media/image11.png"/><Relationship Id="rId2" Type="http://schemas.openxmlformats.org/officeDocument/2006/relationships/notesSlide" Target="../notesSlides/notesSlide4.xml"/><Relationship Id="rId16" Type="http://schemas.openxmlformats.org/officeDocument/2006/relationships/image" Target="../media/image29.png"/><Relationship Id="rId20" Type="http://schemas.microsoft.com/office/2007/relationships/hdphoto" Target="../media/hdphoto7.wdp"/><Relationship Id="rId1" Type="http://schemas.openxmlformats.org/officeDocument/2006/relationships/slideLayout" Target="../slideLayouts/slideLayout4.xml"/><Relationship Id="rId6" Type="http://schemas.microsoft.com/office/2007/relationships/hdphoto" Target="../media/hdphoto2.wdp"/><Relationship Id="rId11" Type="http://schemas.openxmlformats.org/officeDocument/2006/relationships/image" Target="../media/image25.png"/><Relationship Id="rId5" Type="http://schemas.openxmlformats.org/officeDocument/2006/relationships/image" Target="../media/image10.png"/><Relationship Id="rId15" Type="http://schemas.microsoft.com/office/2007/relationships/hdphoto" Target="../media/hdphoto6.wdp"/><Relationship Id="rId10" Type="http://schemas.openxmlformats.org/officeDocument/2006/relationships/image" Target="../media/image24.png"/><Relationship Id="rId19" Type="http://schemas.openxmlformats.org/officeDocument/2006/relationships/image" Target="../media/image31.png"/><Relationship Id="rId4" Type="http://schemas.microsoft.com/office/2007/relationships/hdphoto" Target="../media/hdphoto5.wdp"/><Relationship Id="rId9" Type="http://schemas.openxmlformats.org/officeDocument/2006/relationships/image" Target="../media/image23.png"/><Relationship Id="rId14" Type="http://schemas.openxmlformats.org/officeDocument/2006/relationships/image" Target="../media/image28.png"/></Relationships>
</file>

<file path=ppt/slides/_rels/slide5.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3.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hyperlink" Target="http://www.gettyimages.com/detail/photo/designer-using-tablet-computer-royalty-free-image/134429246" TargetMode="External"/><Relationship Id="rId10" Type="http://schemas.openxmlformats.org/officeDocument/2006/relationships/image" Target="../media/image38.png"/><Relationship Id="rId4" Type="http://schemas.microsoft.com/office/2007/relationships/hdphoto" Target="../media/hdphoto8.wdp"/><Relationship Id="rId9" Type="http://schemas.openxmlformats.org/officeDocument/2006/relationships/image" Target="../media/image3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47.png"/><Relationship Id="rId3" Type="http://schemas.openxmlformats.org/officeDocument/2006/relationships/image" Target="../media/image8.emf"/><Relationship Id="rId7" Type="http://schemas.openxmlformats.org/officeDocument/2006/relationships/image" Target="../media/image44.png"/><Relationship Id="rId12" Type="http://schemas.microsoft.com/office/2007/relationships/hdphoto" Target="../media/hdphoto10.wdp"/><Relationship Id="rId2" Type="http://schemas.openxmlformats.org/officeDocument/2006/relationships/notesSlide" Target="../notesSlides/notesSlide8.xml"/><Relationship Id="rId16" Type="http://schemas.openxmlformats.org/officeDocument/2006/relationships/image" Target="../media/image49.png"/><Relationship Id="rId1" Type="http://schemas.openxmlformats.org/officeDocument/2006/relationships/slideLayout" Target="../slideLayouts/slideLayout4.xml"/><Relationship Id="rId6" Type="http://schemas.openxmlformats.org/officeDocument/2006/relationships/image" Target="../media/image43.png"/><Relationship Id="rId11" Type="http://schemas.openxmlformats.org/officeDocument/2006/relationships/image" Target="../media/image46.png"/><Relationship Id="rId5" Type="http://schemas.openxmlformats.org/officeDocument/2006/relationships/image" Target="../media/image42.png"/><Relationship Id="rId15" Type="http://schemas.openxmlformats.org/officeDocument/2006/relationships/image" Target="../media/image48.png"/><Relationship Id="rId10" Type="http://schemas.openxmlformats.org/officeDocument/2006/relationships/image" Target="../media/image26.emf"/><Relationship Id="rId4" Type="http://schemas.openxmlformats.org/officeDocument/2006/relationships/image" Target="../media/image9.gif"/><Relationship Id="rId9" Type="http://schemas.microsoft.com/office/2007/relationships/hdphoto" Target="../media/hdphoto9.wdp"/><Relationship Id="rId14" Type="http://schemas.microsoft.com/office/2007/relationships/hdphoto" Target="../media/hdphoto11.wdp"/></Relationships>
</file>

<file path=ppt/slides/_rels/slide9.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3" Type="http://schemas.openxmlformats.org/officeDocument/2006/relationships/image" Target="../media/image50.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8.emf"/><Relationship Id="rId15" Type="http://schemas.openxmlformats.org/officeDocument/2006/relationships/image" Target="../media/image60.png"/><Relationship Id="rId10" Type="http://schemas.openxmlformats.org/officeDocument/2006/relationships/image" Target="../media/image55.png"/><Relationship Id="rId4" Type="http://schemas.openxmlformats.org/officeDocument/2006/relationships/image" Target="../media/image26.emf"/><Relationship Id="rId9" Type="http://schemas.openxmlformats.org/officeDocument/2006/relationships/image" Target="../media/image54.png"/><Relationship Id="rId14" Type="http://schemas.openxmlformats.org/officeDocument/2006/relationships/image" Target="../media/image59.png"/></Relationships>
</file>

<file path=ppt/slides/_rels/slide1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0.png"/><Relationship Id="rId7"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61.png"/><Relationship Id="rId5" Type="http://schemas.openxmlformats.org/officeDocument/2006/relationships/image" Target="../media/image25.png"/><Relationship Id="rId4" Type="http://schemas.microsoft.com/office/2007/relationships/hdphoto" Target="../media/hdphoto2.wdp"/><Relationship Id="rId9" Type="http://schemas.openxmlformats.org/officeDocument/2006/relationships/image" Target="../media/image64.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3" Type="http://schemas.openxmlformats.org/officeDocument/2006/relationships/hyperlink" Target="microsoftvirtualacademy.com" TargetMode="External"/><Relationship Id="rId2" Type="http://schemas.openxmlformats.org/officeDocument/2006/relationships/hyperlink" Target="technet.microsoft.com%5Cevalcenter" TargetMode="External"/><Relationship Id="rId1" Type="http://schemas.openxmlformats.org/officeDocument/2006/relationships/slideLayout" Target="../slideLayouts/slideLayout44.xml"/><Relationship Id="rId5" Type="http://schemas.openxmlformats.org/officeDocument/2006/relationships/hyperlink" Target="http://aka.ms/certifications" TargetMode="External"/><Relationship Id="rId4" Type="http://schemas.openxmlformats.org/officeDocument/2006/relationships/hyperlink" Target="technet.microsoft.com%5Cglobalitcamp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6.xml"/><Relationship Id="rId1" Type="http://schemas.openxmlformats.org/officeDocument/2006/relationships/slideLayout" Target="../slideLayouts/slideLayout56.xml"/><Relationship Id="rId6" Type="http://schemas.openxmlformats.org/officeDocument/2006/relationships/image" Target="../media/image68.png"/><Relationship Id="rId5" Type="http://schemas.microsoft.com/office/2007/relationships/hdphoto" Target="../media/hdphoto12.wdp"/><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12764" y="1768475"/>
            <a:ext cx="11228440" cy="2659190"/>
          </a:xfrm>
        </p:spPr>
        <p:txBody>
          <a:bodyPr/>
          <a:lstStyle/>
          <a:p>
            <a:r>
              <a:rPr lang="en-US" sz="9600" dirty="0"/>
              <a:t>Flexible Workstyles: Access to Windows</a:t>
            </a:r>
          </a:p>
        </p:txBody>
      </p:sp>
    </p:spTree>
    <p:extLst>
      <p:ext uri="{BB962C8B-B14F-4D97-AF65-F5344CB8AC3E}">
        <p14:creationId xmlns:p14="http://schemas.microsoft.com/office/powerpoint/2010/main" val="331464755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522361" y="1783805"/>
            <a:ext cx="8686800" cy="4379380"/>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a:solidFill>
                <a:srgbClr val="FFFFFF"/>
              </a:solidFill>
            </a:endParaRPr>
          </a:p>
        </p:txBody>
      </p:sp>
      <p:sp>
        <p:nvSpPr>
          <p:cNvPr id="2" name="Title 1"/>
          <p:cNvSpPr>
            <a:spLocks noGrp="1"/>
          </p:cNvSpPr>
          <p:nvPr>
            <p:ph type="title"/>
          </p:nvPr>
        </p:nvSpPr>
        <p:spPr>
          <a:xfrm>
            <a:off x="519112" y="228600"/>
            <a:ext cx="11149013" cy="747897"/>
          </a:xfrm>
        </p:spPr>
        <p:txBody>
          <a:bodyPr/>
          <a:lstStyle/>
          <a:p>
            <a:r>
              <a:rPr lang="en-US" dirty="0" smtClean="0"/>
              <a:t>Windows To Go</a:t>
            </a:r>
            <a:endParaRPr lang="en-US" dirty="0">
              <a:solidFill>
                <a:schemeClr val="accent2"/>
              </a:solidFill>
            </a:endParaRPr>
          </a:p>
        </p:txBody>
      </p:sp>
      <p:sp>
        <p:nvSpPr>
          <p:cNvPr id="5" name="TextBox 4"/>
          <p:cNvSpPr txBox="1"/>
          <p:nvPr/>
        </p:nvSpPr>
        <p:spPr>
          <a:xfrm>
            <a:off x="2614639" y="4653510"/>
            <a:ext cx="477719" cy="123111"/>
          </a:xfrm>
          <a:prstGeom prst="rect">
            <a:avLst/>
          </a:prstGeom>
          <a:noFill/>
        </p:spPr>
        <p:txBody>
          <a:bodyPr wrap="square" lIns="0" tIns="0" rIns="0" bIns="0" rtlCol="0">
            <a:spAutoFit/>
          </a:bodyPr>
          <a:lstStyle/>
          <a:p>
            <a:r>
              <a:rPr lang="en-US" sz="800" dirty="0" smtClean="0">
                <a:solidFill>
                  <a:srgbClr val="FFFFFF"/>
                </a:solidFill>
              </a:rPr>
              <a:t>01100111</a:t>
            </a:r>
          </a:p>
        </p:txBody>
      </p:sp>
      <p:sp>
        <p:nvSpPr>
          <p:cNvPr id="10" name="TextBox 9"/>
          <p:cNvSpPr txBox="1"/>
          <p:nvPr/>
        </p:nvSpPr>
        <p:spPr>
          <a:xfrm>
            <a:off x="2614639" y="4788639"/>
            <a:ext cx="477719" cy="123111"/>
          </a:xfrm>
          <a:prstGeom prst="rect">
            <a:avLst/>
          </a:prstGeom>
          <a:noFill/>
        </p:spPr>
        <p:txBody>
          <a:bodyPr wrap="square" lIns="0" tIns="0" rIns="0" bIns="0" rtlCol="0">
            <a:spAutoFit/>
          </a:bodyPr>
          <a:lstStyle/>
          <a:p>
            <a:r>
              <a:rPr lang="en-US" sz="800" dirty="0" smtClean="0">
                <a:solidFill>
                  <a:srgbClr val="FFFFFF"/>
                </a:solidFill>
              </a:rPr>
              <a:t>11010011</a:t>
            </a:r>
          </a:p>
        </p:txBody>
      </p:sp>
      <p:sp>
        <p:nvSpPr>
          <p:cNvPr id="11" name="TextBox 10"/>
          <p:cNvSpPr txBox="1"/>
          <p:nvPr/>
        </p:nvSpPr>
        <p:spPr>
          <a:xfrm>
            <a:off x="2614639" y="4923768"/>
            <a:ext cx="477719" cy="123111"/>
          </a:xfrm>
          <a:prstGeom prst="rect">
            <a:avLst/>
          </a:prstGeom>
          <a:noFill/>
        </p:spPr>
        <p:txBody>
          <a:bodyPr wrap="square" lIns="0" tIns="0" rIns="0" bIns="0" rtlCol="0">
            <a:spAutoFit/>
          </a:bodyPr>
          <a:lstStyle/>
          <a:p>
            <a:r>
              <a:rPr lang="en-US" sz="800" dirty="0" smtClean="0">
                <a:solidFill>
                  <a:srgbClr val="FFFFFF"/>
                </a:solidFill>
              </a:rPr>
              <a:t>11001001</a:t>
            </a:r>
          </a:p>
        </p:txBody>
      </p:sp>
      <p:sp>
        <p:nvSpPr>
          <p:cNvPr id="12" name="TextBox 11"/>
          <p:cNvSpPr txBox="1"/>
          <p:nvPr/>
        </p:nvSpPr>
        <p:spPr>
          <a:xfrm>
            <a:off x="2614639" y="5058897"/>
            <a:ext cx="477719" cy="123111"/>
          </a:xfrm>
          <a:prstGeom prst="rect">
            <a:avLst/>
          </a:prstGeom>
          <a:noFill/>
        </p:spPr>
        <p:txBody>
          <a:bodyPr wrap="square" lIns="0" tIns="0" rIns="0" bIns="0" rtlCol="0">
            <a:spAutoFit/>
          </a:bodyPr>
          <a:lstStyle/>
          <a:p>
            <a:r>
              <a:rPr lang="en-US" sz="800" dirty="0" smtClean="0">
                <a:solidFill>
                  <a:srgbClr val="FFFFFF"/>
                </a:solidFill>
              </a:rPr>
              <a:t>10001001</a:t>
            </a:r>
          </a:p>
        </p:txBody>
      </p:sp>
      <p:sp>
        <p:nvSpPr>
          <p:cNvPr id="13" name="TextBox 12"/>
          <p:cNvSpPr txBox="1"/>
          <p:nvPr/>
        </p:nvSpPr>
        <p:spPr>
          <a:xfrm>
            <a:off x="979623" y="5360977"/>
            <a:ext cx="1927732" cy="464728"/>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Booting from </a:t>
            </a:r>
            <a:br>
              <a:rPr lang="en-US" sz="1400" dirty="0" smtClean="0">
                <a:solidFill>
                  <a:prstClr val="white"/>
                </a:solidFill>
                <a:ea typeface="Segoe UI" pitchFamily="34" charset="0"/>
                <a:cs typeface="Segoe UI" pitchFamily="34" charset="0"/>
              </a:rPr>
            </a:br>
            <a:r>
              <a:rPr lang="en-US" sz="1400" dirty="0" smtClean="0">
                <a:solidFill>
                  <a:prstClr val="white"/>
                </a:solidFill>
                <a:ea typeface="Segoe UI" pitchFamily="34" charset="0"/>
                <a:cs typeface="Segoe UI" pitchFamily="34" charset="0"/>
              </a:rPr>
              <a:t>internal hard drive</a:t>
            </a:r>
          </a:p>
        </p:txBody>
      </p:sp>
      <p:grpSp>
        <p:nvGrpSpPr>
          <p:cNvPr id="14" name="Group 24"/>
          <p:cNvGrpSpPr/>
          <p:nvPr/>
        </p:nvGrpSpPr>
        <p:grpSpPr>
          <a:xfrm>
            <a:off x="3361370" y="2565103"/>
            <a:ext cx="1338749" cy="807575"/>
            <a:chOff x="8889117" y="2774979"/>
            <a:chExt cx="854839" cy="528750"/>
          </a:xfrm>
        </p:grpSpPr>
        <p:pic>
          <p:nvPicPr>
            <p:cNvPr id="15" name="Picture 14"/>
            <p:cNvPicPr>
              <a:picLocks noChangeAspect="1"/>
            </p:cNvPicPr>
            <p:nvPr/>
          </p:nvPicPr>
          <p:blipFill rotWithShape="1">
            <a:blip r:embed="rId3" cstate="screen">
              <a:extLst>
                <a:ext uri="{28A0092B-C50C-407E-A947-70E740481C1C}">
                  <a14:useLocalDpi xmlns:a14="http://schemas.microsoft.com/office/drawing/2010/main"/>
                </a:ext>
              </a:extLst>
            </a:blip>
            <a:srcRect l="67536"/>
            <a:stretch/>
          </p:blipFill>
          <p:spPr>
            <a:xfrm>
              <a:off x="8889117" y="2774979"/>
              <a:ext cx="266613" cy="528750"/>
            </a:xfrm>
            <a:prstGeom prst="rect">
              <a:avLst/>
            </a:prstGeom>
          </p:spPr>
        </p:pic>
        <p:pic>
          <p:nvPicPr>
            <p:cNvPr id="16" name="Picture 15"/>
            <p:cNvPicPr>
              <a:picLocks noChangeAspect="1"/>
            </p:cNvPicPr>
            <p:nvPr/>
          </p:nvPicPr>
          <p:blipFill rotWithShape="1">
            <a:blip r:embed="rId3" cstate="screen">
              <a:extLst>
                <a:ext uri="{28A0092B-C50C-407E-A947-70E740481C1C}">
                  <a14:useLocalDpi xmlns:a14="http://schemas.microsoft.com/office/drawing/2010/main"/>
                </a:ext>
              </a:extLst>
            </a:blip>
            <a:srcRect l="67536"/>
            <a:stretch/>
          </p:blipFill>
          <p:spPr>
            <a:xfrm>
              <a:off x="9186054" y="2774979"/>
              <a:ext cx="266613" cy="528750"/>
            </a:xfrm>
            <a:prstGeom prst="rect">
              <a:avLst/>
            </a:prstGeom>
          </p:spPr>
        </p:pic>
        <p:pic>
          <p:nvPicPr>
            <p:cNvPr id="17" name="Picture 16"/>
            <p:cNvPicPr>
              <a:picLocks noChangeAspect="1"/>
            </p:cNvPicPr>
            <p:nvPr/>
          </p:nvPicPr>
          <p:blipFill rotWithShape="1">
            <a:blip r:embed="rId3" cstate="screen">
              <a:extLst>
                <a:ext uri="{28A0092B-C50C-407E-A947-70E740481C1C}">
                  <a14:useLocalDpi xmlns:a14="http://schemas.microsoft.com/office/drawing/2010/main"/>
                </a:ext>
              </a:extLst>
            </a:blip>
            <a:srcRect l="67536"/>
            <a:stretch/>
          </p:blipFill>
          <p:spPr>
            <a:xfrm>
              <a:off x="9477343" y="2774979"/>
              <a:ext cx="266613" cy="528750"/>
            </a:xfrm>
            <a:prstGeom prst="rect">
              <a:avLst/>
            </a:prstGeom>
          </p:spPr>
        </p:pic>
      </p:grpSp>
      <p:grpSp>
        <p:nvGrpSpPr>
          <p:cNvPr id="18" name="Group 29"/>
          <p:cNvGrpSpPr/>
          <p:nvPr/>
        </p:nvGrpSpPr>
        <p:grpSpPr>
          <a:xfrm>
            <a:off x="2340977" y="3253858"/>
            <a:ext cx="5868696" cy="681690"/>
            <a:chOff x="4518339" y="2853446"/>
            <a:chExt cx="10503469" cy="681690"/>
          </a:xfrm>
        </p:grpSpPr>
        <p:sp>
          <p:nvSpPr>
            <p:cNvPr id="19" name="TextBox 18"/>
            <p:cNvSpPr txBox="1"/>
            <p:nvPr/>
          </p:nvSpPr>
          <p:spPr>
            <a:xfrm>
              <a:off x="4518339" y="2853446"/>
              <a:ext cx="3106733" cy="270828"/>
            </a:xfrm>
            <a:prstGeom prst="rect">
              <a:avLst/>
            </a:prstGeom>
            <a:noFill/>
            <a:scene3d>
              <a:camera prst="isometricOffAxis1Left"/>
              <a:lightRig rig="threePt" dir="t"/>
            </a:scene3d>
            <a:sp3d/>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endParaRPr lang="en-US" sz="1400" dirty="0">
                <a:solidFill>
                  <a:prstClr val="black"/>
                </a:solidFill>
                <a:ea typeface="Segoe UI" pitchFamily="34" charset="0"/>
                <a:cs typeface="Segoe UI" pitchFamily="34" charset="0"/>
              </a:endParaRPr>
            </a:p>
          </p:txBody>
        </p:sp>
        <p:grpSp>
          <p:nvGrpSpPr>
            <p:cNvPr id="20" name="Group 31"/>
            <p:cNvGrpSpPr/>
            <p:nvPr/>
          </p:nvGrpSpPr>
          <p:grpSpPr>
            <a:xfrm>
              <a:off x="7812325" y="3208965"/>
              <a:ext cx="7209483" cy="326171"/>
              <a:chOff x="7731123" y="3644552"/>
              <a:chExt cx="6779776" cy="563709"/>
            </a:xfrm>
            <a:solidFill>
              <a:schemeClr val="bg1"/>
            </a:solidFill>
          </p:grpSpPr>
          <p:sp>
            <p:nvSpPr>
              <p:cNvPr id="21" name="Rectangle 20"/>
              <p:cNvSpPr/>
              <p:nvPr/>
            </p:nvSpPr>
            <p:spPr>
              <a:xfrm rot="16200000">
                <a:off x="10839156" y="536519"/>
                <a:ext cx="563709" cy="67797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TextBox 21"/>
              <p:cNvSpPr txBox="1"/>
              <p:nvPr/>
            </p:nvSpPr>
            <p:spPr>
              <a:xfrm>
                <a:off x="9813033" y="3724629"/>
                <a:ext cx="2442121" cy="420191"/>
              </a:xfrm>
              <a:prstGeom prst="rect">
                <a:avLst/>
              </a:prstGeom>
              <a:grp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200" b="1" dirty="0" smtClean="0">
                    <a:solidFill>
                      <a:srgbClr val="8CC600"/>
                    </a:solidFill>
                    <a:ea typeface="Segoe UI" pitchFamily="34" charset="0"/>
                    <a:cs typeface="Segoe UI" pitchFamily="34" charset="0"/>
                  </a:rPr>
                  <a:t>FIREWALL</a:t>
                </a:r>
                <a:endParaRPr lang="en-US" sz="1200" b="1" dirty="0">
                  <a:solidFill>
                    <a:srgbClr val="8CC600"/>
                  </a:solidFill>
                  <a:ea typeface="Segoe UI" pitchFamily="34" charset="0"/>
                  <a:cs typeface="Segoe UI" pitchFamily="34" charset="0"/>
                </a:endParaRPr>
              </a:p>
            </p:txBody>
          </p:sp>
        </p:grpSp>
      </p:grpSp>
      <p:sp>
        <p:nvSpPr>
          <p:cNvPr id="23" name="TextBox 22"/>
          <p:cNvSpPr txBox="1"/>
          <p:nvPr/>
        </p:nvSpPr>
        <p:spPr>
          <a:xfrm>
            <a:off x="1546849" y="4010480"/>
            <a:ext cx="712675"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App-V</a:t>
            </a:r>
          </a:p>
        </p:txBody>
      </p:sp>
      <p:pic>
        <p:nvPicPr>
          <p:cNvPr id="24" name="Picture 7" descr="C:\Users\v-junyo.REDMOND\Downloads\picasion.com_47562b368667ae2cdfc03232e83d1978.gif"/>
          <p:cNvPicPr preferRelativeResize="0">
            <a:picLocks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9253175">
            <a:off x="2278937" y="3794721"/>
            <a:ext cx="1658571" cy="54738"/>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3082557" y="3998672"/>
            <a:ext cx="1111981" cy="464728"/>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Folder </a:t>
            </a:r>
            <a:br>
              <a:rPr lang="en-US" sz="1400" dirty="0" smtClean="0">
                <a:solidFill>
                  <a:prstClr val="white"/>
                </a:solidFill>
                <a:ea typeface="Segoe UI" pitchFamily="34" charset="0"/>
                <a:cs typeface="Segoe UI" pitchFamily="34" charset="0"/>
              </a:rPr>
            </a:br>
            <a:r>
              <a:rPr lang="en-US" sz="1400" dirty="0" smtClean="0">
                <a:solidFill>
                  <a:prstClr val="white"/>
                </a:solidFill>
                <a:ea typeface="Segoe UI" pitchFamily="34" charset="0"/>
                <a:cs typeface="Segoe UI" pitchFamily="34" charset="0"/>
              </a:rPr>
              <a:t>Redirection</a:t>
            </a:r>
          </a:p>
        </p:txBody>
      </p:sp>
      <p:grpSp>
        <p:nvGrpSpPr>
          <p:cNvPr id="29" name="Group 59"/>
          <p:cNvGrpSpPr/>
          <p:nvPr/>
        </p:nvGrpSpPr>
        <p:grpSpPr>
          <a:xfrm>
            <a:off x="7396590" y="2965372"/>
            <a:ext cx="691674" cy="228600"/>
            <a:chOff x="9455795" y="4826002"/>
            <a:chExt cx="674558" cy="228600"/>
          </a:xfrm>
        </p:grpSpPr>
        <p:pic>
          <p:nvPicPr>
            <p:cNvPr id="30" name="Picture 29"/>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100000" contrast="4000"/>
                      </a14:imgEffect>
                    </a14:imgLayer>
                  </a14:imgProps>
                </a:ext>
                <a:ext uri="{28A0092B-C50C-407E-A947-70E740481C1C}">
                  <a14:useLocalDpi xmlns:a14="http://schemas.microsoft.com/office/drawing/2010/main"/>
                </a:ext>
              </a:extLst>
            </a:blip>
            <a:stretch>
              <a:fillRect/>
            </a:stretch>
          </p:blipFill>
          <p:spPr>
            <a:xfrm flipH="1">
              <a:off x="9656350" y="4852519"/>
              <a:ext cx="365760" cy="175566"/>
            </a:xfrm>
            <a:prstGeom prst="rect">
              <a:avLst/>
            </a:prstGeom>
          </p:spPr>
        </p:pic>
        <p:sp>
          <p:nvSpPr>
            <p:cNvPr id="31" name="Round Same Side Corner Rectangle 30"/>
            <p:cNvSpPr/>
            <p:nvPr/>
          </p:nvSpPr>
          <p:spPr>
            <a:xfrm rot="5400000">
              <a:off x="9741733" y="4665982"/>
              <a:ext cx="228600" cy="548640"/>
            </a:xfrm>
            <a:prstGeom prst="round2SameRect">
              <a:avLst>
                <a:gd name="adj1" fmla="val 26135"/>
                <a:gd name="adj2" fmla="val 0"/>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2" name="Rectangle 31"/>
            <p:cNvSpPr/>
            <p:nvPr/>
          </p:nvSpPr>
          <p:spPr>
            <a:xfrm>
              <a:off x="9455795" y="4868349"/>
              <a:ext cx="125918" cy="14390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34" name="TextBox 33"/>
          <p:cNvSpPr txBox="1"/>
          <p:nvPr/>
        </p:nvSpPr>
        <p:spPr>
          <a:xfrm>
            <a:off x="7017867" y="4486626"/>
            <a:ext cx="477719" cy="123111"/>
          </a:xfrm>
          <a:prstGeom prst="rect">
            <a:avLst/>
          </a:prstGeom>
          <a:noFill/>
        </p:spPr>
        <p:txBody>
          <a:bodyPr wrap="square" lIns="0" tIns="0" rIns="0" bIns="0" rtlCol="0">
            <a:spAutoFit/>
          </a:bodyPr>
          <a:lstStyle/>
          <a:p>
            <a:r>
              <a:rPr lang="en-US" sz="800" dirty="0" smtClean="0">
                <a:solidFill>
                  <a:srgbClr val="FFFFFF"/>
                </a:solidFill>
              </a:rPr>
              <a:t>01100111</a:t>
            </a:r>
          </a:p>
        </p:txBody>
      </p:sp>
      <p:sp>
        <p:nvSpPr>
          <p:cNvPr id="39" name="TextBox 38"/>
          <p:cNvSpPr txBox="1"/>
          <p:nvPr/>
        </p:nvSpPr>
        <p:spPr>
          <a:xfrm>
            <a:off x="7017867" y="4621755"/>
            <a:ext cx="477719" cy="123111"/>
          </a:xfrm>
          <a:prstGeom prst="rect">
            <a:avLst/>
          </a:prstGeom>
          <a:noFill/>
        </p:spPr>
        <p:txBody>
          <a:bodyPr wrap="square" lIns="0" tIns="0" rIns="0" bIns="0" rtlCol="0">
            <a:spAutoFit/>
          </a:bodyPr>
          <a:lstStyle/>
          <a:p>
            <a:r>
              <a:rPr lang="en-US" sz="800" dirty="0" smtClean="0">
                <a:solidFill>
                  <a:srgbClr val="FFFFFF"/>
                </a:solidFill>
              </a:rPr>
              <a:t>11010011</a:t>
            </a:r>
          </a:p>
        </p:txBody>
      </p:sp>
      <p:sp>
        <p:nvSpPr>
          <p:cNvPr id="40" name="TextBox 39"/>
          <p:cNvSpPr txBox="1"/>
          <p:nvPr/>
        </p:nvSpPr>
        <p:spPr>
          <a:xfrm>
            <a:off x="7017867" y="4756884"/>
            <a:ext cx="477719" cy="123111"/>
          </a:xfrm>
          <a:prstGeom prst="rect">
            <a:avLst/>
          </a:prstGeom>
          <a:noFill/>
        </p:spPr>
        <p:txBody>
          <a:bodyPr wrap="square" lIns="0" tIns="0" rIns="0" bIns="0" rtlCol="0">
            <a:spAutoFit/>
          </a:bodyPr>
          <a:lstStyle/>
          <a:p>
            <a:r>
              <a:rPr lang="en-US" sz="800" dirty="0" smtClean="0">
                <a:solidFill>
                  <a:srgbClr val="FFFFFF"/>
                </a:solidFill>
              </a:rPr>
              <a:t>11001001</a:t>
            </a:r>
          </a:p>
        </p:txBody>
      </p:sp>
      <p:sp>
        <p:nvSpPr>
          <p:cNvPr id="41" name="TextBox 40"/>
          <p:cNvSpPr txBox="1"/>
          <p:nvPr/>
        </p:nvSpPr>
        <p:spPr>
          <a:xfrm>
            <a:off x="7017867" y="4892013"/>
            <a:ext cx="477719" cy="123111"/>
          </a:xfrm>
          <a:prstGeom prst="rect">
            <a:avLst/>
          </a:prstGeom>
          <a:noFill/>
        </p:spPr>
        <p:txBody>
          <a:bodyPr wrap="square" lIns="0" tIns="0" rIns="0" bIns="0" rtlCol="0">
            <a:spAutoFit/>
          </a:bodyPr>
          <a:lstStyle/>
          <a:p>
            <a:r>
              <a:rPr lang="en-US" sz="800" dirty="0" smtClean="0">
                <a:solidFill>
                  <a:srgbClr val="FFFFFF"/>
                </a:solidFill>
              </a:rPr>
              <a:t>10001001</a:t>
            </a:r>
          </a:p>
        </p:txBody>
      </p:sp>
      <p:grpSp>
        <p:nvGrpSpPr>
          <p:cNvPr id="42" name="Group 3"/>
          <p:cNvGrpSpPr/>
          <p:nvPr/>
        </p:nvGrpSpPr>
        <p:grpSpPr>
          <a:xfrm>
            <a:off x="7431026" y="5436855"/>
            <a:ext cx="1157830" cy="280492"/>
            <a:chOff x="7321474" y="5888336"/>
            <a:chExt cx="1129178" cy="280492"/>
          </a:xfrm>
        </p:grpSpPr>
        <p:pic>
          <p:nvPicPr>
            <p:cNvPr id="43" name="Picture 4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21474" y="5888336"/>
              <a:ext cx="184665" cy="249602"/>
            </a:xfrm>
            <a:prstGeom prst="rect">
              <a:avLst/>
            </a:prstGeom>
          </p:spPr>
        </p:pic>
        <p:sp>
          <p:nvSpPr>
            <p:cNvPr id="44" name="TextBox 43"/>
            <p:cNvSpPr txBox="1"/>
            <p:nvPr/>
          </p:nvSpPr>
          <p:spPr>
            <a:xfrm>
              <a:off x="7497733" y="5897999"/>
              <a:ext cx="952919"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err="1" smtClean="0">
                  <a:solidFill>
                    <a:prstClr val="white"/>
                  </a:solidFill>
                  <a:ea typeface="Segoe UI" pitchFamily="34" charset="0"/>
                  <a:cs typeface="Segoe UI" pitchFamily="34" charset="0"/>
                </a:rPr>
                <a:t>BitLocker</a:t>
              </a:r>
              <a:endParaRPr lang="en-US" sz="1400" dirty="0" smtClean="0">
                <a:solidFill>
                  <a:prstClr val="white"/>
                </a:solidFill>
                <a:ea typeface="Segoe UI" pitchFamily="34" charset="0"/>
                <a:cs typeface="Segoe UI" pitchFamily="34" charset="0"/>
              </a:endParaRPr>
            </a:p>
          </p:txBody>
        </p:sp>
      </p:grpSp>
      <p:sp>
        <p:nvSpPr>
          <p:cNvPr id="45" name="TextBox 44"/>
          <p:cNvSpPr txBox="1"/>
          <p:nvPr/>
        </p:nvSpPr>
        <p:spPr>
          <a:xfrm>
            <a:off x="5355132" y="5360977"/>
            <a:ext cx="1927732" cy="464728"/>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Booting from </a:t>
            </a:r>
            <a:br>
              <a:rPr lang="en-US" sz="1400" dirty="0" smtClean="0">
                <a:solidFill>
                  <a:prstClr val="white"/>
                </a:solidFill>
                <a:ea typeface="Segoe UI" pitchFamily="34" charset="0"/>
                <a:cs typeface="Segoe UI" pitchFamily="34" charset="0"/>
              </a:rPr>
            </a:br>
            <a:r>
              <a:rPr lang="en-US" sz="1400" dirty="0" smtClean="0">
                <a:solidFill>
                  <a:prstClr val="white"/>
                </a:solidFill>
                <a:ea typeface="Segoe UI" pitchFamily="34" charset="0"/>
                <a:cs typeface="Segoe UI" pitchFamily="34" charset="0"/>
              </a:rPr>
              <a:t>external USB drive</a:t>
            </a:r>
          </a:p>
        </p:txBody>
      </p:sp>
      <p:pic>
        <p:nvPicPr>
          <p:cNvPr id="46" name="Picture 7" descr="C:\Users\v-junyo.REDMOND\Downloads\picasion.com_47562b368667ae2cdfc03232e83d1978.gif"/>
          <p:cNvPicPr preferRelativeResize="0">
            <a:picLocks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9253175">
            <a:off x="2433487" y="3869775"/>
            <a:ext cx="1752387" cy="48137"/>
          </a:xfrm>
          <a:prstGeom prst="rect">
            <a:avLst/>
          </a:prstGeom>
          <a:noFill/>
          <a:extLst>
            <a:ext uri="{909E8E84-426E-40DD-AFC4-6F175D3DCCD1}">
              <a14:hiddenFill xmlns:a14="http://schemas.microsoft.com/office/drawing/2010/main">
                <a:solidFill>
                  <a:srgbClr val="FFFFFF"/>
                </a:solidFill>
              </a14:hiddenFill>
            </a:ext>
          </a:extLst>
        </p:spPr>
      </p:pic>
      <p:sp>
        <p:nvSpPr>
          <p:cNvPr id="47" name="Right Bracket 46"/>
          <p:cNvSpPr/>
          <p:nvPr/>
        </p:nvSpPr>
        <p:spPr>
          <a:xfrm rot="16200000">
            <a:off x="3903284" y="1612865"/>
            <a:ext cx="205429" cy="1699037"/>
          </a:xfrm>
          <a:prstGeom prst="rightBracket">
            <a:avLst>
              <a:gd name="adj" fmla="val 141139"/>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pic>
        <p:nvPicPr>
          <p:cNvPr id="48" name="Picture 7" descr="C:\Users\v-junyo.REDMOND\Downloads\picasion.com_47562b368667ae2cdfc03232e83d1978.gif"/>
          <p:cNvPicPr preferRelativeResize="0">
            <a:picLocks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81708" y="3043703"/>
            <a:ext cx="1022033" cy="914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7" descr="C:\Users\v-junyo.REDMOND\Downloads\picasion.com_47562b368667ae2cdfc03232e83d1978.gif"/>
          <p:cNvPicPr preferRelativeResize="0">
            <a:picLocks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81708" y="2898172"/>
            <a:ext cx="1022033" cy="9144"/>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p:cNvSpPr txBox="1"/>
          <p:nvPr/>
        </p:nvSpPr>
        <p:spPr>
          <a:xfrm>
            <a:off x="4965710" y="2627344"/>
            <a:ext cx="712675"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App-V</a:t>
            </a:r>
          </a:p>
        </p:txBody>
      </p:sp>
      <p:sp>
        <p:nvSpPr>
          <p:cNvPr id="53" name="TextBox 52"/>
          <p:cNvSpPr txBox="1"/>
          <p:nvPr/>
        </p:nvSpPr>
        <p:spPr>
          <a:xfrm>
            <a:off x="4724747" y="3090272"/>
            <a:ext cx="1111981" cy="464728"/>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Folder </a:t>
            </a:r>
            <a:br>
              <a:rPr lang="en-US" sz="1400" dirty="0" smtClean="0">
                <a:solidFill>
                  <a:prstClr val="white"/>
                </a:solidFill>
                <a:ea typeface="Segoe UI" pitchFamily="34" charset="0"/>
                <a:cs typeface="Segoe UI" pitchFamily="34" charset="0"/>
              </a:rPr>
            </a:br>
            <a:r>
              <a:rPr lang="en-US" sz="1400" dirty="0" smtClean="0">
                <a:solidFill>
                  <a:prstClr val="white"/>
                </a:solidFill>
                <a:ea typeface="Segoe UI" pitchFamily="34" charset="0"/>
                <a:cs typeface="Segoe UI" pitchFamily="34" charset="0"/>
              </a:rPr>
              <a:t>Redirection</a:t>
            </a:r>
          </a:p>
        </p:txBody>
      </p:sp>
      <p:pic>
        <p:nvPicPr>
          <p:cNvPr id="61"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t="14298"/>
          <a:stretch/>
        </p:blipFill>
        <p:spPr bwMode="auto">
          <a:xfrm>
            <a:off x="9275626" y="1783805"/>
            <a:ext cx="2706824" cy="3482388"/>
          </a:xfrm>
          <a:prstGeom prst="rect">
            <a:avLst/>
          </a:prstGeom>
          <a:noFill/>
          <a:extLst>
            <a:ext uri="{909E8E84-426E-40DD-AFC4-6F175D3DCCD1}">
              <a14:hiddenFill xmlns:a14="http://schemas.microsoft.com/office/drawing/2010/main">
                <a:solidFill>
                  <a:srgbClr val="FFFFFF"/>
                </a:solidFill>
              </a14:hiddenFill>
            </a:ext>
          </a:extLst>
        </p:spPr>
      </p:pic>
      <p:sp>
        <p:nvSpPr>
          <p:cNvPr id="62" name="Rectangle 61"/>
          <p:cNvSpPr/>
          <p:nvPr/>
        </p:nvSpPr>
        <p:spPr bwMode="auto">
          <a:xfrm>
            <a:off x="9275626" y="2900768"/>
            <a:ext cx="2706827" cy="3258436"/>
          </a:xfrm>
          <a:prstGeom prst="rect">
            <a:avLst/>
          </a:prstGeom>
          <a:gradFill flip="none" rotWithShape="1">
            <a:gsLst>
              <a:gs pos="0">
                <a:schemeClr val="tx1">
                  <a:alpha val="0"/>
                </a:schemeClr>
              </a:gs>
              <a:gs pos="100000">
                <a:schemeClr val="tx1"/>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63" name="Rectangle 62"/>
          <p:cNvSpPr/>
          <p:nvPr/>
        </p:nvSpPr>
        <p:spPr>
          <a:xfrm>
            <a:off x="9275626" y="4107882"/>
            <a:ext cx="2772785" cy="2004639"/>
          </a:xfrm>
          <a:prstGeom prst="rect">
            <a:avLst/>
          </a:prstGeom>
        </p:spPr>
        <p:txBody>
          <a:bodyPr wrap="square" lIns="91428" tIns="45714" rIns="91428" bIns="45714">
            <a:spAutoFit/>
          </a:bodyPr>
          <a:lstStyle/>
          <a:p>
            <a:pPr marL="0" lvl="1">
              <a:lnSpc>
                <a:spcPct val="90000"/>
              </a:lnSpc>
              <a:spcAft>
                <a:spcPts val="400"/>
              </a:spcAft>
              <a:buClr>
                <a:srgbClr val="FFFFFF"/>
              </a:buClr>
              <a:buSzPct val="90000"/>
              <a:tabLst>
                <a:tab pos="630238" algn="l"/>
              </a:tabLst>
              <a:defRPr/>
            </a:pPr>
            <a:r>
              <a:rPr lang="en-US" sz="2000" spc="-50" dirty="0">
                <a:solidFill>
                  <a:srgbClr val="F2F2F2"/>
                </a:solidFill>
              </a:rPr>
              <a:t>BENEFITS</a:t>
            </a:r>
          </a:p>
          <a:p>
            <a:pPr marL="169863" lvl="1" indent="-169863">
              <a:lnSpc>
                <a:spcPct val="80000"/>
              </a:lnSpc>
              <a:spcAft>
                <a:spcPts val="400"/>
              </a:spcAft>
              <a:buClr>
                <a:srgbClr val="FFFFFF"/>
              </a:buClr>
              <a:buSzPct val="90000"/>
              <a:buFont typeface="Arial" pitchFamily="34" charset="0"/>
              <a:buChar char="•"/>
              <a:tabLst>
                <a:tab pos="630238" algn="l"/>
              </a:tabLst>
              <a:defRPr/>
            </a:pPr>
            <a:r>
              <a:rPr lang="en-US" sz="1600" spc="-50" dirty="0">
                <a:solidFill>
                  <a:srgbClr val="F2F2F2"/>
                </a:solidFill>
              </a:rPr>
              <a:t>Consistent Windows 8 experience on any </a:t>
            </a:r>
            <a:r>
              <a:rPr lang="en-US" sz="1600" spc="-50" dirty="0" smtClean="0">
                <a:solidFill>
                  <a:srgbClr val="F2F2F2"/>
                </a:solidFill>
              </a:rPr>
              <a:t>x86 PC</a:t>
            </a:r>
            <a:endParaRPr lang="en-US" sz="1600" spc="-50" dirty="0">
              <a:solidFill>
                <a:srgbClr val="F2F2F2"/>
              </a:solidFill>
            </a:endParaRPr>
          </a:p>
          <a:p>
            <a:pPr marL="169863" lvl="1" indent="-169863">
              <a:lnSpc>
                <a:spcPct val="80000"/>
              </a:lnSpc>
              <a:spcAft>
                <a:spcPts val="400"/>
              </a:spcAft>
              <a:buClr>
                <a:srgbClr val="FFFFFF"/>
              </a:buClr>
              <a:buSzPct val="90000"/>
              <a:buFont typeface="Arial" pitchFamily="34" charset="0"/>
              <a:buChar char="•"/>
              <a:tabLst>
                <a:tab pos="630238" algn="l"/>
              </a:tabLst>
              <a:defRPr/>
            </a:pPr>
            <a:r>
              <a:rPr lang="en-US" sz="1600" spc="-50" dirty="0">
                <a:solidFill>
                  <a:srgbClr val="F2F2F2"/>
                </a:solidFill>
              </a:rPr>
              <a:t>Works online or offline</a:t>
            </a:r>
          </a:p>
          <a:p>
            <a:pPr marL="169863" lvl="1" indent="-169863">
              <a:lnSpc>
                <a:spcPct val="80000"/>
              </a:lnSpc>
              <a:spcAft>
                <a:spcPts val="400"/>
              </a:spcAft>
              <a:buClr>
                <a:srgbClr val="FFFFFF"/>
              </a:buClr>
              <a:buSzPct val="90000"/>
              <a:buFont typeface="Arial" pitchFamily="34" charset="0"/>
              <a:buChar char="•"/>
              <a:tabLst>
                <a:tab pos="630238" algn="l"/>
              </a:tabLst>
              <a:defRPr/>
            </a:pPr>
            <a:r>
              <a:rPr lang="en-US" sz="1600" spc="-50" dirty="0">
                <a:solidFill>
                  <a:srgbClr val="F2F2F2"/>
                </a:solidFill>
              </a:rPr>
              <a:t>Easy to use </a:t>
            </a:r>
            <a:r>
              <a:rPr lang="en-US" sz="1600" spc="-50" dirty="0" smtClean="0">
                <a:solidFill>
                  <a:srgbClr val="F2F2F2"/>
                </a:solidFill>
              </a:rPr>
              <a:t/>
            </a:r>
            <a:br>
              <a:rPr lang="en-US" sz="1600" spc="-50" dirty="0" smtClean="0">
                <a:solidFill>
                  <a:srgbClr val="F2F2F2"/>
                </a:solidFill>
              </a:rPr>
            </a:br>
            <a:r>
              <a:rPr lang="en-US" sz="1600" spc="-50" dirty="0" smtClean="0">
                <a:solidFill>
                  <a:srgbClr val="F2F2F2"/>
                </a:solidFill>
              </a:rPr>
              <a:t>and </a:t>
            </a:r>
            <a:r>
              <a:rPr lang="en-US" sz="1600" spc="-50" dirty="0">
                <a:solidFill>
                  <a:srgbClr val="F2F2F2"/>
                </a:solidFill>
              </a:rPr>
              <a:t>personalize</a:t>
            </a:r>
          </a:p>
          <a:p>
            <a:pPr marL="169863" lvl="1" indent="-169863">
              <a:lnSpc>
                <a:spcPct val="80000"/>
              </a:lnSpc>
              <a:spcAft>
                <a:spcPts val="400"/>
              </a:spcAft>
              <a:buClr>
                <a:srgbClr val="FFFFFF"/>
              </a:buClr>
              <a:buSzPct val="90000"/>
              <a:buFont typeface="Arial" pitchFamily="34" charset="0"/>
              <a:buChar char="•"/>
              <a:tabLst>
                <a:tab pos="630238" algn="l"/>
              </a:tabLst>
              <a:defRPr/>
            </a:pPr>
            <a:r>
              <a:rPr lang="en-US" sz="1600" spc="-50" dirty="0">
                <a:solidFill>
                  <a:srgbClr val="F2F2F2"/>
                </a:solidFill>
              </a:rPr>
              <a:t>Local data is protected</a:t>
            </a:r>
          </a:p>
          <a:p>
            <a:pPr marL="169863" lvl="1" indent="-169863">
              <a:lnSpc>
                <a:spcPct val="80000"/>
              </a:lnSpc>
              <a:spcAft>
                <a:spcPts val="400"/>
              </a:spcAft>
              <a:buClr>
                <a:srgbClr val="FFFFFF"/>
              </a:buClr>
              <a:buSzPct val="90000"/>
              <a:buFont typeface="Arial" pitchFamily="34" charset="0"/>
              <a:buChar char="•"/>
              <a:tabLst>
                <a:tab pos="630238" algn="l"/>
              </a:tabLst>
              <a:defRPr/>
            </a:pPr>
            <a:r>
              <a:rPr lang="en-US" sz="1600" spc="-50" dirty="0">
                <a:solidFill>
                  <a:srgbClr val="F2F2F2"/>
                </a:solidFill>
              </a:rPr>
              <a:t>Easy to deploy and manage</a:t>
            </a:r>
          </a:p>
        </p:txBody>
      </p:sp>
      <p:sp>
        <p:nvSpPr>
          <p:cNvPr id="65" name="Rectangle 64"/>
          <p:cNvSpPr/>
          <p:nvPr/>
        </p:nvSpPr>
        <p:spPr>
          <a:xfrm>
            <a:off x="4833257" y="2662572"/>
            <a:ext cx="6092825" cy="286232"/>
          </a:xfrm>
          <a:prstGeom prst="rect">
            <a:avLst/>
          </a:prstGeom>
        </p:spPr>
        <p:txBody>
          <a:bodyPr>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Windows To Go</a:t>
            </a:r>
          </a:p>
        </p:txBody>
      </p:sp>
      <p:pic>
        <p:nvPicPr>
          <p:cNvPr id="66" name="Picture 7" descr="C:\Users\v-junyo.REDMOND\Downloads\picasion.com_47562b368667ae2cdfc03232e83d1978.gif"/>
          <p:cNvPicPr preferRelativeResize="0">
            <a:picLocks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3060000" flipV="1">
            <a:off x="4005573" y="4146892"/>
            <a:ext cx="2144580" cy="68372"/>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7" descr="C:\Users\v-junyo.REDMOND\Downloads\picasion.com_47562b368667ae2cdfc03232e83d1978.gif"/>
          <p:cNvPicPr preferRelativeResize="0">
            <a:picLocks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3086500" flipV="1">
            <a:off x="4263879" y="4059970"/>
            <a:ext cx="1904123" cy="57107"/>
          </a:xfrm>
          <a:prstGeom prst="rect">
            <a:avLst/>
          </a:prstGeom>
          <a:noFill/>
          <a:extLst>
            <a:ext uri="{909E8E84-426E-40DD-AFC4-6F175D3DCCD1}">
              <a14:hiddenFill xmlns:a14="http://schemas.microsoft.com/office/drawing/2010/main">
                <a:solidFill>
                  <a:srgbClr val="FFFFFF"/>
                </a:solidFill>
              </a14:hiddenFill>
            </a:ext>
          </a:extLst>
        </p:spPr>
      </p:pic>
      <p:sp>
        <p:nvSpPr>
          <p:cNvPr id="68" name="TextBox 67"/>
          <p:cNvSpPr txBox="1"/>
          <p:nvPr/>
        </p:nvSpPr>
        <p:spPr>
          <a:xfrm>
            <a:off x="4309847" y="4104823"/>
            <a:ext cx="738781"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App-V</a:t>
            </a:r>
          </a:p>
        </p:txBody>
      </p:sp>
      <p:sp>
        <p:nvSpPr>
          <p:cNvPr id="69" name="TextBox 68"/>
          <p:cNvSpPr txBox="1"/>
          <p:nvPr/>
        </p:nvSpPr>
        <p:spPr>
          <a:xfrm>
            <a:off x="5422163" y="4086524"/>
            <a:ext cx="1595703"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Folder Redirection</a:t>
            </a:r>
          </a:p>
        </p:txBody>
      </p:sp>
      <p:sp>
        <p:nvSpPr>
          <p:cNvPr id="70" name="Freeform 20"/>
          <p:cNvSpPr>
            <a:spLocks noChangeAspect="1" noEditPoints="1"/>
          </p:cNvSpPr>
          <p:nvPr/>
        </p:nvSpPr>
        <p:spPr bwMode="black">
          <a:xfrm>
            <a:off x="1309038" y="4471681"/>
            <a:ext cx="1268230" cy="822960"/>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sp>
        <p:nvSpPr>
          <p:cNvPr id="72" name="Freeform 20"/>
          <p:cNvSpPr>
            <a:spLocks noChangeAspect="1" noEditPoints="1"/>
          </p:cNvSpPr>
          <p:nvPr/>
        </p:nvSpPr>
        <p:spPr bwMode="black">
          <a:xfrm>
            <a:off x="5681759" y="4486560"/>
            <a:ext cx="1268230" cy="822960"/>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sp>
        <p:nvSpPr>
          <p:cNvPr id="76" name="Freeform 20"/>
          <p:cNvSpPr>
            <a:spLocks noChangeAspect="1" noEditPoints="1"/>
          </p:cNvSpPr>
          <p:nvPr/>
        </p:nvSpPr>
        <p:spPr bwMode="black">
          <a:xfrm>
            <a:off x="5751006" y="2641367"/>
            <a:ext cx="1188720" cy="771366"/>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78" name="Picture 10"/>
          <p:cNvPicPr>
            <a:picLocks noChangeAspect="1" noChangeArrowheads="1"/>
          </p:cNvPicPr>
          <p:nvPr/>
        </p:nvPicPr>
        <p:blipFill rotWithShape="1">
          <a:blip r:embed="rId9">
            <a:extLst>
              <a:ext uri="{28A0092B-C50C-407E-A947-70E740481C1C}">
                <a14:useLocalDpi xmlns:a14="http://schemas.microsoft.com/office/drawing/2010/main" val="0"/>
              </a:ext>
            </a:extLst>
          </a:blip>
          <a:stretch/>
        </p:blipFill>
        <p:spPr bwMode="auto">
          <a:xfrm>
            <a:off x="1516369" y="4571839"/>
            <a:ext cx="914400" cy="452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 name="Picture 10"/>
          <p:cNvPicPr>
            <a:picLocks noChangeAspect="1" noChangeArrowheads="1"/>
          </p:cNvPicPr>
          <p:nvPr/>
        </p:nvPicPr>
        <p:blipFill rotWithShape="1">
          <a:blip r:embed="rId9">
            <a:extLst>
              <a:ext uri="{28A0092B-C50C-407E-A947-70E740481C1C}">
                <a14:useLocalDpi xmlns:a14="http://schemas.microsoft.com/office/drawing/2010/main" val="0"/>
              </a:ext>
            </a:extLst>
          </a:blip>
          <a:stretch/>
        </p:blipFill>
        <p:spPr bwMode="auto">
          <a:xfrm>
            <a:off x="5886875" y="4571839"/>
            <a:ext cx="914400" cy="452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Picture 10"/>
          <p:cNvPicPr>
            <a:picLocks noChangeAspect="1" noChangeArrowheads="1"/>
          </p:cNvPicPr>
          <p:nvPr/>
        </p:nvPicPr>
        <p:blipFill rotWithShape="1">
          <a:blip r:embed="rId9">
            <a:extLst>
              <a:ext uri="{28A0092B-C50C-407E-A947-70E740481C1C}">
                <a14:useLocalDpi xmlns:a14="http://schemas.microsoft.com/office/drawing/2010/main" val="0"/>
              </a:ext>
            </a:extLst>
          </a:blip>
          <a:stretch/>
        </p:blipFill>
        <p:spPr bwMode="auto">
          <a:xfrm>
            <a:off x="5932965" y="2716253"/>
            <a:ext cx="868680" cy="429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 name="Picture 33" descr="C:\Users\sakuu\Documents\Ballmer WPC\AI\Home.png"/>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black">
          <a:xfrm>
            <a:off x="4530095" y="5053848"/>
            <a:ext cx="864325" cy="738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30367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childTnLst>
                                </p:cTn>
                              </p:par>
                            </p:childTnLst>
                          </p:cTn>
                        </p:par>
                        <p:par>
                          <p:cTn id="27" fill="hold">
                            <p:stCondLst>
                              <p:cond delay="2500"/>
                            </p:stCondLst>
                            <p:childTnLst>
                              <p:par>
                                <p:cTn id="28" presetID="22" presetClass="entr" presetSubtype="4"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down)">
                                      <p:cBhvr>
                                        <p:cTn id="30" dur="500"/>
                                        <p:tgtEl>
                                          <p:spTgt spid="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par>
                          <p:cTn id="34" fill="hold">
                            <p:stCondLst>
                              <p:cond delay="3000"/>
                            </p:stCondLst>
                            <p:childTnLst>
                              <p:par>
                                <p:cTn id="35" presetID="22" presetClass="entr" presetSubtype="4"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down)">
                                      <p:cBhvr>
                                        <p:cTn id="37" dur="500"/>
                                        <p:tgtEl>
                                          <p:spTgt spid="46"/>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fade">
                                      <p:cBhvr>
                                        <p:cTn id="46" dur="500"/>
                                        <p:tgtEl>
                                          <p:spTgt spid="76"/>
                                        </p:tgtEl>
                                      </p:cBhvr>
                                    </p:animEffect>
                                  </p:childTnLst>
                                </p:cTn>
                              </p:par>
                            </p:childTnLst>
                          </p:cTn>
                        </p:par>
                        <p:par>
                          <p:cTn id="47" fill="hold">
                            <p:stCondLst>
                              <p:cond delay="500"/>
                            </p:stCondLst>
                            <p:childTnLst>
                              <p:par>
                                <p:cTn id="48" presetID="10" presetClass="entr" presetSubtype="0"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 presetClass="entr" presetSubtype="0"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childTnLst>
                                </p:cTn>
                              </p:par>
                            </p:childTnLst>
                          </p:cTn>
                        </p:par>
                        <p:par>
                          <p:cTn id="53" fill="hold">
                            <p:stCondLst>
                              <p:cond delay="1000"/>
                            </p:stCondLst>
                            <p:childTnLst>
                              <p:par>
                                <p:cTn id="54" presetID="35" presetClass="path" presetSubtype="0" accel="50000" decel="50000" fill="hold" nodeType="afterEffect">
                                  <p:stCondLst>
                                    <p:cond delay="0"/>
                                  </p:stCondLst>
                                  <p:childTnLst>
                                    <p:animMotion origin="layout" path="M -1.45611E-6 1.43022E-6 L -0.04324 1.43022E-6 " pathEditMode="relative" rAng="0" ptsTypes="AA">
                                      <p:cBhvr>
                                        <p:cTn id="55" dur="2000" fill="hold"/>
                                        <p:tgtEl>
                                          <p:spTgt spid="29"/>
                                        </p:tgtEl>
                                        <p:attrNameLst>
                                          <p:attrName>ppt_x</p:attrName>
                                          <p:attrName>ppt_y</p:attrName>
                                        </p:attrNameLst>
                                      </p:cBhvr>
                                      <p:rCtr x="-2162" y="0"/>
                                    </p:animMotion>
                                  </p:childTnLst>
                                </p:cTn>
                              </p:par>
                            </p:childTnLst>
                          </p:cTn>
                        </p:par>
                        <p:par>
                          <p:cTn id="56" fill="hold">
                            <p:stCondLst>
                              <p:cond delay="3000"/>
                            </p:stCondLst>
                            <p:childTnLst>
                              <p:par>
                                <p:cTn id="57" presetID="22" presetClass="entr" presetSubtype="4" fill="hold"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down)">
                                      <p:cBhvr>
                                        <p:cTn id="59" dur="500"/>
                                        <p:tgtEl>
                                          <p:spTgt spid="49"/>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52"/>
                                        </p:tgtEl>
                                        <p:attrNameLst>
                                          <p:attrName>style.visibility</p:attrName>
                                        </p:attrNameLst>
                                      </p:cBhvr>
                                      <p:to>
                                        <p:strVal val="visible"/>
                                      </p:to>
                                    </p:set>
                                    <p:animEffect transition="in" filter="fade">
                                      <p:cBhvr>
                                        <p:cTn id="62" dur="500"/>
                                        <p:tgtEl>
                                          <p:spTgt spid="52"/>
                                        </p:tgtEl>
                                      </p:cBhvr>
                                    </p:animEffect>
                                  </p:childTnLst>
                                </p:cTn>
                              </p:par>
                            </p:childTnLst>
                          </p:cTn>
                        </p:par>
                        <p:par>
                          <p:cTn id="63" fill="hold">
                            <p:stCondLst>
                              <p:cond delay="3750"/>
                            </p:stCondLst>
                            <p:childTnLst>
                              <p:par>
                                <p:cTn id="64" presetID="22" presetClass="entr" presetSubtype="4"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down)">
                                      <p:cBhvr>
                                        <p:cTn id="66" dur="500"/>
                                        <p:tgtEl>
                                          <p:spTgt spid="48"/>
                                        </p:tgtEl>
                                      </p:cBhvr>
                                    </p:animEffect>
                                  </p:childTnLst>
                                </p:cTn>
                              </p:par>
                              <p:par>
                                <p:cTn id="67" presetID="10" presetClass="entr" presetSubtype="0" fill="hold" grpId="0" nodeType="withEffect">
                                  <p:stCondLst>
                                    <p:cond delay="250"/>
                                  </p:stCondLst>
                                  <p:childTnLst>
                                    <p:set>
                                      <p:cBhvr>
                                        <p:cTn id="68" dur="1" fill="hold">
                                          <p:stCondLst>
                                            <p:cond delay="0"/>
                                          </p:stCondLst>
                                        </p:cTn>
                                        <p:tgtEl>
                                          <p:spTgt spid="53"/>
                                        </p:tgtEl>
                                        <p:attrNameLst>
                                          <p:attrName>style.visibility</p:attrName>
                                        </p:attrNameLst>
                                      </p:cBhvr>
                                      <p:to>
                                        <p:strVal val="visible"/>
                                      </p:to>
                                    </p:set>
                                    <p:animEffect transition="in" filter="fade">
                                      <p:cBhvr>
                                        <p:cTn id="69" dur="500"/>
                                        <p:tgtEl>
                                          <p:spTgt spid="53"/>
                                        </p:tgtEl>
                                      </p:cBhvr>
                                    </p:animEffect>
                                  </p:childTnLst>
                                </p:cTn>
                              </p:par>
                            </p:childTnLst>
                          </p:cTn>
                        </p:par>
                        <p:par>
                          <p:cTn id="70" fill="hold">
                            <p:stCondLst>
                              <p:cond delay="4500"/>
                            </p:stCondLst>
                            <p:childTnLst>
                              <p:par>
                                <p:cTn id="71" presetID="10" presetClass="entr" presetSubtype="0" fill="hold" nodeType="afterEffect">
                                  <p:stCondLst>
                                    <p:cond delay="0"/>
                                  </p:stCondLst>
                                  <p:childTnLst>
                                    <p:set>
                                      <p:cBhvr>
                                        <p:cTn id="72" dur="1" fill="hold">
                                          <p:stCondLst>
                                            <p:cond delay="0"/>
                                          </p:stCondLst>
                                        </p:cTn>
                                        <p:tgtEl>
                                          <p:spTgt spid="81"/>
                                        </p:tgtEl>
                                        <p:attrNameLst>
                                          <p:attrName>style.visibility</p:attrName>
                                        </p:attrNameLst>
                                      </p:cBhvr>
                                      <p:to>
                                        <p:strVal val="visible"/>
                                      </p:to>
                                    </p:set>
                                    <p:animEffect transition="in" filter="fade">
                                      <p:cBhvr>
                                        <p:cTn id="73" dur="500"/>
                                        <p:tgtEl>
                                          <p:spTgt spid="81"/>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72"/>
                                        </p:tgtEl>
                                        <p:attrNameLst>
                                          <p:attrName>style.visibility</p:attrName>
                                        </p:attrNameLst>
                                      </p:cBhvr>
                                      <p:to>
                                        <p:strVal val="visible"/>
                                      </p:to>
                                    </p:set>
                                    <p:animEffect transition="in" filter="fade">
                                      <p:cBhvr>
                                        <p:cTn id="78" dur="500"/>
                                        <p:tgtEl>
                                          <p:spTgt spid="72"/>
                                        </p:tgtEl>
                                      </p:cBhvr>
                                    </p:animEffect>
                                  </p:childTnLst>
                                </p:cTn>
                              </p:par>
                              <p:par>
                                <p:cTn id="79" presetID="10" presetClass="entr" presetSubtype="0" fill="hold" nodeType="with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fade">
                                      <p:cBhvr>
                                        <p:cTn id="81" dur="500"/>
                                        <p:tgtEl>
                                          <p:spTgt spid="79"/>
                                        </p:tgtEl>
                                      </p:cBhvr>
                                    </p:animEffect>
                                  </p:childTnLst>
                                </p:cTn>
                              </p:par>
                              <p:par>
                                <p:cTn id="82" presetID="42" presetClass="path" presetSubtype="0" accel="50000" decel="50000" fill="hold" grpId="1" nodeType="withEffect">
                                  <p:stCondLst>
                                    <p:cond delay="0"/>
                                  </p:stCondLst>
                                  <p:childTnLst>
                                    <p:animMotion origin="layout" path="M -4.16667E-6 3.17919E-6 L 0.00717 0.22844 " pathEditMode="relative" rAng="0" ptsTypes="AA">
                                      <p:cBhvr>
                                        <p:cTn id="83" dur="2000" fill="hold"/>
                                        <p:tgtEl>
                                          <p:spTgt spid="65"/>
                                        </p:tgtEl>
                                        <p:attrNameLst>
                                          <p:attrName>ppt_x</p:attrName>
                                          <p:attrName>ppt_y</p:attrName>
                                        </p:attrNameLst>
                                      </p:cBhvr>
                                      <p:rCtr x="4" y="114"/>
                                    </p:animMotion>
                                  </p:childTnLst>
                                </p:cTn>
                              </p:par>
                              <p:par>
                                <p:cTn id="84" presetID="42" presetClass="path" presetSubtype="0" accel="50000" decel="50000" fill="hold" nodeType="withEffect">
                                  <p:stCondLst>
                                    <p:cond delay="0"/>
                                  </p:stCondLst>
                                  <p:childTnLst>
                                    <p:animMotion origin="layout" path="M 1.26188E-6 -4.44444E-6 L 0.04141 0.30672 " pathEditMode="relative" rAng="0" ptsTypes="AA">
                                      <p:cBhvr>
                                        <p:cTn id="85" dur="800" fill="hold"/>
                                        <p:tgtEl>
                                          <p:spTgt spid="29"/>
                                        </p:tgtEl>
                                        <p:attrNameLst>
                                          <p:attrName>ppt_x</p:attrName>
                                          <p:attrName>ppt_y</p:attrName>
                                        </p:attrNameLst>
                                      </p:cBhvr>
                                      <p:rCtr x="2071" y="15324"/>
                                    </p:animMotion>
                                  </p:childTnLst>
                                </p:cTn>
                              </p:par>
                            </p:childTnLst>
                          </p:cTn>
                        </p:par>
                        <p:par>
                          <p:cTn id="86" fill="hold">
                            <p:stCondLst>
                              <p:cond delay="2000"/>
                            </p:stCondLst>
                            <p:childTnLst>
                              <p:par>
                                <p:cTn id="87" presetID="42" presetClass="path" presetSubtype="0" accel="50000" decel="50000" fill="hold" nodeType="afterEffect">
                                  <p:stCondLst>
                                    <p:cond delay="0"/>
                                  </p:stCondLst>
                                  <p:childTnLst>
                                    <p:animMotion origin="layout" path="M 0.04141 0.30672 L -0.02982 0.30625 " pathEditMode="relative" rAng="0" ptsTypes="AA">
                                      <p:cBhvr>
                                        <p:cTn id="88" dur="700" fill="hold"/>
                                        <p:tgtEl>
                                          <p:spTgt spid="29"/>
                                        </p:tgtEl>
                                        <p:attrNameLst>
                                          <p:attrName>ppt_x</p:attrName>
                                          <p:attrName>ppt_y</p:attrName>
                                        </p:attrNameLst>
                                      </p:cBhvr>
                                      <p:rCtr x="-3568" y="-23"/>
                                    </p:animMotion>
                                  </p:childTnLst>
                                </p:cTn>
                              </p:par>
                            </p:childTnLst>
                          </p:cTn>
                        </p:par>
                        <p:par>
                          <p:cTn id="89" fill="hold">
                            <p:stCondLst>
                              <p:cond delay="2700"/>
                            </p:stCondLst>
                            <p:childTnLst>
                              <p:par>
                                <p:cTn id="90" presetID="10" presetClass="entr" presetSubtype="0"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fade">
                                      <p:cBhvr>
                                        <p:cTn id="92" dur="500"/>
                                        <p:tgtEl>
                                          <p:spTgt spid="45"/>
                                        </p:tgtEl>
                                      </p:cBhvr>
                                    </p:animEffect>
                                  </p:childTnLst>
                                </p:cTn>
                              </p:par>
                            </p:childTnLst>
                          </p:cTn>
                        </p:par>
                        <p:par>
                          <p:cTn id="93" fill="hold">
                            <p:stCondLst>
                              <p:cond delay="3200"/>
                            </p:stCondLst>
                            <p:childTnLst>
                              <p:par>
                                <p:cTn id="94" presetID="1" presetClass="entr" presetSubtype="0"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childTnLst>
                                </p:cTn>
                              </p:par>
                            </p:childTnLst>
                          </p:cTn>
                        </p:par>
                        <p:par>
                          <p:cTn id="96" fill="hold">
                            <p:stCondLst>
                              <p:cond delay="3200"/>
                            </p:stCondLst>
                            <p:childTnLst>
                              <p:par>
                                <p:cTn id="97" presetID="22" presetClass="entr" presetSubtype="8" fill="hold" grpId="0" nodeType="afterEffect">
                                  <p:stCondLst>
                                    <p:cond delay="0"/>
                                  </p:stCondLst>
                                  <p:childTnLst>
                                    <p:set>
                                      <p:cBhvr>
                                        <p:cTn id="98" dur="1" fill="hold">
                                          <p:stCondLst>
                                            <p:cond delay="0"/>
                                          </p:stCondLst>
                                        </p:cTn>
                                        <p:tgtEl>
                                          <p:spTgt spid="34"/>
                                        </p:tgtEl>
                                        <p:attrNameLst>
                                          <p:attrName>style.visibility</p:attrName>
                                        </p:attrNameLst>
                                      </p:cBhvr>
                                      <p:to>
                                        <p:strVal val="visible"/>
                                      </p:to>
                                    </p:set>
                                    <p:animEffect transition="in" filter="wipe(left)">
                                      <p:cBhvr>
                                        <p:cTn id="99" dur="500"/>
                                        <p:tgtEl>
                                          <p:spTgt spid="34"/>
                                        </p:tgtEl>
                                      </p:cBhvr>
                                    </p:animEffect>
                                  </p:childTnLst>
                                </p:cTn>
                              </p:par>
                            </p:childTnLst>
                          </p:cTn>
                        </p:par>
                        <p:par>
                          <p:cTn id="100" fill="hold">
                            <p:stCondLst>
                              <p:cond delay="3700"/>
                            </p:stCondLst>
                            <p:childTnLst>
                              <p:par>
                                <p:cTn id="101" presetID="22" presetClass="entr" presetSubtype="8"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wipe(left)">
                                      <p:cBhvr>
                                        <p:cTn id="103" dur="500"/>
                                        <p:tgtEl>
                                          <p:spTgt spid="39"/>
                                        </p:tgtEl>
                                      </p:cBhvr>
                                    </p:animEffect>
                                  </p:childTnLst>
                                </p:cTn>
                              </p:par>
                            </p:childTnLst>
                          </p:cTn>
                        </p:par>
                        <p:par>
                          <p:cTn id="104" fill="hold">
                            <p:stCondLst>
                              <p:cond delay="4200"/>
                            </p:stCondLst>
                            <p:childTnLst>
                              <p:par>
                                <p:cTn id="105" presetID="22" presetClass="entr" presetSubtype="8" fill="hold" grpId="0" nodeType="afterEffect">
                                  <p:stCondLst>
                                    <p:cond delay="0"/>
                                  </p:stCondLst>
                                  <p:childTnLst>
                                    <p:set>
                                      <p:cBhvr>
                                        <p:cTn id="106" dur="1" fill="hold">
                                          <p:stCondLst>
                                            <p:cond delay="0"/>
                                          </p:stCondLst>
                                        </p:cTn>
                                        <p:tgtEl>
                                          <p:spTgt spid="40"/>
                                        </p:tgtEl>
                                        <p:attrNameLst>
                                          <p:attrName>style.visibility</p:attrName>
                                        </p:attrNameLst>
                                      </p:cBhvr>
                                      <p:to>
                                        <p:strVal val="visible"/>
                                      </p:to>
                                    </p:set>
                                    <p:animEffect transition="in" filter="wipe(left)">
                                      <p:cBhvr>
                                        <p:cTn id="107" dur="500"/>
                                        <p:tgtEl>
                                          <p:spTgt spid="40"/>
                                        </p:tgtEl>
                                      </p:cBhvr>
                                    </p:animEffect>
                                  </p:childTnLst>
                                </p:cTn>
                              </p:par>
                            </p:childTnLst>
                          </p:cTn>
                        </p:par>
                        <p:par>
                          <p:cTn id="108" fill="hold">
                            <p:stCondLst>
                              <p:cond delay="4700"/>
                            </p:stCondLst>
                            <p:childTnLst>
                              <p:par>
                                <p:cTn id="109" presetID="22" presetClass="entr" presetSubtype="8" fill="hold" grpId="0" nodeType="afterEffect">
                                  <p:stCondLst>
                                    <p:cond delay="0"/>
                                  </p:stCondLst>
                                  <p:childTnLst>
                                    <p:set>
                                      <p:cBhvr>
                                        <p:cTn id="110" dur="1" fill="hold">
                                          <p:stCondLst>
                                            <p:cond delay="0"/>
                                          </p:stCondLst>
                                        </p:cTn>
                                        <p:tgtEl>
                                          <p:spTgt spid="41"/>
                                        </p:tgtEl>
                                        <p:attrNameLst>
                                          <p:attrName>style.visibility</p:attrName>
                                        </p:attrNameLst>
                                      </p:cBhvr>
                                      <p:to>
                                        <p:strVal val="visible"/>
                                      </p:to>
                                    </p:set>
                                    <p:animEffect transition="in" filter="wipe(left)">
                                      <p:cBhvr>
                                        <p:cTn id="111" dur="500"/>
                                        <p:tgtEl>
                                          <p:spTgt spid="41"/>
                                        </p:tgtEl>
                                      </p:cBhvr>
                                    </p:animEffect>
                                  </p:childTnLst>
                                </p:cTn>
                              </p:par>
                            </p:childTnLst>
                          </p:cTn>
                        </p:par>
                        <p:par>
                          <p:cTn id="112" fill="hold">
                            <p:stCondLst>
                              <p:cond delay="5200"/>
                            </p:stCondLst>
                            <p:childTnLst>
                              <p:par>
                                <p:cTn id="113" presetID="22" presetClass="entr" presetSubtype="8" fill="hold" nodeType="after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wipe(left)">
                                      <p:cBhvr>
                                        <p:cTn id="115" dur="500"/>
                                        <p:tgtEl>
                                          <p:spTgt spid="80"/>
                                        </p:tgtEl>
                                      </p:cBhvr>
                                    </p:animEffect>
                                  </p:childTnLst>
                                </p:cTn>
                              </p:par>
                            </p:childTnLst>
                          </p:cTn>
                        </p:par>
                        <p:par>
                          <p:cTn id="116" fill="hold">
                            <p:stCondLst>
                              <p:cond delay="5700"/>
                            </p:stCondLst>
                            <p:childTnLst>
                              <p:par>
                                <p:cTn id="117" presetID="22" presetClass="entr" presetSubtype="4" fill="hold" nodeType="afterEffect">
                                  <p:stCondLst>
                                    <p:cond delay="0"/>
                                  </p:stCondLst>
                                  <p:childTnLst>
                                    <p:set>
                                      <p:cBhvr>
                                        <p:cTn id="118" dur="1" fill="hold">
                                          <p:stCondLst>
                                            <p:cond delay="0"/>
                                          </p:stCondLst>
                                        </p:cTn>
                                        <p:tgtEl>
                                          <p:spTgt spid="66"/>
                                        </p:tgtEl>
                                        <p:attrNameLst>
                                          <p:attrName>style.visibility</p:attrName>
                                        </p:attrNameLst>
                                      </p:cBhvr>
                                      <p:to>
                                        <p:strVal val="visible"/>
                                      </p:to>
                                    </p:set>
                                    <p:animEffect transition="in" filter="wipe(down)">
                                      <p:cBhvr>
                                        <p:cTn id="119" dur="500"/>
                                        <p:tgtEl>
                                          <p:spTgt spid="66"/>
                                        </p:tgtEl>
                                      </p:cBhvr>
                                    </p:animEffect>
                                  </p:childTnLst>
                                </p:cTn>
                              </p:par>
                            </p:childTnLst>
                          </p:cTn>
                        </p:par>
                        <p:par>
                          <p:cTn id="120" fill="hold">
                            <p:stCondLst>
                              <p:cond delay="6200"/>
                            </p:stCondLst>
                            <p:childTnLst>
                              <p:par>
                                <p:cTn id="121" presetID="22" presetClass="entr" presetSubtype="4" fill="hold" nodeType="afterEffect">
                                  <p:stCondLst>
                                    <p:cond delay="0"/>
                                  </p:stCondLst>
                                  <p:childTnLst>
                                    <p:set>
                                      <p:cBhvr>
                                        <p:cTn id="122" dur="1" fill="hold">
                                          <p:stCondLst>
                                            <p:cond delay="0"/>
                                          </p:stCondLst>
                                        </p:cTn>
                                        <p:tgtEl>
                                          <p:spTgt spid="67"/>
                                        </p:tgtEl>
                                        <p:attrNameLst>
                                          <p:attrName>style.visibility</p:attrName>
                                        </p:attrNameLst>
                                      </p:cBhvr>
                                      <p:to>
                                        <p:strVal val="visible"/>
                                      </p:to>
                                    </p:set>
                                    <p:animEffect transition="in" filter="wipe(down)">
                                      <p:cBhvr>
                                        <p:cTn id="123" dur="500"/>
                                        <p:tgtEl>
                                          <p:spTgt spid="67"/>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68"/>
                                        </p:tgtEl>
                                        <p:attrNameLst>
                                          <p:attrName>style.visibility</p:attrName>
                                        </p:attrNameLst>
                                      </p:cBhvr>
                                      <p:to>
                                        <p:strVal val="visible"/>
                                      </p:to>
                                    </p:set>
                                    <p:animEffect transition="in" filter="fade">
                                      <p:cBhvr>
                                        <p:cTn id="126" dur="500"/>
                                        <p:tgtEl>
                                          <p:spTgt spid="68"/>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69"/>
                                        </p:tgtEl>
                                        <p:attrNameLst>
                                          <p:attrName>style.visibility</p:attrName>
                                        </p:attrNameLst>
                                      </p:cBhvr>
                                      <p:to>
                                        <p:strVal val="visible"/>
                                      </p:to>
                                    </p:set>
                                    <p:animEffect transition="in" filter="fade">
                                      <p:cBhvr>
                                        <p:cTn id="129" dur="500"/>
                                        <p:tgtEl>
                                          <p:spTgt spid="69"/>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8" fill="hold" nodeType="clickEffect">
                                  <p:stCondLst>
                                    <p:cond delay="0"/>
                                  </p:stCondLst>
                                  <p:childTnLst>
                                    <p:set>
                                      <p:cBhvr>
                                        <p:cTn id="133" dur="1" fill="hold">
                                          <p:stCondLst>
                                            <p:cond delay="0"/>
                                          </p:stCondLst>
                                        </p:cTn>
                                        <p:tgtEl>
                                          <p:spTgt spid="63">
                                            <p:txEl>
                                              <p:pRg st="0" end="0"/>
                                            </p:txEl>
                                          </p:spTgt>
                                        </p:tgtEl>
                                        <p:attrNameLst>
                                          <p:attrName>style.visibility</p:attrName>
                                        </p:attrNameLst>
                                      </p:cBhvr>
                                      <p:to>
                                        <p:strVal val="visible"/>
                                      </p:to>
                                    </p:set>
                                    <p:animEffect transition="in" filter="wipe(left)">
                                      <p:cBhvr>
                                        <p:cTn id="134" dur="500"/>
                                        <p:tgtEl>
                                          <p:spTgt spid="63">
                                            <p:txEl>
                                              <p:pRg st="0" end="0"/>
                                            </p:txEl>
                                          </p:spTgt>
                                        </p:tgtEl>
                                      </p:cBhvr>
                                    </p:animEffect>
                                  </p:childTnLst>
                                </p:cTn>
                              </p:par>
                              <p:par>
                                <p:cTn id="135" presetID="22" presetClass="entr" presetSubtype="8" fill="hold" nodeType="withEffect">
                                  <p:stCondLst>
                                    <p:cond delay="0"/>
                                  </p:stCondLst>
                                  <p:childTnLst>
                                    <p:set>
                                      <p:cBhvr>
                                        <p:cTn id="136" dur="1" fill="hold">
                                          <p:stCondLst>
                                            <p:cond delay="0"/>
                                          </p:stCondLst>
                                        </p:cTn>
                                        <p:tgtEl>
                                          <p:spTgt spid="63">
                                            <p:txEl>
                                              <p:pRg st="1" end="1"/>
                                            </p:txEl>
                                          </p:spTgt>
                                        </p:tgtEl>
                                        <p:attrNameLst>
                                          <p:attrName>style.visibility</p:attrName>
                                        </p:attrNameLst>
                                      </p:cBhvr>
                                      <p:to>
                                        <p:strVal val="visible"/>
                                      </p:to>
                                    </p:set>
                                    <p:animEffect transition="in" filter="wipe(left)">
                                      <p:cBhvr>
                                        <p:cTn id="137" dur="500"/>
                                        <p:tgtEl>
                                          <p:spTgt spid="63">
                                            <p:txEl>
                                              <p:pRg st="1" end="1"/>
                                            </p:txEl>
                                          </p:spTgt>
                                        </p:tgtEl>
                                      </p:cBhvr>
                                    </p:animEffect>
                                  </p:childTnLst>
                                </p:cTn>
                              </p:par>
                              <p:par>
                                <p:cTn id="138" presetID="22" presetClass="entr" presetSubtype="8" fill="hold" nodeType="withEffect">
                                  <p:stCondLst>
                                    <p:cond delay="0"/>
                                  </p:stCondLst>
                                  <p:childTnLst>
                                    <p:set>
                                      <p:cBhvr>
                                        <p:cTn id="139" dur="1" fill="hold">
                                          <p:stCondLst>
                                            <p:cond delay="0"/>
                                          </p:stCondLst>
                                        </p:cTn>
                                        <p:tgtEl>
                                          <p:spTgt spid="63">
                                            <p:txEl>
                                              <p:pRg st="2" end="2"/>
                                            </p:txEl>
                                          </p:spTgt>
                                        </p:tgtEl>
                                        <p:attrNameLst>
                                          <p:attrName>style.visibility</p:attrName>
                                        </p:attrNameLst>
                                      </p:cBhvr>
                                      <p:to>
                                        <p:strVal val="visible"/>
                                      </p:to>
                                    </p:set>
                                    <p:animEffect transition="in" filter="wipe(left)">
                                      <p:cBhvr>
                                        <p:cTn id="140" dur="500"/>
                                        <p:tgtEl>
                                          <p:spTgt spid="63">
                                            <p:txEl>
                                              <p:pRg st="2" end="2"/>
                                            </p:txEl>
                                          </p:spTgt>
                                        </p:tgtEl>
                                      </p:cBhvr>
                                    </p:animEffect>
                                  </p:childTnLst>
                                </p:cTn>
                              </p:par>
                              <p:par>
                                <p:cTn id="141" presetID="22" presetClass="entr" presetSubtype="8" fill="hold" nodeType="withEffect">
                                  <p:stCondLst>
                                    <p:cond delay="0"/>
                                  </p:stCondLst>
                                  <p:childTnLst>
                                    <p:set>
                                      <p:cBhvr>
                                        <p:cTn id="142" dur="1" fill="hold">
                                          <p:stCondLst>
                                            <p:cond delay="0"/>
                                          </p:stCondLst>
                                        </p:cTn>
                                        <p:tgtEl>
                                          <p:spTgt spid="63">
                                            <p:txEl>
                                              <p:pRg st="3" end="3"/>
                                            </p:txEl>
                                          </p:spTgt>
                                        </p:tgtEl>
                                        <p:attrNameLst>
                                          <p:attrName>style.visibility</p:attrName>
                                        </p:attrNameLst>
                                      </p:cBhvr>
                                      <p:to>
                                        <p:strVal val="visible"/>
                                      </p:to>
                                    </p:set>
                                    <p:animEffect transition="in" filter="wipe(left)">
                                      <p:cBhvr>
                                        <p:cTn id="143" dur="500"/>
                                        <p:tgtEl>
                                          <p:spTgt spid="63">
                                            <p:txEl>
                                              <p:pRg st="3" end="3"/>
                                            </p:txEl>
                                          </p:spTgt>
                                        </p:tgtEl>
                                      </p:cBhvr>
                                    </p:animEffect>
                                  </p:childTnLst>
                                </p:cTn>
                              </p:par>
                              <p:par>
                                <p:cTn id="144" presetID="22" presetClass="entr" presetSubtype="8" fill="hold" nodeType="withEffect">
                                  <p:stCondLst>
                                    <p:cond delay="0"/>
                                  </p:stCondLst>
                                  <p:childTnLst>
                                    <p:set>
                                      <p:cBhvr>
                                        <p:cTn id="145" dur="1" fill="hold">
                                          <p:stCondLst>
                                            <p:cond delay="0"/>
                                          </p:stCondLst>
                                        </p:cTn>
                                        <p:tgtEl>
                                          <p:spTgt spid="63">
                                            <p:txEl>
                                              <p:pRg st="4" end="4"/>
                                            </p:txEl>
                                          </p:spTgt>
                                        </p:tgtEl>
                                        <p:attrNameLst>
                                          <p:attrName>style.visibility</p:attrName>
                                        </p:attrNameLst>
                                      </p:cBhvr>
                                      <p:to>
                                        <p:strVal val="visible"/>
                                      </p:to>
                                    </p:set>
                                    <p:animEffect transition="in" filter="wipe(left)">
                                      <p:cBhvr>
                                        <p:cTn id="146" dur="500"/>
                                        <p:tgtEl>
                                          <p:spTgt spid="63">
                                            <p:txEl>
                                              <p:pRg st="4" end="4"/>
                                            </p:txEl>
                                          </p:spTgt>
                                        </p:tgtEl>
                                      </p:cBhvr>
                                    </p:animEffect>
                                  </p:childTnLst>
                                </p:cTn>
                              </p:par>
                              <p:par>
                                <p:cTn id="147" presetID="22" presetClass="entr" presetSubtype="8" fill="hold" nodeType="withEffect">
                                  <p:stCondLst>
                                    <p:cond delay="0"/>
                                  </p:stCondLst>
                                  <p:childTnLst>
                                    <p:set>
                                      <p:cBhvr>
                                        <p:cTn id="148" dur="1" fill="hold">
                                          <p:stCondLst>
                                            <p:cond delay="0"/>
                                          </p:stCondLst>
                                        </p:cTn>
                                        <p:tgtEl>
                                          <p:spTgt spid="63">
                                            <p:txEl>
                                              <p:pRg st="5" end="5"/>
                                            </p:txEl>
                                          </p:spTgt>
                                        </p:tgtEl>
                                        <p:attrNameLst>
                                          <p:attrName>style.visibility</p:attrName>
                                        </p:attrNameLst>
                                      </p:cBhvr>
                                      <p:to>
                                        <p:strVal val="visible"/>
                                      </p:to>
                                    </p:set>
                                    <p:animEffect transition="in" filter="wipe(left)">
                                      <p:cBhvr>
                                        <p:cTn id="149" dur="500"/>
                                        <p:tgtEl>
                                          <p:spTgt spid="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2" grpId="0"/>
      <p:bldP spid="23" grpId="0"/>
      <p:bldP spid="25" grpId="0"/>
      <p:bldP spid="34" grpId="0"/>
      <p:bldP spid="39" grpId="0"/>
      <p:bldP spid="40" grpId="0"/>
      <p:bldP spid="41" grpId="0"/>
      <p:bldP spid="45" grpId="0"/>
      <p:bldP spid="52" grpId="0"/>
      <p:bldP spid="53" grpId="0"/>
      <p:bldP spid="65" grpId="0"/>
      <p:bldP spid="65" grpId="1"/>
      <p:bldP spid="68" grpId="0"/>
      <p:bldP spid="69" grpId="0"/>
      <p:bldP spid="70" grpId="0" animBg="1"/>
      <p:bldP spid="72" grpId="0" animBg="1"/>
      <p:bldP spid="7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t>New Use Cases</a:t>
            </a:r>
            <a:endParaRPr lang="en-US" dirty="0"/>
          </a:p>
        </p:txBody>
      </p:sp>
      <p:sp>
        <p:nvSpPr>
          <p:cNvPr id="12" name="Rectangle 11"/>
          <p:cNvSpPr/>
          <p:nvPr/>
        </p:nvSpPr>
        <p:spPr bwMode="auto">
          <a:xfrm>
            <a:off x="8830389" y="1303424"/>
            <a:ext cx="2656490" cy="1299507"/>
          </a:xfrm>
          <a:prstGeom prst="rect">
            <a:avLst/>
          </a:prstGeom>
          <a:solidFill>
            <a:schemeClr val="accent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0" tIns="45715" rIns="91430" bIns="45715" numCol="1" rtlCol="0" anchor="ctr" anchorCtr="0" compatLnSpc="1">
            <a:prstTxWarp prst="textNoShape">
              <a:avLst/>
            </a:prstTxWarp>
          </a:bodyPr>
          <a:lstStyle/>
          <a:p>
            <a:pPr algn="ctr" defTabSz="914037"/>
            <a:endParaRPr lang="en-US" sz="2200" dirty="0">
              <a:solidFill>
                <a:srgbClr val="FFFFFF"/>
              </a:solidFill>
            </a:endParaRPr>
          </a:p>
        </p:txBody>
      </p:sp>
      <p:sp>
        <p:nvSpPr>
          <p:cNvPr id="13" name="Rectangle 12"/>
          <p:cNvSpPr/>
          <p:nvPr/>
        </p:nvSpPr>
        <p:spPr>
          <a:xfrm>
            <a:off x="9289741" y="1717461"/>
            <a:ext cx="1640435" cy="461659"/>
          </a:xfrm>
          <a:prstGeom prst="rect">
            <a:avLst/>
          </a:prstGeom>
        </p:spPr>
        <p:txBody>
          <a:bodyPr wrap="none" lIns="91433" tIns="45717" rIns="91433" bIns="45717">
            <a:spAutoFit/>
          </a:bodyPr>
          <a:lstStyle/>
          <a:p>
            <a:pPr algn="ctr"/>
            <a:r>
              <a:rPr lang="en-US" sz="2400" dirty="0">
                <a:solidFill>
                  <a:srgbClr val="FFFFFF"/>
                </a:solidFill>
                <a:latin typeface="Segoe UI Light" pitchFamily="34" charset="0"/>
                <a:ea typeface="Segoe UI" pitchFamily="34" charset="0"/>
                <a:cs typeface="Segoe UI" pitchFamily="34" charset="0"/>
              </a:rPr>
              <a:t>Shared PCs</a:t>
            </a:r>
          </a:p>
        </p:txBody>
      </p:sp>
      <p:sp>
        <p:nvSpPr>
          <p:cNvPr id="9" name="Rectangle 8"/>
          <p:cNvSpPr/>
          <p:nvPr/>
        </p:nvSpPr>
        <p:spPr bwMode="auto">
          <a:xfrm>
            <a:off x="570949" y="3244754"/>
            <a:ext cx="2656490" cy="1299507"/>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0" tIns="45715" rIns="91430" bIns="45715" numCol="1" rtlCol="0" anchor="ctr" anchorCtr="0" compatLnSpc="1">
            <a:prstTxWarp prst="textNoShape">
              <a:avLst/>
            </a:prstTxWarp>
          </a:bodyPr>
          <a:lstStyle/>
          <a:p>
            <a:pPr algn="ctr" defTabSz="914037"/>
            <a:endParaRPr lang="en-US" sz="2200" dirty="0">
              <a:solidFill>
                <a:srgbClr val="FFFFFF"/>
              </a:solidFill>
            </a:endParaRPr>
          </a:p>
        </p:txBody>
      </p:sp>
      <p:sp>
        <p:nvSpPr>
          <p:cNvPr id="14" name="Rectangle 13"/>
          <p:cNvSpPr/>
          <p:nvPr/>
        </p:nvSpPr>
        <p:spPr>
          <a:xfrm>
            <a:off x="1057559" y="3658791"/>
            <a:ext cx="1683267" cy="461659"/>
          </a:xfrm>
          <a:prstGeom prst="rect">
            <a:avLst/>
          </a:prstGeom>
        </p:spPr>
        <p:txBody>
          <a:bodyPr wrap="none" lIns="91433" tIns="45717" rIns="91433" bIns="45717">
            <a:spAutoFit/>
          </a:bodyPr>
          <a:lstStyle/>
          <a:p>
            <a:pPr algn="ctr"/>
            <a:r>
              <a:rPr lang="en-US" sz="2400" dirty="0">
                <a:solidFill>
                  <a:srgbClr val="FFFFFF"/>
                </a:solidFill>
                <a:latin typeface="Segoe UI Light" pitchFamily="34" charset="0"/>
                <a:ea typeface="Segoe UI" pitchFamily="34" charset="0"/>
                <a:cs typeface="Segoe UI" pitchFamily="34" charset="0"/>
              </a:rPr>
              <a:t>Contractors</a:t>
            </a:r>
          </a:p>
        </p:txBody>
      </p:sp>
      <p:sp>
        <p:nvSpPr>
          <p:cNvPr id="11" name="Rectangle 10"/>
          <p:cNvSpPr/>
          <p:nvPr/>
        </p:nvSpPr>
        <p:spPr bwMode="auto">
          <a:xfrm>
            <a:off x="6077243" y="3244754"/>
            <a:ext cx="2656490" cy="1299507"/>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0" tIns="45715" rIns="91430" bIns="45715" numCol="1" rtlCol="0" anchor="ctr" anchorCtr="0" compatLnSpc="1">
            <a:prstTxWarp prst="textNoShape">
              <a:avLst/>
            </a:prstTxWarp>
          </a:bodyPr>
          <a:lstStyle/>
          <a:p>
            <a:pPr algn="ctr" defTabSz="914037"/>
            <a:endParaRPr lang="en-US" sz="2200" dirty="0">
              <a:solidFill>
                <a:srgbClr val="910091">
                  <a:lumMod val="75000"/>
                </a:srgbClr>
              </a:solidFill>
            </a:endParaRPr>
          </a:p>
        </p:txBody>
      </p:sp>
      <p:sp>
        <p:nvSpPr>
          <p:cNvPr id="15" name="Rectangle 14"/>
          <p:cNvSpPr/>
          <p:nvPr/>
        </p:nvSpPr>
        <p:spPr>
          <a:xfrm>
            <a:off x="6218868" y="3479011"/>
            <a:ext cx="2412959" cy="830991"/>
          </a:xfrm>
          <a:prstGeom prst="rect">
            <a:avLst/>
          </a:prstGeom>
        </p:spPr>
        <p:txBody>
          <a:bodyPr wrap="square" lIns="91433" tIns="45717" rIns="91433" bIns="45717">
            <a:spAutoFit/>
          </a:bodyPr>
          <a:lstStyle/>
          <a:p>
            <a:pPr algn="ctr"/>
            <a:r>
              <a:rPr lang="en-US" sz="2400" dirty="0">
                <a:solidFill>
                  <a:srgbClr val="FFFFFF"/>
                </a:solidFill>
                <a:latin typeface="Segoe UI Light" pitchFamily="34" charset="0"/>
                <a:ea typeface="Segoe UI" pitchFamily="34" charset="0"/>
                <a:cs typeface="Segoe UI" pitchFamily="34" charset="0"/>
              </a:rPr>
              <a:t>Travel </a:t>
            </a:r>
            <a:r>
              <a:rPr lang="en-US" sz="2400" dirty="0" smtClean="0">
                <a:solidFill>
                  <a:srgbClr val="FFFFFF"/>
                </a:solidFill>
                <a:latin typeface="Segoe UI Light" pitchFamily="34" charset="0"/>
                <a:ea typeface="Segoe UI" pitchFamily="34" charset="0"/>
                <a:cs typeface="Segoe UI" pitchFamily="34" charset="0"/>
              </a:rPr>
              <a:t>Light / Work from Home</a:t>
            </a:r>
            <a:endParaRPr lang="en-US" sz="2400" dirty="0">
              <a:solidFill>
                <a:srgbClr val="FFFFFF"/>
              </a:solidFill>
              <a:latin typeface="Segoe UI Light" pitchFamily="34" charset="0"/>
              <a:ea typeface="Segoe UI" pitchFamily="34" charset="0"/>
              <a:cs typeface="Segoe UI" pitchFamily="34" charset="0"/>
            </a:endParaRPr>
          </a:p>
        </p:txBody>
      </p:sp>
      <p:grpSp>
        <p:nvGrpSpPr>
          <p:cNvPr id="16" name="Group 15"/>
          <p:cNvGrpSpPr/>
          <p:nvPr/>
        </p:nvGrpSpPr>
        <p:grpSpPr>
          <a:xfrm>
            <a:off x="8830389" y="2707576"/>
            <a:ext cx="2656490" cy="1836686"/>
            <a:chOff x="6024533" y="4347896"/>
            <a:chExt cx="3353804" cy="2318806"/>
          </a:xfrm>
        </p:grpSpPr>
        <p:pic>
          <p:nvPicPr>
            <p:cNvPr id="17" name="Picture 2" descr="C:\Users\v-junyo\Dropbox\ZumTeam\Windows\Fei\Flex Deck\iStock_000012328337Larg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099" r="3243"/>
            <a:stretch/>
          </p:blipFill>
          <p:spPr bwMode="auto">
            <a:xfrm>
              <a:off x="6024533" y="4347896"/>
              <a:ext cx="3353804" cy="231880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C:\Users\v-junyo\Dropbox\ZumTeam\Windows\Fei\Flex Deck\iStock_000017917890Medium.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95" b="98231" l="177" r="100000"/>
                      </a14:imgEffect>
                    </a14:imgLayer>
                  </a14:imgProps>
                </a:ext>
                <a:ext uri="{28A0092B-C50C-407E-A947-70E740481C1C}">
                  <a14:useLocalDpi xmlns:a14="http://schemas.microsoft.com/office/drawing/2010/main" val="0"/>
                </a:ext>
              </a:extLst>
            </a:blip>
            <a:srcRect l="-3692" t="9506" r="28429" b="37072"/>
            <a:stretch/>
          </p:blipFill>
          <p:spPr bwMode="auto">
            <a:xfrm>
              <a:off x="7235976" y="4347896"/>
              <a:ext cx="2142361" cy="2318806"/>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Rectangle 9"/>
          <p:cNvSpPr/>
          <p:nvPr/>
        </p:nvSpPr>
        <p:spPr bwMode="auto">
          <a:xfrm>
            <a:off x="3324096" y="1311320"/>
            <a:ext cx="2656490" cy="1299507"/>
          </a:xfrm>
          <a:prstGeom prst="rect">
            <a:avLst/>
          </a:prstGeom>
          <a:solidFill>
            <a:schemeClr val="accent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0" tIns="45715" rIns="91430" bIns="45715" numCol="1" rtlCol="0" anchor="ctr" anchorCtr="0" compatLnSpc="1">
            <a:prstTxWarp prst="textNoShape">
              <a:avLst/>
            </a:prstTxWarp>
          </a:bodyPr>
          <a:lstStyle/>
          <a:p>
            <a:pPr algn="ctr" defTabSz="914037"/>
            <a:endParaRPr lang="en-US" sz="2200" dirty="0">
              <a:solidFill>
                <a:srgbClr val="FFFFFF"/>
              </a:solidFill>
            </a:endParaRPr>
          </a:p>
        </p:txBody>
      </p:sp>
      <p:sp>
        <p:nvSpPr>
          <p:cNvPr id="19" name="Rectangle 18"/>
          <p:cNvSpPr/>
          <p:nvPr/>
        </p:nvSpPr>
        <p:spPr>
          <a:xfrm>
            <a:off x="3405930" y="1336788"/>
            <a:ext cx="2451378" cy="1200323"/>
          </a:xfrm>
          <a:prstGeom prst="rect">
            <a:avLst/>
          </a:prstGeom>
        </p:spPr>
        <p:txBody>
          <a:bodyPr wrap="square" lIns="91433" tIns="45717" rIns="91433" bIns="45717">
            <a:spAutoFit/>
          </a:bodyPr>
          <a:lstStyle/>
          <a:p>
            <a:pPr algn="ctr"/>
            <a:r>
              <a:rPr lang="en-US" sz="2400" dirty="0">
                <a:solidFill>
                  <a:srgbClr val="FFFFFF"/>
                </a:solidFill>
                <a:latin typeface="Segoe UI Light" pitchFamily="34" charset="0"/>
                <a:ea typeface="Segoe UI" pitchFamily="34" charset="0"/>
                <a:cs typeface="Segoe UI" pitchFamily="34" charset="0"/>
              </a:rPr>
              <a:t>Bring Your</a:t>
            </a:r>
            <a:br>
              <a:rPr lang="en-US" sz="2400" dirty="0">
                <a:solidFill>
                  <a:srgbClr val="FFFFFF"/>
                </a:solidFill>
                <a:latin typeface="Segoe UI Light" pitchFamily="34" charset="0"/>
                <a:ea typeface="Segoe UI" pitchFamily="34" charset="0"/>
                <a:cs typeface="Segoe UI" pitchFamily="34" charset="0"/>
              </a:rPr>
            </a:br>
            <a:r>
              <a:rPr lang="en-US" sz="2400" dirty="0">
                <a:solidFill>
                  <a:srgbClr val="FFFFFF"/>
                </a:solidFill>
                <a:latin typeface="Segoe UI Light" pitchFamily="34" charset="0"/>
                <a:ea typeface="Segoe UI" pitchFamily="34" charset="0"/>
                <a:cs typeface="Segoe UI" pitchFamily="34" charset="0"/>
              </a:rPr>
              <a:t>Own </a:t>
            </a:r>
            <a:r>
              <a:rPr lang="en-US" sz="2400" dirty="0" smtClean="0">
                <a:solidFill>
                  <a:srgbClr val="FFFFFF"/>
                </a:solidFill>
                <a:latin typeface="Segoe UI Light" pitchFamily="34" charset="0"/>
                <a:ea typeface="Segoe UI" pitchFamily="34" charset="0"/>
                <a:cs typeface="Segoe UI" pitchFamily="34" charset="0"/>
              </a:rPr>
              <a:t>Device </a:t>
            </a:r>
          </a:p>
          <a:p>
            <a:pPr algn="ctr"/>
            <a:r>
              <a:rPr lang="en-US" sz="2400" dirty="0" smtClean="0">
                <a:solidFill>
                  <a:srgbClr val="FFFFFF"/>
                </a:solidFill>
                <a:latin typeface="Segoe UI Light" pitchFamily="34" charset="0"/>
                <a:ea typeface="Segoe UI" pitchFamily="34" charset="0"/>
                <a:cs typeface="Segoe UI" pitchFamily="34" charset="0"/>
              </a:rPr>
              <a:t>(at work)</a:t>
            </a:r>
            <a:endParaRPr lang="en-US" sz="2400" dirty="0">
              <a:solidFill>
                <a:srgbClr val="FFFFFF"/>
              </a:solidFill>
              <a:latin typeface="Segoe UI Light" pitchFamily="34" charset="0"/>
              <a:ea typeface="Segoe UI" pitchFamily="34" charset="0"/>
              <a:cs typeface="Segoe UI" pitchFamily="34" charset="0"/>
            </a:endParaRPr>
          </a:p>
        </p:txBody>
      </p:sp>
      <p:pic>
        <p:nvPicPr>
          <p:cNvPr id="21"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077243" y="1336951"/>
            <a:ext cx="2656490" cy="176963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p:cNvSpPr/>
          <p:nvPr/>
        </p:nvSpPr>
        <p:spPr>
          <a:xfrm>
            <a:off x="746619" y="5048371"/>
            <a:ext cx="2229149" cy="369332"/>
          </a:xfrm>
          <a:prstGeom prst="rect">
            <a:avLst/>
          </a:prstGeom>
        </p:spPr>
        <p:txBody>
          <a:bodyPr wrap="square">
            <a:spAutoFit/>
          </a:bodyPr>
          <a:lstStyle/>
          <a:p>
            <a:pPr marL="53975" lvl="1" defTabSz="1218855" fontAlgn="base">
              <a:spcAft>
                <a:spcPct val="0"/>
              </a:spcAft>
              <a:buClr>
                <a:srgbClr val="000000">
                  <a:lumMod val="75000"/>
                  <a:lumOff val="25000"/>
                </a:srgbClr>
              </a:buClr>
              <a:buSzPct val="90000"/>
              <a:defRPr/>
            </a:pPr>
            <a:r>
              <a:rPr lang="en-US"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t>SA*/VDA license</a:t>
            </a:r>
          </a:p>
        </p:txBody>
      </p:sp>
      <p:sp>
        <p:nvSpPr>
          <p:cNvPr id="36" name="Rectangle 35"/>
          <p:cNvSpPr/>
          <p:nvPr/>
        </p:nvSpPr>
        <p:spPr>
          <a:xfrm>
            <a:off x="3482989" y="5048371"/>
            <a:ext cx="2557084" cy="923330"/>
          </a:xfrm>
          <a:prstGeom prst="rect">
            <a:avLst/>
          </a:prstGeom>
        </p:spPr>
        <p:txBody>
          <a:bodyPr wrap="square">
            <a:spAutoFit/>
          </a:bodyPr>
          <a:lstStyle/>
          <a:p>
            <a:pPr marL="53975" lvl="1" defTabSz="1218855" fontAlgn="base">
              <a:spcAft>
                <a:spcPct val="0"/>
              </a:spcAft>
              <a:buClr>
                <a:srgbClr val="000000">
                  <a:lumMod val="75000"/>
                  <a:lumOff val="25000"/>
                </a:srgbClr>
              </a:buClr>
              <a:buSzPct val="90000"/>
              <a:defRPr/>
            </a:pPr>
            <a:r>
              <a:rPr lang="en-US"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t>(For primary device)</a:t>
            </a:r>
            <a:endParaRPr lang="en-US"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endParaRPr>
          </a:p>
          <a:p>
            <a:pPr marL="53975" lvl="1" defTabSz="1218855" fontAlgn="base">
              <a:spcAft>
                <a:spcPct val="0"/>
              </a:spcAft>
              <a:buClr>
                <a:srgbClr val="000000">
                  <a:lumMod val="75000"/>
                  <a:lumOff val="25000"/>
                </a:srgbClr>
              </a:buClr>
              <a:buSzPct val="90000"/>
              <a:defRPr/>
            </a:pPr>
            <a:r>
              <a:rPr lang="en-US"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t>SA*/VDA license</a:t>
            </a:r>
          </a:p>
          <a:p>
            <a:pPr marL="53975" lvl="1" defTabSz="1218855" fontAlgn="base">
              <a:spcAft>
                <a:spcPct val="0"/>
              </a:spcAft>
              <a:buClr>
                <a:srgbClr val="000000">
                  <a:lumMod val="75000"/>
                  <a:lumOff val="25000"/>
                </a:srgbClr>
              </a:buClr>
              <a:buSzPct val="90000"/>
              <a:defRPr/>
            </a:pPr>
            <a:endParaRPr lang="en-US"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endParaRPr>
          </a:p>
        </p:txBody>
      </p:sp>
      <p:sp>
        <p:nvSpPr>
          <p:cNvPr id="38" name="Rectangle 37"/>
          <p:cNvSpPr/>
          <p:nvPr/>
        </p:nvSpPr>
        <p:spPr>
          <a:xfrm>
            <a:off x="6276772" y="5048371"/>
            <a:ext cx="2364681" cy="646331"/>
          </a:xfrm>
          <a:prstGeom prst="rect">
            <a:avLst/>
          </a:prstGeom>
        </p:spPr>
        <p:txBody>
          <a:bodyPr wrap="square">
            <a:spAutoFit/>
          </a:bodyPr>
          <a:lstStyle/>
          <a:p>
            <a:pPr marL="53975" lvl="1" defTabSz="1218855" fontAlgn="base">
              <a:spcAft>
                <a:spcPct val="0"/>
              </a:spcAft>
              <a:buClr>
                <a:srgbClr val="000000">
                  <a:lumMod val="75000"/>
                  <a:lumOff val="25000"/>
                </a:srgbClr>
              </a:buClr>
              <a:buSzPct val="90000"/>
              <a:defRPr/>
            </a:pPr>
            <a:r>
              <a:rPr lang="en-US"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t>SA*/VDA roaming use rights</a:t>
            </a:r>
          </a:p>
        </p:txBody>
      </p:sp>
      <p:sp>
        <p:nvSpPr>
          <p:cNvPr id="40" name="Rectangle 39"/>
          <p:cNvSpPr/>
          <p:nvPr/>
        </p:nvSpPr>
        <p:spPr>
          <a:xfrm>
            <a:off x="9130770" y="5048371"/>
            <a:ext cx="1823629" cy="369332"/>
          </a:xfrm>
          <a:prstGeom prst="rect">
            <a:avLst/>
          </a:prstGeom>
        </p:spPr>
        <p:txBody>
          <a:bodyPr wrap="square">
            <a:spAutoFit/>
          </a:bodyPr>
          <a:lstStyle/>
          <a:p>
            <a:pPr marL="53975" lvl="1" defTabSz="1218855" fontAlgn="base">
              <a:spcAft>
                <a:spcPct val="0"/>
              </a:spcAft>
              <a:buClr>
                <a:srgbClr val="000000">
                  <a:lumMod val="75000"/>
                  <a:lumOff val="25000"/>
                </a:srgbClr>
              </a:buClr>
              <a:buSzPct val="90000"/>
              <a:defRPr/>
            </a:pPr>
            <a:r>
              <a:rPr lang="en-US"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t>SA*/VDA license</a:t>
            </a:r>
          </a:p>
        </p:txBody>
      </p:sp>
      <p:pic>
        <p:nvPicPr>
          <p:cNvPr id="25" name="Picture 8"/>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303374" y="2741103"/>
            <a:ext cx="2656490" cy="1769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570949" y="1336952"/>
            <a:ext cx="2656490" cy="1769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5"/>
          <p:cNvGrpSpPr/>
          <p:nvPr/>
        </p:nvGrpSpPr>
        <p:grpSpPr>
          <a:xfrm>
            <a:off x="570949" y="4747041"/>
            <a:ext cx="10915930" cy="293615"/>
            <a:chOff x="570949" y="4689446"/>
            <a:chExt cx="10915930" cy="293615"/>
          </a:xfrm>
        </p:grpSpPr>
        <p:cxnSp>
          <p:nvCxnSpPr>
            <p:cNvPr id="4" name="Straight Connector 3"/>
            <p:cNvCxnSpPr/>
            <p:nvPr/>
          </p:nvCxnSpPr>
          <p:spPr>
            <a:xfrm>
              <a:off x="570949" y="4764947"/>
              <a:ext cx="10915930" cy="0"/>
            </a:xfrm>
            <a:prstGeom prst="line">
              <a:avLst/>
            </a:prstGeom>
            <a:ln>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useBgFill="1">
          <p:nvSpPr>
            <p:cNvPr id="5" name="Rectangle 4"/>
            <p:cNvSpPr/>
            <p:nvPr/>
          </p:nvSpPr>
          <p:spPr bwMode="auto">
            <a:xfrm>
              <a:off x="5285962" y="4689446"/>
              <a:ext cx="1483954" cy="293615"/>
            </a:xfrm>
            <a:prstGeom prst="rect">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dirty="0" smtClean="0">
                  <a:solidFill>
                    <a:srgbClr val="000000">
                      <a:lumMod val="65000"/>
                      <a:lumOff val="35000"/>
                    </a:srgbClr>
                  </a:solidFill>
                  <a:ea typeface="Segoe UI" pitchFamily="34" charset="0"/>
                  <a:cs typeface="Segoe UI" pitchFamily="34" charset="0"/>
                </a:rPr>
                <a:t>Licensing</a:t>
              </a:r>
            </a:p>
          </p:txBody>
        </p:sp>
      </p:grpSp>
      <p:sp>
        <p:nvSpPr>
          <p:cNvPr id="7" name="Rectangle 6"/>
          <p:cNvSpPr/>
          <p:nvPr/>
        </p:nvSpPr>
        <p:spPr bwMode="auto">
          <a:xfrm>
            <a:off x="570949" y="5122416"/>
            <a:ext cx="234394" cy="23439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32" name="Rectangle 31"/>
          <p:cNvSpPr/>
          <p:nvPr/>
        </p:nvSpPr>
        <p:spPr bwMode="auto">
          <a:xfrm>
            <a:off x="3324096" y="5122416"/>
            <a:ext cx="234394" cy="234394"/>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34" name="Rectangle 33"/>
          <p:cNvSpPr/>
          <p:nvPr/>
        </p:nvSpPr>
        <p:spPr bwMode="auto">
          <a:xfrm>
            <a:off x="3324096" y="5854504"/>
            <a:ext cx="234394" cy="234394"/>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3" name="Rectangle 22"/>
          <p:cNvSpPr/>
          <p:nvPr/>
        </p:nvSpPr>
        <p:spPr>
          <a:xfrm>
            <a:off x="3484227" y="5790899"/>
            <a:ext cx="2496359" cy="923330"/>
          </a:xfrm>
          <a:prstGeom prst="rect">
            <a:avLst/>
          </a:prstGeom>
        </p:spPr>
        <p:txBody>
          <a:bodyPr wrap="square">
            <a:spAutoFit/>
          </a:bodyPr>
          <a:lstStyle/>
          <a:p>
            <a:pPr marL="53975" lvl="1" defTabSz="1218855" fontAlgn="base">
              <a:spcAft>
                <a:spcPct val="0"/>
              </a:spcAft>
              <a:buClr>
                <a:srgbClr val="000000">
                  <a:lumMod val="75000"/>
                  <a:lumOff val="25000"/>
                </a:srgbClr>
              </a:buClr>
              <a:buSzPct val="90000"/>
              <a:defRPr/>
            </a:pPr>
            <a:r>
              <a:rPr lang="en-US"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t>(For secondary device)</a:t>
            </a:r>
            <a:endParaRPr lang="en-US"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endParaRPr>
          </a:p>
          <a:p>
            <a:pPr marL="53975" lvl="1" defTabSz="1218855" fontAlgn="base">
              <a:spcAft>
                <a:spcPct val="0"/>
              </a:spcAft>
              <a:buClr>
                <a:srgbClr val="000000">
                  <a:lumMod val="75000"/>
                  <a:lumOff val="25000"/>
                </a:srgbClr>
              </a:buClr>
              <a:buSzPct val="90000"/>
              <a:defRPr/>
            </a:pPr>
            <a:r>
              <a:rPr lang="en-US"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t>Companion Device Add-on**</a:t>
            </a:r>
            <a:endParaRPr lang="en-US"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endParaRPr>
          </a:p>
        </p:txBody>
      </p:sp>
      <p:sp>
        <p:nvSpPr>
          <p:cNvPr id="37" name="Rectangle 36"/>
          <p:cNvSpPr/>
          <p:nvPr/>
        </p:nvSpPr>
        <p:spPr bwMode="auto">
          <a:xfrm>
            <a:off x="6111297" y="5122416"/>
            <a:ext cx="234394" cy="23439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39" name="Rectangle 38"/>
          <p:cNvSpPr/>
          <p:nvPr/>
        </p:nvSpPr>
        <p:spPr bwMode="auto">
          <a:xfrm>
            <a:off x="8975242" y="5122416"/>
            <a:ext cx="234394" cy="234394"/>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3" name="TextBox 2"/>
          <p:cNvSpPr txBox="1"/>
          <p:nvPr/>
        </p:nvSpPr>
        <p:spPr>
          <a:xfrm>
            <a:off x="9285041" y="6287456"/>
            <a:ext cx="2743764" cy="369332"/>
          </a:xfrm>
          <a:prstGeom prst="rect">
            <a:avLst/>
          </a:prstGeom>
          <a:noFill/>
        </p:spPr>
        <p:txBody>
          <a:bodyPr wrap="none" lIns="0" tIns="0" rIns="0" bIns="0" rtlCol="0">
            <a:spAutoFit/>
          </a:bodyPr>
          <a:lstStyle/>
          <a:p>
            <a:r>
              <a:rPr lang="en-US" sz="1200" dirty="0" smtClean="0">
                <a:gradFill>
                  <a:gsLst>
                    <a:gs pos="0">
                      <a:srgbClr val="000000">
                        <a:lumMod val="75000"/>
                        <a:lumOff val="25000"/>
                      </a:srgbClr>
                    </a:gs>
                    <a:gs pos="80000">
                      <a:srgbClr val="000000">
                        <a:lumMod val="65000"/>
                        <a:lumOff val="35000"/>
                      </a:srgbClr>
                    </a:gs>
                  </a:gsLst>
                  <a:lin ang="16200000" scaled="0"/>
                </a:gradFill>
                <a:latin typeface="Segoe UI Light" pitchFamily="34" charset="0"/>
              </a:rPr>
              <a:t>* Requires qualifying OS for SA</a:t>
            </a:r>
          </a:p>
          <a:p>
            <a:r>
              <a:rPr lang="en-US" sz="1200" dirty="0" smtClean="0">
                <a:gradFill>
                  <a:gsLst>
                    <a:gs pos="0">
                      <a:srgbClr val="000000">
                        <a:lumMod val="75000"/>
                        <a:lumOff val="25000"/>
                      </a:srgbClr>
                    </a:gs>
                    <a:gs pos="80000">
                      <a:srgbClr val="000000">
                        <a:lumMod val="65000"/>
                        <a:lumOff val="35000"/>
                      </a:srgbClr>
                    </a:gs>
                  </a:gsLst>
                  <a:lin ang="16200000" scaled="0"/>
                </a:gradFill>
                <a:latin typeface="Segoe UI Light" pitchFamily="34" charset="0"/>
              </a:rPr>
              <a:t>** Requires primary device with SA or VDA</a:t>
            </a:r>
          </a:p>
        </p:txBody>
      </p:sp>
    </p:spTree>
    <p:extLst>
      <p:ext uri="{BB962C8B-B14F-4D97-AF65-F5344CB8AC3E}">
        <p14:creationId xmlns:p14="http://schemas.microsoft.com/office/powerpoint/2010/main" val="4135982756"/>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childTnLst>
                                </p:cTn>
                              </p:par>
                              <p:par>
                                <p:cTn id="14" presetID="10" presetClass="entr" presetSubtype="0" fill="hold" nodeType="withEffect">
                                  <p:stCondLst>
                                    <p:cond delay="50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childTnLst>
                                </p:cTn>
                              </p:par>
                              <p:par>
                                <p:cTn id="23" presetID="10" presetClass="entr" presetSubtype="0" fill="hold" nodeType="withEffect">
                                  <p:stCondLst>
                                    <p:cond delay="125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childTnLst>
                                </p:cTn>
                              </p:par>
                              <p:par>
                                <p:cTn id="32" presetID="10" presetClass="entr" presetSubtype="0" fill="hold" nodeType="withEffect">
                                  <p:stCondLst>
                                    <p:cond delay="175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childTnLst>
                                </p:cTn>
                              </p:par>
                              <p:par>
                                <p:cTn id="35" presetID="10" presetClass="entr" presetSubtype="0" fill="hold" grpId="0" nodeType="withEffect">
                                  <p:stCondLst>
                                    <p:cond delay="20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childTnLst>
                                </p:cTn>
                              </p:par>
                              <p:par>
                                <p:cTn id="38" presetID="10" presetClass="entr" presetSubtype="0" fill="hold" grpId="0" nodeType="withEffect">
                                  <p:stCondLst>
                                    <p:cond delay="200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childTnLst>
                                </p:cTn>
                              </p:par>
                              <p:par>
                                <p:cTn id="41" presetID="10" presetClass="entr" presetSubtype="0" fill="hold" grpId="0" nodeType="withEffect">
                                  <p:stCondLst>
                                    <p:cond delay="225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childTnLst>
                                </p:cTn>
                              </p:par>
                              <p:par>
                                <p:cTn id="44" presetID="10" presetClass="entr" presetSubtype="0" fill="hold" grpId="0" nodeType="withEffect">
                                  <p:stCondLst>
                                    <p:cond delay="225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000"/>
                                        <p:tgtEl>
                                          <p:spTgt spid="33"/>
                                        </p:tgtEl>
                                      </p:cBhvr>
                                    </p:animEffect>
                                  </p:childTnLst>
                                </p:cTn>
                              </p:par>
                              <p:par>
                                <p:cTn id="47" presetID="10" presetClass="entr" presetSubtype="0" fill="hold" grpId="0" nodeType="withEffect">
                                  <p:stCondLst>
                                    <p:cond delay="225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1000"/>
                                        <p:tgtEl>
                                          <p:spTgt spid="36"/>
                                        </p:tgtEl>
                                      </p:cBhvr>
                                    </p:animEffect>
                                  </p:childTnLst>
                                </p:cTn>
                              </p:par>
                              <p:par>
                                <p:cTn id="50" presetID="10" presetClass="entr" presetSubtype="0" fill="hold" grpId="0" nodeType="withEffect">
                                  <p:stCondLst>
                                    <p:cond delay="225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1000"/>
                                        <p:tgtEl>
                                          <p:spTgt spid="32"/>
                                        </p:tgtEl>
                                      </p:cBhvr>
                                    </p:animEffect>
                                  </p:childTnLst>
                                </p:cTn>
                              </p:par>
                              <p:par>
                                <p:cTn id="53" presetID="10" presetClass="entr" presetSubtype="0" fill="hold" grpId="0" nodeType="withEffect">
                                  <p:stCondLst>
                                    <p:cond delay="225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1000"/>
                                        <p:tgtEl>
                                          <p:spTgt spid="34"/>
                                        </p:tgtEl>
                                      </p:cBhvr>
                                    </p:animEffect>
                                  </p:childTnLst>
                                </p:cTn>
                              </p:par>
                              <p:par>
                                <p:cTn id="56" presetID="10" presetClass="entr" presetSubtype="0" fill="hold" grpId="0" nodeType="withEffect">
                                  <p:stCondLst>
                                    <p:cond delay="225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1000"/>
                                        <p:tgtEl>
                                          <p:spTgt spid="23"/>
                                        </p:tgtEl>
                                      </p:cBhvr>
                                    </p:animEffect>
                                  </p:childTnLst>
                                </p:cTn>
                              </p:par>
                              <p:par>
                                <p:cTn id="59" presetID="10" presetClass="entr" presetSubtype="0" fill="hold" nodeType="withEffect">
                                  <p:stCondLst>
                                    <p:cond delay="225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childTnLst>
                                </p:cTn>
                              </p:par>
                              <p:par>
                                <p:cTn id="62" presetID="10" presetClass="entr" presetSubtype="0" fill="hold" grpId="0" nodeType="withEffect">
                                  <p:stCondLst>
                                    <p:cond delay="225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1000"/>
                                        <p:tgtEl>
                                          <p:spTgt spid="37"/>
                                        </p:tgtEl>
                                      </p:cBhvr>
                                    </p:animEffect>
                                  </p:childTnLst>
                                </p:cTn>
                              </p:par>
                              <p:par>
                                <p:cTn id="65" presetID="10" presetClass="entr" presetSubtype="0" fill="hold" grpId="0" nodeType="withEffect">
                                  <p:stCondLst>
                                    <p:cond delay="225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1000"/>
                                        <p:tgtEl>
                                          <p:spTgt spid="38"/>
                                        </p:tgtEl>
                                      </p:cBhvr>
                                    </p:animEffect>
                                  </p:childTnLst>
                                </p:cTn>
                              </p:par>
                              <p:par>
                                <p:cTn id="68" presetID="10" presetClass="entr" presetSubtype="0" fill="hold" grpId="0" nodeType="withEffect">
                                  <p:stCondLst>
                                    <p:cond delay="2250"/>
                                  </p:stCondLst>
                                  <p:childTnLst>
                                    <p:set>
                                      <p:cBhvr>
                                        <p:cTn id="69" dur="1" fill="hold">
                                          <p:stCondLst>
                                            <p:cond delay="0"/>
                                          </p:stCondLst>
                                        </p:cTn>
                                        <p:tgtEl>
                                          <p:spTgt spid="40"/>
                                        </p:tgtEl>
                                        <p:attrNameLst>
                                          <p:attrName>style.visibility</p:attrName>
                                        </p:attrNameLst>
                                      </p:cBhvr>
                                      <p:to>
                                        <p:strVal val="visible"/>
                                      </p:to>
                                    </p:set>
                                    <p:animEffect transition="in" filter="fade">
                                      <p:cBhvr>
                                        <p:cTn id="70" dur="1000"/>
                                        <p:tgtEl>
                                          <p:spTgt spid="40"/>
                                        </p:tgtEl>
                                      </p:cBhvr>
                                    </p:animEffect>
                                  </p:childTnLst>
                                </p:cTn>
                              </p:par>
                              <p:par>
                                <p:cTn id="71" presetID="10" presetClass="entr" presetSubtype="0" fill="hold" grpId="0" nodeType="withEffect">
                                  <p:stCondLst>
                                    <p:cond delay="225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1000"/>
                                        <p:tgtEl>
                                          <p:spTgt spid="39"/>
                                        </p:tgtEl>
                                      </p:cBhvr>
                                    </p:animEffect>
                                  </p:childTnLst>
                                </p:cTn>
                              </p:par>
                              <p:par>
                                <p:cTn id="74" presetID="10" presetClass="entr" presetSubtype="0" fill="hold" grpId="0" nodeType="withEffect">
                                  <p:stCondLst>
                                    <p:cond delay="2250"/>
                                  </p:stCondLst>
                                  <p:childTnLst>
                                    <p:set>
                                      <p:cBhvr>
                                        <p:cTn id="75" dur="1" fill="hold">
                                          <p:stCondLst>
                                            <p:cond delay="0"/>
                                          </p:stCondLst>
                                        </p:cTn>
                                        <p:tgtEl>
                                          <p:spTgt spid="3"/>
                                        </p:tgtEl>
                                        <p:attrNameLst>
                                          <p:attrName>style.visibility</p:attrName>
                                        </p:attrNameLst>
                                      </p:cBhvr>
                                      <p:to>
                                        <p:strVal val="visible"/>
                                      </p:to>
                                    </p:set>
                                    <p:animEffect transition="in" filter="fade">
                                      <p:cBhvr>
                                        <p:cTn id="7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9" grpId="0" animBg="1"/>
      <p:bldP spid="14" grpId="0"/>
      <p:bldP spid="11" grpId="0" animBg="1"/>
      <p:bldP spid="15" grpId="0"/>
      <p:bldP spid="10" grpId="0" animBg="1"/>
      <p:bldP spid="19" grpId="0"/>
      <p:bldP spid="33" grpId="0"/>
      <p:bldP spid="36" grpId="0"/>
      <p:bldP spid="38" grpId="0"/>
      <p:bldP spid="40" grpId="0"/>
      <p:bldP spid="7" grpId="0" animBg="1"/>
      <p:bldP spid="32" grpId="0" animBg="1"/>
      <p:bldP spid="34" grpId="0" animBg="1"/>
      <p:bldP spid="23" grpId="0"/>
      <p:bldP spid="37" grpId="0" animBg="1"/>
      <p:bldP spid="39" grpId="0" animBg="1"/>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1214210" y="2379619"/>
            <a:ext cx="2832644" cy="369332"/>
          </a:xfrm>
          <a:prstGeom prst="rect">
            <a:avLst/>
          </a:prstGeom>
        </p:spPr>
        <p:txBody>
          <a:bodyPr wrap="square">
            <a:spAutoFit/>
          </a:bodyPr>
          <a:lstStyle/>
          <a:p>
            <a:pPr lvl="0"/>
            <a:r>
              <a:rPr lang="en-US" dirty="0">
                <a:solidFill>
                  <a:schemeClr val="bg2">
                    <a:lumMod val="25000"/>
                  </a:schemeClr>
                </a:solidFill>
                <a:latin typeface="Segoe UI" pitchFamily="34" charset="0"/>
              </a:rPr>
              <a:t>Travel light</a:t>
            </a:r>
          </a:p>
        </p:txBody>
      </p:sp>
      <p:sp>
        <p:nvSpPr>
          <p:cNvPr id="2" name="Title 1"/>
          <p:cNvSpPr>
            <a:spLocks noGrp="1"/>
          </p:cNvSpPr>
          <p:nvPr>
            <p:ph type="title"/>
          </p:nvPr>
        </p:nvSpPr>
        <p:spPr>
          <a:xfrm>
            <a:off x="519112" y="228600"/>
            <a:ext cx="11149013" cy="747897"/>
          </a:xfrm>
        </p:spPr>
        <p:txBody>
          <a:bodyPr/>
          <a:lstStyle/>
          <a:p>
            <a:r>
              <a:rPr lang="en-US" dirty="0" smtClean="0"/>
              <a:t>Consistent Windows 8 Experience</a:t>
            </a:r>
            <a:endParaRPr lang="en-US" dirty="0"/>
          </a:p>
        </p:txBody>
      </p:sp>
      <p:sp>
        <p:nvSpPr>
          <p:cNvPr id="9" name="Text Placeholder 2"/>
          <p:cNvSpPr txBox="1">
            <a:spLocks/>
          </p:cNvSpPr>
          <p:nvPr/>
        </p:nvSpPr>
        <p:spPr>
          <a:xfrm>
            <a:off x="559552" y="1467824"/>
            <a:ext cx="3343714" cy="459777"/>
          </a:xfrm>
          <a:prstGeom prst="rect">
            <a:avLst/>
          </a:prstGeom>
        </p:spPr>
        <p:txBody>
          <a:bodyPr/>
          <a:lstStyle>
            <a:defPPr>
              <a:defRPr lang="en-US"/>
            </a:defPPr>
            <a:lvl1pPr marL="460375" indent="-460375">
              <a:lnSpc>
                <a:spcPct val="90000"/>
              </a:lnSpc>
              <a:spcBef>
                <a:spcPct val="20000"/>
              </a:spcBef>
              <a:buClr>
                <a:schemeClr val="tx1">
                  <a:lumMod val="75000"/>
                  <a:lumOff val="25000"/>
                </a:schemeClr>
              </a:buClr>
              <a:buSzPct val="90000"/>
              <a:buFont typeface="Arial" pitchFamily="34" charset="0"/>
              <a:buChar char="•"/>
              <a:defRPr sz="2400">
                <a:solidFill>
                  <a:schemeClr val="tx1">
                    <a:lumMod val="75000"/>
                    <a:lumOff val="25000"/>
                    <a:alpha val="99000"/>
                  </a:schemeClr>
                </a:solidFill>
              </a:defRPr>
            </a:lvl1pPr>
            <a:lvl2pPr marL="12699" lvl="1" indent="0" algn="ctr" defTabSz="1218855">
              <a:lnSpc>
                <a:spcPct val="100000"/>
              </a:lnSpc>
              <a:spcBef>
                <a:spcPct val="20000"/>
              </a:spcBef>
              <a:buClr>
                <a:schemeClr val="tx1">
                  <a:lumMod val="75000"/>
                  <a:lumOff val="25000"/>
                </a:schemeClr>
              </a:buClr>
              <a:buSzPct val="90000"/>
              <a:buFont typeface="Arial" pitchFamily="34" charset="0"/>
              <a:buNone/>
              <a:defRPr sz="28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defRPr>
            </a:lvl2pPr>
            <a:lvl3pPr marL="1258888" indent="-403225">
              <a:lnSpc>
                <a:spcPct val="90000"/>
              </a:lnSpc>
              <a:spcBef>
                <a:spcPct val="20000"/>
              </a:spcBef>
              <a:buClr>
                <a:schemeClr val="tx1">
                  <a:lumMod val="75000"/>
                  <a:lumOff val="25000"/>
                </a:schemeClr>
              </a:buClr>
              <a:buSzPct val="90000"/>
              <a:buFont typeface="Arial" pitchFamily="34" charset="0"/>
              <a:buChar char="•"/>
              <a:defRPr>
                <a:solidFill>
                  <a:schemeClr val="tx1">
                    <a:lumMod val="75000"/>
                    <a:lumOff val="25000"/>
                    <a:alpha val="99000"/>
                  </a:schemeClr>
                </a:solidFill>
              </a:defRPr>
            </a:lvl3pPr>
            <a:lvl4pPr marL="1604963" indent="-346075">
              <a:lnSpc>
                <a:spcPct val="90000"/>
              </a:lnSpc>
              <a:spcBef>
                <a:spcPct val="20000"/>
              </a:spcBef>
              <a:buClr>
                <a:schemeClr val="tx1">
                  <a:lumMod val="75000"/>
                  <a:lumOff val="25000"/>
                </a:schemeClr>
              </a:buClr>
              <a:buSzPct val="90000"/>
              <a:buFont typeface="Arial" pitchFamily="34" charset="0"/>
              <a:buChar char="•"/>
              <a:defRPr sz="1600">
                <a:solidFill>
                  <a:schemeClr val="tx1">
                    <a:lumMod val="75000"/>
                    <a:lumOff val="25000"/>
                    <a:alpha val="99000"/>
                  </a:schemeClr>
                </a:solidFill>
              </a:defRPr>
            </a:lvl4pPr>
            <a:lvl5pPr marL="1941513" indent="-336550">
              <a:lnSpc>
                <a:spcPct val="90000"/>
              </a:lnSpc>
              <a:spcBef>
                <a:spcPct val="20000"/>
              </a:spcBef>
              <a:buClr>
                <a:schemeClr val="tx1">
                  <a:lumMod val="75000"/>
                  <a:lumOff val="25000"/>
                </a:schemeClr>
              </a:buClr>
              <a:buSzPct val="90000"/>
              <a:buFont typeface="Arial" pitchFamily="34" charset="0"/>
              <a:buChar char="•"/>
              <a:defRPr sz="1600">
                <a:solidFill>
                  <a:schemeClr val="tx1">
                    <a:lumMod val="75000"/>
                    <a:lumOff val="25000"/>
                    <a:alpha val="99000"/>
                  </a:schemeClr>
                </a:solidFill>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pPr marL="0" indent="0">
              <a:buNone/>
            </a:pPr>
            <a:r>
              <a:rPr lang="en-US" dirty="0" smtClean="0">
                <a:solidFill>
                  <a:schemeClr val="accent5"/>
                </a:solidFill>
                <a:latin typeface="+mj-lt"/>
              </a:rPr>
              <a:t>Enhanced mobility</a:t>
            </a:r>
            <a:endParaRPr lang="en-US" dirty="0">
              <a:solidFill>
                <a:schemeClr val="accent5"/>
              </a:solidFill>
              <a:latin typeface="+mj-lt"/>
            </a:endParaRPr>
          </a:p>
        </p:txBody>
      </p:sp>
      <p:sp>
        <p:nvSpPr>
          <p:cNvPr id="10" name="Text Placeholder 2"/>
          <p:cNvSpPr txBox="1">
            <a:spLocks/>
          </p:cNvSpPr>
          <p:nvPr/>
        </p:nvSpPr>
        <p:spPr>
          <a:xfrm>
            <a:off x="4119485" y="1426880"/>
            <a:ext cx="3829682" cy="459777"/>
          </a:xfrm>
          <a:prstGeom prst="rect">
            <a:avLst/>
          </a:prstGeom>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699" lvl="1" indent="0" algn="ctr" defTabSz="1218855">
              <a:lnSpc>
                <a:spcPct val="100000"/>
              </a:lnSpc>
              <a:buClr>
                <a:srgbClr val="000000">
                  <a:lumMod val="75000"/>
                  <a:lumOff val="25000"/>
                </a:srgbClr>
              </a:buClr>
              <a:buFont typeface="Arial" pitchFamily="34" charset="0"/>
              <a:buNone/>
              <a:defRPr/>
            </a:pPr>
            <a:r>
              <a:rPr lang="en-US" sz="2400" dirty="0" smtClean="0">
                <a:solidFill>
                  <a:schemeClr val="accent5"/>
                </a:solidFill>
                <a:latin typeface="Segoe UI Light"/>
              </a:rPr>
              <a:t>Easy to use</a:t>
            </a:r>
            <a:endParaRPr lang="en-US" sz="2400" dirty="0">
              <a:solidFill>
                <a:schemeClr val="accent5"/>
              </a:solidFill>
              <a:latin typeface="Segoe UI Light"/>
            </a:endParaRPr>
          </a:p>
        </p:txBody>
      </p:sp>
      <p:sp>
        <p:nvSpPr>
          <p:cNvPr id="11" name="Text Placeholder 2"/>
          <p:cNvSpPr txBox="1">
            <a:spLocks/>
          </p:cNvSpPr>
          <p:nvPr/>
        </p:nvSpPr>
        <p:spPr>
          <a:xfrm>
            <a:off x="8090382" y="1413232"/>
            <a:ext cx="3829683" cy="459777"/>
          </a:xfrm>
          <a:prstGeom prst="rect">
            <a:avLst/>
          </a:prstGeom>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699" lvl="1" indent="0" algn="ctr" defTabSz="1218855">
              <a:lnSpc>
                <a:spcPct val="100000"/>
              </a:lnSpc>
              <a:buClr>
                <a:srgbClr val="000000">
                  <a:lumMod val="75000"/>
                  <a:lumOff val="25000"/>
                </a:srgbClr>
              </a:buClr>
              <a:buFont typeface="Arial" pitchFamily="34" charset="0"/>
              <a:buNone/>
              <a:defRPr/>
            </a:pPr>
            <a:r>
              <a:rPr lang="en-US" sz="2400" dirty="0" smtClean="0">
                <a:solidFill>
                  <a:schemeClr val="accent5"/>
                </a:solidFill>
                <a:latin typeface="Segoe UI Light"/>
              </a:rPr>
              <a:t>Secure and manageable</a:t>
            </a:r>
            <a:endParaRPr lang="en-US" sz="2400" dirty="0">
              <a:solidFill>
                <a:schemeClr val="accent5"/>
              </a:solidFill>
              <a:latin typeface="Segoe UI Light"/>
            </a:endParaRPr>
          </a:p>
        </p:txBody>
      </p:sp>
      <p:sp>
        <p:nvSpPr>
          <p:cNvPr id="47" name="Rectangle 46"/>
          <p:cNvSpPr/>
          <p:nvPr/>
        </p:nvSpPr>
        <p:spPr>
          <a:xfrm>
            <a:off x="1214210" y="3178619"/>
            <a:ext cx="2832644" cy="369332"/>
          </a:xfrm>
          <a:prstGeom prst="rect">
            <a:avLst/>
          </a:prstGeom>
        </p:spPr>
        <p:txBody>
          <a:bodyPr wrap="square">
            <a:spAutoFit/>
          </a:bodyPr>
          <a:lstStyle/>
          <a:p>
            <a:pPr lvl="0"/>
            <a:r>
              <a:rPr lang="en-US" dirty="0">
                <a:solidFill>
                  <a:schemeClr val="bg2">
                    <a:lumMod val="25000"/>
                  </a:schemeClr>
                </a:solidFill>
                <a:latin typeface="Segoe UI" pitchFamily="34" charset="0"/>
              </a:rPr>
              <a:t>Embrace BYOPC</a:t>
            </a:r>
          </a:p>
        </p:txBody>
      </p:sp>
      <p:sp>
        <p:nvSpPr>
          <p:cNvPr id="52" name="Rectangle 51"/>
          <p:cNvSpPr/>
          <p:nvPr/>
        </p:nvSpPr>
        <p:spPr>
          <a:xfrm>
            <a:off x="1241506" y="3866069"/>
            <a:ext cx="2832644" cy="646331"/>
          </a:xfrm>
          <a:prstGeom prst="rect">
            <a:avLst/>
          </a:prstGeom>
        </p:spPr>
        <p:txBody>
          <a:bodyPr wrap="square">
            <a:spAutoFit/>
          </a:bodyPr>
          <a:lstStyle/>
          <a:p>
            <a:pPr lvl="0"/>
            <a:r>
              <a:rPr lang="en-US" dirty="0">
                <a:solidFill>
                  <a:schemeClr val="bg2">
                    <a:lumMod val="25000"/>
                  </a:schemeClr>
                </a:solidFill>
                <a:latin typeface="Segoe UI" pitchFamily="34" charset="0"/>
              </a:rPr>
              <a:t>Get contingent staff up faster</a:t>
            </a:r>
          </a:p>
        </p:txBody>
      </p:sp>
      <p:grpSp>
        <p:nvGrpSpPr>
          <p:cNvPr id="8" name="Group 7"/>
          <p:cNvGrpSpPr/>
          <p:nvPr/>
        </p:nvGrpSpPr>
        <p:grpSpPr>
          <a:xfrm>
            <a:off x="514122" y="3114363"/>
            <a:ext cx="719109" cy="497845"/>
            <a:chOff x="391290" y="2621174"/>
            <a:chExt cx="719109" cy="497845"/>
          </a:xfrm>
        </p:grpSpPr>
        <p:sp>
          <p:nvSpPr>
            <p:cNvPr id="55" name="Rectangle 54"/>
            <p:cNvSpPr/>
            <p:nvPr/>
          </p:nvSpPr>
          <p:spPr bwMode="auto">
            <a:xfrm>
              <a:off x="391290" y="2621174"/>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56" name="Picture 5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507954" y="2667860"/>
              <a:ext cx="466691" cy="375383"/>
            </a:xfrm>
            <a:prstGeom prst="rect">
              <a:avLst/>
            </a:prstGeom>
          </p:spPr>
        </p:pic>
      </p:grpSp>
      <p:sp>
        <p:nvSpPr>
          <p:cNvPr id="59" name="Rectangle 58"/>
          <p:cNvSpPr/>
          <p:nvPr/>
        </p:nvSpPr>
        <p:spPr>
          <a:xfrm>
            <a:off x="1226594" y="4812939"/>
            <a:ext cx="2832644" cy="369332"/>
          </a:xfrm>
          <a:prstGeom prst="rect">
            <a:avLst/>
          </a:prstGeom>
        </p:spPr>
        <p:txBody>
          <a:bodyPr wrap="square">
            <a:spAutoFit/>
          </a:bodyPr>
          <a:lstStyle/>
          <a:p>
            <a:pPr lvl="0"/>
            <a:r>
              <a:rPr lang="en-US" dirty="0">
                <a:solidFill>
                  <a:schemeClr val="bg2">
                    <a:lumMod val="25000"/>
                  </a:schemeClr>
                </a:solidFill>
                <a:latin typeface="Segoe UI" pitchFamily="34" charset="0"/>
              </a:rPr>
              <a:t>Enable free seating</a:t>
            </a:r>
          </a:p>
        </p:txBody>
      </p:sp>
      <p:sp>
        <p:nvSpPr>
          <p:cNvPr id="83" name="Rectangle 82"/>
          <p:cNvSpPr/>
          <p:nvPr/>
        </p:nvSpPr>
        <p:spPr>
          <a:xfrm>
            <a:off x="8873029" y="2368986"/>
            <a:ext cx="3136940" cy="369332"/>
          </a:xfrm>
          <a:prstGeom prst="rect">
            <a:avLst/>
          </a:prstGeom>
        </p:spPr>
        <p:txBody>
          <a:bodyPr wrap="square">
            <a:spAutoFit/>
          </a:bodyPr>
          <a:lstStyle/>
          <a:p>
            <a:pPr lvl="0"/>
            <a:r>
              <a:rPr lang="en-US" dirty="0">
                <a:solidFill>
                  <a:schemeClr val="bg2">
                    <a:lumMod val="25000"/>
                  </a:schemeClr>
                </a:solidFill>
                <a:latin typeface="Segoe UI" pitchFamily="34" charset="0"/>
              </a:rPr>
              <a:t>Provides drive encryption</a:t>
            </a:r>
          </a:p>
        </p:txBody>
      </p:sp>
      <p:sp>
        <p:nvSpPr>
          <p:cNvPr id="90" name="Rectangle 89"/>
          <p:cNvSpPr/>
          <p:nvPr/>
        </p:nvSpPr>
        <p:spPr>
          <a:xfrm>
            <a:off x="8869358" y="3041273"/>
            <a:ext cx="2925980" cy="646331"/>
          </a:xfrm>
          <a:prstGeom prst="rect">
            <a:avLst/>
          </a:prstGeom>
        </p:spPr>
        <p:txBody>
          <a:bodyPr wrap="square">
            <a:spAutoFit/>
          </a:bodyPr>
          <a:lstStyle/>
          <a:p>
            <a:pPr lvl="0"/>
            <a:r>
              <a:rPr lang="en-US" dirty="0">
                <a:solidFill>
                  <a:schemeClr val="bg2">
                    <a:lumMod val="25000"/>
                  </a:schemeClr>
                </a:solidFill>
                <a:latin typeface="Segoe UI" pitchFamily="34" charset="0"/>
              </a:rPr>
              <a:t>Prevents accidental data leakage</a:t>
            </a:r>
          </a:p>
        </p:txBody>
      </p:sp>
      <p:grpSp>
        <p:nvGrpSpPr>
          <p:cNvPr id="7" name="Group 6"/>
          <p:cNvGrpSpPr/>
          <p:nvPr/>
        </p:nvGrpSpPr>
        <p:grpSpPr>
          <a:xfrm>
            <a:off x="514122" y="2315363"/>
            <a:ext cx="719109" cy="497845"/>
            <a:chOff x="391290" y="1985483"/>
            <a:chExt cx="719109" cy="497845"/>
          </a:xfrm>
        </p:grpSpPr>
        <p:sp>
          <p:nvSpPr>
            <p:cNvPr id="42" name="Rectangle 41"/>
            <p:cNvSpPr/>
            <p:nvPr/>
          </p:nvSpPr>
          <p:spPr bwMode="auto">
            <a:xfrm>
              <a:off x="391290" y="1985483"/>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132" name="Group 59"/>
            <p:cNvGrpSpPr/>
            <p:nvPr/>
          </p:nvGrpSpPr>
          <p:grpSpPr>
            <a:xfrm>
              <a:off x="491681" y="2123218"/>
              <a:ext cx="499235" cy="196535"/>
              <a:chOff x="9455795" y="4826002"/>
              <a:chExt cx="674558" cy="228600"/>
            </a:xfrm>
          </p:grpSpPr>
          <p:pic>
            <p:nvPicPr>
              <p:cNvPr id="133" name="Picture 132"/>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100000" contrast="4000"/>
                        </a14:imgEffect>
                      </a14:imgLayer>
                    </a14:imgProps>
                  </a:ext>
                  <a:ext uri="{28A0092B-C50C-407E-A947-70E740481C1C}">
                    <a14:useLocalDpi xmlns:a14="http://schemas.microsoft.com/office/drawing/2010/main"/>
                  </a:ext>
                </a:extLst>
              </a:blip>
              <a:stretch>
                <a:fillRect/>
              </a:stretch>
            </p:blipFill>
            <p:spPr>
              <a:xfrm flipH="1">
                <a:off x="9656350" y="4852519"/>
                <a:ext cx="365760" cy="175566"/>
              </a:xfrm>
              <a:prstGeom prst="rect">
                <a:avLst/>
              </a:prstGeom>
            </p:spPr>
          </p:pic>
          <p:sp>
            <p:nvSpPr>
              <p:cNvPr id="134" name="Round Same Side Corner Rectangle 133"/>
              <p:cNvSpPr/>
              <p:nvPr/>
            </p:nvSpPr>
            <p:spPr>
              <a:xfrm rot="5400000">
                <a:off x="9741733" y="4665982"/>
                <a:ext cx="228600" cy="548640"/>
              </a:xfrm>
              <a:prstGeom prst="round2SameRect">
                <a:avLst>
                  <a:gd name="adj1" fmla="val 26135"/>
                  <a:gd name="adj2" fmla="val 0"/>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5" name="Rectangle 134"/>
              <p:cNvSpPr/>
              <p:nvPr/>
            </p:nvSpPr>
            <p:spPr>
              <a:xfrm>
                <a:off x="9455795" y="4868349"/>
                <a:ext cx="125918" cy="14390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grpSp>
      <p:sp>
        <p:nvSpPr>
          <p:cNvPr id="120" name="Freeform 79"/>
          <p:cNvSpPr>
            <a:spLocks/>
          </p:cNvSpPr>
          <p:nvPr/>
        </p:nvSpPr>
        <p:spPr bwMode="black">
          <a:xfrm rot="10800000">
            <a:off x="540160" y="5592520"/>
            <a:ext cx="73564" cy="62962"/>
          </a:xfrm>
          <a:custGeom>
            <a:avLst/>
            <a:gdLst>
              <a:gd name="T0" fmla="*/ 45 w 131"/>
              <a:gd name="T1" fmla="*/ 60 h 96"/>
              <a:gd name="T2" fmla="*/ 83 w 131"/>
              <a:gd name="T3" fmla="*/ 96 h 96"/>
              <a:gd name="T4" fmla="*/ 51 w 131"/>
              <a:gd name="T5" fmla="*/ 96 h 96"/>
              <a:gd name="T6" fmla="*/ 0 w 131"/>
              <a:gd name="T7" fmla="*/ 47 h 96"/>
              <a:gd name="T8" fmla="*/ 51 w 131"/>
              <a:gd name="T9" fmla="*/ 0 h 96"/>
              <a:gd name="T10" fmla="*/ 83 w 131"/>
              <a:gd name="T11" fmla="*/ 0 h 96"/>
              <a:gd name="T12" fmla="*/ 45 w 131"/>
              <a:gd name="T13" fmla="*/ 35 h 96"/>
              <a:gd name="T14" fmla="*/ 131 w 131"/>
              <a:gd name="T15" fmla="*/ 35 h 96"/>
              <a:gd name="T16" fmla="*/ 131 w 131"/>
              <a:gd name="T17" fmla="*/ 60 h 96"/>
              <a:gd name="T18" fmla="*/ 45 w 131"/>
              <a:gd name="T19"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96">
                <a:moveTo>
                  <a:pt x="45" y="60"/>
                </a:moveTo>
                <a:lnTo>
                  <a:pt x="83" y="96"/>
                </a:lnTo>
                <a:lnTo>
                  <a:pt x="51" y="96"/>
                </a:lnTo>
                <a:lnTo>
                  <a:pt x="0" y="47"/>
                </a:lnTo>
                <a:lnTo>
                  <a:pt x="51" y="0"/>
                </a:lnTo>
                <a:lnTo>
                  <a:pt x="83" y="0"/>
                </a:lnTo>
                <a:lnTo>
                  <a:pt x="45" y="35"/>
                </a:lnTo>
                <a:lnTo>
                  <a:pt x="131" y="35"/>
                </a:lnTo>
                <a:lnTo>
                  <a:pt x="131" y="60"/>
                </a:lnTo>
                <a:lnTo>
                  <a:pt x="45" y="60"/>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1" name="Freeform 79"/>
          <p:cNvSpPr>
            <a:spLocks/>
          </p:cNvSpPr>
          <p:nvPr/>
        </p:nvSpPr>
        <p:spPr bwMode="black">
          <a:xfrm rot="10800000">
            <a:off x="532024" y="5711088"/>
            <a:ext cx="73564" cy="62962"/>
          </a:xfrm>
          <a:custGeom>
            <a:avLst/>
            <a:gdLst>
              <a:gd name="T0" fmla="*/ 45 w 131"/>
              <a:gd name="T1" fmla="*/ 60 h 96"/>
              <a:gd name="T2" fmla="*/ 83 w 131"/>
              <a:gd name="T3" fmla="*/ 96 h 96"/>
              <a:gd name="T4" fmla="*/ 51 w 131"/>
              <a:gd name="T5" fmla="*/ 96 h 96"/>
              <a:gd name="T6" fmla="*/ 0 w 131"/>
              <a:gd name="T7" fmla="*/ 47 h 96"/>
              <a:gd name="T8" fmla="*/ 51 w 131"/>
              <a:gd name="T9" fmla="*/ 0 h 96"/>
              <a:gd name="T10" fmla="*/ 83 w 131"/>
              <a:gd name="T11" fmla="*/ 0 h 96"/>
              <a:gd name="T12" fmla="*/ 45 w 131"/>
              <a:gd name="T13" fmla="*/ 35 h 96"/>
              <a:gd name="T14" fmla="*/ 131 w 131"/>
              <a:gd name="T15" fmla="*/ 35 h 96"/>
              <a:gd name="T16" fmla="*/ 131 w 131"/>
              <a:gd name="T17" fmla="*/ 60 h 96"/>
              <a:gd name="T18" fmla="*/ 45 w 131"/>
              <a:gd name="T19"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96">
                <a:moveTo>
                  <a:pt x="45" y="60"/>
                </a:moveTo>
                <a:lnTo>
                  <a:pt x="83" y="96"/>
                </a:lnTo>
                <a:lnTo>
                  <a:pt x="51" y="96"/>
                </a:lnTo>
                <a:lnTo>
                  <a:pt x="0" y="47"/>
                </a:lnTo>
                <a:lnTo>
                  <a:pt x="51" y="0"/>
                </a:lnTo>
                <a:lnTo>
                  <a:pt x="83" y="0"/>
                </a:lnTo>
                <a:lnTo>
                  <a:pt x="45" y="35"/>
                </a:lnTo>
                <a:lnTo>
                  <a:pt x="131" y="35"/>
                </a:lnTo>
                <a:lnTo>
                  <a:pt x="131" y="60"/>
                </a:lnTo>
                <a:lnTo>
                  <a:pt x="45" y="60"/>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8" name="Rectangle 107"/>
          <p:cNvSpPr/>
          <p:nvPr/>
        </p:nvSpPr>
        <p:spPr>
          <a:xfrm>
            <a:off x="4973946" y="2249459"/>
            <a:ext cx="2914750" cy="646331"/>
          </a:xfrm>
          <a:prstGeom prst="rect">
            <a:avLst/>
          </a:prstGeom>
        </p:spPr>
        <p:txBody>
          <a:bodyPr wrap="square">
            <a:spAutoFit/>
          </a:bodyPr>
          <a:lstStyle/>
          <a:p>
            <a:pPr lvl="0"/>
            <a:r>
              <a:rPr lang="en-US" dirty="0">
                <a:solidFill>
                  <a:schemeClr val="bg2">
                    <a:lumMod val="25000"/>
                  </a:schemeClr>
                </a:solidFill>
                <a:latin typeface="Segoe UI" pitchFamily="34" charset="0"/>
              </a:rPr>
              <a:t>Managed and unmanaged PCs</a:t>
            </a:r>
          </a:p>
        </p:txBody>
      </p:sp>
      <p:sp>
        <p:nvSpPr>
          <p:cNvPr id="114" name="Rectangle 113"/>
          <p:cNvSpPr/>
          <p:nvPr/>
        </p:nvSpPr>
        <p:spPr>
          <a:xfrm>
            <a:off x="4973945" y="3857804"/>
            <a:ext cx="2831119" cy="646331"/>
          </a:xfrm>
          <a:prstGeom prst="rect">
            <a:avLst/>
          </a:prstGeom>
        </p:spPr>
        <p:txBody>
          <a:bodyPr wrap="square">
            <a:spAutoFit/>
          </a:bodyPr>
          <a:lstStyle/>
          <a:p>
            <a:pPr lvl="0"/>
            <a:r>
              <a:rPr lang="en-US" dirty="0">
                <a:solidFill>
                  <a:schemeClr val="bg2">
                    <a:lumMod val="25000"/>
                  </a:schemeClr>
                </a:solidFill>
                <a:latin typeface="Segoe UI" pitchFamily="34" charset="0"/>
              </a:rPr>
              <a:t>Resilient to unintended ejection</a:t>
            </a:r>
          </a:p>
        </p:txBody>
      </p:sp>
      <p:sp>
        <p:nvSpPr>
          <p:cNvPr id="117" name="Rectangle 116"/>
          <p:cNvSpPr/>
          <p:nvPr/>
        </p:nvSpPr>
        <p:spPr>
          <a:xfrm>
            <a:off x="4973945" y="3036058"/>
            <a:ext cx="2831119" cy="646331"/>
          </a:xfrm>
          <a:prstGeom prst="rect">
            <a:avLst/>
          </a:prstGeom>
        </p:spPr>
        <p:txBody>
          <a:bodyPr wrap="square">
            <a:spAutoFit/>
          </a:bodyPr>
          <a:lstStyle/>
          <a:p>
            <a:pPr lvl="0"/>
            <a:r>
              <a:rPr lang="en-US" dirty="0" smtClean="0">
                <a:solidFill>
                  <a:schemeClr val="bg2">
                    <a:lumMod val="25000"/>
                  </a:schemeClr>
                </a:solidFill>
                <a:latin typeface="Segoe UI" pitchFamily="34" charset="0"/>
              </a:rPr>
              <a:t>Easy to </a:t>
            </a:r>
            <a:r>
              <a:rPr lang="en-US" dirty="0">
                <a:solidFill>
                  <a:schemeClr val="bg2">
                    <a:lumMod val="25000"/>
                  </a:schemeClr>
                </a:solidFill>
                <a:latin typeface="Segoe UI" pitchFamily="34" charset="0"/>
              </a:rPr>
              <a:t>configure a host PC</a:t>
            </a:r>
          </a:p>
        </p:txBody>
      </p:sp>
      <p:sp>
        <p:nvSpPr>
          <p:cNvPr id="151" name="Rectangle 150"/>
          <p:cNvSpPr/>
          <p:nvPr/>
        </p:nvSpPr>
        <p:spPr>
          <a:xfrm>
            <a:off x="4973945" y="4682332"/>
            <a:ext cx="2831119" cy="646331"/>
          </a:xfrm>
          <a:prstGeom prst="rect">
            <a:avLst/>
          </a:prstGeom>
        </p:spPr>
        <p:txBody>
          <a:bodyPr wrap="square">
            <a:spAutoFit/>
          </a:bodyPr>
          <a:lstStyle/>
          <a:p>
            <a:pPr lvl="0"/>
            <a:r>
              <a:rPr lang="en-US" dirty="0" smtClean="0">
                <a:solidFill>
                  <a:schemeClr val="bg2">
                    <a:lumMod val="25000"/>
                  </a:schemeClr>
                </a:solidFill>
                <a:latin typeface="Segoe UI" pitchFamily="34" charset="0"/>
              </a:rPr>
              <a:t>Full-fidelity </a:t>
            </a:r>
            <a:r>
              <a:rPr lang="en-US" dirty="0">
                <a:solidFill>
                  <a:schemeClr val="bg2">
                    <a:lumMod val="25000"/>
                  </a:schemeClr>
                </a:solidFill>
                <a:latin typeface="Segoe UI" pitchFamily="34" charset="0"/>
              </a:rPr>
              <a:t>desktop experience</a:t>
            </a:r>
          </a:p>
        </p:txBody>
      </p:sp>
      <p:sp>
        <p:nvSpPr>
          <p:cNvPr id="153" name="Rectangle 152"/>
          <p:cNvSpPr/>
          <p:nvPr/>
        </p:nvSpPr>
        <p:spPr>
          <a:xfrm>
            <a:off x="8837006" y="4675153"/>
            <a:ext cx="2831119" cy="646331"/>
          </a:xfrm>
          <a:prstGeom prst="rect">
            <a:avLst/>
          </a:prstGeom>
        </p:spPr>
        <p:txBody>
          <a:bodyPr wrap="square">
            <a:spAutoFit/>
          </a:bodyPr>
          <a:lstStyle/>
          <a:p>
            <a:pPr lvl="0"/>
            <a:r>
              <a:rPr lang="en-US" dirty="0">
                <a:solidFill>
                  <a:schemeClr val="bg2">
                    <a:lumMod val="25000"/>
                  </a:schemeClr>
                </a:solidFill>
                <a:latin typeface="Segoe UI" pitchFamily="34" charset="0"/>
              </a:rPr>
              <a:t>Stay connected with DirectAccess</a:t>
            </a:r>
          </a:p>
        </p:txBody>
      </p:sp>
      <p:sp>
        <p:nvSpPr>
          <p:cNvPr id="154" name="Rectangle 153"/>
          <p:cNvSpPr/>
          <p:nvPr/>
        </p:nvSpPr>
        <p:spPr>
          <a:xfrm>
            <a:off x="8863625" y="5472067"/>
            <a:ext cx="2831119" cy="646331"/>
          </a:xfrm>
          <a:prstGeom prst="rect">
            <a:avLst/>
          </a:prstGeom>
        </p:spPr>
        <p:txBody>
          <a:bodyPr wrap="square">
            <a:spAutoFit/>
          </a:bodyPr>
          <a:lstStyle/>
          <a:p>
            <a:r>
              <a:rPr lang="en-US" dirty="0">
                <a:solidFill>
                  <a:schemeClr val="bg2">
                    <a:lumMod val="25000"/>
                  </a:schemeClr>
                </a:solidFill>
                <a:latin typeface="Segoe UI" pitchFamily="34" charset="0"/>
              </a:rPr>
              <a:t>Microsoft Desktop Virtualization</a:t>
            </a:r>
          </a:p>
        </p:txBody>
      </p:sp>
      <p:sp>
        <p:nvSpPr>
          <p:cNvPr id="3" name="TextBox 2"/>
          <p:cNvSpPr txBox="1"/>
          <p:nvPr/>
        </p:nvSpPr>
        <p:spPr>
          <a:xfrm>
            <a:off x="10966771" y="1193585"/>
            <a:ext cx="84960" cy="369332"/>
          </a:xfrm>
          <a:prstGeom prst="rect">
            <a:avLst/>
          </a:prstGeom>
          <a:noFill/>
        </p:spPr>
        <p:txBody>
          <a:bodyPr wrap="none" lIns="0" tIns="0" rIns="0" bIns="0" rtlCol="0">
            <a:spAutoFit/>
          </a:bodyPr>
          <a:lstStyle/>
          <a:p>
            <a:r>
              <a:rPr lang="en-US" sz="2400" dirty="0" smtClean="0">
                <a:gradFill>
                  <a:gsLst>
                    <a:gs pos="0">
                      <a:srgbClr val="000000">
                        <a:lumMod val="75000"/>
                        <a:lumOff val="25000"/>
                      </a:srgbClr>
                    </a:gs>
                    <a:gs pos="80000">
                      <a:srgbClr val="000000">
                        <a:lumMod val="65000"/>
                        <a:lumOff val="35000"/>
                      </a:srgbClr>
                    </a:gs>
                  </a:gsLst>
                  <a:lin ang="16200000" scaled="0"/>
                </a:gradFill>
                <a:latin typeface="Segoe UI Light" pitchFamily="34" charset="0"/>
              </a:rPr>
              <a:t> </a:t>
            </a:r>
          </a:p>
        </p:txBody>
      </p:sp>
      <p:sp>
        <p:nvSpPr>
          <p:cNvPr id="157" name="Rectangle 156"/>
          <p:cNvSpPr/>
          <p:nvPr/>
        </p:nvSpPr>
        <p:spPr>
          <a:xfrm>
            <a:off x="8865997" y="3866069"/>
            <a:ext cx="3041886" cy="646331"/>
          </a:xfrm>
          <a:prstGeom prst="rect">
            <a:avLst/>
          </a:prstGeom>
        </p:spPr>
        <p:txBody>
          <a:bodyPr wrap="square">
            <a:spAutoFit/>
          </a:bodyPr>
          <a:lstStyle/>
          <a:p>
            <a:pPr lvl="0"/>
            <a:r>
              <a:rPr lang="en-US" dirty="0">
                <a:solidFill>
                  <a:schemeClr val="bg2">
                    <a:lumMod val="25000"/>
                  </a:schemeClr>
                </a:solidFill>
                <a:latin typeface="Segoe UI" pitchFamily="34" charset="0"/>
              </a:rPr>
              <a:t>Manage with existing infrastructure</a:t>
            </a:r>
          </a:p>
        </p:txBody>
      </p:sp>
      <p:grpSp>
        <p:nvGrpSpPr>
          <p:cNvPr id="16" name="Group 15"/>
          <p:cNvGrpSpPr/>
          <p:nvPr/>
        </p:nvGrpSpPr>
        <p:grpSpPr>
          <a:xfrm>
            <a:off x="4159301" y="3932047"/>
            <a:ext cx="719109" cy="497845"/>
            <a:chOff x="4254837" y="3524095"/>
            <a:chExt cx="719109" cy="497845"/>
          </a:xfrm>
        </p:grpSpPr>
        <p:sp>
          <p:nvSpPr>
            <p:cNvPr id="109" name="Rectangle 108"/>
            <p:cNvSpPr/>
            <p:nvPr/>
          </p:nvSpPr>
          <p:spPr bwMode="auto">
            <a:xfrm>
              <a:off x="4254837" y="3524095"/>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69265" y="3544862"/>
              <a:ext cx="459187" cy="417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2" name="Group 21"/>
          <p:cNvGrpSpPr/>
          <p:nvPr/>
        </p:nvGrpSpPr>
        <p:grpSpPr>
          <a:xfrm>
            <a:off x="8130869" y="5546310"/>
            <a:ext cx="719109" cy="497845"/>
            <a:chOff x="8144517" y="5840117"/>
            <a:chExt cx="719109" cy="497845"/>
          </a:xfrm>
        </p:grpSpPr>
        <p:sp>
          <p:nvSpPr>
            <p:cNvPr id="150" name="Rectangle 149"/>
            <p:cNvSpPr/>
            <p:nvPr/>
          </p:nvSpPr>
          <p:spPr bwMode="auto">
            <a:xfrm>
              <a:off x="8144517" y="5840117"/>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98428" y="5888561"/>
              <a:ext cx="407651" cy="411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6" name="Straight Connector 5"/>
          <p:cNvCxnSpPr/>
          <p:nvPr/>
        </p:nvCxnSpPr>
        <p:spPr>
          <a:xfrm>
            <a:off x="519112" y="2013158"/>
            <a:ext cx="3540126"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4168775" y="2013158"/>
            <a:ext cx="3856038"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8132763" y="2013158"/>
            <a:ext cx="3856038"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4159301" y="4756575"/>
            <a:ext cx="719109" cy="497845"/>
            <a:chOff x="4254837" y="4278100"/>
            <a:chExt cx="719109" cy="497845"/>
          </a:xfrm>
        </p:grpSpPr>
        <p:sp>
          <p:nvSpPr>
            <p:cNvPr id="148" name="Rectangle 147"/>
            <p:cNvSpPr/>
            <p:nvPr/>
          </p:nvSpPr>
          <p:spPr bwMode="auto">
            <a:xfrm>
              <a:off x="4254837" y="4278100"/>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13" name="Picture 6" descr="\\MAGNUM\Projects\Microsoft\Cloud Power FY12\Design\ICONS_PNG\Screen.png"/>
            <p:cNvPicPr>
              <a:picLocks noChangeAspect="1" noChangeArrowheads="1"/>
            </p:cNvPicPr>
            <p:nvPr/>
          </p:nvPicPr>
          <p:blipFill>
            <a:blip r:embed="rId9" cstate="print">
              <a:lum bright="100000"/>
            </a:blip>
            <a:srcRect/>
            <a:stretch>
              <a:fillRect/>
            </a:stretch>
          </p:blipFill>
          <p:spPr bwMode="auto">
            <a:xfrm>
              <a:off x="4386028" y="4278100"/>
              <a:ext cx="481581" cy="481581"/>
            </a:xfrm>
            <a:prstGeom prst="rect">
              <a:avLst/>
            </a:prstGeom>
            <a:noFill/>
          </p:spPr>
        </p:pic>
      </p:grpSp>
      <p:grpSp>
        <p:nvGrpSpPr>
          <p:cNvPr id="18" name="Group 17"/>
          <p:cNvGrpSpPr/>
          <p:nvPr/>
        </p:nvGrpSpPr>
        <p:grpSpPr>
          <a:xfrm>
            <a:off x="8131965" y="2287996"/>
            <a:ext cx="719109" cy="531312"/>
            <a:chOff x="8159261" y="1990116"/>
            <a:chExt cx="719109" cy="531312"/>
          </a:xfrm>
        </p:grpSpPr>
        <p:sp>
          <p:nvSpPr>
            <p:cNvPr id="140" name="Rectangle 139"/>
            <p:cNvSpPr/>
            <p:nvPr/>
          </p:nvSpPr>
          <p:spPr bwMode="auto">
            <a:xfrm>
              <a:off x="8159261" y="2023583"/>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23" name="Picture 7" descr="\\MAGNUM\Projects\Microsoft\Cloud Power FY12\Design\ICONS_PNG\Secure.png"/>
            <p:cNvPicPr>
              <a:picLocks noChangeAspect="1" noChangeArrowheads="1"/>
            </p:cNvPicPr>
            <p:nvPr/>
          </p:nvPicPr>
          <p:blipFill>
            <a:blip r:embed="rId10" cstate="print">
              <a:lum bright="100000"/>
            </a:blip>
            <a:srcRect/>
            <a:stretch>
              <a:fillRect/>
            </a:stretch>
          </p:blipFill>
          <p:spPr bwMode="auto">
            <a:xfrm>
              <a:off x="8241998" y="1990116"/>
              <a:ext cx="529739" cy="529739"/>
            </a:xfrm>
            <a:prstGeom prst="rect">
              <a:avLst/>
            </a:prstGeom>
            <a:noFill/>
          </p:spPr>
        </p:pic>
      </p:grpSp>
      <p:grpSp>
        <p:nvGrpSpPr>
          <p:cNvPr id="20" name="Group 19"/>
          <p:cNvGrpSpPr/>
          <p:nvPr/>
        </p:nvGrpSpPr>
        <p:grpSpPr>
          <a:xfrm>
            <a:off x="8132577" y="3940312"/>
            <a:ext cx="719109" cy="497845"/>
            <a:chOff x="8132577" y="4131497"/>
            <a:chExt cx="719109" cy="497845"/>
          </a:xfrm>
        </p:grpSpPr>
        <p:sp>
          <p:nvSpPr>
            <p:cNvPr id="156" name="Rectangle 155"/>
            <p:cNvSpPr/>
            <p:nvPr/>
          </p:nvSpPr>
          <p:spPr bwMode="auto">
            <a:xfrm>
              <a:off x="8132577" y="4131497"/>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36" name="Picture 3" descr="\\MAGNUM\Projects\Microsoft\Cloud Power FY12\Design\ICONS_PNG\Management.png"/>
            <p:cNvPicPr>
              <a:picLocks noChangeAspect="1" noChangeArrowheads="1"/>
            </p:cNvPicPr>
            <p:nvPr/>
          </p:nvPicPr>
          <p:blipFill>
            <a:blip r:embed="rId11" cstate="print">
              <a:lum bright="100000"/>
            </a:blip>
            <a:stretch>
              <a:fillRect/>
            </a:stretch>
          </p:blipFill>
          <p:spPr bwMode="auto">
            <a:xfrm>
              <a:off x="8271012" y="4140528"/>
              <a:ext cx="481581" cy="481581"/>
            </a:xfrm>
            <a:prstGeom prst="rect">
              <a:avLst/>
            </a:prstGeom>
            <a:noFill/>
          </p:spPr>
        </p:pic>
      </p:grpSp>
      <p:grpSp>
        <p:nvGrpSpPr>
          <p:cNvPr id="19" name="Group 18"/>
          <p:cNvGrpSpPr/>
          <p:nvPr/>
        </p:nvGrpSpPr>
        <p:grpSpPr>
          <a:xfrm>
            <a:off x="8131965" y="3115516"/>
            <a:ext cx="719109" cy="497845"/>
            <a:chOff x="8131965" y="2946996"/>
            <a:chExt cx="719109" cy="497845"/>
          </a:xfrm>
        </p:grpSpPr>
        <p:sp>
          <p:nvSpPr>
            <p:cNvPr id="141" name="Rectangle 140"/>
            <p:cNvSpPr/>
            <p:nvPr/>
          </p:nvSpPr>
          <p:spPr bwMode="auto">
            <a:xfrm>
              <a:off x="8131965" y="2946996"/>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92" name="Group 91"/>
            <p:cNvGrpSpPr/>
            <p:nvPr/>
          </p:nvGrpSpPr>
          <p:grpSpPr>
            <a:xfrm>
              <a:off x="8152731" y="3062763"/>
              <a:ext cx="373805" cy="277930"/>
              <a:chOff x="3858665" y="3968474"/>
              <a:chExt cx="1047064" cy="740119"/>
            </a:xfrm>
          </p:grpSpPr>
          <p:grpSp>
            <p:nvGrpSpPr>
              <p:cNvPr id="93" name="Group 45"/>
              <p:cNvGrpSpPr/>
              <p:nvPr/>
            </p:nvGrpSpPr>
            <p:grpSpPr>
              <a:xfrm>
                <a:off x="3858665" y="3968474"/>
                <a:ext cx="1047064" cy="740119"/>
                <a:chOff x="6920044" y="4598173"/>
                <a:chExt cx="1498088" cy="1015653"/>
              </a:xfrm>
            </p:grpSpPr>
            <p:pic>
              <p:nvPicPr>
                <p:cNvPr id="100" name="Picture 99"/>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920044" y="4598173"/>
                  <a:ext cx="1498088" cy="1015653"/>
                </a:xfrm>
                <a:prstGeom prst="rect">
                  <a:avLst/>
                </a:prstGeom>
              </p:spPr>
            </p:pic>
            <p:sp>
              <p:nvSpPr>
                <p:cNvPr id="101" name="Rounded Rectangle 100"/>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94" name="Group 1"/>
              <p:cNvGrpSpPr/>
              <p:nvPr/>
            </p:nvGrpSpPr>
            <p:grpSpPr>
              <a:xfrm>
                <a:off x="4160888" y="4064283"/>
                <a:ext cx="411344" cy="337860"/>
                <a:chOff x="5699766" y="1650512"/>
                <a:chExt cx="646081" cy="544127"/>
              </a:xfrm>
            </p:grpSpPr>
            <p:pic>
              <p:nvPicPr>
                <p:cNvPr id="95" name="Picture 94"/>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5699766" y="1961327"/>
                  <a:ext cx="286073" cy="221592"/>
                </a:xfrm>
                <a:prstGeom prst="rect">
                  <a:avLst/>
                </a:prstGeom>
                <a:ln w="15875" cap="sq">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a:contourClr>
                    <a:srgbClr val="C0C0C0"/>
                  </a:contourClr>
                </a:sp3d>
              </p:spPr>
            </p:pic>
            <p:pic>
              <p:nvPicPr>
                <p:cNvPr id="96" name="Picture 95"/>
                <p:cNvPicPr>
                  <a:picLocks noChangeAspect="1"/>
                </p:cNvPicPr>
                <p:nvPr/>
              </p:nvPicPr>
              <p:blipFill rotWithShape="1">
                <a:blip r:embed="rId14" cstate="screen">
                  <a:duotone>
                    <a:schemeClr val="bg2">
                      <a:shade val="45000"/>
                      <a:satMod val="135000"/>
                    </a:schemeClr>
                    <a:prstClr val="white"/>
                  </a:duotone>
                  <a:extLst>
                    <a:ext uri="{BEBA8EAE-BF5A-486C-A8C5-ECC9F3942E4B}">
                      <a14:imgProps xmlns:a14="http://schemas.microsoft.com/office/drawing/2010/main">
                        <a14:imgLayer r:embed="rId15">
                          <a14:imgEffect>
                            <a14:colorTemperature colorTemp="11200"/>
                          </a14:imgEffect>
                          <a14:imgEffect>
                            <a14:brightnessContrast bright="67000"/>
                          </a14:imgEffect>
                        </a14:imgLayer>
                      </a14:imgProps>
                    </a:ext>
                    <a:ext uri="{28A0092B-C50C-407E-A947-70E740481C1C}">
                      <a14:useLocalDpi xmlns:a14="http://schemas.microsoft.com/office/drawing/2010/main"/>
                    </a:ext>
                  </a:extLst>
                </a:blip>
                <a:srcRect/>
                <a:stretch/>
              </p:blipFill>
              <p:spPr>
                <a:xfrm>
                  <a:off x="5914528" y="1650512"/>
                  <a:ext cx="274320" cy="235235"/>
                </a:xfrm>
                <a:prstGeom prst="rect">
                  <a:avLst/>
                </a:prstGeom>
              </p:spPr>
            </p:pic>
            <p:grpSp>
              <p:nvGrpSpPr>
                <p:cNvPr id="97" name="Group 98"/>
                <p:cNvGrpSpPr/>
                <p:nvPr/>
              </p:nvGrpSpPr>
              <p:grpSpPr>
                <a:xfrm>
                  <a:off x="6040161" y="1943348"/>
                  <a:ext cx="305686" cy="251291"/>
                  <a:chOff x="1964365" y="6007394"/>
                  <a:chExt cx="305686" cy="241673"/>
                </a:xfrm>
              </p:grpSpPr>
              <p:pic>
                <p:nvPicPr>
                  <p:cNvPr id="98" name="Picture 97"/>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2004236" y="6018020"/>
                    <a:ext cx="202932" cy="194037"/>
                  </a:xfrm>
                  <a:prstGeom prst="rect">
                    <a:avLst/>
                  </a:prstGeom>
                  <a:noFill/>
                  <a:ln>
                    <a:noFill/>
                  </a:ln>
                </p:spPr>
              </p:pic>
              <p:sp>
                <p:nvSpPr>
                  <p:cNvPr id="99" name="Rectangle 98"/>
                  <p:cNvSpPr/>
                  <p:nvPr/>
                </p:nvSpPr>
                <p:spPr>
                  <a:xfrm>
                    <a:off x="1964365" y="6007394"/>
                    <a:ext cx="305686" cy="24167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grpSp>
        </p:grpSp>
        <p:pic>
          <p:nvPicPr>
            <p:cNvPr id="138" name="Picture 137"/>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8576664" y="3031913"/>
              <a:ext cx="184613" cy="243355"/>
            </a:xfrm>
            <a:prstGeom prst="rect">
              <a:avLst/>
            </a:prstGeom>
          </p:spPr>
        </p:pic>
      </p:grpSp>
      <p:grpSp>
        <p:nvGrpSpPr>
          <p:cNvPr id="12" name="Group 11"/>
          <p:cNvGrpSpPr/>
          <p:nvPr/>
        </p:nvGrpSpPr>
        <p:grpSpPr>
          <a:xfrm>
            <a:off x="514122" y="3940312"/>
            <a:ext cx="719109" cy="497845"/>
            <a:chOff x="391290" y="3255739"/>
            <a:chExt cx="719109" cy="497845"/>
          </a:xfrm>
        </p:grpSpPr>
        <p:sp>
          <p:nvSpPr>
            <p:cNvPr id="54" name="Rectangle 53"/>
            <p:cNvSpPr/>
            <p:nvPr/>
          </p:nvSpPr>
          <p:spPr bwMode="auto">
            <a:xfrm>
              <a:off x="391290" y="3255739"/>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42" name="Picture 6" descr="\\MAGNUM\Projects\Microsoft\Cloud Power FY12\Design\ICONS_PNG\Professionals.png"/>
            <p:cNvPicPr>
              <a:picLocks noChangeAspect="1" noChangeArrowheads="1"/>
            </p:cNvPicPr>
            <p:nvPr/>
          </p:nvPicPr>
          <p:blipFill>
            <a:blip r:embed="rId18" cstate="print">
              <a:lum bright="100000"/>
            </a:blip>
            <a:srcRect/>
            <a:stretch>
              <a:fillRect/>
            </a:stretch>
          </p:blipFill>
          <p:spPr bwMode="auto">
            <a:xfrm>
              <a:off x="525872" y="3284800"/>
              <a:ext cx="437801" cy="437801"/>
            </a:xfrm>
            <a:prstGeom prst="rect">
              <a:avLst/>
            </a:prstGeom>
            <a:noFill/>
          </p:spPr>
        </p:pic>
      </p:grpSp>
      <p:grpSp>
        <p:nvGrpSpPr>
          <p:cNvPr id="13" name="Group 12"/>
          <p:cNvGrpSpPr/>
          <p:nvPr/>
        </p:nvGrpSpPr>
        <p:grpSpPr>
          <a:xfrm>
            <a:off x="514122" y="4748683"/>
            <a:ext cx="719109" cy="497845"/>
            <a:chOff x="391290" y="3868925"/>
            <a:chExt cx="719109" cy="497845"/>
          </a:xfrm>
        </p:grpSpPr>
        <p:sp>
          <p:nvSpPr>
            <p:cNvPr id="61" name="Rectangle 60"/>
            <p:cNvSpPr/>
            <p:nvPr/>
          </p:nvSpPr>
          <p:spPr bwMode="auto">
            <a:xfrm>
              <a:off x="391290" y="3868925"/>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47" name="Picture 37" descr="C:\Users\sakuu\Documents\Ballmer WPC\AI\Coffee.png"/>
            <p:cNvPicPr>
              <a:picLocks noChangeAspect="1" noChangeArrowheads="1"/>
            </p:cNvPicPr>
            <p:nvPr/>
          </p:nvPicPr>
          <p:blipFill>
            <a:blip r:embed="rId19" cstate="print">
              <a:extLst>
                <a:ext uri="{BEBA8EAE-BF5A-486C-A8C5-ECC9F3942E4B}">
                  <a14:imgProps xmlns:a14="http://schemas.microsoft.com/office/drawing/2010/main">
                    <a14:imgLayer r:embed="rId20">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black">
            <a:xfrm>
              <a:off x="508281" y="3993270"/>
              <a:ext cx="454752" cy="25304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p:cNvGrpSpPr/>
          <p:nvPr/>
        </p:nvGrpSpPr>
        <p:grpSpPr>
          <a:xfrm>
            <a:off x="4159301" y="2273398"/>
            <a:ext cx="719109" cy="640984"/>
            <a:chOff x="4254837" y="1934492"/>
            <a:chExt cx="719109" cy="640984"/>
          </a:xfrm>
        </p:grpSpPr>
        <p:sp>
          <p:nvSpPr>
            <p:cNvPr id="124" name="Rectangle 123"/>
            <p:cNvSpPr/>
            <p:nvPr/>
          </p:nvSpPr>
          <p:spPr bwMode="auto">
            <a:xfrm>
              <a:off x="4254837" y="1980682"/>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55" name="Picture 2" descr="\\MAGNUM\Projects\Microsoft\Cloud Power FY12\Design\Icons\PNGs\Cloud_on_your_terms.png"/>
            <p:cNvPicPr>
              <a:picLocks noChangeAspect="1" noChangeArrowheads="1"/>
            </p:cNvPicPr>
            <p:nvPr/>
          </p:nvPicPr>
          <p:blipFill>
            <a:blip r:embed="rId21" cstate="print">
              <a:lum bright="100000"/>
            </a:blip>
            <a:stretch>
              <a:fillRect/>
            </a:stretch>
          </p:blipFill>
          <p:spPr bwMode="auto">
            <a:xfrm>
              <a:off x="4306327" y="1934492"/>
              <a:ext cx="640984" cy="640984"/>
            </a:xfrm>
            <a:prstGeom prst="rect">
              <a:avLst/>
            </a:prstGeom>
            <a:noFill/>
            <a:ln>
              <a:noFill/>
            </a:ln>
          </p:spPr>
        </p:pic>
      </p:grpSp>
      <p:grpSp>
        <p:nvGrpSpPr>
          <p:cNvPr id="21" name="Group 20"/>
          <p:cNvGrpSpPr/>
          <p:nvPr/>
        </p:nvGrpSpPr>
        <p:grpSpPr>
          <a:xfrm>
            <a:off x="8130869" y="4749396"/>
            <a:ext cx="719109" cy="497845"/>
            <a:chOff x="8144517" y="5094259"/>
            <a:chExt cx="719109" cy="497845"/>
          </a:xfrm>
        </p:grpSpPr>
        <p:sp>
          <p:nvSpPr>
            <p:cNvPr id="149" name="Rectangle 148"/>
            <p:cNvSpPr/>
            <p:nvPr/>
          </p:nvSpPr>
          <p:spPr bwMode="auto">
            <a:xfrm>
              <a:off x="8144517" y="5094259"/>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61" name="Freeform 89"/>
            <p:cNvSpPr>
              <a:spLocks noEditPoints="1"/>
            </p:cNvSpPr>
            <p:nvPr/>
          </p:nvSpPr>
          <p:spPr bwMode="black">
            <a:xfrm>
              <a:off x="8216326" y="5163946"/>
              <a:ext cx="544345" cy="350409"/>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grpSp>
      <p:grpSp>
        <p:nvGrpSpPr>
          <p:cNvPr id="15" name="Group 14"/>
          <p:cNvGrpSpPr/>
          <p:nvPr/>
        </p:nvGrpSpPr>
        <p:grpSpPr>
          <a:xfrm>
            <a:off x="4159301" y="3116273"/>
            <a:ext cx="719109" cy="497845"/>
            <a:chOff x="4254837" y="2765196"/>
            <a:chExt cx="719109" cy="497845"/>
          </a:xfrm>
        </p:grpSpPr>
        <p:sp>
          <p:nvSpPr>
            <p:cNvPr id="111" name="Rectangle 110"/>
            <p:cNvSpPr/>
            <p:nvPr/>
          </p:nvSpPr>
          <p:spPr bwMode="auto">
            <a:xfrm>
              <a:off x="4254837" y="2765196"/>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168" name="Group 167"/>
            <p:cNvGrpSpPr>
              <a:grpSpLocks noChangeAspect="1"/>
            </p:cNvGrpSpPr>
            <p:nvPr/>
          </p:nvGrpSpPr>
          <p:grpSpPr>
            <a:xfrm>
              <a:off x="4406944" y="2862838"/>
              <a:ext cx="413736" cy="295074"/>
              <a:chOff x="1919150" y="3044496"/>
              <a:chExt cx="666391" cy="475141"/>
            </a:xfrm>
          </p:grpSpPr>
          <p:sp>
            <p:nvSpPr>
              <p:cNvPr id="169" name="Round Same Side Corner Rectangle 11"/>
              <p:cNvSpPr/>
              <p:nvPr/>
            </p:nvSpPr>
            <p:spPr>
              <a:xfrm>
                <a:off x="1970085" y="3044496"/>
                <a:ext cx="564520" cy="361776"/>
              </a:xfrm>
              <a:custGeom>
                <a:avLst/>
                <a:gdLst/>
                <a:ahLst/>
                <a:cxnLst/>
                <a:rect l="l" t="t" r="r" b="b"/>
                <a:pathLst>
                  <a:path w="564520" h="361776">
                    <a:moveTo>
                      <a:pt x="21117" y="19360"/>
                    </a:moveTo>
                    <a:lnTo>
                      <a:pt x="21117" y="345592"/>
                    </a:lnTo>
                    <a:lnTo>
                      <a:pt x="543404" y="345592"/>
                    </a:lnTo>
                    <a:lnTo>
                      <a:pt x="543404" y="19360"/>
                    </a:lnTo>
                    <a:close/>
                    <a:moveTo>
                      <a:pt x="17539" y="0"/>
                    </a:moveTo>
                    <a:lnTo>
                      <a:pt x="546981" y="0"/>
                    </a:lnTo>
                    <a:cubicBezTo>
                      <a:pt x="556668" y="0"/>
                      <a:pt x="564520" y="7852"/>
                      <a:pt x="564520" y="17539"/>
                    </a:cubicBezTo>
                    <a:lnTo>
                      <a:pt x="564520" y="361776"/>
                    </a:lnTo>
                    <a:lnTo>
                      <a:pt x="0" y="361776"/>
                    </a:lnTo>
                    <a:lnTo>
                      <a:pt x="0" y="17539"/>
                    </a:lnTo>
                    <a:cubicBezTo>
                      <a:pt x="0" y="7852"/>
                      <a:pt x="7852" y="0"/>
                      <a:pt x="17539" y="0"/>
                    </a:cubicBezTo>
                    <a:close/>
                  </a:path>
                </a:pathLst>
              </a:cu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sp>
            <p:nvSpPr>
              <p:cNvPr id="170" name="Trapezoid 12"/>
              <p:cNvSpPr/>
              <p:nvPr/>
            </p:nvSpPr>
            <p:spPr>
              <a:xfrm>
                <a:off x="1919150" y="3408078"/>
                <a:ext cx="666391" cy="84127"/>
              </a:xfrm>
              <a:custGeom>
                <a:avLst/>
                <a:gdLst/>
                <a:ahLst/>
                <a:cxnLst/>
                <a:rect l="l" t="t" r="r" b="b"/>
                <a:pathLst>
                  <a:path w="666391" h="84127">
                    <a:moveTo>
                      <a:pt x="257990" y="52557"/>
                    </a:moveTo>
                    <a:lnTo>
                      <a:pt x="241755" y="79989"/>
                    </a:lnTo>
                    <a:lnTo>
                      <a:pt x="424635" y="79989"/>
                    </a:lnTo>
                    <a:lnTo>
                      <a:pt x="408400" y="52557"/>
                    </a:lnTo>
                    <a:close/>
                    <a:moveTo>
                      <a:pt x="49787" y="0"/>
                    </a:moveTo>
                    <a:lnTo>
                      <a:pt x="616604" y="0"/>
                    </a:lnTo>
                    <a:lnTo>
                      <a:pt x="666391" y="84127"/>
                    </a:lnTo>
                    <a:lnTo>
                      <a:pt x="0" y="84127"/>
                    </a:lnTo>
                    <a:close/>
                  </a:path>
                </a:pathLst>
              </a:cu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sp>
            <p:nvSpPr>
              <p:cNvPr id="171" name="Rectangle 170"/>
              <p:cNvSpPr/>
              <p:nvPr/>
            </p:nvSpPr>
            <p:spPr>
              <a:xfrm>
                <a:off x="1919446" y="3492205"/>
                <a:ext cx="665798" cy="27432"/>
              </a:xfrm>
              <a:prstGeom prst="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grpSp>
      </p:grpSp>
    </p:spTree>
    <p:extLst>
      <p:ext uri="{BB962C8B-B14F-4D97-AF65-F5344CB8AC3E}">
        <p14:creationId xmlns:p14="http://schemas.microsoft.com/office/powerpoint/2010/main" val="16200761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ppt_x"/>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ppt_x"/>
                                          </p:val>
                                        </p:tav>
                                        <p:tav tm="100000">
                                          <p:val>
                                            <p:strVal val="#ppt_x"/>
                                          </p:val>
                                        </p:tav>
                                      </p:tavLst>
                                    </p:anim>
                                    <p:anim calcmode="lin" valueType="num">
                                      <p:cBhvr additive="base">
                                        <p:cTn id="16" dur="75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750" fill="hold"/>
                                        <p:tgtEl>
                                          <p:spTgt spid="47"/>
                                        </p:tgtEl>
                                        <p:attrNameLst>
                                          <p:attrName>ppt_x</p:attrName>
                                        </p:attrNameLst>
                                      </p:cBhvr>
                                      <p:tavLst>
                                        <p:tav tm="0">
                                          <p:val>
                                            <p:strVal val="#ppt_x"/>
                                          </p:val>
                                        </p:tav>
                                        <p:tav tm="100000">
                                          <p:val>
                                            <p:strVal val="#ppt_x"/>
                                          </p:val>
                                        </p:tav>
                                      </p:tavLst>
                                    </p:anim>
                                    <p:anim calcmode="lin" valueType="num">
                                      <p:cBhvr additive="base">
                                        <p:cTn id="20" dur="750" fill="hold"/>
                                        <p:tgtEl>
                                          <p:spTgt spid="4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750" fill="hold"/>
                                        <p:tgtEl>
                                          <p:spTgt spid="52"/>
                                        </p:tgtEl>
                                        <p:attrNameLst>
                                          <p:attrName>ppt_x</p:attrName>
                                        </p:attrNameLst>
                                      </p:cBhvr>
                                      <p:tavLst>
                                        <p:tav tm="0">
                                          <p:val>
                                            <p:strVal val="#ppt_x"/>
                                          </p:val>
                                        </p:tav>
                                        <p:tav tm="100000">
                                          <p:val>
                                            <p:strVal val="#ppt_x"/>
                                          </p:val>
                                        </p:tav>
                                      </p:tavLst>
                                    </p:anim>
                                    <p:anim calcmode="lin" valueType="num">
                                      <p:cBhvr additive="base">
                                        <p:cTn id="24" dur="7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5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750" fill="hold"/>
                                        <p:tgtEl>
                                          <p:spTgt spid="12"/>
                                        </p:tgtEl>
                                        <p:attrNameLst>
                                          <p:attrName>ppt_x</p:attrName>
                                        </p:attrNameLst>
                                      </p:cBhvr>
                                      <p:tavLst>
                                        <p:tav tm="0">
                                          <p:val>
                                            <p:strVal val="#ppt_x"/>
                                          </p:val>
                                        </p:tav>
                                        <p:tav tm="100000">
                                          <p:val>
                                            <p:strVal val="#ppt_x"/>
                                          </p:val>
                                        </p:tav>
                                      </p:tavLst>
                                    </p:anim>
                                    <p:anim calcmode="lin" valueType="num">
                                      <p:cBhvr additive="base">
                                        <p:cTn id="28" dur="75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750"/>
                                  </p:stCondLst>
                                  <p:childTnLst>
                                    <p:set>
                                      <p:cBhvr>
                                        <p:cTn id="30" dur="1" fill="hold">
                                          <p:stCondLst>
                                            <p:cond delay="0"/>
                                          </p:stCondLst>
                                        </p:cTn>
                                        <p:tgtEl>
                                          <p:spTgt spid="59"/>
                                        </p:tgtEl>
                                        <p:attrNameLst>
                                          <p:attrName>style.visibility</p:attrName>
                                        </p:attrNameLst>
                                      </p:cBhvr>
                                      <p:to>
                                        <p:strVal val="visible"/>
                                      </p:to>
                                    </p:set>
                                    <p:anim calcmode="lin" valueType="num">
                                      <p:cBhvr additive="base">
                                        <p:cTn id="31" dur="750" fill="hold"/>
                                        <p:tgtEl>
                                          <p:spTgt spid="59"/>
                                        </p:tgtEl>
                                        <p:attrNameLst>
                                          <p:attrName>ppt_x</p:attrName>
                                        </p:attrNameLst>
                                      </p:cBhvr>
                                      <p:tavLst>
                                        <p:tav tm="0">
                                          <p:val>
                                            <p:strVal val="#ppt_x"/>
                                          </p:val>
                                        </p:tav>
                                        <p:tav tm="100000">
                                          <p:val>
                                            <p:strVal val="#ppt_x"/>
                                          </p:val>
                                        </p:tav>
                                      </p:tavLst>
                                    </p:anim>
                                    <p:anim calcmode="lin" valueType="num">
                                      <p:cBhvr additive="base">
                                        <p:cTn id="32" dur="750" fill="hold"/>
                                        <p:tgtEl>
                                          <p:spTgt spid="5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75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750" fill="hold"/>
                                        <p:tgtEl>
                                          <p:spTgt spid="13"/>
                                        </p:tgtEl>
                                        <p:attrNameLst>
                                          <p:attrName>ppt_x</p:attrName>
                                        </p:attrNameLst>
                                      </p:cBhvr>
                                      <p:tavLst>
                                        <p:tav tm="0">
                                          <p:val>
                                            <p:strVal val="#ppt_x"/>
                                          </p:val>
                                        </p:tav>
                                        <p:tav tm="100000">
                                          <p:val>
                                            <p:strVal val="#ppt_x"/>
                                          </p:val>
                                        </p:tav>
                                      </p:tavLst>
                                    </p:anim>
                                    <p:anim calcmode="lin" valueType="num">
                                      <p:cBhvr additive="base">
                                        <p:cTn id="36" dur="75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750" fill="hold"/>
                                        <p:tgtEl>
                                          <p:spTgt spid="14"/>
                                        </p:tgtEl>
                                        <p:attrNameLst>
                                          <p:attrName>ppt_x</p:attrName>
                                        </p:attrNameLst>
                                      </p:cBhvr>
                                      <p:tavLst>
                                        <p:tav tm="0">
                                          <p:val>
                                            <p:strVal val="#ppt_x"/>
                                          </p:val>
                                        </p:tav>
                                        <p:tav tm="100000">
                                          <p:val>
                                            <p:strVal val="#ppt_x"/>
                                          </p:val>
                                        </p:tav>
                                      </p:tavLst>
                                    </p:anim>
                                    <p:anim calcmode="lin" valueType="num">
                                      <p:cBhvr additive="base">
                                        <p:cTn id="42" dur="75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08"/>
                                        </p:tgtEl>
                                        <p:attrNameLst>
                                          <p:attrName>style.visibility</p:attrName>
                                        </p:attrNameLst>
                                      </p:cBhvr>
                                      <p:to>
                                        <p:strVal val="visible"/>
                                      </p:to>
                                    </p:set>
                                    <p:anim calcmode="lin" valueType="num">
                                      <p:cBhvr additive="base">
                                        <p:cTn id="45" dur="750" fill="hold"/>
                                        <p:tgtEl>
                                          <p:spTgt spid="108"/>
                                        </p:tgtEl>
                                        <p:attrNameLst>
                                          <p:attrName>ppt_x</p:attrName>
                                        </p:attrNameLst>
                                      </p:cBhvr>
                                      <p:tavLst>
                                        <p:tav tm="0">
                                          <p:val>
                                            <p:strVal val="#ppt_x"/>
                                          </p:val>
                                        </p:tav>
                                        <p:tav tm="100000">
                                          <p:val>
                                            <p:strVal val="#ppt_x"/>
                                          </p:val>
                                        </p:tav>
                                      </p:tavLst>
                                    </p:anim>
                                    <p:anim calcmode="lin" valueType="num">
                                      <p:cBhvr additive="base">
                                        <p:cTn id="46" dur="750" fill="hold"/>
                                        <p:tgtEl>
                                          <p:spTgt spid="108"/>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25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750" fill="hold"/>
                                        <p:tgtEl>
                                          <p:spTgt spid="15"/>
                                        </p:tgtEl>
                                        <p:attrNameLst>
                                          <p:attrName>ppt_x</p:attrName>
                                        </p:attrNameLst>
                                      </p:cBhvr>
                                      <p:tavLst>
                                        <p:tav tm="0">
                                          <p:val>
                                            <p:strVal val="#ppt_x"/>
                                          </p:val>
                                        </p:tav>
                                        <p:tav tm="100000">
                                          <p:val>
                                            <p:strVal val="#ppt_x"/>
                                          </p:val>
                                        </p:tav>
                                      </p:tavLst>
                                    </p:anim>
                                    <p:anim calcmode="lin" valueType="num">
                                      <p:cBhvr additive="base">
                                        <p:cTn id="50" dur="75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250"/>
                                  </p:stCondLst>
                                  <p:childTnLst>
                                    <p:set>
                                      <p:cBhvr>
                                        <p:cTn id="52" dur="1" fill="hold">
                                          <p:stCondLst>
                                            <p:cond delay="0"/>
                                          </p:stCondLst>
                                        </p:cTn>
                                        <p:tgtEl>
                                          <p:spTgt spid="117"/>
                                        </p:tgtEl>
                                        <p:attrNameLst>
                                          <p:attrName>style.visibility</p:attrName>
                                        </p:attrNameLst>
                                      </p:cBhvr>
                                      <p:to>
                                        <p:strVal val="visible"/>
                                      </p:to>
                                    </p:set>
                                    <p:anim calcmode="lin" valueType="num">
                                      <p:cBhvr additive="base">
                                        <p:cTn id="53" dur="750" fill="hold"/>
                                        <p:tgtEl>
                                          <p:spTgt spid="117"/>
                                        </p:tgtEl>
                                        <p:attrNameLst>
                                          <p:attrName>ppt_x</p:attrName>
                                        </p:attrNameLst>
                                      </p:cBhvr>
                                      <p:tavLst>
                                        <p:tav tm="0">
                                          <p:val>
                                            <p:strVal val="#ppt_x"/>
                                          </p:val>
                                        </p:tav>
                                        <p:tav tm="100000">
                                          <p:val>
                                            <p:strVal val="#ppt_x"/>
                                          </p:val>
                                        </p:tav>
                                      </p:tavLst>
                                    </p:anim>
                                    <p:anim calcmode="lin" valueType="num">
                                      <p:cBhvr additive="base">
                                        <p:cTn id="54" dur="750" fill="hold"/>
                                        <p:tgtEl>
                                          <p:spTgt spid="117"/>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50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750" fill="hold"/>
                                        <p:tgtEl>
                                          <p:spTgt spid="16"/>
                                        </p:tgtEl>
                                        <p:attrNameLst>
                                          <p:attrName>ppt_x</p:attrName>
                                        </p:attrNameLst>
                                      </p:cBhvr>
                                      <p:tavLst>
                                        <p:tav tm="0">
                                          <p:val>
                                            <p:strVal val="#ppt_x"/>
                                          </p:val>
                                        </p:tav>
                                        <p:tav tm="100000">
                                          <p:val>
                                            <p:strVal val="#ppt_x"/>
                                          </p:val>
                                        </p:tav>
                                      </p:tavLst>
                                    </p:anim>
                                    <p:anim calcmode="lin" valueType="num">
                                      <p:cBhvr additive="base">
                                        <p:cTn id="58" dur="750" fill="hold"/>
                                        <p:tgtEl>
                                          <p:spTgt spid="16"/>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500"/>
                                  </p:stCondLst>
                                  <p:childTnLst>
                                    <p:set>
                                      <p:cBhvr>
                                        <p:cTn id="60" dur="1" fill="hold">
                                          <p:stCondLst>
                                            <p:cond delay="0"/>
                                          </p:stCondLst>
                                        </p:cTn>
                                        <p:tgtEl>
                                          <p:spTgt spid="114"/>
                                        </p:tgtEl>
                                        <p:attrNameLst>
                                          <p:attrName>style.visibility</p:attrName>
                                        </p:attrNameLst>
                                      </p:cBhvr>
                                      <p:to>
                                        <p:strVal val="visible"/>
                                      </p:to>
                                    </p:set>
                                    <p:anim calcmode="lin" valueType="num">
                                      <p:cBhvr additive="base">
                                        <p:cTn id="61" dur="750" fill="hold"/>
                                        <p:tgtEl>
                                          <p:spTgt spid="114"/>
                                        </p:tgtEl>
                                        <p:attrNameLst>
                                          <p:attrName>ppt_x</p:attrName>
                                        </p:attrNameLst>
                                      </p:cBhvr>
                                      <p:tavLst>
                                        <p:tav tm="0">
                                          <p:val>
                                            <p:strVal val="#ppt_x"/>
                                          </p:val>
                                        </p:tav>
                                        <p:tav tm="100000">
                                          <p:val>
                                            <p:strVal val="#ppt_x"/>
                                          </p:val>
                                        </p:tav>
                                      </p:tavLst>
                                    </p:anim>
                                    <p:anim calcmode="lin" valueType="num">
                                      <p:cBhvr additive="base">
                                        <p:cTn id="62" dur="750" fill="hold"/>
                                        <p:tgtEl>
                                          <p:spTgt spid="114"/>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75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750" fill="hold"/>
                                        <p:tgtEl>
                                          <p:spTgt spid="17"/>
                                        </p:tgtEl>
                                        <p:attrNameLst>
                                          <p:attrName>ppt_x</p:attrName>
                                        </p:attrNameLst>
                                      </p:cBhvr>
                                      <p:tavLst>
                                        <p:tav tm="0">
                                          <p:val>
                                            <p:strVal val="#ppt_x"/>
                                          </p:val>
                                        </p:tav>
                                        <p:tav tm="100000">
                                          <p:val>
                                            <p:strVal val="#ppt_x"/>
                                          </p:val>
                                        </p:tav>
                                      </p:tavLst>
                                    </p:anim>
                                    <p:anim calcmode="lin" valueType="num">
                                      <p:cBhvr additive="base">
                                        <p:cTn id="66" dur="750" fill="hold"/>
                                        <p:tgtEl>
                                          <p:spTgt spid="17"/>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750"/>
                                  </p:stCondLst>
                                  <p:childTnLst>
                                    <p:set>
                                      <p:cBhvr>
                                        <p:cTn id="68" dur="1" fill="hold">
                                          <p:stCondLst>
                                            <p:cond delay="0"/>
                                          </p:stCondLst>
                                        </p:cTn>
                                        <p:tgtEl>
                                          <p:spTgt spid="151"/>
                                        </p:tgtEl>
                                        <p:attrNameLst>
                                          <p:attrName>style.visibility</p:attrName>
                                        </p:attrNameLst>
                                      </p:cBhvr>
                                      <p:to>
                                        <p:strVal val="visible"/>
                                      </p:to>
                                    </p:set>
                                    <p:anim calcmode="lin" valueType="num">
                                      <p:cBhvr additive="base">
                                        <p:cTn id="69" dur="750" fill="hold"/>
                                        <p:tgtEl>
                                          <p:spTgt spid="151"/>
                                        </p:tgtEl>
                                        <p:attrNameLst>
                                          <p:attrName>ppt_x</p:attrName>
                                        </p:attrNameLst>
                                      </p:cBhvr>
                                      <p:tavLst>
                                        <p:tav tm="0">
                                          <p:val>
                                            <p:strVal val="#ppt_x"/>
                                          </p:val>
                                        </p:tav>
                                        <p:tav tm="100000">
                                          <p:val>
                                            <p:strVal val="#ppt_x"/>
                                          </p:val>
                                        </p:tav>
                                      </p:tavLst>
                                    </p:anim>
                                    <p:anim calcmode="lin" valueType="num">
                                      <p:cBhvr additive="base">
                                        <p:cTn id="70" dur="750" fill="hold"/>
                                        <p:tgtEl>
                                          <p:spTgt spid="151"/>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750" fill="hold"/>
                                        <p:tgtEl>
                                          <p:spTgt spid="18"/>
                                        </p:tgtEl>
                                        <p:attrNameLst>
                                          <p:attrName>ppt_x</p:attrName>
                                        </p:attrNameLst>
                                      </p:cBhvr>
                                      <p:tavLst>
                                        <p:tav tm="0">
                                          <p:val>
                                            <p:strVal val="#ppt_x"/>
                                          </p:val>
                                        </p:tav>
                                        <p:tav tm="100000">
                                          <p:val>
                                            <p:strVal val="#ppt_x"/>
                                          </p:val>
                                        </p:tav>
                                      </p:tavLst>
                                    </p:anim>
                                    <p:anim calcmode="lin" valueType="num">
                                      <p:cBhvr additive="base">
                                        <p:cTn id="76" dur="750" fill="hold"/>
                                        <p:tgtEl>
                                          <p:spTgt spid="1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83"/>
                                        </p:tgtEl>
                                        <p:attrNameLst>
                                          <p:attrName>style.visibility</p:attrName>
                                        </p:attrNameLst>
                                      </p:cBhvr>
                                      <p:to>
                                        <p:strVal val="visible"/>
                                      </p:to>
                                    </p:set>
                                    <p:anim calcmode="lin" valueType="num">
                                      <p:cBhvr additive="base">
                                        <p:cTn id="79" dur="750" fill="hold"/>
                                        <p:tgtEl>
                                          <p:spTgt spid="83"/>
                                        </p:tgtEl>
                                        <p:attrNameLst>
                                          <p:attrName>ppt_x</p:attrName>
                                        </p:attrNameLst>
                                      </p:cBhvr>
                                      <p:tavLst>
                                        <p:tav tm="0">
                                          <p:val>
                                            <p:strVal val="#ppt_x"/>
                                          </p:val>
                                        </p:tav>
                                        <p:tav tm="100000">
                                          <p:val>
                                            <p:strVal val="#ppt_x"/>
                                          </p:val>
                                        </p:tav>
                                      </p:tavLst>
                                    </p:anim>
                                    <p:anim calcmode="lin" valueType="num">
                                      <p:cBhvr additive="base">
                                        <p:cTn id="80" dur="750" fill="hold"/>
                                        <p:tgtEl>
                                          <p:spTgt spid="83"/>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250"/>
                                  </p:stCondLst>
                                  <p:childTnLst>
                                    <p:set>
                                      <p:cBhvr>
                                        <p:cTn id="82" dur="1" fill="hold">
                                          <p:stCondLst>
                                            <p:cond delay="0"/>
                                          </p:stCondLst>
                                        </p:cTn>
                                        <p:tgtEl>
                                          <p:spTgt spid="19"/>
                                        </p:tgtEl>
                                        <p:attrNameLst>
                                          <p:attrName>style.visibility</p:attrName>
                                        </p:attrNameLst>
                                      </p:cBhvr>
                                      <p:to>
                                        <p:strVal val="visible"/>
                                      </p:to>
                                    </p:set>
                                    <p:anim calcmode="lin" valueType="num">
                                      <p:cBhvr additive="base">
                                        <p:cTn id="83" dur="750" fill="hold"/>
                                        <p:tgtEl>
                                          <p:spTgt spid="19"/>
                                        </p:tgtEl>
                                        <p:attrNameLst>
                                          <p:attrName>ppt_x</p:attrName>
                                        </p:attrNameLst>
                                      </p:cBhvr>
                                      <p:tavLst>
                                        <p:tav tm="0">
                                          <p:val>
                                            <p:strVal val="#ppt_x"/>
                                          </p:val>
                                        </p:tav>
                                        <p:tav tm="100000">
                                          <p:val>
                                            <p:strVal val="#ppt_x"/>
                                          </p:val>
                                        </p:tav>
                                      </p:tavLst>
                                    </p:anim>
                                    <p:anim calcmode="lin" valueType="num">
                                      <p:cBhvr additive="base">
                                        <p:cTn id="84" dur="750" fill="hold"/>
                                        <p:tgtEl>
                                          <p:spTgt spid="19"/>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250"/>
                                  </p:stCondLst>
                                  <p:childTnLst>
                                    <p:set>
                                      <p:cBhvr>
                                        <p:cTn id="86" dur="1" fill="hold">
                                          <p:stCondLst>
                                            <p:cond delay="0"/>
                                          </p:stCondLst>
                                        </p:cTn>
                                        <p:tgtEl>
                                          <p:spTgt spid="90"/>
                                        </p:tgtEl>
                                        <p:attrNameLst>
                                          <p:attrName>style.visibility</p:attrName>
                                        </p:attrNameLst>
                                      </p:cBhvr>
                                      <p:to>
                                        <p:strVal val="visible"/>
                                      </p:to>
                                    </p:set>
                                    <p:anim calcmode="lin" valueType="num">
                                      <p:cBhvr additive="base">
                                        <p:cTn id="87" dur="750" fill="hold"/>
                                        <p:tgtEl>
                                          <p:spTgt spid="90"/>
                                        </p:tgtEl>
                                        <p:attrNameLst>
                                          <p:attrName>ppt_x</p:attrName>
                                        </p:attrNameLst>
                                      </p:cBhvr>
                                      <p:tavLst>
                                        <p:tav tm="0">
                                          <p:val>
                                            <p:strVal val="#ppt_x"/>
                                          </p:val>
                                        </p:tav>
                                        <p:tav tm="100000">
                                          <p:val>
                                            <p:strVal val="#ppt_x"/>
                                          </p:val>
                                        </p:tav>
                                      </p:tavLst>
                                    </p:anim>
                                    <p:anim calcmode="lin" valueType="num">
                                      <p:cBhvr additive="base">
                                        <p:cTn id="88" dur="750" fill="hold"/>
                                        <p:tgtEl>
                                          <p:spTgt spid="90"/>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500"/>
                                  </p:stCondLst>
                                  <p:childTnLst>
                                    <p:set>
                                      <p:cBhvr>
                                        <p:cTn id="90" dur="1" fill="hold">
                                          <p:stCondLst>
                                            <p:cond delay="0"/>
                                          </p:stCondLst>
                                        </p:cTn>
                                        <p:tgtEl>
                                          <p:spTgt spid="20"/>
                                        </p:tgtEl>
                                        <p:attrNameLst>
                                          <p:attrName>style.visibility</p:attrName>
                                        </p:attrNameLst>
                                      </p:cBhvr>
                                      <p:to>
                                        <p:strVal val="visible"/>
                                      </p:to>
                                    </p:set>
                                    <p:anim calcmode="lin" valueType="num">
                                      <p:cBhvr additive="base">
                                        <p:cTn id="91" dur="750" fill="hold"/>
                                        <p:tgtEl>
                                          <p:spTgt spid="20"/>
                                        </p:tgtEl>
                                        <p:attrNameLst>
                                          <p:attrName>ppt_x</p:attrName>
                                        </p:attrNameLst>
                                      </p:cBhvr>
                                      <p:tavLst>
                                        <p:tav tm="0">
                                          <p:val>
                                            <p:strVal val="#ppt_x"/>
                                          </p:val>
                                        </p:tav>
                                        <p:tav tm="100000">
                                          <p:val>
                                            <p:strVal val="#ppt_x"/>
                                          </p:val>
                                        </p:tav>
                                      </p:tavLst>
                                    </p:anim>
                                    <p:anim calcmode="lin" valueType="num">
                                      <p:cBhvr additive="base">
                                        <p:cTn id="92" dur="750" fill="hold"/>
                                        <p:tgtEl>
                                          <p:spTgt spid="20"/>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500"/>
                                  </p:stCondLst>
                                  <p:childTnLst>
                                    <p:set>
                                      <p:cBhvr>
                                        <p:cTn id="94" dur="1" fill="hold">
                                          <p:stCondLst>
                                            <p:cond delay="0"/>
                                          </p:stCondLst>
                                        </p:cTn>
                                        <p:tgtEl>
                                          <p:spTgt spid="157"/>
                                        </p:tgtEl>
                                        <p:attrNameLst>
                                          <p:attrName>style.visibility</p:attrName>
                                        </p:attrNameLst>
                                      </p:cBhvr>
                                      <p:to>
                                        <p:strVal val="visible"/>
                                      </p:to>
                                    </p:set>
                                    <p:anim calcmode="lin" valueType="num">
                                      <p:cBhvr additive="base">
                                        <p:cTn id="95" dur="750" fill="hold"/>
                                        <p:tgtEl>
                                          <p:spTgt spid="157"/>
                                        </p:tgtEl>
                                        <p:attrNameLst>
                                          <p:attrName>ppt_x</p:attrName>
                                        </p:attrNameLst>
                                      </p:cBhvr>
                                      <p:tavLst>
                                        <p:tav tm="0">
                                          <p:val>
                                            <p:strVal val="#ppt_x"/>
                                          </p:val>
                                        </p:tav>
                                        <p:tav tm="100000">
                                          <p:val>
                                            <p:strVal val="#ppt_x"/>
                                          </p:val>
                                        </p:tav>
                                      </p:tavLst>
                                    </p:anim>
                                    <p:anim calcmode="lin" valueType="num">
                                      <p:cBhvr additive="base">
                                        <p:cTn id="96" dur="750" fill="hold"/>
                                        <p:tgtEl>
                                          <p:spTgt spid="157"/>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750"/>
                                  </p:stCondLst>
                                  <p:childTnLst>
                                    <p:set>
                                      <p:cBhvr>
                                        <p:cTn id="98" dur="1" fill="hold">
                                          <p:stCondLst>
                                            <p:cond delay="0"/>
                                          </p:stCondLst>
                                        </p:cTn>
                                        <p:tgtEl>
                                          <p:spTgt spid="21"/>
                                        </p:tgtEl>
                                        <p:attrNameLst>
                                          <p:attrName>style.visibility</p:attrName>
                                        </p:attrNameLst>
                                      </p:cBhvr>
                                      <p:to>
                                        <p:strVal val="visible"/>
                                      </p:to>
                                    </p:set>
                                    <p:anim calcmode="lin" valueType="num">
                                      <p:cBhvr additive="base">
                                        <p:cTn id="99" dur="750" fill="hold"/>
                                        <p:tgtEl>
                                          <p:spTgt spid="21"/>
                                        </p:tgtEl>
                                        <p:attrNameLst>
                                          <p:attrName>ppt_x</p:attrName>
                                        </p:attrNameLst>
                                      </p:cBhvr>
                                      <p:tavLst>
                                        <p:tav tm="0">
                                          <p:val>
                                            <p:strVal val="#ppt_x"/>
                                          </p:val>
                                        </p:tav>
                                        <p:tav tm="100000">
                                          <p:val>
                                            <p:strVal val="#ppt_x"/>
                                          </p:val>
                                        </p:tav>
                                      </p:tavLst>
                                    </p:anim>
                                    <p:anim calcmode="lin" valueType="num">
                                      <p:cBhvr additive="base">
                                        <p:cTn id="100" dur="750" fill="hold"/>
                                        <p:tgtEl>
                                          <p:spTgt spid="21"/>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750"/>
                                  </p:stCondLst>
                                  <p:childTnLst>
                                    <p:set>
                                      <p:cBhvr>
                                        <p:cTn id="102" dur="1" fill="hold">
                                          <p:stCondLst>
                                            <p:cond delay="0"/>
                                          </p:stCondLst>
                                        </p:cTn>
                                        <p:tgtEl>
                                          <p:spTgt spid="153"/>
                                        </p:tgtEl>
                                        <p:attrNameLst>
                                          <p:attrName>style.visibility</p:attrName>
                                        </p:attrNameLst>
                                      </p:cBhvr>
                                      <p:to>
                                        <p:strVal val="visible"/>
                                      </p:to>
                                    </p:set>
                                    <p:anim calcmode="lin" valueType="num">
                                      <p:cBhvr additive="base">
                                        <p:cTn id="103" dur="750" fill="hold"/>
                                        <p:tgtEl>
                                          <p:spTgt spid="153"/>
                                        </p:tgtEl>
                                        <p:attrNameLst>
                                          <p:attrName>ppt_x</p:attrName>
                                        </p:attrNameLst>
                                      </p:cBhvr>
                                      <p:tavLst>
                                        <p:tav tm="0">
                                          <p:val>
                                            <p:strVal val="#ppt_x"/>
                                          </p:val>
                                        </p:tav>
                                        <p:tav tm="100000">
                                          <p:val>
                                            <p:strVal val="#ppt_x"/>
                                          </p:val>
                                        </p:tav>
                                      </p:tavLst>
                                    </p:anim>
                                    <p:anim calcmode="lin" valueType="num">
                                      <p:cBhvr additive="base">
                                        <p:cTn id="104" dur="750" fill="hold"/>
                                        <p:tgtEl>
                                          <p:spTgt spid="153"/>
                                        </p:tgtEl>
                                        <p:attrNameLst>
                                          <p:attrName>ppt_y</p:attrName>
                                        </p:attrNameLst>
                                      </p:cBhvr>
                                      <p:tavLst>
                                        <p:tav tm="0">
                                          <p:val>
                                            <p:strVal val="1+#ppt_h/2"/>
                                          </p:val>
                                        </p:tav>
                                        <p:tav tm="100000">
                                          <p:val>
                                            <p:strVal val="#ppt_y"/>
                                          </p:val>
                                        </p:tav>
                                      </p:tavLst>
                                    </p:anim>
                                  </p:childTnLst>
                                </p:cTn>
                              </p:par>
                              <p:par>
                                <p:cTn id="105" presetID="2" presetClass="entr" presetSubtype="4" fill="hold" nodeType="withEffect">
                                  <p:stCondLst>
                                    <p:cond delay="1000"/>
                                  </p:stCondLst>
                                  <p:childTnLst>
                                    <p:set>
                                      <p:cBhvr>
                                        <p:cTn id="106" dur="1" fill="hold">
                                          <p:stCondLst>
                                            <p:cond delay="0"/>
                                          </p:stCondLst>
                                        </p:cTn>
                                        <p:tgtEl>
                                          <p:spTgt spid="22"/>
                                        </p:tgtEl>
                                        <p:attrNameLst>
                                          <p:attrName>style.visibility</p:attrName>
                                        </p:attrNameLst>
                                      </p:cBhvr>
                                      <p:to>
                                        <p:strVal val="visible"/>
                                      </p:to>
                                    </p:set>
                                    <p:anim calcmode="lin" valueType="num">
                                      <p:cBhvr additive="base">
                                        <p:cTn id="107" dur="750" fill="hold"/>
                                        <p:tgtEl>
                                          <p:spTgt spid="22"/>
                                        </p:tgtEl>
                                        <p:attrNameLst>
                                          <p:attrName>ppt_x</p:attrName>
                                        </p:attrNameLst>
                                      </p:cBhvr>
                                      <p:tavLst>
                                        <p:tav tm="0">
                                          <p:val>
                                            <p:strVal val="#ppt_x"/>
                                          </p:val>
                                        </p:tav>
                                        <p:tav tm="100000">
                                          <p:val>
                                            <p:strVal val="#ppt_x"/>
                                          </p:val>
                                        </p:tav>
                                      </p:tavLst>
                                    </p:anim>
                                    <p:anim calcmode="lin" valueType="num">
                                      <p:cBhvr additive="base">
                                        <p:cTn id="108" dur="750" fill="hold"/>
                                        <p:tgtEl>
                                          <p:spTgt spid="22"/>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1000"/>
                                  </p:stCondLst>
                                  <p:childTnLst>
                                    <p:set>
                                      <p:cBhvr>
                                        <p:cTn id="110" dur="1" fill="hold">
                                          <p:stCondLst>
                                            <p:cond delay="0"/>
                                          </p:stCondLst>
                                        </p:cTn>
                                        <p:tgtEl>
                                          <p:spTgt spid="154"/>
                                        </p:tgtEl>
                                        <p:attrNameLst>
                                          <p:attrName>style.visibility</p:attrName>
                                        </p:attrNameLst>
                                      </p:cBhvr>
                                      <p:to>
                                        <p:strVal val="visible"/>
                                      </p:to>
                                    </p:set>
                                    <p:anim calcmode="lin" valueType="num">
                                      <p:cBhvr additive="base">
                                        <p:cTn id="111" dur="750" fill="hold"/>
                                        <p:tgtEl>
                                          <p:spTgt spid="154"/>
                                        </p:tgtEl>
                                        <p:attrNameLst>
                                          <p:attrName>ppt_x</p:attrName>
                                        </p:attrNameLst>
                                      </p:cBhvr>
                                      <p:tavLst>
                                        <p:tav tm="0">
                                          <p:val>
                                            <p:strVal val="#ppt_x"/>
                                          </p:val>
                                        </p:tav>
                                        <p:tav tm="100000">
                                          <p:val>
                                            <p:strVal val="#ppt_x"/>
                                          </p:val>
                                        </p:tav>
                                      </p:tavLst>
                                    </p:anim>
                                    <p:anim calcmode="lin" valueType="num">
                                      <p:cBhvr additive="base">
                                        <p:cTn id="112" dur="750" fill="hold"/>
                                        <p:tgtEl>
                                          <p:spTgt spid="1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52" grpId="0"/>
      <p:bldP spid="59" grpId="0"/>
      <p:bldP spid="83" grpId="0"/>
      <p:bldP spid="90" grpId="0"/>
      <p:bldP spid="108" grpId="0"/>
      <p:bldP spid="114" grpId="0"/>
      <p:bldP spid="117" grpId="0"/>
      <p:bldP spid="151" grpId="0"/>
      <p:bldP spid="153" grpId="0"/>
      <p:bldP spid="154" grpId="0"/>
      <p:bldP spid="1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p:cNvSpPr/>
          <p:nvPr/>
        </p:nvSpPr>
        <p:spPr bwMode="auto">
          <a:xfrm>
            <a:off x="9038412" y="311701"/>
            <a:ext cx="2606040" cy="9144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r>
              <a:rPr lang="en-US" kern="0" spc="-50" dirty="0">
                <a:gradFill>
                  <a:gsLst>
                    <a:gs pos="0">
                      <a:srgbClr val="FFFFFF"/>
                    </a:gs>
                    <a:gs pos="100000">
                      <a:srgbClr val="FFFFFF"/>
                    </a:gs>
                  </a:gsLst>
                  <a:lin ang="5400000" scaled="0"/>
                </a:gradFill>
                <a:ea typeface="Segoe UI" pitchFamily="34" charset="0"/>
                <a:cs typeface="Segoe UI" pitchFamily="34" charset="0"/>
              </a:rPr>
              <a:t>Work On Your </a:t>
            </a:r>
            <a:br>
              <a:rPr lang="en-US" kern="0" spc="-50" dirty="0">
                <a:gradFill>
                  <a:gsLst>
                    <a:gs pos="0">
                      <a:srgbClr val="FFFFFF"/>
                    </a:gs>
                    <a:gs pos="100000">
                      <a:srgbClr val="FFFFFF"/>
                    </a:gs>
                  </a:gsLst>
                  <a:lin ang="5400000" scaled="0"/>
                </a:gradFill>
                <a:ea typeface="Segoe UI" pitchFamily="34" charset="0"/>
                <a:cs typeface="Segoe UI" pitchFamily="34" charset="0"/>
              </a:rPr>
            </a:br>
            <a:r>
              <a:rPr lang="en-US" kern="0" spc="-50" dirty="0">
                <a:gradFill>
                  <a:gsLst>
                    <a:gs pos="0">
                      <a:srgbClr val="FFFFFF"/>
                    </a:gs>
                    <a:gs pos="100000">
                      <a:srgbClr val="FFFFFF"/>
                    </a:gs>
                  </a:gsLst>
                  <a:lin ang="5400000" scaled="0"/>
                </a:gradFill>
                <a:ea typeface="Segoe UI" pitchFamily="34" charset="0"/>
                <a:cs typeface="Segoe UI" pitchFamily="34" charset="0"/>
              </a:rPr>
              <a:t>Own Device</a:t>
            </a:r>
          </a:p>
        </p:txBody>
      </p:sp>
      <p:grpSp>
        <p:nvGrpSpPr>
          <p:cNvPr id="78" name="Group 18"/>
          <p:cNvGrpSpPr>
            <a:grpSpLocks noChangeAspect="1"/>
          </p:cNvGrpSpPr>
          <p:nvPr/>
        </p:nvGrpSpPr>
        <p:grpSpPr>
          <a:xfrm>
            <a:off x="10914506" y="520576"/>
            <a:ext cx="548640" cy="496651"/>
            <a:chOff x="5613085" y="2664771"/>
            <a:chExt cx="881297" cy="725260"/>
          </a:xfrm>
          <a:solidFill>
            <a:schemeClr val="accent2"/>
          </a:solidFill>
        </p:grpSpPr>
        <p:pic>
          <p:nvPicPr>
            <p:cNvPr id="79" name="Picture 78"/>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5613085" y="2664771"/>
              <a:ext cx="519832" cy="659000"/>
            </a:xfrm>
            <a:prstGeom prst="rect">
              <a:avLst/>
            </a:prstGeom>
            <a:grpFill/>
          </p:spPr>
        </p:pic>
        <p:sp>
          <p:nvSpPr>
            <p:cNvPr id="80" name="Freeform 107"/>
            <p:cNvSpPr>
              <a:spLocks noEditPoints="1"/>
            </p:cNvSpPr>
            <p:nvPr/>
          </p:nvSpPr>
          <p:spPr bwMode="auto">
            <a:xfrm rot="5400000">
              <a:off x="6089057" y="2984706"/>
              <a:ext cx="295077" cy="515573"/>
            </a:xfrm>
            <a:custGeom>
              <a:avLst/>
              <a:gdLst/>
              <a:ahLst/>
              <a:cxnLst>
                <a:cxn ang="0">
                  <a:pos x="514" y="0"/>
                </a:cxn>
                <a:cxn ang="0">
                  <a:pos x="17" y="0"/>
                </a:cxn>
                <a:cxn ang="0">
                  <a:pos x="0" y="17"/>
                </a:cxn>
                <a:cxn ang="0">
                  <a:pos x="0" y="356"/>
                </a:cxn>
                <a:cxn ang="0">
                  <a:pos x="17" y="373"/>
                </a:cxn>
                <a:cxn ang="0">
                  <a:pos x="514" y="373"/>
                </a:cxn>
                <a:cxn ang="0">
                  <a:pos x="531" y="356"/>
                </a:cxn>
                <a:cxn ang="0">
                  <a:pos x="531" y="17"/>
                </a:cxn>
                <a:cxn ang="0">
                  <a:pos x="514" y="0"/>
                </a:cxn>
                <a:cxn ang="0">
                  <a:pos x="501" y="329"/>
                </a:cxn>
                <a:cxn ang="0">
                  <a:pos x="486" y="343"/>
                </a:cxn>
                <a:cxn ang="0">
                  <a:pos x="45" y="343"/>
                </a:cxn>
                <a:cxn ang="0">
                  <a:pos x="30" y="329"/>
                </a:cxn>
                <a:cxn ang="0">
                  <a:pos x="30" y="45"/>
                </a:cxn>
                <a:cxn ang="0">
                  <a:pos x="45" y="30"/>
                </a:cxn>
                <a:cxn ang="0">
                  <a:pos x="486" y="30"/>
                </a:cxn>
                <a:cxn ang="0">
                  <a:pos x="501" y="45"/>
                </a:cxn>
                <a:cxn ang="0">
                  <a:pos x="501" y="329"/>
                </a:cxn>
              </a:cxnLst>
              <a:rect l="0" t="0" r="r" b="b"/>
              <a:pathLst>
                <a:path w="531" h="373">
                  <a:moveTo>
                    <a:pt x="514" y="0"/>
                  </a:moveTo>
                  <a:cubicBezTo>
                    <a:pt x="17" y="0"/>
                    <a:pt x="17" y="0"/>
                    <a:pt x="17" y="0"/>
                  </a:cubicBezTo>
                  <a:cubicBezTo>
                    <a:pt x="7" y="0"/>
                    <a:pt x="0" y="8"/>
                    <a:pt x="0" y="17"/>
                  </a:cubicBezTo>
                  <a:cubicBezTo>
                    <a:pt x="0" y="356"/>
                    <a:pt x="0" y="356"/>
                    <a:pt x="0" y="356"/>
                  </a:cubicBezTo>
                  <a:cubicBezTo>
                    <a:pt x="0" y="366"/>
                    <a:pt x="7" y="373"/>
                    <a:pt x="17" y="373"/>
                  </a:cubicBezTo>
                  <a:cubicBezTo>
                    <a:pt x="514" y="373"/>
                    <a:pt x="514" y="373"/>
                    <a:pt x="514" y="373"/>
                  </a:cubicBezTo>
                  <a:cubicBezTo>
                    <a:pt x="524" y="373"/>
                    <a:pt x="531" y="366"/>
                    <a:pt x="531" y="356"/>
                  </a:cubicBezTo>
                  <a:cubicBezTo>
                    <a:pt x="531" y="17"/>
                    <a:pt x="531" y="17"/>
                    <a:pt x="531" y="17"/>
                  </a:cubicBezTo>
                  <a:cubicBezTo>
                    <a:pt x="531" y="8"/>
                    <a:pt x="524" y="0"/>
                    <a:pt x="514" y="0"/>
                  </a:cubicBezTo>
                  <a:close/>
                  <a:moveTo>
                    <a:pt x="501" y="329"/>
                  </a:moveTo>
                  <a:cubicBezTo>
                    <a:pt x="501" y="337"/>
                    <a:pt x="494" y="343"/>
                    <a:pt x="486" y="343"/>
                  </a:cubicBezTo>
                  <a:cubicBezTo>
                    <a:pt x="45" y="343"/>
                    <a:pt x="45" y="343"/>
                    <a:pt x="45" y="343"/>
                  </a:cubicBezTo>
                  <a:cubicBezTo>
                    <a:pt x="37" y="343"/>
                    <a:pt x="30" y="337"/>
                    <a:pt x="30" y="329"/>
                  </a:cubicBezTo>
                  <a:cubicBezTo>
                    <a:pt x="30" y="45"/>
                    <a:pt x="30" y="45"/>
                    <a:pt x="30" y="45"/>
                  </a:cubicBezTo>
                  <a:cubicBezTo>
                    <a:pt x="30" y="37"/>
                    <a:pt x="37" y="30"/>
                    <a:pt x="45" y="30"/>
                  </a:cubicBezTo>
                  <a:cubicBezTo>
                    <a:pt x="486" y="30"/>
                    <a:pt x="486" y="30"/>
                    <a:pt x="486" y="30"/>
                  </a:cubicBezTo>
                  <a:cubicBezTo>
                    <a:pt x="494" y="30"/>
                    <a:pt x="501" y="37"/>
                    <a:pt x="501" y="45"/>
                  </a:cubicBezTo>
                  <a:lnTo>
                    <a:pt x="501" y="329"/>
                  </a:lnTo>
                  <a:close/>
                </a:path>
              </a:pathLst>
            </a:custGeom>
            <a:grpFill/>
            <a:extLst/>
          </p:spPr>
          <p:txBody>
            <a:bodyPr vert="horz" wrap="square" lIns="116047" tIns="58023" rIns="116047" bIns="58023" numCol="1" anchor="t" anchorCtr="0" compatLnSpc="1">
              <a:prstTxWarp prst="textNoShape">
                <a:avLst/>
              </a:prstTxWarp>
            </a:bodyPr>
            <a:lstStyle/>
            <a:p>
              <a:pPr defTabSz="914400">
                <a:defRPr/>
              </a:pPr>
              <a:endParaRPr lang="en-US" kern="0" dirty="0">
                <a:solidFill>
                  <a:srgbClr val="F2F2F2"/>
                </a:solidFill>
              </a:endParaRPr>
            </a:p>
          </p:txBody>
        </p:sp>
      </p:grpSp>
      <p:sp useBgFill="1">
        <p:nvSpPr>
          <p:cNvPr id="87" name="Rectangle 86"/>
          <p:cNvSpPr/>
          <p:nvPr/>
        </p:nvSpPr>
        <p:spPr bwMode="auto">
          <a:xfrm>
            <a:off x="-13191" y="0"/>
            <a:ext cx="12188825" cy="1226101"/>
          </a:xfrm>
          <a:prstGeom prst="rect">
            <a:avLst/>
          </a:prstGeom>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err="1" smtClean="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p>
            <a:r>
              <a:rPr lang="en-US" dirty="0" smtClean="0"/>
              <a:t>What’s Different</a:t>
            </a:r>
            <a:endParaRPr lang="en-US" dirty="0"/>
          </a:p>
        </p:txBody>
      </p:sp>
      <p:pic>
        <p:nvPicPr>
          <p:cNvPr id="101" name="Picture 2">
            <a:hlinkClick r:id="rId5"/>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66" t="9560"/>
          <a:stretch/>
        </p:blipFill>
        <p:spPr bwMode="auto">
          <a:xfrm>
            <a:off x="468147" y="2642264"/>
            <a:ext cx="2624619" cy="3590860"/>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5"/>
          <p:cNvPicPr>
            <a:picLocks noChangeAspect="1" noChangeArrowheads="1"/>
          </p:cNvPicPr>
          <p:nvPr/>
        </p:nvPicPr>
        <p:blipFill rotWithShape="1">
          <a:blip r:embed="rId7">
            <a:extLst>
              <a:ext uri="{28A0092B-C50C-407E-A947-70E740481C1C}">
                <a14:useLocalDpi xmlns:a14="http://schemas.microsoft.com/office/drawing/2010/main" val="0"/>
              </a:ext>
            </a:extLst>
          </a:blip>
          <a:srcRect l="25827" r="5783"/>
          <a:stretch/>
        </p:blipFill>
        <p:spPr bwMode="auto">
          <a:xfrm>
            <a:off x="3282654" y="3693479"/>
            <a:ext cx="2607736" cy="2540056"/>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7033" t="1141" r="6657" b="1547"/>
          <a:stretch/>
        </p:blipFill>
        <p:spPr bwMode="auto">
          <a:xfrm>
            <a:off x="6042025" y="1615249"/>
            <a:ext cx="2719838" cy="4617875"/>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p:cNvPicPr>
            <a:picLocks noChangeAspect="1" noChangeArrowheads="1"/>
          </p:cNvPicPr>
          <p:nvPr/>
        </p:nvPicPr>
        <p:blipFill rotWithShape="1">
          <a:blip r:embed="rId9">
            <a:extLst>
              <a:ext uri="{28A0092B-C50C-407E-A947-70E740481C1C}">
                <a14:useLocalDpi xmlns:a14="http://schemas.microsoft.com/office/drawing/2010/main" val="0"/>
              </a:ext>
            </a:extLst>
          </a:blip>
          <a:srcRect t="10870"/>
          <a:stretch/>
        </p:blipFill>
        <p:spPr bwMode="auto">
          <a:xfrm>
            <a:off x="8905241" y="1615249"/>
            <a:ext cx="2606039" cy="1538699"/>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6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98326" y="3168886"/>
            <a:ext cx="365760" cy="291465"/>
          </a:xfrm>
          <a:prstGeom prst="rect">
            <a:avLst/>
          </a:prstGeom>
        </p:spPr>
      </p:pic>
      <p:grpSp>
        <p:nvGrpSpPr>
          <p:cNvPr id="10" name="Group 9"/>
          <p:cNvGrpSpPr/>
          <p:nvPr/>
        </p:nvGrpSpPr>
        <p:grpSpPr>
          <a:xfrm>
            <a:off x="8903329" y="5322917"/>
            <a:ext cx="2606040" cy="914400"/>
            <a:chOff x="8903329" y="5322917"/>
            <a:chExt cx="2606040" cy="914400"/>
          </a:xfrm>
        </p:grpSpPr>
        <p:sp>
          <p:nvSpPr>
            <p:cNvPr id="84" name="Rectangle 83"/>
            <p:cNvSpPr/>
            <p:nvPr/>
          </p:nvSpPr>
          <p:spPr bwMode="auto">
            <a:xfrm>
              <a:off x="8903329" y="5322917"/>
              <a:ext cx="2606040" cy="9144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dirty="0" smtClean="0">
                  <a:solidFill>
                    <a:schemeClr val="bg1"/>
                  </a:solidFill>
                  <a:latin typeface="Segoe UI" pitchFamily="34" charset="0"/>
                  <a:ea typeface="Segoe UI" pitchFamily="34" charset="0"/>
                  <a:cs typeface="Segoe UI" pitchFamily="34" charset="0"/>
                </a:rPr>
                <a:t>Windows </a:t>
              </a:r>
              <a:r>
                <a:rPr lang="en-US" dirty="0">
                  <a:solidFill>
                    <a:schemeClr val="bg1"/>
                  </a:solidFill>
                  <a:latin typeface="Segoe UI" pitchFamily="34" charset="0"/>
                  <a:ea typeface="Segoe UI" pitchFamily="34" charset="0"/>
                  <a:cs typeface="Segoe UI" pitchFamily="34" charset="0"/>
                </a:rPr>
                <a:t>RE </a:t>
              </a:r>
              <a:endParaRPr lang="en-US" dirty="0" smtClean="0">
                <a:solidFill>
                  <a:schemeClr val="bg1"/>
                </a:solidFill>
                <a:latin typeface="Segoe UI" pitchFamily="34" charset="0"/>
                <a:ea typeface="Segoe UI" pitchFamily="34" charset="0"/>
                <a:cs typeface="Segoe UI" pitchFamily="34" charset="0"/>
              </a:endParaRPr>
            </a:p>
            <a:p>
              <a:pPr lvl="0"/>
              <a:r>
                <a:rPr lang="en-US" dirty="0" smtClean="0">
                  <a:solidFill>
                    <a:schemeClr val="bg1"/>
                  </a:solidFill>
                  <a:latin typeface="Segoe UI" pitchFamily="34" charset="0"/>
                  <a:ea typeface="Segoe UI" pitchFamily="34" charset="0"/>
                  <a:cs typeface="Segoe UI" pitchFamily="34" charset="0"/>
                </a:rPr>
                <a:t>isn’t </a:t>
              </a:r>
              <a:r>
                <a:rPr lang="en-US" dirty="0">
                  <a:solidFill>
                    <a:schemeClr val="bg1"/>
                  </a:solidFill>
                  <a:latin typeface="Segoe UI" pitchFamily="34" charset="0"/>
                  <a:ea typeface="Segoe UI" pitchFamily="34" charset="0"/>
                  <a:cs typeface="Segoe UI" pitchFamily="34" charset="0"/>
                </a:rPr>
                <a:t>available</a:t>
              </a:r>
            </a:p>
          </p:txBody>
        </p:sp>
        <p:grpSp>
          <p:nvGrpSpPr>
            <p:cNvPr id="120" name="Group 119"/>
            <p:cNvGrpSpPr/>
            <p:nvPr/>
          </p:nvGrpSpPr>
          <p:grpSpPr>
            <a:xfrm>
              <a:off x="10662945" y="5545541"/>
              <a:ext cx="639719" cy="415117"/>
              <a:chOff x="5221029" y="6402656"/>
              <a:chExt cx="639719" cy="415117"/>
            </a:xfrm>
          </p:grpSpPr>
          <p:sp>
            <p:nvSpPr>
              <p:cNvPr id="121" name="Freeform 20"/>
              <p:cNvSpPr>
                <a:spLocks noChangeAspect="1" noEditPoints="1"/>
              </p:cNvSpPr>
              <p:nvPr/>
            </p:nvSpPr>
            <p:spPr bwMode="black">
              <a:xfrm>
                <a:off x="5221029" y="6402656"/>
                <a:ext cx="639719" cy="415117"/>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122" name="Picture 12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426588" y="6467876"/>
                <a:ext cx="228600" cy="206375"/>
              </a:xfrm>
              <a:prstGeom prst="rect">
                <a:avLst/>
              </a:prstGeom>
            </p:spPr>
          </p:pic>
        </p:grpSp>
      </p:grpSp>
      <p:grpSp>
        <p:nvGrpSpPr>
          <p:cNvPr id="4" name="Group 3"/>
          <p:cNvGrpSpPr/>
          <p:nvPr/>
        </p:nvGrpSpPr>
        <p:grpSpPr>
          <a:xfrm>
            <a:off x="468148" y="1615249"/>
            <a:ext cx="2606040" cy="914400"/>
            <a:chOff x="468148" y="1615249"/>
            <a:chExt cx="2606040" cy="914400"/>
          </a:xfrm>
        </p:grpSpPr>
        <p:sp>
          <p:nvSpPr>
            <p:cNvPr id="68" name="Rectangle 67"/>
            <p:cNvSpPr/>
            <p:nvPr/>
          </p:nvSpPr>
          <p:spPr bwMode="auto">
            <a:xfrm>
              <a:off x="468148" y="1615249"/>
              <a:ext cx="2606040" cy="9144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dirty="0">
                  <a:solidFill>
                    <a:schemeClr val="bg1"/>
                  </a:solidFill>
                  <a:latin typeface="Segoe UI" pitchFamily="34" charset="0"/>
                  <a:ea typeface="Segoe UI" pitchFamily="34" charset="0"/>
                  <a:cs typeface="Segoe UI" pitchFamily="34" charset="0"/>
                </a:rPr>
                <a:t>Internal disks </a:t>
              </a:r>
              <a:endParaRPr lang="en-US" dirty="0" smtClean="0">
                <a:solidFill>
                  <a:schemeClr val="bg1"/>
                </a:solidFill>
                <a:latin typeface="Segoe UI" pitchFamily="34" charset="0"/>
                <a:ea typeface="Segoe UI" pitchFamily="34" charset="0"/>
                <a:cs typeface="Segoe UI" pitchFamily="34" charset="0"/>
              </a:endParaRPr>
            </a:p>
            <a:p>
              <a:pPr lvl="0"/>
              <a:r>
                <a:rPr lang="en-US" dirty="0" smtClean="0">
                  <a:solidFill>
                    <a:schemeClr val="bg1"/>
                  </a:solidFill>
                  <a:latin typeface="Segoe UI" pitchFamily="34" charset="0"/>
                  <a:ea typeface="Segoe UI" pitchFamily="34" charset="0"/>
                  <a:cs typeface="Segoe UI" pitchFamily="34" charset="0"/>
                </a:rPr>
                <a:t>are </a:t>
              </a:r>
              <a:r>
                <a:rPr lang="en-US" dirty="0">
                  <a:solidFill>
                    <a:schemeClr val="bg1"/>
                  </a:solidFill>
                  <a:latin typeface="Segoe UI" pitchFamily="34" charset="0"/>
                  <a:ea typeface="Segoe UI" pitchFamily="34" charset="0"/>
                  <a:cs typeface="Segoe UI" pitchFamily="34" charset="0"/>
                </a:rPr>
                <a:t>offline</a:t>
              </a:r>
            </a:p>
          </p:txBody>
        </p:sp>
        <p:sp>
          <p:nvSpPr>
            <p:cNvPr id="66" name="Freeform 79"/>
            <p:cNvSpPr>
              <a:spLocks noEditPoints="1"/>
            </p:cNvSpPr>
            <p:nvPr/>
          </p:nvSpPr>
          <p:spPr bwMode="black">
            <a:xfrm>
              <a:off x="2425732" y="1768475"/>
              <a:ext cx="400154" cy="540958"/>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grpSp>
      <p:grpSp>
        <p:nvGrpSpPr>
          <p:cNvPr id="7" name="Group 6"/>
          <p:cNvGrpSpPr/>
          <p:nvPr/>
        </p:nvGrpSpPr>
        <p:grpSpPr>
          <a:xfrm>
            <a:off x="8903329" y="3285598"/>
            <a:ext cx="2606040" cy="914400"/>
            <a:chOff x="8903329" y="3285598"/>
            <a:chExt cx="2606040" cy="914400"/>
          </a:xfrm>
        </p:grpSpPr>
        <p:sp>
          <p:nvSpPr>
            <p:cNvPr id="109" name="Rectangle 108"/>
            <p:cNvSpPr/>
            <p:nvPr/>
          </p:nvSpPr>
          <p:spPr bwMode="auto">
            <a:xfrm>
              <a:off x="8903329" y="3285598"/>
              <a:ext cx="2606040" cy="9144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r>
                <a:rPr lang="en-US" dirty="0">
                  <a:solidFill>
                    <a:schemeClr val="bg1"/>
                  </a:solidFill>
                  <a:latin typeface="Segoe UI" pitchFamily="34" charset="0"/>
                  <a:ea typeface="Segoe UI" pitchFamily="34" charset="0"/>
                  <a:cs typeface="Segoe UI" pitchFamily="34" charset="0"/>
                </a:rPr>
                <a:t>Windows Store </a:t>
              </a:r>
              <a:endParaRPr lang="en-US" dirty="0" smtClean="0">
                <a:solidFill>
                  <a:schemeClr val="bg1"/>
                </a:solidFill>
                <a:latin typeface="Segoe UI" pitchFamily="34" charset="0"/>
                <a:ea typeface="Segoe UI" pitchFamily="34" charset="0"/>
                <a:cs typeface="Segoe UI" pitchFamily="34" charset="0"/>
              </a:endParaRPr>
            </a:p>
            <a:p>
              <a:r>
                <a:rPr lang="en-US" dirty="0" smtClean="0">
                  <a:solidFill>
                    <a:schemeClr val="bg1"/>
                  </a:solidFill>
                  <a:latin typeface="Segoe UI" pitchFamily="34" charset="0"/>
                  <a:ea typeface="Segoe UI" pitchFamily="34" charset="0"/>
                  <a:cs typeface="Segoe UI" pitchFamily="34" charset="0"/>
                </a:rPr>
                <a:t>is </a:t>
              </a:r>
              <a:r>
                <a:rPr lang="en-US" dirty="0">
                  <a:solidFill>
                    <a:schemeClr val="bg1"/>
                  </a:solidFill>
                  <a:latin typeface="Segoe UI" pitchFamily="34" charset="0"/>
                  <a:ea typeface="Segoe UI" pitchFamily="34" charset="0"/>
                  <a:cs typeface="Segoe UI" pitchFamily="34" charset="0"/>
                </a:rPr>
                <a:t>disabled by default</a:t>
              </a:r>
            </a:p>
          </p:txBody>
        </p:sp>
        <p:sp>
          <p:nvSpPr>
            <p:cNvPr id="69" name="Freeform 90"/>
            <p:cNvSpPr>
              <a:spLocks noEditPoints="1"/>
            </p:cNvSpPr>
            <p:nvPr/>
          </p:nvSpPr>
          <p:spPr bwMode="black">
            <a:xfrm>
              <a:off x="10716995" y="3320012"/>
              <a:ext cx="445676" cy="488964"/>
            </a:xfrm>
            <a:custGeom>
              <a:avLst/>
              <a:gdLst>
                <a:gd name="T0" fmla="*/ 278 w 278"/>
                <a:gd name="T1" fmla="*/ 57 h 305"/>
                <a:gd name="T2" fmla="*/ 277 w 278"/>
                <a:gd name="T3" fmla="*/ 54 h 305"/>
                <a:gd name="T4" fmla="*/ 276 w 278"/>
                <a:gd name="T5" fmla="*/ 52 h 305"/>
                <a:gd name="T6" fmla="*/ 274 w 278"/>
                <a:gd name="T7" fmla="*/ 49 h 305"/>
                <a:gd name="T8" fmla="*/ 272 w 278"/>
                <a:gd name="T9" fmla="*/ 47 h 305"/>
                <a:gd name="T10" fmla="*/ 270 w 278"/>
                <a:gd name="T11" fmla="*/ 46 h 305"/>
                <a:gd name="T12" fmla="*/ 267 w 278"/>
                <a:gd name="T13" fmla="*/ 45 h 305"/>
                <a:gd name="T14" fmla="*/ 265 w 278"/>
                <a:gd name="T15" fmla="*/ 44 h 305"/>
                <a:gd name="T16" fmla="*/ 263 w 278"/>
                <a:gd name="T17" fmla="*/ 44 h 305"/>
                <a:gd name="T18" fmla="*/ 32 w 278"/>
                <a:gd name="T19" fmla="*/ 13 h 305"/>
                <a:gd name="T20" fmla="*/ 2 w 278"/>
                <a:gd name="T21" fmla="*/ 21 h 305"/>
                <a:gd name="T22" fmla="*/ 63 w 278"/>
                <a:gd name="T23" fmla="*/ 256 h 305"/>
                <a:gd name="T24" fmla="*/ 65 w 278"/>
                <a:gd name="T25" fmla="*/ 259 h 305"/>
                <a:gd name="T26" fmla="*/ 66 w 278"/>
                <a:gd name="T27" fmla="*/ 261 h 305"/>
                <a:gd name="T28" fmla="*/ 68 w 278"/>
                <a:gd name="T29" fmla="*/ 263 h 305"/>
                <a:gd name="T30" fmla="*/ 71 w 278"/>
                <a:gd name="T31" fmla="*/ 265 h 305"/>
                <a:gd name="T32" fmla="*/ 72 w 278"/>
                <a:gd name="T33" fmla="*/ 265 h 305"/>
                <a:gd name="T34" fmla="*/ 119 w 278"/>
                <a:gd name="T35" fmla="*/ 266 h 305"/>
                <a:gd name="T36" fmla="*/ 211 w 278"/>
                <a:gd name="T37" fmla="*/ 254 h 305"/>
                <a:gd name="T38" fmla="*/ 248 w 278"/>
                <a:gd name="T39" fmla="*/ 251 h 305"/>
                <a:gd name="T40" fmla="*/ 89 w 278"/>
                <a:gd name="T41" fmla="*/ 236 h 305"/>
                <a:gd name="T42" fmla="*/ 248 w 278"/>
                <a:gd name="T43" fmla="*/ 179 h 305"/>
                <a:gd name="T44" fmla="*/ 251 w 278"/>
                <a:gd name="T45" fmla="*/ 179 h 305"/>
                <a:gd name="T46" fmla="*/ 254 w 278"/>
                <a:gd name="T47" fmla="*/ 178 h 305"/>
                <a:gd name="T48" fmla="*/ 256 w 278"/>
                <a:gd name="T49" fmla="*/ 177 h 305"/>
                <a:gd name="T50" fmla="*/ 258 w 278"/>
                <a:gd name="T51" fmla="*/ 175 h 305"/>
                <a:gd name="T52" fmla="*/ 260 w 278"/>
                <a:gd name="T53" fmla="*/ 173 h 305"/>
                <a:gd name="T54" fmla="*/ 261 w 278"/>
                <a:gd name="T55" fmla="*/ 170 h 305"/>
                <a:gd name="T56" fmla="*/ 262 w 278"/>
                <a:gd name="T57" fmla="*/ 168 h 305"/>
                <a:gd name="T58" fmla="*/ 263 w 278"/>
                <a:gd name="T59" fmla="*/ 166 h 305"/>
                <a:gd name="T60" fmla="*/ 278 w 278"/>
                <a:gd name="T61" fmla="*/ 60 h 305"/>
                <a:gd name="T62" fmla="*/ 278 w 278"/>
                <a:gd name="T63" fmla="*/ 59 h 305"/>
                <a:gd name="T64" fmla="*/ 66 w 278"/>
                <a:gd name="T65" fmla="*/ 149 h 305"/>
                <a:gd name="T66" fmla="*/ 238 w 278"/>
                <a:gd name="T67" fmla="*/ 126 h 305"/>
                <a:gd name="T68" fmla="*/ 242 w 278"/>
                <a:gd name="T69" fmla="*/ 96 h 305"/>
                <a:gd name="T70" fmla="*/ 47 w 278"/>
                <a:gd name="T71" fmla="*/ 74 h 305"/>
                <a:gd name="T72" fmla="*/ 242 w 278"/>
                <a:gd name="T73" fmla="*/ 96 h 305"/>
                <a:gd name="T74" fmla="*/ 95 w 278"/>
                <a:gd name="T75" fmla="*/ 305 h 305"/>
                <a:gd name="T76" fmla="*/ 95 w 278"/>
                <a:gd name="T77" fmla="*/ 263 h 305"/>
                <a:gd name="T78" fmla="*/ 232 w 278"/>
                <a:gd name="T79" fmla="*/ 284 h 305"/>
                <a:gd name="T80" fmla="*/ 190 w 278"/>
                <a:gd name="T81" fmla="*/ 284 h 305"/>
                <a:gd name="T82" fmla="*/ 232 w 278"/>
                <a:gd name="T83" fmla="*/ 284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8" h="305">
                  <a:moveTo>
                    <a:pt x="278" y="59"/>
                  </a:moveTo>
                  <a:cubicBezTo>
                    <a:pt x="278" y="58"/>
                    <a:pt x="278" y="57"/>
                    <a:pt x="278" y="57"/>
                  </a:cubicBezTo>
                  <a:cubicBezTo>
                    <a:pt x="278" y="56"/>
                    <a:pt x="278" y="56"/>
                    <a:pt x="278" y="56"/>
                  </a:cubicBezTo>
                  <a:cubicBezTo>
                    <a:pt x="277" y="55"/>
                    <a:pt x="277" y="55"/>
                    <a:pt x="277" y="54"/>
                  </a:cubicBezTo>
                  <a:cubicBezTo>
                    <a:pt x="277" y="54"/>
                    <a:pt x="277" y="53"/>
                    <a:pt x="277" y="53"/>
                  </a:cubicBezTo>
                  <a:cubicBezTo>
                    <a:pt x="276" y="52"/>
                    <a:pt x="276" y="52"/>
                    <a:pt x="276" y="52"/>
                  </a:cubicBezTo>
                  <a:cubicBezTo>
                    <a:pt x="276" y="51"/>
                    <a:pt x="275" y="51"/>
                    <a:pt x="275" y="50"/>
                  </a:cubicBezTo>
                  <a:cubicBezTo>
                    <a:pt x="275" y="50"/>
                    <a:pt x="275" y="50"/>
                    <a:pt x="274" y="49"/>
                  </a:cubicBezTo>
                  <a:cubicBezTo>
                    <a:pt x="274" y="49"/>
                    <a:pt x="274" y="48"/>
                    <a:pt x="273" y="48"/>
                  </a:cubicBezTo>
                  <a:cubicBezTo>
                    <a:pt x="273" y="48"/>
                    <a:pt x="273" y="48"/>
                    <a:pt x="272" y="47"/>
                  </a:cubicBezTo>
                  <a:cubicBezTo>
                    <a:pt x="272" y="47"/>
                    <a:pt x="271" y="47"/>
                    <a:pt x="271" y="46"/>
                  </a:cubicBezTo>
                  <a:cubicBezTo>
                    <a:pt x="271" y="46"/>
                    <a:pt x="270" y="46"/>
                    <a:pt x="270" y="46"/>
                  </a:cubicBezTo>
                  <a:cubicBezTo>
                    <a:pt x="269" y="45"/>
                    <a:pt x="269" y="45"/>
                    <a:pt x="268" y="45"/>
                  </a:cubicBezTo>
                  <a:cubicBezTo>
                    <a:pt x="268" y="45"/>
                    <a:pt x="268" y="45"/>
                    <a:pt x="267" y="45"/>
                  </a:cubicBezTo>
                  <a:cubicBezTo>
                    <a:pt x="267" y="44"/>
                    <a:pt x="266" y="44"/>
                    <a:pt x="266" y="44"/>
                  </a:cubicBezTo>
                  <a:cubicBezTo>
                    <a:pt x="265" y="44"/>
                    <a:pt x="265" y="44"/>
                    <a:pt x="265" y="44"/>
                  </a:cubicBezTo>
                  <a:cubicBezTo>
                    <a:pt x="265" y="44"/>
                    <a:pt x="264" y="44"/>
                    <a:pt x="264" y="44"/>
                  </a:cubicBezTo>
                  <a:cubicBezTo>
                    <a:pt x="264" y="44"/>
                    <a:pt x="263" y="44"/>
                    <a:pt x="263" y="44"/>
                  </a:cubicBezTo>
                  <a:cubicBezTo>
                    <a:pt x="39" y="44"/>
                    <a:pt x="39" y="44"/>
                    <a:pt x="39" y="44"/>
                  </a:cubicBezTo>
                  <a:cubicBezTo>
                    <a:pt x="32" y="13"/>
                    <a:pt x="32" y="13"/>
                    <a:pt x="32" y="13"/>
                  </a:cubicBezTo>
                  <a:cubicBezTo>
                    <a:pt x="29" y="5"/>
                    <a:pt x="21" y="0"/>
                    <a:pt x="13" y="2"/>
                  </a:cubicBezTo>
                  <a:cubicBezTo>
                    <a:pt x="5" y="5"/>
                    <a:pt x="0" y="13"/>
                    <a:pt x="2" y="21"/>
                  </a:cubicBezTo>
                  <a:cubicBezTo>
                    <a:pt x="62" y="255"/>
                    <a:pt x="62" y="255"/>
                    <a:pt x="62" y="255"/>
                  </a:cubicBezTo>
                  <a:cubicBezTo>
                    <a:pt x="63" y="255"/>
                    <a:pt x="63" y="256"/>
                    <a:pt x="63" y="256"/>
                  </a:cubicBezTo>
                  <a:cubicBezTo>
                    <a:pt x="63" y="256"/>
                    <a:pt x="63" y="257"/>
                    <a:pt x="63" y="257"/>
                  </a:cubicBezTo>
                  <a:cubicBezTo>
                    <a:pt x="64" y="258"/>
                    <a:pt x="64" y="259"/>
                    <a:pt x="65" y="259"/>
                  </a:cubicBezTo>
                  <a:cubicBezTo>
                    <a:pt x="65" y="259"/>
                    <a:pt x="65" y="259"/>
                    <a:pt x="65" y="259"/>
                  </a:cubicBezTo>
                  <a:cubicBezTo>
                    <a:pt x="65" y="260"/>
                    <a:pt x="66" y="261"/>
                    <a:pt x="66" y="261"/>
                  </a:cubicBezTo>
                  <a:cubicBezTo>
                    <a:pt x="66" y="262"/>
                    <a:pt x="67" y="262"/>
                    <a:pt x="67" y="262"/>
                  </a:cubicBezTo>
                  <a:cubicBezTo>
                    <a:pt x="67" y="262"/>
                    <a:pt x="68" y="263"/>
                    <a:pt x="68" y="263"/>
                  </a:cubicBezTo>
                  <a:cubicBezTo>
                    <a:pt x="69" y="263"/>
                    <a:pt x="69" y="264"/>
                    <a:pt x="69" y="264"/>
                  </a:cubicBezTo>
                  <a:cubicBezTo>
                    <a:pt x="70" y="264"/>
                    <a:pt x="70" y="264"/>
                    <a:pt x="71" y="265"/>
                  </a:cubicBezTo>
                  <a:cubicBezTo>
                    <a:pt x="71" y="265"/>
                    <a:pt x="71" y="265"/>
                    <a:pt x="72" y="265"/>
                  </a:cubicBezTo>
                  <a:cubicBezTo>
                    <a:pt x="72" y="265"/>
                    <a:pt x="72" y="265"/>
                    <a:pt x="72" y="265"/>
                  </a:cubicBezTo>
                  <a:cubicBezTo>
                    <a:pt x="77" y="258"/>
                    <a:pt x="86" y="254"/>
                    <a:pt x="95" y="254"/>
                  </a:cubicBezTo>
                  <a:cubicBezTo>
                    <a:pt x="105" y="254"/>
                    <a:pt x="113" y="259"/>
                    <a:pt x="119" y="266"/>
                  </a:cubicBezTo>
                  <a:cubicBezTo>
                    <a:pt x="187" y="266"/>
                    <a:pt x="187" y="266"/>
                    <a:pt x="187" y="266"/>
                  </a:cubicBezTo>
                  <a:cubicBezTo>
                    <a:pt x="193" y="259"/>
                    <a:pt x="201" y="254"/>
                    <a:pt x="211" y="254"/>
                  </a:cubicBezTo>
                  <a:cubicBezTo>
                    <a:pt x="221" y="254"/>
                    <a:pt x="229" y="259"/>
                    <a:pt x="235" y="266"/>
                  </a:cubicBezTo>
                  <a:cubicBezTo>
                    <a:pt x="242" y="265"/>
                    <a:pt x="248" y="259"/>
                    <a:pt x="248" y="251"/>
                  </a:cubicBezTo>
                  <a:cubicBezTo>
                    <a:pt x="248" y="243"/>
                    <a:pt x="241" y="236"/>
                    <a:pt x="233" y="236"/>
                  </a:cubicBezTo>
                  <a:cubicBezTo>
                    <a:pt x="89" y="236"/>
                    <a:pt x="89" y="236"/>
                    <a:pt x="89" y="236"/>
                  </a:cubicBezTo>
                  <a:cubicBezTo>
                    <a:pt x="74" y="179"/>
                    <a:pt x="74" y="179"/>
                    <a:pt x="74" y="179"/>
                  </a:cubicBezTo>
                  <a:cubicBezTo>
                    <a:pt x="248" y="179"/>
                    <a:pt x="248" y="179"/>
                    <a:pt x="248" y="179"/>
                  </a:cubicBezTo>
                  <a:cubicBezTo>
                    <a:pt x="248" y="179"/>
                    <a:pt x="248" y="179"/>
                    <a:pt x="248" y="179"/>
                  </a:cubicBezTo>
                  <a:cubicBezTo>
                    <a:pt x="249" y="179"/>
                    <a:pt x="250" y="179"/>
                    <a:pt x="251" y="179"/>
                  </a:cubicBezTo>
                  <a:cubicBezTo>
                    <a:pt x="251" y="179"/>
                    <a:pt x="251" y="179"/>
                    <a:pt x="252" y="178"/>
                  </a:cubicBezTo>
                  <a:cubicBezTo>
                    <a:pt x="252" y="178"/>
                    <a:pt x="253" y="178"/>
                    <a:pt x="254" y="178"/>
                  </a:cubicBezTo>
                  <a:cubicBezTo>
                    <a:pt x="254" y="178"/>
                    <a:pt x="254" y="178"/>
                    <a:pt x="255" y="177"/>
                  </a:cubicBezTo>
                  <a:cubicBezTo>
                    <a:pt x="255" y="177"/>
                    <a:pt x="256" y="177"/>
                    <a:pt x="256" y="177"/>
                  </a:cubicBezTo>
                  <a:cubicBezTo>
                    <a:pt x="256" y="176"/>
                    <a:pt x="257" y="176"/>
                    <a:pt x="257" y="176"/>
                  </a:cubicBezTo>
                  <a:cubicBezTo>
                    <a:pt x="257" y="176"/>
                    <a:pt x="258" y="175"/>
                    <a:pt x="258" y="175"/>
                  </a:cubicBezTo>
                  <a:cubicBezTo>
                    <a:pt x="259" y="175"/>
                    <a:pt x="259" y="174"/>
                    <a:pt x="259" y="174"/>
                  </a:cubicBezTo>
                  <a:cubicBezTo>
                    <a:pt x="259" y="174"/>
                    <a:pt x="260" y="173"/>
                    <a:pt x="260" y="173"/>
                  </a:cubicBezTo>
                  <a:cubicBezTo>
                    <a:pt x="260" y="173"/>
                    <a:pt x="261" y="172"/>
                    <a:pt x="261" y="172"/>
                  </a:cubicBezTo>
                  <a:cubicBezTo>
                    <a:pt x="261" y="171"/>
                    <a:pt x="261" y="171"/>
                    <a:pt x="261" y="170"/>
                  </a:cubicBezTo>
                  <a:cubicBezTo>
                    <a:pt x="262" y="170"/>
                    <a:pt x="262" y="170"/>
                    <a:pt x="262" y="169"/>
                  </a:cubicBezTo>
                  <a:cubicBezTo>
                    <a:pt x="262" y="169"/>
                    <a:pt x="262" y="168"/>
                    <a:pt x="262" y="168"/>
                  </a:cubicBezTo>
                  <a:cubicBezTo>
                    <a:pt x="263" y="167"/>
                    <a:pt x="263" y="167"/>
                    <a:pt x="263" y="167"/>
                  </a:cubicBezTo>
                  <a:cubicBezTo>
                    <a:pt x="263" y="166"/>
                    <a:pt x="263" y="166"/>
                    <a:pt x="263" y="166"/>
                  </a:cubicBezTo>
                  <a:cubicBezTo>
                    <a:pt x="278" y="61"/>
                    <a:pt x="278" y="61"/>
                    <a:pt x="278" y="61"/>
                  </a:cubicBezTo>
                  <a:cubicBezTo>
                    <a:pt x="278" y="61"/>
                    <a:pt x="278" y="60"/>
                    <a:pt x="278" y="60"/>
                  </a:cubicBezTo>
                  <a:cubicBezTo>
                    <a:pt x="278" y="60"/>
                    <a:pt x="278" y="59"/>
                    <a:pt x="278" y="59"/>
                  </a:cubicBezTo>
                  <a:cubicBezTo>
                    <a:pt x="278" y="59"/>
                    <a:pt x="278" y="59"/>
                    <a:pt x="278" y="59"/>
                  </a:cubicBezTo>
                  <a:close/>
                  <a:moveTo>
                    <a:pt x="235" y="149"/>
                  </a:moveTo>
                  <a:cubicBezTo>
                    <a:pt x="66" y="149"/>
                    <a:pt x="66" y="149"/>
                    <a:pt x="66" y="149"/>
                  </a:cubicBezTo>
                  <a:cubicBezTo>
                    <a:pt x="61" y="126"/>
                    <a:pt x="61" y="126"/>
                    <a:pt x="61" y="126"/>
                  </a:cubicBezTo>
                  <a:cubicBezTo>
                    <a:pt x="238" y="126"/>
                    <a:pt x="238" y="126"/>
                    <a:pt x="238" y="126"/>
                  </a:cubicBezTo>
                  <a:lnTo>
                    <a:pt x="235" y="149"/>
                  </a:lnTo>
                  <a:close/>
                  <a:moveTo>
                    <a:pt x="242" y="96"/>
                  </a:moveTo>
                  <a:cubicBezTo>
                    <a:pt x="53" y="96"/>
                    <a:pt x="53" y="96"/>
                    <a:pt x="53" y="96"/>
                  </a:cubicBezTo>
                  <a:cubicBezTo>
                    <a:pt x="47" y="74"/>
                    <a:pt x="47" y="74"/>
                    <a:pt x="47" y="74"/>
                  </a:cubicBezTo>
                  <a:cubicBezTo>
                    <a:pt x="246" y="74"/>
                    <a:pt x="246" y="74"/>
                    <a:pt x="246" y="74"/>
                  </a:cubicBezTo>
                  <a:lnTo>
                    <a:pt x="242" y="96"/>
                  </a:lnTo>
                  <a:close/>
                  <a:moveTo>
                    <a:pt x="116" y="284"/>
                  </a:moveTo>
                  <a:cubicBezTo>
                    <a:pt x="116" y="296"/>
                    <a:pt x="107" y="305"/>
                    <a:pt x="95" y="305"/>
                  </a:cubicBezTo>
                  <a:cubicBezTo>
                    <a:pt x="83" y="305"/>
                    <a:pt x="74" y="296"/>
                    <a:pt x="74" y="284"/>
                  </a:cubicBezTo>
                  <a:cubicBezTo>
                    <a:pt x="74" y="272"/>
                    <a:pt x="83" y="263"/>
                    <a:pt x="95" y="263"/>
                  </a:cubicBezTo>
                  <a:cubicBezTo>
                    <a:pt x="107" y="263"/>
                    <a:pt x="116" y="272"/>
                    <a:pt x="116" y="284"/>
                  </a:cubicBezTo>
                  <a:close/>
                  <a:moveTo>
                    <a:pt x="232" y="284"/>
                  </a:moveTo>
                  <a:cubicBezTo>
                    <a:pt x="232" y="296"/>
                    <a:pt x="223" y="305"/>
                    <a:pt x="211" y="305"/>
                  </a:cubicBezTo>
                  <a:cubicBezTo>
                    <a:pt x="200" y="305"/>
                    <a:pt x="190" y="296"/>
                    <a:pt x="190" y="284"/>
                  </a:cubicBezTo>
                  <a:cubicBezTo>
                    <a:pt x="190" y="272"/>
                    <a:pt x="200" y="263"/>
                    <a:pt x="211" y="263"/>
                  </a:cubicBezTo>
                  <a:cubicBezTo>
                    <a:pt x="223" y="263"/>
                    <a:pt x="232" y="272"/>
                    <a:pt x="232" y="2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2305" tIns="41153" rIns="82305" bIns="41153" numCol="1" anchor="t" anchorCtr="0" compatLnSpc="1">
              <a:prstTxWarp prst="textNoShape">
                <a:avLst/>
              </a:prstTxWarp>
            </a:bodyPr>
            <a:lstStyle/>
            <a:p>
              <a:endParaRPr lang="en-US" sz="1600"/>
            </a:p>
          </p:txBody>
        </p:sp>
      </p:grpSp>
      <p:grpSp>
        <p:nvGrpSpPr>
          <p:cNvPr id="9" name="Group 8"/>
          <p:cNvGrpSpPr/>
          <p:nvPr/>
        </p:nvGrpSpPr>
        <p:grpSpPr>
          <a:xfrm>
            <a:off x="8905241" y="4300229"/>
            <a:ext cx="2606040" cy="914400"/>
            <a:chOff x="8905241" y="4300229"/>
            <a:chExt cx="2606040" cy="914400"/>
          </a:xfrm>
        </p:grpSpPr>
        <p:sp>
          <p:nvSpPr>
            <p:cNvPr id="119" name="Rectangle 118"/>
            <p:cNvSpPr/>
            <p:nvPr/>
          </p:nvSpPr>
          <p:spPr bwMode="auto">
            <a:xfrm>
              <a:off x="8905241" y="4300229"/>
              <a:ext cx="2606040" cy="9144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lvl="0"/>
              <a:r>
                <a:rPr lang="en-US" dirty="0">
                  <a:solidFill>
                    <a:schemeClr val="bg1"/>
                  </a:solidFill>
                  <a:latin typeface="Segoe UI" pitchFamily="34" charset="0"/>
                  <a:ea typeface="Segoe UI" pitchFamily="34" charset="0"/>
                  <a:cs typeface="Segoe UI" pitchFamily="34" charset="0"/>
                </a:rPr>
                <a:t>Push Button </a:t>
              </a:r>
              <a:endParaRPr lang="en-US" dirty="0" smtClean="0">
                <a:solidFill>
                  <a:schemeClr val="bg1"/>
                </a:solidFill>
                <a:latin typeface="Segoe UI" pitchFamily="34" charset="0"/>
                <a:ea typeface="Segoe UI" pitchFamily="34" charset="0"/>
                <a:cs typeface="Segoe UI" pitchFamily="34" charset="0"/>
              </a:endParaRPr>
            </a:p>
            <a:p>
              <a:pPr lvl="0"/>
              <a:r>
                <a:rPr lang="en-US" dirty="0" smtClean="0">
                  <a:solidFill>
                    <a:schemeClr val="bg1"/>
                  </a:solidFill>
                  <a:latin typeface="Segoe UI" pitchFamily="34" charset="0"/>
                  <a:ea typeface="Segoe UI" pitchFamily="34" charset="0"/>
                  <a:cs typeface="Segoe UI" pitchFamily="34" charset="0"/>
                </a:rPr>
                <a:t>Reset isn’t </a:t>
              </a:r>
              <a:r>
                <a:rPr lang="en-US" dirty="0">
                  <a:solidFill>
                    <a:schemeClr val="bg1"/>
                  </a:solidFill>
                  <a:latin typeface="Segoe UI" pitchFamily="34" charset="0"/>
                  <a:ea typeface="Segoe UI" pitchFamily="34" charset="0"/>
                  <a:cs typeface="Segoe UI" pitchFamily="34" charset="0"/>
                </a:rPr>
                <a:t>available</a:t>
              </a:r>
            </a:p>
          </p:txBody>
        </p:sp>
        <p:sp>
          <p:nvSpPr>
            <p:cNvPr id="85" name="Freeform 21"/>
            <p:cNvSpPr>
              <a:spLocks noEditPoints="1"/>
            </p:cNvSpPr>
            <p:nvPr/>
          </p:nvSpPr>
          <p:spPr bwMode="black">
            <a:xfrm>
              <a:off x="10710040" y="4424046"/>
              <a:ext cx="564027" cy="451739"/>
            </a:xfrm>
            <a:custGeom>
              <a:avLst/>
              <a:gdLst>
                <a:gd name="T0" fmla="*/ 22 w 300"/>
                <a:gd name="T1" fmla="*/ 45 h 240"/>
                <a:gd name="T2" fmla="*/ 22 w 300"/>
                <a:gd name="T3" fmla="*/ 141 h 240"/>
                <a:gd name="T4" fmla="*/ 0 w 300"/>
                <a:gd name="T5" fmla="*/ 149 h 240"/>
                <a:gd name="T6" fmla="*/ 0 w 300"/>
                <a:gd name="T7" fmla="*/ 34 h 240"/>
                <a:gd name="T8" fmla="*/ 22 w 300"/>
                <a:gd name="T9" fmla="*/ 45 h 240"/>
                <a:gd name="T10" fmla="*/ 223 w 300"/>
                <a:gd name="T11" fmla="*/ 19 h 240"/>
                <a:gd name="T12" fmla="*/ 105 w 300"/>
                <a:gd name="T13" fmla="*/ 19 h 240"/>
                <a:gd name="T14" fmla="*/ 34 w 300"/>
                <a:gd name="T15" fmla="*/ 44 h 240"/>
                <a:gd name="T16" fmla="*/ 34 w 300"/>
                <a:gd name="T17" fmla="*/ 141 h 240"/>
                <a:gd name="T18" fmla="*/ 53 w 300"/>
                <a:gd name="T19" fmla="*/ 145 h 240"/>
                <a:gd name="T20" fmla="*/ 125 w 300"/>
                <a:gd name="T21" fmla="*/ 149 h 240"/>
                <a:gd name="T22" fmla="*/ 142 w 300"/>
                <a:gd name="T23" fmla="*/ 133 h 240"/>
                <a:gd name="T24" fmla="*/ 139 w 300"/>
                <a:gd name="T25" fmla="*/ 123 h 240"/>
                <a:gd name="T26" fmla="*/ 141 w 300"/>
                <a:gd name="T27" fmla="*/ 114 h 240"/>
                <a:gd name="T28" fmla="*/ 149 w 300"/>
                <a:gd name="T29" fmla="*/ 100 h 240"/>
                <a:gd name="T30" fmla="*/ 146 w 300"/>
                <a:gd name="T31" fmla="*/ 92 h 240"/>
                <a:gd name="T32" fmla="*/ 148 w 300"/>
                <a:gd name="T33" fmla="*/ 82 h 240"/>
                <a:gd name="T34" fmla="*/ 155 w 300"/>
                <a:gd name="T35" fmla="*/ 69 h 240"/>
                <a:gd name="T36" fmla="*/ 151 w 300"/>
                <a:gd name="T37" fmla="*/ 59 h 240"/>
                <a:gd name="T38" fmla="*/ 151 w 300"/>
                <a:gd name="T39" fmla="*/ 50 h 240"/>
                <a:gd name="T40" fmla="*/ 225 w 300"/>
                <a:gd name="T41" fmla="*/ 50 h 240"/>
                <a:gd name="T42" fmla="*/ 243 w 300"/>
                <a:gd name="T43" fmla="*/ 36 h 240"/>
                <a:gd name="T44" fmla="*/ 223 w 300"/>
                <a:gd name="T45" fmla="*/ 19 h 240"/>
                <a:gd name="T46" fmla="*/ 278 w 300"/>
                <a:gd name="T47" fmla="*/ 15 h 240"/>
                <a:gd name="T48" fmla="*/ 258 w 300"/>
                <a:gd name="T49" fmla="*/ 15 h 240"/>
                <a:gd name="T50" fmla="*/ 258 w 300"/>
                <a:gd name="T51" fmla="*/ 54 h 240"/>
                <a:gd name="T52" fmla="*/ 278 w 300"/>
                <a:gd name="T53" fmla="*/ 54 h 240"/>
                <a:gd name="T54" fmla="*/ 278 w 300"/>
                <a:gd name="T55" fmla="*/ 15 h 240"/>
                <a:gd name="T56" fmla="*/ 300 w 300"/>
                <a:gd name="T57" fmla="*/ 0 h 240"/>
                <a:gd name="T58" fmla="*/ 285 w 300"/>
                <a:gd name="T59" fmla="*/ 0 h 240"/>
                <a:gd name="T60" fmla="*/ 285 w 300"/>
                <a:gd name="T61" fmla="*/ 69 h 240"/>
                <a:gd name="T62" fmla="*/ 300 w 300"/>
                <a:gd name="T63" fmla="*/ 69 h 240"/>
                <a:gd name="T64" fmla="*/ 300 w 300"/>
                <a:gd name="T65" fmla="*/ 0 h 240"/>
                <a:gd name="T66" fmla="*/ 300 w 300"/>
                <a:gd name="T67" fmla="*/ 81 h 240"/>
                <a:gd name="T68" fmla="*/ 291 w 300"/>
                <a:gd name="T69" fmla="*/ 81 h 240"/>
                <a:gd name="T70" fmla="*/ 291 w 300"/>
                <a:gd name="T71" fmla="*/ 231 h 240"/>
                <a:gd name="T72" fmla="*/ 0 w 300"/>
                <a:gd name="T73" fmla="*/ 231 h 240"/>
                <a:gd name="T74" fmla="*/ 0 w 300"/>
                <a:gd name="T75" fmla="*/ 240 h 240"/>
                <a:gd name="T76" fmla="*/ 300 w 300"/>
                <a:gd name="T77" fmla="*/ 240 h 240"/>
                <a:gd name="T78" fmla="*/ 300 w 300"/>
                <a:gd name="T79" fmla="*/ 8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0" h="240">
                  <a:moveTo>
                    <a:pt x="22" y="45"/>
                  </a:moveTo>
                  <a:cubicBezTo>
                    <a:pt x="22" y="141"/>
                    <a:pt x="22" y="141"/>
                    <a:pt x="22" y="141"/>
                  </a:cubicBezTo>
                  <a:cubicBezTo>
                    <a:pt x="22" y="149"/>
                    <a:pt x="22" y="149"/>
                    <a:pt x="0" y="149"/>
                  </a:cubicBezTo>
                  <a:cubicBezTo>
                    <a:pt x="0" y="125"/>
                    <a:pt x="0" y="74"/>
                    <a:pt x="0" y="34"/>
                  </a:cubicBezTo>
                  <a:cubicBezTo>
                    <a:pt x="22" y="34"/>
                    <a:pt x="22" y="34"/>
                    <a:pt x="22" y="45"/>
                  </a:cubicBezTo>
                  <a:close/>
                  <a:moveTo>
                    <a:pt x="223" y="19"/>
                  </a:moveTo>
                  <a:cubicBezTo>
                    <a:pt x="105" y="19"/>
                    <a:pt x="105" y="19"/>
                    <a:pt x="105" y="19"/>
                  </a:cubicBezTo>
                  <a:cubicBezTo>
                    <a:pt x="80" y="19"/>
                    <a:pt x="60" y="40"/>
                    <a:pt x="34" y="44"/>
                  </a:cubicBezTo>
                  <a:cubicBezTo>
                    <a:pt x="34" y="141"/>
                    <a:pt x="34" y="141"/>
                    <a:pt x="34" y="141"/>
                  </a:cubicBezTo>
                  <a:cubicBezTo>
                    <a:pt x="41" y="141"/>
                    <a:pt x="46" y="142"/>
                    <a:pt x="53" y="145"/>
                  </a:cubicBezTo>
                  <a:cubicBezTo>
                    <a:pt x="73" y="152"/>
                    <a:pt x="125" y="149"/>
                    <a:pt x="125" y="149"/>
                  </a:cubicBezTo>
                  <a:cubicBezTo>
                    <a:pt x="135" y="149"/>
                    <a:pt x="142" y="142"/>
                    <a:pt x="142" y="133"/>
                  </a:cubicBezTo>
                  <a:cubicBezTo>
                    <a:pt x="142" y="129"/>
                    <a:pt x="141" y="126"/>
                    <a:pt x="139" y="123"/>
                  </a:cubicBezTo>
                  <a:cubicBezTo>
                    <a:pt x="140" y="120"/>
                    <a:pt x="140" y="117"/>
                    <a:pt x="141" y="114"/>
                  </a:cubicBezTo>
                  <a:cubicBezTo>
                    <a:pt x="146" y="111"/>
                    <a:pt x="149" y="106"/>
                    <a:pt x="149" y="100"/>
                  </a:cubicBezTo>
                  <a:cubicBezTo>
                    <a:pt x="149" y="97"/>
                    <a:pt x="148" y="94"/>
                    <a:pt x="146" y="92"/>
                  </a:cubicBezTo>
                  <a:cubicBezTo>
                    <a:pt x="147" y="88"/>
                    <a:pt x="148" y="85"/>
                    <a:pt x="148" y="82"/>
                  </a:cubicBezTo>
                  <a:cubicBezTo>
                    <a:pt x="153" y="79"/>
                    <a:pt x="155" y="75"/>
                    <a:pt x="155" y="69"/>
                  </a:cubicBezTo>
                  <a:cubicBezTo>
                    <a:pt x="155" y="63"/>
                    <a:pt x="153" y="62"/>
                    <a:pt x="151" y="59"/>
                  </a:cubicBezTo>
                  <a:cubicBezTo>
                    <a:pt x="151" y="56"/>
                    <a:pt x="151" y="53"/>
                    <a:pt x="151" y="50"/>
                  </a:cubicBezTo>
                  <a:cubicBezTo>
                    <a:pt x="151" y="49"/>
                    <a:pt x="218" y="50"/>
                    <a:pt x="225" y="50"/>
                  </a:cubicBezTo>
                  <a:cubicBezTo>
                    <a:pt x="232" y="50"/>
                    <a:pt x="243" y="47"/>
                    <a:pt x="243" y="36"/>
                  </a:cubicBezTo>
                  <a:cubicBezTo>
                    <a:pt x="243" y="24"/>
                    <a:pt x="232" y="19"/>
                    <a:pt x="223" y="19"/>
                  </a:cubicBezTo>
                  <a:close/>
                  <a:moveTo>
                    <a:pt x="278" y="15"/>
                  </a:moveTo>
                  <a:cubicBezTo>
                    <a:pt x="258" y="15"/>
                    <a:pt x="258" y="15"/>
                    <a:pt x="258" y="15"/>
                  </a:cubicBezTo>
                  <a:cubicBezTo>
                    <a:pt x="258" y="54"/>
                    <a:pt x="258" y="54"/>
                    <a:pt x="258" y="54"/>
                  </a:cubicBezTo>
                  <a:cubicBezTo>
                    <a:pt x="278" y="54"/>
                    <a:pt x="278" y="54"/>
                    <a:pt x="278" y="54"/>
                  </a:cubicBezTo>
                  <a:lnTo>
                    <a:pt x="278" y="15"/>
                  </a:lnTo>
                  <a:close/>
                  <a:moveTo>
                    <a:pt x="300" y="0"/>
                  </a:moveTo>
                  <a:cubicBezTo>
                    <a:pt x="285" y="0"/>
                    <a:pt x="285" y="0"/>
                    <a:pt x="285" y="0"/>
                  </a:cubicBezTo>
                  <a:cubicBezTo>
                    <a:pt x="285" y="69"/>
                    <a:pt x="285" y="69"/>
                    <a:pt x="285" y="69"/>
                  </a:cubicBezTo>
                  <a:cubicBezTo>
                    <a:pt x="300" y="69"/>
                    <a:pt x="300" y="69"/>
                    <a:pt x="300" y="69"/>
                  </a:cubicBezTo>
                  <a:lnTo>
                    <a:pt x="300" y="0"/>
                  </a:lnTo>
                  <a:close/>
                  <a:moveTo>
                    <a:pt x="300" y="81"/>
                  </a:moveTo>
                  <a:cubicBezTo>
                    <a:pt x="291" y="81"/>
                    <a:pt x="291" y="81"/>
                    <a:pt x="291" y="81"/>
                  </a:cubicBezTo>
                  <a:cubicBezTo>
                    <a:pt x="291" y="231"/>
                    <a:pt x="291" y="231"/>
                    <a:pt x="291" y="231"/>
                  </a:cubicBezTo>
                  <a:cubicBezTo>
                    <a:pt x="0" y="231"/>
                    <a:pt x="0" y="231"/>
                    <a:pt x="0" y="231"/>
                  </a:cubicBezTo>
                  <a:cubicBezTo>
                    <a:pt x="0" y="240"/>
                    <a:pt x="0" y="240"/>
                    <a:pt x="0" y="240"/>
                  </a:cubicBezTo>
                  <a:cubicBezTo>
                    <a:pt x="300" y="240"/>
                    <a:pt x="300" y="240"/>
                    <a:pt x="300" y="240"/>
                  </a:cubicBezTo>
                  <a:lnTo>
                    <a:pt x="300" y="81"/>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grpSp>
      <p:grpSp>
        <p:nvGrpSpPr>
          <p:cNvPr id="5" name="Group 4"/>
          <p:cNvGrpSpPr/>
          <p:nvPr/>
        </p:nvGrpSpPr>
        <p:grpSpPr>
          <a:xfrm>
            <a:off x="3282654" y="2605528"/>
            <a:ext cx="2648968" cy="951136"/>
            <a:chOff x="3282654" y="2605528"/>
            <a:chExt cx="2648968" cy="951136"/>
          </a:xfrm>
        </p:grpSpPr>
        <p:sp>
          <p:nvSpPr>
            <p:cNvPr id="56" name="Rectangle 55"/>
            <p:cNvSpPr/>
            <p:nvPr/>
          </p:nvSpPr>
          <p:spPr bwMode="auto">
            <a:xfrm>
              <a:off x="3282654" y="2642264"/>
              <a:ext cx="2606040" cy="9144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dirty="0">
                  <a:solidFill>
                    <a:schemeClr val="bg1"/>
                  </a:solidFill>
                  <a:latin typeface="Segoe UI" pitchFamily="34" charset="0"/>
                  <a:ea typeface="Segoe UI" pitchFamily="34" charset="0"/>
                  <a:cs typeface="Segoe UI" pitchFamily="34" charset="0"/>
                </a:rPr>
                <a:t>Hibernate is </a:t>
              </a:r>
              <a:endParaRPr lang="en-US" dirty="0" smtClean="0">
                <a:solidFill>
                  <a:schemeClr val="bg1"/>
                </a:solidFill>
                <a:latin typeface="Segoe UI" pitchFamily="34" charset="0"/>
                <a:ea typeface="Segoe UI" pitchFamily="34" charset="0"/>
                <a:cs typeface="Segoe UI" pitchFamily="34" charset="0"/>
              </a:endParaRPr>
            </a:p>
            <a:p>
              <a:pPr lvl="0"/>
              <a:r>
                <a:rPr lang="en-US" dirty="0" smtClean="0">
                  <a:solidFill>
                    <a:schemeClr val="bg1"/>
                  </a:solidFill>
                  <a:latin typeface="Segoe UI" pitchFamily="34" charset="0"/>
                  <a:ea typeface="Segoe UI" pitchFamily="34" charset="0"/>
                  <a:cs typeface="Segoe UI" pitchFamily="34" charset="0"/>
                </a:rPr>
                <a:t>disabled </a:t>
              </a:r>
              <a:r>
                <a:rPr lang="en-US" dirty="0">
                  <a:solidFill>
                    <a:schemeClr val="bg1"/>
                  </a:solidFill>
                  <a:latin typeface="Segoe UI" pitchFamily="34" charset="0"/>
                  <a:ea typeface="Segoe UI" pitchFamily="34" charset="0"/>
                  <a:cs typeface="Segoe UI" pitchFamily="34" charset="0"/>
                </a:rPr>
                <a:t>by default</a:t>
              </a:r>
            </a:p>
          </p:txBody>
        </p:sp>
        <p:pic>
          <p:nvPicPr>
            <p:cNvPr id="33" name="Picture 2" descr="\\MAGNUM\Projects\Microsoft\Cloud Power FY12\Design\Icons\PNGs\Power.png"/>
            <p:cNvPicPr>
              <a:picLocks noChangeAspect="1" noChangeArrowheads="1"/>
            </p:cNvPicPr>
            <p:nvPr/>
          </p:nvPicPr>
          <p:blipFill>
            <a:blip r:embed="rId12" cstate="print">
              <a:lum bright="100000" contrast="100000"/>
            </a:blip>
            <a:srcRect/>
            <a:stretch>
              <a:fillRect/>
            </a:stretch>
          </p:blipFill>
          <p:spPr bwMode="auto">
            <a:xfrm>
              <a:off x="5156031" y="2605528"/>
              <a:ext cx="775591" cy="775590"/>
            </a:xfrm>
            <a:prstGeom prst="rect">
              <a:avLst/>
            </a:prstGeom>
            <a:noFill/>
          </p:spPr>
        </p:pic>
      </p:grpSp>
      <p:grpSp>
        <p:nvGrpSpPr>
          <p:cNvPr id="3" name="Group 2"/>
          <p:cNvGrpSpPr/>
          <p:nvPr/>
        </p:nvGrpSpPr>
        <p:grpSpPr>
          <a:xfrm>
            <a:off x="3284350" y="1615249"/>
            <a:ext cx="2606040" cy="914400"/>
            <a:chOff x="3284350" y="1615249"/>
            <a:chExt cx="2606040" cy="914400"/>
          </a:xfrm>
        </p:grpSpPr>
        <p:sp>
          <p:nvSpPr>
            <p:cNvPr id="74" name="Rectangle 73"/>
            <p:cNvSpPr/>
            <p:nvPr/>
          </p:nvSpPr>
          <p:spPr bwMode="auto">
            <a:xfrm>
              <a:off x="3284350" y="1615249"/>
              <a:ext cx="2606040" cy="9144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dirty="0">
                  <a:solidFill>
                    <a:schemeClr val="bg1"/>
                  </a:solidFill>
                  <a:latin typeface="Segoe UI" pitchFamily="34" charset="0"/>
                  <a:ea typeface="Segoe UI" pitchFamily="34" charset="0"/>
                  <a:cs typeface="Segoe UI" pitchFamily="34" charset="0"/>
                </a:rPr>
                <a:t>Trusted Platform Module isn’t used</a:t>
              </a:r>
            </a:p>
          </p:txBody>
        </p:sp>
        <p:sp>
          <p:nvSpPr>
            <p:cNvPr id="34" name="Freeform 84"/>
            <p:cNvSpPr>
              <a:spLocks noEditPoints="1"/>
            </p:cNvSpPr>
            <p:nvPr/>
          </p:nvSpPr>
          <p:spPr bwMode="black">
            <a:xfrm>
              <a:off x="5343034" y="1886925"/>
              <a:ext cx="401584" cy="480060"/>
            </a:xfrm>
            <a:custGeom>
              <a:avLst/>
              <a:gdLst>
                <a:gd name="T0" fmla="*/ 604 w 1838"/>
                <a:gd name="T1" fmla="*/ 253 h 2192"/>
                <a:gd name="T2" fmla="*/ 1159 w 1838"/>
                <a:gd name="T3" fmla="*/ 963 h 2192"/>
                <a:gd name="T4" fmla="*/ 1105 w 1838"/>
                <a:gd name="T5" fmla="*/ 573 h 2192"/>
                <a:gd name="T6" fmla="*/ 214 w 1838"/>
                <a:gd name="T7" fmla="*/ 0 h 2192"/>
                <a:gd name="T8" fmla="*/ 1159 w 1838"/>
                <a:gd name="T9" fmla="*/ 694 h 2192"/>
                <a:gd name="T10" fmla="*/ 1088 w 1838"/>
                <a:gd name="T11" fmla="*/ 764 h 2192"/>
                <a:gd name="T12" fmla="*/ 284 w 1838"/>
                <a:gd name="T13" fmla="*/ 198 h 2192"/>
                <a:gd name="T14" fmla="*/ 214 w 1838"/>
                <a:gd name="T15" fmla="*/ 128 h 2192"/>
                <a:gd name="T16" fmla="*/ 1443 w 1838"/>
                <a:gd name="T17" fmla="*/ 262 h 2192"/>
                <a:gd name="T18" fmla="*/ 1309 w 1838"/>
                <a:gd name="T19" fmla="*/ 1063 h 2192"/>
                <a:gd name="T20" fmla="*/ 903 w 1838"/>
                <a:gd name="T21" fmla="*/ 764 h 2192"/>
                <a:gd name="T22" fmla="*/ 639 w 1838"/>
                <a:gd name="T23" fmla="*/ 952 h 2192"/>
                <a:gd name="T24" fmla="*/ 704 w 1838"/>
                <a:gd name="T25" fmla="*/ 1683 h 2192"/>
                <a:gd name="T26" fmla="*/ 767 w 1838"/>
                <a:gd name="T27" fmla="*/ 1191 h 2192"/>
                <a:gd name="T28" fmla="*/ 1683 w 1838"/>
                <a:gd name="T29" fmla="*/ 390 h 2192"/>
                <a:gd name="T30" fmla="*/ 1443 w 1838"/>
                <a:gd name="T31" fmla="*/ 134 h 2192"/>
                <a:gd name="T32" fmla="*/ 960 w 1838"/>
                <a:gd name="T33" fmla="*/ 198 h 2192"/>
                <a:gd name="T34" fmla="*/ 704 w 1838"/>
                <a:gd name="T35" fmla="*/ 1555 h 2192"/>
                <a:gd name="T36" fmla="*/ 775 w 1838"/>
                <a:gd name="T37" fmla="*/ 1484 h 2192"/>
                <a:gd name="T38" fmla="*/ 704 w 1838"/>
                <a:gd name="T39" fmla="*/ 694 h 2192"/>
                <a:gd name="T40" fmla="*/ 1631 w 1838"/>
                <a:gd name="T41" fmla="*/ 128 h 2192"/>
                <a:gd name="T42" fmla="*/ 1560 w 1838"/>
                <a:gd name="T43" fmla="*/ 198 h 2192"/>
                <a:gd name="T44" fmla="*/ 1230 w 1838"/>
                <a:gd name="T45" fmla="*/ 198 h 2192"/>
                <a:gd name="T46" fmla="*/ 1159 w 1838"/>
                <a:gd name="T47" fmla="*/ 128 h 2192"/>
                <a:gd name="T48" fmla="*/ 1823 w 1838"/>
                <a:gd name="T49" fmla="*/ 1484 h 2192"/>
                <a:gd name="T50" fmla="*/ 1553 w 1838"/>
                <a:gd name="T51" fmla="*/ 1670 h 2192"/>
                <a:gd name="T52" fmla="*/ 1362 w 1838"/>
                <a:gd name="T53" fmla="*/ 1922 h 2192"/>
                <a:gd name="T54" fmla="*/ 1177 w 1838"/>
                <a:gd name="T55" fmla="*/ 2192 h 2192"/>
                <a:gd name="T56" fmla="*/ 1639 w 1838"/>
                <a:gd name="T57" fmla="*/ 2192 h 2192"/>
                <a:gd name="T58" fmla="*/ 1177 w 1838"/>
                <a:gd name="T59" fmla="*/ 2064 h 2192"/>
                <a:gd name="T60" fmla="*/ 1247 w 1838"/>
                <a:gd name="T61" fmla="*/ 1993 h 2192"/>
                <a:gd name="T62" fmla="*/ 1695 w 1838"/>
                <a:gd name="T63" fmla="*/ 1484 h 2192"/>
                <a:gd name="T64" fmla="*/ 1624 w 1838"/>
                <a:gd name="T65" fmla="*/ 1414 h 2192"/>
                <a:gd name="T66" fmla="*/ 1639 w 1838"/>
                <a:gd name="T67" fmla="*/ 1922 h 2192"/>
                <a:gd name="T68" fmla="*/ 1133 w 1838"/>
                <a:gd name="T69" fmla="*/ 1678 h 2192"/>
                <a:gd name="T70" fmla="*/ 1177 w 1838"/>
                <a:gd name="T71" fmla="*/ 1286 h 2192"/>
                <a:gd name="T72" fmla="*/ 807 w 1838"/>
                <a:gd name="T73" fmla="*/ 1823 h 2192"/>
                <a:gd name="T74" fmla="*/ 384 w 1838"/>
                <a:gd name="T75" fmla="*/ 1922 h 2192"/>
                <a:gd name="T76" fmla="*/ 412 w 1838"/>
                <a:gd name="T77" fmla="*/ 764 h 2192"/>
                <a:gd name="T78" fmla="*/ 157 w 1838"/>
                <a:gd name="T79" fmla="*/ 955 h 2192"/>
                <a:gd name="T80" fmla="*/ 199 w 1838"/>
                <a:gd name="T81" fmla="*/ 2192 h 2192"/>
                <a:gd name="T82" fmla="*/ 704 w 1838"/>
                <a:gd name="T83" fmla="*/ 2192 h 2192"/>
                <a:gd name="T84" fmla="*/ 1133 w 1838"/>
                <a:gd name="T85" fmla="*/ 1678 h 2192"/>
                <a:gd name="T86" fmla="*/ 1177 w 1838"/>
                <a:gd name="T87" fmla="*/ 1555 h 2192"/>
                <a:gd name="T88" fmla="*/ 199 w 1838"/>
                <a:gd name="T89" fmla="*/ 2064 h 2192"/>
                <a:gd name="T90" fmla="*/ 270 w 1838"/>
                <a:gd name="T91" fmla="*/ 1993 h 2192"/>
                <a:gd name="T92" fmla="*/ 143 w 1838"/>
                <a:gd name="T93" fmla="*/ 764 h 2192"/>
                <a:gd name="T94" fmla="*/ 214 w 1838"/>
                <a:gd name="T95" fmla="*/ 835 h 2192"/>
                <a:gd name="T96" fmla="*/ 704 w 1838"/>
                <a:gd name="T97" fmla="*/ 1922 h 2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38" h="2192">
                  <a:moveTo>
                    <a:pt x="214" y="397"/>
                  </a:moveTo>
                  <a:cubicBezTo>
                    <a:pt x="304" y="397"/>
                    <a:pt x="381" y="336"/>
                    <a:pt x="405" y="253"/>
                  </a:cubicBezTo>
                  <a:cubicBezTo>
                    <a:pt x="604" y="253"/>
                    <a:pt x="604" y="253"/>
                    <a:pt x="604" y="253"/>
                  </a:cubicBezTo>
                  <a:cubicBezTo>
                    <a:pt x="998" y="647"/>
                    <a:pt x="998" y="647"/>
                    <a:pt x="998" y="647"/>
                  </a:cubicBezTo>
                  <a:cubicBezTo>
                    <a:pt x="974" y="680"/>
                    <a:pt x="960" y="720"/>
                    <a:pt x="960" y="764"/>
                  </a:cubicBezTo>
                  <a:cubicBezTo>
                    <a:pt x="960" y="874"/>
                    <a:pt x="1049" y="963"/>
                    <a:pt x="1159" y="963"/>
                  </a:cubicBezTo>
                  <a:cubicBezTo>
                    <a:pt x="1268" y="963"/>
                    <a:pt x="1358" y="874"/>
                    <a:pt x="1358" y="764"/>
                  </a:cubicBezTo>
                  <a:cubicBezTo>
                    <a:pt x="1358" y="655"/>
                    <a:pt x="1268" y="566"/>
                    <a:pt x="1159" y="566"/>
                  </a:cubicBezTo>
                  <a:cubicBezTo>
                    <a:pt x="1140" y="566"/>
                    <a:pt x="1122" y="568"/>
                    <a:pt x="1105" y="573"/>
                  </a:cubicBezTo>
                  <a:cubicBezTo>
                    <a:pt x="657" y="125"/>
                    <a:pt x="657" y="125"/>
                    <a:pt x="657" y="125"/>
                  </a:cubicBezTo>
                  <a:cubicBezTo>
                    <a:pt x="398" y="125"/>
                    <a:pt x="398" y="125"/>
                    <a:pt x="398" y="125"/>
                  </a:cubicBezTo>
                  <a:cubicBezTo>
                    <a:pt x="369" y="51"/>
                    <a:pt x="297" y="0"/>
                    <a:pt x="214" y="0"/>
                  </a:cubicBezTo>
                  <a:cubicBezTo>
                    <a:pt x="104" y="0"/>
                    <a:pt x="15" y="89"/>
                    <a:pt x="15" y="198"/>
                  </a:cubicBezTo>
                  <a:cubicBezTo>
                    <a:pt x="15" y="308"/>
                    <a:pt x="104" y="397"/>
                    <a:pt x="214" y="397"/>
                  </a:cubicBezTo>
                  <a:close/>
                  <a:moveTo>
                    <a:pt x="1159" y="694"/>
                  </a:moveTo>
                  <a:cubicBezTo>
                    <a:pt x="1198" y="694"/>
                    <a:pt x="1230" y="725"/>
                    <a:pt x="1230" y="764"/>
                  </a:cubicBezTo>
                  <a:cubicBezTo>
                    <a:pt x="1230" y="803"/>
                    <a:pt x="1198" y="835"/>
                    <a:pt x="1159" y="835"/>
                  </a:cubicBezTo>
                  <a:cubicBezTo>
                    <a:pt x="1120" y="835"/>
                    <a:pt x="1088" y="803"/>
                    <a:pt x="1088" y="764"/>
                  </a:cubicBezTo>
                  <a:cubicBezTo>
                    <a:pt x="1088" y="725"/>
                    <a:pt x="1120" y="694"/>
                    <a:pt x="1159" y="694"/>
                  </a:cubicBezTo>
                  <a:close/>
                  <a:moveTo>
                    <a:pt x="214" y="128"/>
                  </a:moveTo>
                  <a:cubicBezTo>
                    <a:pt x="253" y="128"/>
                    <a:pt x="284" y="159"/>
                    <a:pt x="284" y="198"/>
                  </a:cubicBezTo>
                  <a:cubicBezTo>
                    <a:pt x="284" y="237"/>
                    <a:pt x="253" y="269"/>
                    <a:pt x="214" y="269"/>
                  </a:cubicBezTo>
                  <a:cubicBezTo>
                    <a:pt x="175" y="269"/>
                    <a:pt x="143" y="237"/>
                    <a:pt x="143" y="198"/>
                  </a:cubicBezTo>
                  <a:cubicBezTo>
                    <a:pt x="143" y="159"/>
                    <a:pt x="175" y="128"/>
                    <a:pt x="214" y="128"/>
                  </a:cubicBezTo>
                  <a:close/>
                  <a:moveTo>
                    <a:pt x="1159" y="397"/>
                  </a:moveTo>
                  <a:cubicBezTo>
                    <a:pt x="1246" y="397"/>
                    <a:pt x="1320" y="341"/>
                    <a:pt x="1347" y="262"/>
                  </a:cubicBezTo>
                  <a:cubicBezTo>
                    <a:pt x="1443" y="262"/>
                    <a:pt x="1443" y="262"/>
                    <a:pt x="1443" y="262"/>
                  </a:cubicBezTo>
                  <a:cubicBezTo>
                    <a:pt x="1461" y="317"/>
                    <a:pt x="1503" y="360"/>
                    <a:pt x="1555" y="382"/>
                  </a:cubicBezTo>
                  <a:cubicBezTo>
                    <a:pt x="1555" y="817"/>
                    <a:pt x="1555" y="817"/>
                    <a:pt x="1555" y="817"/>
                  </a:cubicBezTo>
                  <a:cubicBezTo>
                    <a:pt x="1309" y="1063"/>
                    <a:pt x="1309" y="1063"/>
                    <a:pt x="1309" y="1063"/>
                  </a:cubicBezTo>
                  <a:cubicBezTo>
                    <a:pt x="767" y="1063"/>
                    <a:pt x="767" y="1063"/>
                    <a:pt x="767" y="1063"/>
                  </a:cubicBezTo>
                  <a:cubicBezTo>
                    <a:pt x="767" y="953"/>
                    <a:pt x="767" y="953"/>
                    <a:pt x="767" y="953"/>
                  </a:cubicBezTo>
                  <a:cubicBezTo>
                    <a:pt x="846" y="927"/>
                    <a:pt x="903" y="852"/>
                    <a:pt x="903" y="764"/>
                  </a:cubicBezTo>
                  <a:cubicBezTo>
                    <a:pt x="903" y="655"/>
                    <a:pt x="814" y="566"/>
                    <a:pt x="704" y="566"/>
                  </a:cubicBezTo>
                  <a:cubicBezTo>
                    <a:pt x="595" y="566"/>
                    <a:pt x="506" y="655"/>
                    <a:pt x="506" y="764"/>
                  </a:cubicBezTo>
                  <a:cubicBezTo>
                    <a:pt x="506" y="851"/>
                    <a:pt x="561" y="925"/>
                    <a:pt x="639" y="952"/>
                  </a:cubicBezTo>
                  <a:cubicBezTo>
                    <a:pt x="639" y="1297"/>
                    <a:pt x="639" y="1297"/>
                    <a:pt x="639" y="1297"/>
                  </a:cubicBezTo>
                  <a:cubicBezTo>
                    <a:pt x="561" y="1324"/>
                    <a:pt x="506" y="1398"/>
                    <a:pt x="506" y="1484"/>
                  </a:cubicBezTo>
                  <a:cubicBezTo>
                    <a:pt x="506" y="1594"/>
                    <a:pt x="595" y="1683"/>
                    <a:pt x="704" y="1683"/>
                  </a:cubicBezTo>
                  <a:cubicBezTo>
                    <a:pt x="814" y="1683"/>
                    <a:pt x="903" y="1594"/>
                    <a:pt x="903" y="1484"/>
                  </a:cubicBezTo>
                  <a:cubicBezTo>
                    <a:pt x="903" y="1397"/>
                    <a:pt x="846" y="1322"/>
                    <a:pt x="767" y="1296"/>
                  </a:cubicBezTo>
                  <a:cubicBezTo>
                    <a:pt x="767" y="1191"/>
                    <a:pt x="767" y="1191"/>
                    <a:pt x="767" y="1191"/>
                  </a:cubicBezTo>
                  <a:cubicBezTo>
                    <a:pt x="1362" y="1191"/>
                    <a:pt x="1362" y="1191"/>
                    <a:pt x="1362" y="1191"/>
                  </a:cubicBezTo>
                  <a:cubicBezTo>
                    <a:pt x="1683" y="870"/>
                    <a:pt x="1683" y="870"/>
                    <a:pt x="1683" y="870"/>
                  </a:cubicBezTo>
                  <a:cubicBezTo>
                    <a:pt x="1683" y="390"/>
                    <a:pt x="1683" y="390"/>
                    <a:pt x="1683" y="390"/>
                  </a:cubicBezTo>
                  <a:cubicBezTo>
                    <a:pt x="1768" y="367"/>
                    <a:pt x="1830" y="290"/>
                    <a:pt x="1830" y="198"/>
                  </a:cubicBezTo>
                  <a:cubicBezTo>
                    <a:pt x="1830" y="89"/>
                    <a:pt x="1740" y="0"/>
                    <a:pt x="1631" y="0"/>
                  </a:cubicBezTo>
                  <a:cubicBezTo>
                    <a:pt x="1544" y="0"/>
                    <a:pt x="1469" y="56"/>
                    <a:pt x="1443" y="134"/>
                  </a:cubicBezTo>
                  <a:cubicBezTo>
                    <a:pt x="1347" y="134"/>
                    <a:pt x="1347" y="134"/>
                    <a:pt x="1347" y="134"/>
                  </a:cubicBezTo>
                  <a:cubicBezTo>
                    <a:pt x="1320" y="56"/>
                    <a:pt x="1246" y="0"/>
                    <a:pt x="1159" y="0"/>
                  </a:cubicBezTo>
                  <a:cubicBezTo>
                    <a:pt x="1049" y="0"/>
                    <a:pt x="960" y="89"/>
                    <a:pt x="960" y="198"/>
                  </a:cubicBezTo>
                  <a:cubicBezTo>
                    <a:pt x="960" y="308"/>
                    <a:pt x="1049" y="397"/>
                    <a:pt x="1159" y="397"/>
                  </a:cubicBezTo>
                  <a:close/>
                  <a:moveTo>
                    <a:pt x="775" y="1484"/>
                  </a:moveTo>
                  <a:cubicBezTo>
                    <a:pt x="775" y="1523"/>
                    <a:pt x="743" y="1555"/>
                    <a:pt x="704" y="1555"/>
                  </a:cubicBezTo>
                  <a:cubicBezTo>
                    <a:pt x="665" y="1555"/>
                    <a:pt x="634" y="1523"/>
                    <a:pt x="634" y="1484"/>
                  </a:cubicBezTo>
                  <a:cubicBezTo>
                    <a:pt x="634" y="1445"/>
                    <a:pt x="665" y="1414"/>
                    <a:pt x="704" y="1414"/>
                  </a:cubicBezTo>
                  <a:cubicBezTo>
                    <a:pt x="743" y="1414"/>
                    <a:pt x="775" y="1445"/>
                    <a:pt x="775" y="1484"/>
                  </a:cubicBezTo>
                  <a:close/>
                  <a:moveTo>
                    <a:pt x="704" y="835"/>
                  </a:moveTo>
                  <a:cubicBezTo>
                    <a:pt x="665" y="835"/>
                    <a:pt x="634" y="803"/>
                    <a:pt x="634" y="764"/>
                  </a:cubicBezTo>
                  <a:cubicBezTo>
                    <a:pt x="634" y="725"/>
                    <a:pt x="665" y="694"/>
                    <a:pt x="704" y="694"/>
                  </a:cubicBezTo>
                  <a:cubicBezTo>
                    <a:pt x="743" y="694"/>
                    <a:pt x="775" y="725"/>
                    <a:pt x="775" y="764"/>
                  </a:cubicBezTo>
                  <a:cubicBezTo>
                    <a:pt x="775" y="803"/>
                    <a:pt x="743" y="835"/>
                    <a:pt x="704" y="835"/>
                  </a:cubicBezTo>
                  <a:close/>
                  <a:moveTo>
                    <a:pt x="1631" y="128"/>
                  </a:moveTo>
                  <a:cubicBezTo>
                    <a:pt x="1670" y="128"/>
                    <a:pt x="1702" y="159"/>
                    <a:pt x="1702" y="198"/>
                  </a:cubicBezTo>
                  <a:cubicBezTo>
                    <a:pt x="1702" y="237"/>
                    <a:pt x="1670" y="269"/>
                    <a:pt x="1631" y="269"/>
                  </a:cubicBezTo>
                  <a:cubicBezTo>
                    <a:pt x="1592" y="269"/>
                    <a:pt x="1560" y="237"/>
                    <a:pt x="1560" y="198"/>
                  </a:cubicBezTo>
                  <a:cubicBezTo>
                    <a:pt x="1560" y="159"/>
                    <a:pt x="1592" y="128"/>
                    <a:pt x="1631" y="128"/>
                  </a:cubicBezTo>
                  <a:close/>
                  <a:moveTo>
                    <a:pt x="1159" y="128"/>
                  </a:moveTo>
                  <a:cubicBezTo>
                    <a:pt x="1198" y="128"/>
                    <a:pt x="1230" y="159"/>
                    <a:pt x="1230" y="198"/>
                  </a:cubicBezTo>
                  <a:cubicBezTo>
                    <a:pt x="1230" y="237"/>
                    <a:pt x="1198" y="269"/>
                    <a:pt x="1159" y="269"/>
                  </a:cubicBezTo>
                  <a:cubicBezTo>
                    <a:pt x="1120" y="269"/>
                    <a:pt x="1088" y="237"/>
                    <a:pt x="1088" y="198"/>
                  </a:cubicBezTo>
                  <a:cubicBezTo>
                    <a:pt x="1088" y="159"/>
                    <a:pt x="1120" y="128"/>
                    <a:pt x="1159" y="128"/>
                  </a:cubicBezTo>
                  <a:close/>
                  <a:moveTo>
                    <a:pt x="1681" y="1799"/>
                  </a:moveTo>
                  <a:cubicBezTo>
                    <a:pt x="1681" y="1675"/>
                    <a:pt x="1681" y="1675"/>
                    <a:pt x="1681" y="1675"/>
                  </a:cubicBezTo>
                  <a:cubicBezTo>
                    <a:pt x="1763" y="1650"/>
                    <a:pt x="1823" y="1574"/>
                    <a:pt x="1823" y="1484"/>
                  </a:cubicBezTo>
                  <a:cubicBezTo>
                    <a:pt x="1823" y="1375"/>
                    <a:pt x="1734" y="1286"/>
                    <a:pt x="1624" y="1286"/>
                  </a:cubicBezTo>
                  <a:cubicBezTo>
                    <a:pt x="1514" y="1286"/>
                    <a:pt x="1425" y="1375"/>
                    <a:pt x="1425" y="1484"/>
                  </a:cubicBezTo>
                  <a:cubicBezTo>
                    <a:pt x="1425" y="1569"/>
                    <a:pt x="1478" y="1641"/>
                    <a:pt x="1553" y="1670"/>
                  </a:cubicBezTo>
                  <a:cubicBezTo>
                    <a:pt x="1553" y="1814"/>
                    <a:pt x="1553" y="1814"/>
                    <a:pt x="1553" y="1814"/>
                  </a:cubicBezTo>
                  <a:cubicBezTo>
                    <a:pt x="1507" y="1836"/>
                    <a:pt x="1472" y="1874"/>
                    <a:pt x="1453" y="1922"/>
                  </a:cubicBezTo>
                  <a:cubicBezTo>
                    <a:pt x="1362" y="1922"/>
                    <a:pt x="1362" y="1922"/>
                    <a:pt x="1362" y="1922"/>
                  </a:cubicBezTo>
                  <a:cubicBezTo>
                    <a:pt x="1333" y="1847"/>
                    <a:pt x="1261" y="1794"/>
                    <a:pt x="1177" y="1794"/>
                  </a:cubicBezTo>
                  <a:cubicBezTo>
                    <a:pt x="1067" y="1794"/>
                    <a:pt x="978" y="1883"/>
                    <a:pt x="978" y="1993"/>
                  </a:cubicBezTo>
                  <a:cubicBezTo>
                    <a:pt x="978" y="2103"/>
                    <a:pt x="1067" y="2192"/>
                    <a:pt x="1177" y="2192"/>
                  </a:cubicBezTo>
                  <a:cubicBezTo>
                    <a:pt x="1266" y="2192"/>
                    <a:pt x="1343" y="2132"/>
                    <a:pt x="1367" y="2050"/>
                  </a:cubicBezTo>
                  <a:cubicBezTo>
                    <a:pt x="1448" y="2050"/>
                    <a:pt x="1448" y="2050"/>
                    <a:pt x="1448" y="2050"/>
                  </a:cubicBezTo>
                  <a:cubicBezTo>
                    <a:pt x="1473" y="2132"/>
                    <a:pt x="1549" y="2192"/>
                    <a:pt x="1639" y="2192"/>
                  </a:cubicBezTo>
                  <a:cubicBezTo>
                    <a:pt x="1748" y="2192"/>
                    <a:pt x="1838" y="2103"/>
                    <a:pt x="1838" y="1993"/>
                  </a:cubicBezTo>
                  <a:cubicBezTo>
                    <a:pt x="1838" y="1898"/>
                    <a:pt x="1770" y="1818"/>
                    <a:pt x="1681" y="1799"/>
                  </a:cubicBezTo>
                  <a:close/>
                  <a:moveTo>
                    <a:pt x="1177" y="2064"/>
                  </a:moveTo>
                  <a:cubicBezTo>
                    <a:pt x="1138" y="2064"/>
                    <a:pt x="1106" y="2032"/>
                    <a:pt x="1106" y="1993"/>
                  </a:cubicBezTo>
                  <a:cubicBezTo>
                    <a:pt x="1106" y="1954"/>
                    <a:pt x="1138" y="1922"/>
                    <a:pt x="1177" y="1922"/>
                  </a:cubicBezTo>
                  <a:cubicBezTo>
                    <a:pt x="1216" y="1922"/>
                    <a:pt x="1247" y="1954"/>
                    <a:pt x="1247" y="1993"/>
                  </a:cubicBezTo>
                  <a:cubicBezTo>
                    <a:pt x="1247" y="2032"/>
                    <a:pt x="1216" y="2064"/>
                    <a:pt x="1177" y="2064"/>
                  </a:cubicBezTo>
                  <a:close/>
                  <a:moveTo>
                    <a:pt x="1624" y="1414"/>
                  </a:moveTo>
                  <a:cubicBezTo>
                    <a:pt x="1663" y="1414"/>
                    <a:pt x="1695" y="1445"/>
                    <a:pt x="1695" y="1484"/>
                  </a:cubicBezTo>
                  <a:cubicBezTo>
                    <a:pt x="1695" y="1523"/>
                    <a:pt x="1663" y="1555"/>
                    <a:pt x="1624" y="1555"/>
                  </a:cubicBezTo>
                  <a:cubicBezTo>
                    <a:pt x="1585" y="1555"/>
                    <a:pt x="1553" y="1523"/>
                    <a:pt x="1553" y="1484"/>
                  </a:cubicBezTo>
                  <a:cubicBezTo>
                    <a:pt x="1553" y="1445"/>
                    <a:pt x="1585" y="1414"/>
                    <a:pt x="1624" y="1414"/>
                  </a:cubicBezTo>
                  <a:close/>
                  <a:moveTo>
                    <a:pt x="1639" y="2064"/>
                  </a:moveTo>
                  <a:cubicBezTo>
                    <a:pt x="1600" y="2064"/>
                    <a:pt x="1568" y="2032"/>
                    <a:pt x="1568" y="1993"/>
                  </a:cubicBezTo>
                  <a:cubicBezTo>
                    <a:pt x="1568" y="1954"/>
                    <a:pt x="1600" y="1922"/>
                    <a:pt x="1639" y="1922"/>
                  </a:cubicBezTo>
                  <a:cubicBezTo>
                    <a:pt x="1678" y="1922"/>
                    <a:pt x="1710" y="1954"/>
                    <a:pt x="1710" y="1993"/>
                  </a:cubicBezTo>
                  <a:cubicBezTo>
                    <a:pt x="1710" y="2032"/>
                    <a:pt x="1678" y="2064"/>
                    <a:pt x="1639" y="2064"/>
                  </a:cubicBezTo>
                  <a:close/>
                  <a:moveTo>
                    <a:pt x="1133" y="1678"/>
                  </a:moveTo>
                  <a:cubicBezTo>
                    <a:pt x="1147" y="1681"/>
                    <a:pt x="1162" y="1683"/>
                    <a:pt x="1177" y="1683"/>
                  </a:cubicBezTo>
                  <a:cubicBezTo>
                    <a:pt x="1286" y="1683"/>
                    <a:pt x="1375" y="1594"/>
                    <a:pt x="1375" y="1484"/>
                  </a:cubicBezTo>
                  <a:cubicBezTo>
                    <a:pt x="1375" y="1375"/>
                    <a:pt x="1286" y="1286"/>
                    <a:pt x="1177" y="1286"/>
                  </a:cubicBezTo>
                  <a:cubicBezTo>
                    <a:pt x="1067" y="1286"/>
                    <a:pt x="978" y="1375"/>
                    <a:pt x="978" y="1484"/>
                  </a:cubicBezTo>
                  <a:cubicBezTo>
                    <a:pt x="978" y="1531"/>
                    <a:pt x="994" y="1575"/>
                    <a:pt x="1022" y="1609"/>
                  </a:cubicBezTo>
                  <a:cubicBezTo>
                    <a:pt x="807" y="1823"/>
                    <a:pt x="807" y="1823"/>
                    <a:pt x="807" y="1823"/>
                  </a:cubicBezTo>
                  <a:cubicBezTo>
                    <a:pt x="777" y="1805"/>
                    <a:pt x="742" y="1794"/>
                    <a:pt x="704" y="1794"/>
                  </a:cubicBezTo>
                  <a:cubicBezTo>
                    <a:pt x="620" y="1794"/>
                    <a:pt x="548" y="1847"/>
                    <a:pt x="519" y="1922"/>
                  </a:cubicBezTo>
                  <a:cubicBezTo>
                    <a:pt x="384" y="1922"/>
                    <a:pt x="384" y="1922"/>
                    <a:pt x="384" y="1922"/>
                  </a:cubicBezTo>
                  <a:cubicBezTo>
                    <a:pt x="366" y="1874"/>
                    <a:pt x="330" y="1836"/>
                    <a:pt x="285" y="1814"/>
                  </a:cubicBezTo>
                  <a:cubicBezTo>
                    <a:pt x="285" y="950"/>
                    <a:pt x="285" y="950"/>
                    <a:pt x="285" y="950"/>
                  </a:cubicBezTo>
                  <a:cubicBezTo>
                    <a:pt x="359" y="921"/>
                    <a:pt x="412" y="849"/>
                    <a:pt x="412" y="764"/>
                  </a:cubicBezTo>
                  <a:cubicBezTo>
                    <a:pt x="412" y="655"/>
                    <a:pt x="323" y="566"/>
                    <a:pt x="214" y="566"/>
                  </a:cubicBezTo>
                  <a:cubicBezTo>
                    <a:pt x="104" y="566"/>
                    <a:pt x="15" y="655"/>
                    <a:pt x="15" y="764"/>
                  </a:cubicBezTo>
                  <a:cubicBezTo>
                    <a:pt x="15" y="854"/>
                    <a:pt x="75" y="930"/>
                    <a:pt x="157" y="955"/>
                  </a:cubicBezTo>
                  <a:cubicBezTo>
                    <a:pt x="157" y="1799"/>
                    <a:pt x="157" y="1799"/>
                    <a:pt x="157" y="1799"/>
                  </a:cubicBezTo>
                  <a:cubicBezTo>
                    <a:pt x="67" y="1818"/>
                    <a:pt x="0" y="1898"/>
                    <a:pt x="0" y="1993"/>
                  </a:cubicBezTo>
                  <a:cubicBezTo>
                    <a:pt x="0" y="2103"/>
                    <a:pt x="89" y="2192"/>
                    <a:pt x="199" y="2192"/>
                  </a:cubicBezTo>
                  <a:cubicBezTo>
                    <a:pt x="289" y="2192"/>
                    <a:pt x="365" y="2132"/>
                    <a:pt x="389" y="2050"/>
                  </a:cubicBezTo>
                  <a:cubicBezTo>
                    <a:pt x="514" y="2050"/>
                    <a:pt x="514" y="2050"/>
                    <a:pt x="514" y="2050"/>
                  </a:cubicBezTo>
                  <a:cubicBezTo>
                    <a:pt x="538" y="2132"/>
                    <a:pt x="615" y="2192"/>
                    <a:pt x="704" y="2192"/>
                  </a:cubicBezTo>
                  <a:cubicBezTo>
                    <a:pt x="814" y="2192"/>
                    <a:pt x="903" y="2103"/>
                    <a:pt x="903" y="1993"/>
                  </a:cubicBezTo>
                  <a:cubicBezTo>
                    <a:pt x="903" y="1968"/>
                    <a:pt x="898" y="1944"/>
                    <a:pt x="890" y="1922"/>
                  </a:cubicBezTo>
                  <a:lnTo>
                    <a:pt x="1133" y="1678"/>
                  </a:lnTo>
                  <a:close/>
                  <a:moveTo>
                    <a:pt x="1177" y="1414"/>
                  </a:moveTo>
                  <a:cubicBezTo>
                    <a:pt x="1216" y="1414"/>
                    <a:pt x="1247" y="1445"/>
                    <a:pt x="1247" y="1484"/>
                  </a:cubicBezTo>
                  <a:cubicBezTo>
                    <a:pt x="1247" y="1523"/>
                    <a:pt x="1216" y="1555"/>
                    <a:pt x="1177" y="1555"/>
                  </a:cubicBezTo>
                  <a:cubicBezTo>
                    <a:pt x="1138" y="1555"/>
                    <a:pt x="1106" y="1523"/>
                    <a:pt x="1106" y="1484"/>
                  </a:cubicBezTo>
                  <a:cubicBezTo>
                    <a:pt x="1106" y="1445"/>
                    <a:pt x="1138" y="1414"/>
                    <a:pt x="1177" y="1414"/>
                  </a:cubicBezTo>
                  <a:close/>
                  <a:moveTo>
                    <a:pt x="199" y="2064"/>
                  </a:moveTo>
                  <a:cubicBezTo>
                    <a:pt x="160" y="2064"/>
                    <a:pt x="128" y="2032"/>
                    <a:pt x="128" y="1993"/>
                  </a:cubicBezTo>
                  <a:cubicBezTo>
                    <a:pt x="128" y="1954"/>
                    <a:pt x="160" y="1922"/>
                    <a:pt x="199" y="1922"/>
                  </a:cubicBezTo>
                  <a:cubicBezTo>
                    <a:pt x="238" y="1922"/>
                    <a:pt x="270" y="1954"/>
                    <a:pt x="270" y="1993"/>
                  </a:cubicBezTo>
                  <a:cubicBezTo>
                    <a:pt x="270" y="2032"/>
                    <a:pt x="238" y="2064"/>
                    <a:pt x="199" y="2064"/>
                  </a:cubicBezTo>
                  <a:close/>
                  <a:moveTo>
                    <a:pt x="214" y="835"/>
                  </a:moveTo>
                  <a:cubicBezTo>
                    <a:pt x="175" y="835"/>
                    <a:pt x="143" y="803"/>
                    <a:pt x="143" y="764"/>
                  </a:cubicBezTo>
                  <a:cubicBezTo>
                    <a:pt x="143" y="725"/>
                    <a:pt x="175" y="694"/>
                    <a:pt x="214" y="694"/>
                  </a:cubicBezTo>
                  <a:cubicBezTo>
                    <a:pt x="253" y="694"/>
                    <a:pt x="284" y="725"/>
                    <a:pt x="284" y="764"/>
                  </a:cubicBezTo>
                  <a:cubicBezTo>
                    <a:pt x="284" y="803"/>
                    <a:pt x="253" y="835"/>
                    <a:pt x="214" y="835"/>
                  </a:cubicBezTo>
                  <a:close/>
                  <a:moveTo>
                    <a:pt x="704" y="2064"/>
                  </a:moveTo>
                  <a:cubicBezTo>
                    <a:pt x="665" y="2064"/>
                    <a:pt x="634" y="2032"/>
                    <a:pt x="634" y="1993"/>
                  </a:cubicBezTo>
                  <a:cubicBezTo>
                    <a:pt x="634" y="1954"/>
                    <a:pt x="665" y="1922"/>
                    <a:pt x="704" y="1922"/>
                  </a:cubicBezTo>
                  <a:cubicBezTo>
                    <a:pt x="743" y="1922"/>
                    <a:pt x="775" y="1954"/>
                    <a:pt x="775" y="1993"/>
                  </a:cubicBezTo>
                  <a:cubicBezTo>
                    <a:pt x="775" y="2032"/>
                    <a:pt x="743" y="2064"/>
                    <a:pt x="704" y="2064"/>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grpSp>
    </p:spTree>
    <p:extLst>
      <p:ext uri="{BB962C8B-B14F-4D97-AF65-F5344CB8AC3E}">
        <p14:creationId xmlns:p14="http://schemas.microsoft.com/office/powerpoint/2010/main" val="346555854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25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750" fill="hold"/>
                                        <p:tgtEl>
                                          <p:spTgt spid="101"/>
                                        </p:tgtEl>
                                        <p:attrNameLst>
                                          <p:attrName>ppt_x</p:attrName>
                                        </p:attrNameLst>
                                      </p:cBhvr>
                                      <p:tavLst>
                                        <p:tav tm="0">
                                          <p:val>
                                            <p:strVal val="#ppt_x"/>
                                          </p:val>
                                        </p:tav>
                                        <p:tav tm="100000">
                                          <p:val>
                                            <p:strVal val="#ppt_x"/>
                                          </p:val>
                                        </p:tav>
                                      </p:tavLst>
                                    </p:anim>
                                    <p:anim calcmode="lin" valueType="num">
                                      <p:cBhvr additive="base">
                                        <p:cTn id="8" dur="750" fill="hold"/>
                                        <p:tgtEl>
                                          <p:spTgt spid="101"/>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50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750" fill="hold"/>
                                        <p:tgtEl>
                                          <p:spTgt spid="102"/>
                                        </p:tgtEl>
                                        <p:attrNameLst>
                                          <p:attrName>ppt_x</p:attrName>
                                        </p:attrNameLst>
                                      </p:cBhvr>
                                      <p:tavLst>
                                        <p:tav tm="0">
                                          <p:val>
                                            <p:strVal val="#ppt_x"/>
                                          </p:val>
                                        </p:tav>
                                        <p:tav tm="100000">
                                          <p:val>
                                            <p:strVal val="#ppt_x"/>
                                          </p:val>
                                        </p:tav>
                                      </p:tavLst>
                                    </p:anim>
                                    <p:anim calcmode="lin" valueType="num">
                                      <p:cBhvr additive="base">
                                        <p:cTn id="12" dur="750" fill="hold"/>
                                        <p:tgtEl>
                                          <p:spTgt spid="102"/>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0"/>
                                  </p:stCondLst>
                                  <p:childTnLst>
                                    <p:set>
                                      <p:cBhvr>
                                        <p:cTn id="14" dur="1" fill="hold">
                                          <p:stCondLst>
                                            <p:cond delay="0"/>
                                          </p:stCondLst>
                                        </p:cTn>
                                        <p:tgtEl>
                                          <p:spTgt spid="103"/>
                                        </p:tgtEl>
                                        <p:attrNameLst>
                                          <p:attrName>style.visibility</p:attrName>
                                        </p:attrNameLst>
                                      </p:cBhvr>
                                      <p:to>
                                        <p:strVal val="visible"/>
                                      </p:to>
                                    </p:set>
                                    <p:anim calcmode="lin" valueType="num">
                                      <p:cBhvr additive="base">
                                        <p:cTn id="15" dur="750" fill="hold"/>
                                        <p:tgtEl>
                                          <p:spTgt spid="103"/>
                                        </p:tgtEl>
                                        <p:attrNameLst>
                                          <p:attrName>ppt_x</p:attrName>
                                        </p:attrNameLst>
                                      </p:cBhvr>
                                      <p:tavLst>
                                        <p:tav tm="0">
                                          <p:val>
                                            <p:strVal val="#ppt_x"/>
                                          </p:val>
                                        </p:tav>
                                        <p:tav tm="100000">
                                          <p:val>
                                            <p:strVal val="#ppt_x"/>
                                          </p:val>
                                        </p:tav>
                                      </p:tavLst>
                                    </p:anim>
                                    <p:anim calcmode="lin" valueType="num">
                                      <p:cBhvr additive="base">
                                        <p:cTn id="16" dur="750" fill="hold"/>
                                        <p:tgtEl>
                                          <p:spTgt spid="10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750" fill="hold"/>
                                        <p:tgtEl>
                                          <p:spTgt spid="104"/>
                                        </p:tgtEl>
                                        <p:attrNameLst>
                                          <p:attrName>ppt_x</p:attrName>
                                        </p:attrNameLst>
                                      </p:cBhvr>
                                      <p:tavLst>
                                        <p:tav tm="0">
                                          <p:val>
                                            <p:strVal val="#ppt_x"/>
                                          </p:val>
                                        </p:tav>
                                        <p:tav tm="100000">
                                          <p:val>
                                            <p:strVal val="#ppt_x"/>
                                          </p:val>
                                        </p:tav>
                                      </p:tavLst>
                                    </p:anim>
                                    <p:anim calcmode="lin" valueType="num">
                                      <p:cBhvr additive="base">
                                        <p:cTn id="20" dur="750" fill="hold"/>
                                        <p:tgtEl>
                                          <p:spTgt spid="10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750" fill="hold"/>
                                        <p:tgtEl>
                                          <p:spTgt spid="4"/>
                                        </p:tgtEl>
                                        <p:attrNameLst>
                                          <p:attrName>ppt_x</p:attrName>
                                        </p:attrNameLst>
                                      </p:cBhvr>
                                      <p:tavLst>
                                        <p:tav tm="0">
                                          <p:val>
                                            <p:strVal val="#ppt_x"/>
                                          </p:val>
                                        </p:tav>
                                        <p:tav tm="100000">
                                          <p:val>
                                            <p:strVal val="#ppt_x"/>
                                          </p:val>
                                        </p:tav>
                                      </p:tavLst>
                                    </p:anim>
                                    <p:anim calcmode="lin" valueType="num">
                                      <p:cBhvr additive="base">
                                        <p:cTn id="24" dur="75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750" fill="hold"/>
                                        <p:tgtEl>
                                          <p:spTgt spid="3"/>
                                        </p:tgtEl>
                                        <p:attrNameLst>
                                          <p:attrName>ppt_x</p:attrName>
                                        </p:attrNameLst>
                                      </p:cBhvr>
                                      <p:tavLst>
                                        <p:tav tm="0">
                                          <p:val>
                                            <p:strVal val="#ppt_x"/>
                                          </p:val>
                                        </p:tav>
                                        <p:tav tm="100000">
                                          <p:val>
                                            <p:strVal val="#ppt_x"/>
                                          </p:val>
                                        </p:tav>
                                      </p:tavLst>
                                    </p:anim>
                                    <p:anim calcmode="lin" valueType="num">
                                      <p:cBhvr additive="base">
                                        <p:cTn id="28" dur="750" fill="hold"/>
                                        <p:tgtEl>
                                          <p:spTgt spid="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750" fill="hold"/>
                                        <p:tgtEl>
                                          <p:spTgt spid="5"/>
                                        </p:tgtEl>
                                        <p:attrNameLst>
                                          <p:attrName>ppt_x</p:attrName>
                                        </p:attrNameLst>
                                      </p:cBhvr>
                                      <p:tavLst>
                                        <p:tav tm="0">
                                          <p:val>
                                            <p:strVal val="#ppt_x"/>
                                          </p:val>
                                        </p:tav>
                                        <p:tav tm="100000">
                                          <p:val>
                                            <p:strVal val="#ppt_x"/>
                                          </p:val>
                                        </p:tav>
                                      </p:tavLst>
                                    </p:anim>
                                    <p:anim calcmode="lin" valueType="num">
                                      <p:cBhvr additive="base">
                                        <p:cTn id="32" dur="750" fill="hold"/>
                                        <p:tgtEl>
                                          <p:spTgt spid="5"/>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25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750" fill="hold"/>
                                        <p:tgtEl>
                                          <p:spTgt spid="7"/>
                                        </p:tgtEl>
                                        <p:attrNameLst>
                                          <p:attrName>ppt_x</p:attrName>
                                        </p:attrNameLst>
                                      </p:cBhvr>
                                      <p:tavLst>
                                        <p:tav tm="0">
                                          <p:val>
                                            <p:strVal val="#ppt_x"/>
                                          </p:val>
                                        </p:tav>
                                        <p:tav tm="100000">
                                          <p:val>
                                            <p:strVal val="#ppt_x"/>
                                          </p:val>
                                        </p:tav>
                                      </p:tavLst>
                                    </p:anim>
                                    <p:anim calcmode="lin" valueType="num">
                                      <p:cBhvr additive="base">
                                        <p:cTn id="36" dur="750" fill="hold"/>
                                        <p:tgtEl>
                                          <p:spTgt spid="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50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750" fill="hold"/>
                                        <p:tgtEl>
                                          <p:spTgt spid="9"/>
                                        </p:tgtEl>
                                        <p:attrNameLst>
                                          <p:attrName>ppt_x</p:attrName>
                                        </p:attrNameLst>
                                      </p:cBhvr>
                                      <p:tavLst>
                                        <p:tav tm="0">
                                          <p:val>
                                            <p:strVal val="#ppt_x"/>
                                          </p:val>
                                        </p:tav>
                                        <p:tav tm="100000">
                                          <p:val>
                                            <p:strVal val="#ppt_x"/>
                                          </p:val>
                                        </p:tav>
                                      </p:tavLst>
                                    </p:anim>
                                    <p:anim calcmode="lin" valueType="num">
                                      <p:cBhvr additive="base">
                                        <p:cTn id="40" dur="750" fill="hold"/>
                                        <p:tgtEl>
                                          <p:spTgt spid="9"/>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75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750" fill="hold"/>
                                        <p:tgtEl>
                                          <p:spTgt spid="10"/>
                                        </p:tgtEl>
                                        <p:attrNameLst>
                                          <p:attrName>ppt_x</p:attrName>
                                        </p:attrNameLst>
                                      </p:cBhvr>
                                      <p:tavLst>
                                        <p:tav tm="0">
                                          <p:val>
                                            <p:strVal val="#ppt_x"/>
                                          </p:val>
                                        </p:tav>
                                        <p:tav tm="100000">
                                          <p:val>
                                            <p:strVal val="#ppt_x"/>
                                          </p:val>
                                        </p:tav>
                                      </p:tavLst>
                                    </p:anim>
                                    <p:anim calcmode="lin" valueType="num">
                                      <p:cBhvr additive="base">
                                        <p:cTn id="44"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t>Requirements for Windows To Go</a:t>
            </a:r>
            <a:endParaRPr lang="en-US" dirty="0"/>
          </a:p>
        </p:txBody>
      </p:sp>
      <p:sp>
        <p:nvSpPr>
          <p:cNvPr id="3" name="Rectangle 2"/>
          <p:cNvSpPr/>
          <p:nvPr/>
        </p:nvSpPr>
        <p:spPr bwMode="auto">
          <a:xfrm>
            <a:off x="517347" y="1768474"/>
            <a:ext cx="5255656" cy="712175"/>
          </a:xfrm>
          <a:prstGeom prst="rect">
            <a:avLst/>
          </a:prstGeom>
          <a:solidFill>
            <a:srgbClr val="83B8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a:r>
              <a:rPr lang="en-US" sz="2800" dirty="0">
                <a:solidFill>
                  <a:schemeClr val="bg1"/>
                </a:solidFill>
                <a:latin typeface="+mj-lt"/>
              </a:rPr>
              <a:t>For USB drives</a:t>
            </a:r>
          </a:p>
        </p:txBody>
      </p:sp>
      <p:sp>
        <p:nvSpPr>
          <p:cNvPr id="4" name="Rectangle 3"/>
          <p:cNvSpPr/>
          <p:nvPr/>
        </p:nvSpPr>
        <p:spPr bwMode="auto">
          <a:xfrm>
            <a:off x="5954220" y="1768474"/>
            <a:ext cx="6028230" cy="712175"/>
          </a:xfrm>
          <a:prstGeom prst="rect">
            <a:avLst/>
          </a:prstGeom>
          <a:solidFill>
            <a:srgbClr val="83B8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a:r>
              <a:rPr lang="en-US" sz="2800" dirty="0">
                <a:solidFill>
                  <a:schemeClr val="bg1"/>
                </a:solidFill>
                <a:latin typeface="+mj-lt"/>
              </a:rPr>
              <a:t>For host PCs</a:t>
            </a:r>
          </a:p>
        </p:txBody>
      </p:sp>
      <p:sp>
        <p:nvSpPr>
          <p:cNvPr id="7" name="Text Placeholder 2"/>
          <p:cNvSpPr txBox="1">
            <a:spLocks/>
          </p:cNvSpPr>
          <p:nvPr/>
        </p:nvSpPr>
        <p:spPr>
          <a:xfrm>
            <a:off x="5954220" y="2571904"/>
            <a:ext cx="6028230" cy="1932376"/>
          </a:xfrm>
          <a:prstGeom prst="rect">
            <a:avLst/>
          </a:prstGeom>
          <a:noFill/>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r>
              <a:rPr lang="en-US" sz="2000" dirty="0">
                <a:solidFill>
                  <a:schemeClr val="bg2">
                    <a:lumMod val="25000"/>
                  </a:schemeClr>
                </a:solidFill>
                <a:latin typeface="Segoe UI" pitchFamily="34" charset="0"/>
                <a:ea typeface="Segoe UI" pitchFamily="34" charset="0"/>
                <a:cs typeface="Segoe UI" pitchFamily="34" charset="0"/>
              </a:rPr>
              <a:t>Windows 7 or Windows 8 certified</a:t>
            </a:r>
          </a:p>
          <a:p>
            <a:pPr lvl="0"/>
            <a:r>
              <a:rPr lang="en-US" sz="2000" dirty="0">
                <a:solidFill>
                  <a:schemeClr val="bg2">
                    <a:lumMod val="25000"/>
                  </a:schemeClr>
                </a:solidFill>
                <a:latin typeface="Segoe UI" pitchFamily="34" charset="0"/>
                <a:ea typeface="Segoe UI" pitchFamily="34" charset="0"/>
                <a:cs typeface="Segoe UI" pitchFamily="34" charset="0"/>
              </a:rPr>
              <a:t>Windows RT </a:t>
            </a:r>
            <a:r>
              <a:rPr lang="en-US" sz="2000" dirty="0" smtClean="0">
                <a:solidFill>
                  <a:schemeClr val="bg2">
                    <a:lumMod val="25000"/>
                  </a:schemeClr>
                </a:solidFill>
                <a:latin typeface="Segoe UI" pitchFamily="34" charset="0"/>
                <a:ea typeface="Segoe UI" pitchFamily="34" charset="0"/>
                <a:cs typeface="Segoe UI" pitchFamily="34" charset="0"/>
              </a:rPr>
              <a:t>Devices are not supported</a:t>
            </a:r>
            <a:endParaRPr lang="en-US" sz="2000" dirty="0">
              <a:solidFill>
                <a:schemeClr val="bg2">
                  <a:lumMod val="25000"/>
                </a:schemeClr>
              </a:solidFill>
              <a:latin typeface="Segoe UI" pitchFamily="34" charset="0"/>
              <a:ea typeface="Segoe UI" pitchFamily="34" charset="0"/>
              <a:cs typeface="Segoe UI" pitchFamily="34" charset="0"/>
            </a:endParaRPr>
          </a:p>
          <a:p>
            <a:pPr lvl="0"/>
            <a:r>
              <a:rPr lang="en-US" sz="2000" dirty="0">
                <a:solidFill>
                  <a:schemeClr val="bg2">
                    <a:lumMod val="25000"/>
                  </a:schemeClr>
                </a:solidFill>
                <a:latin typeface="Segoe UI" pitchFamily="34" charset="0"/>
                <a:ea typeface="Segoe UI" pitchFamily="34" charset="0"/>
                <a:cs typeface="Segoe UI" pitchFamily="34" charset="0"/>
              </a:rPr>
              <a:t>Mac is not a supported scenario</a:t>
            </a:r>
          </a:p>
        </p:txBody>
      </p:sp>
      <p:sp>
        <p:nvSpPr>
          <p:cNvPr id="15" name="TextBox 14"/>
          <p:cNvSpPr txBox="1"/>
          <p:nvPr/>
        </p:nvSpPr>
        <p:spPr>
          <a:xfrm>
            <a:off x="517347" y="2571385"/>
            <a:ext cx="5255656" cy="307777"/>
          </a:xfrm>
          <a:prstGeom prst="rect">
            <a:avLst/>
          </a:prstGeom>
          <a:noFill/>
        </p:spPr>
        <p:txBody>
          <a:bodyPr wrap="square" lIns="0" tIns="0" rIns="0" bIns="0" rtlCol="0">
            <a:spAutoFit/>
          </a:bodyPr>
          <a:lstStyle/>
          <a:p>
            <a:pPr marL="342900" lvl="0" indent="-342900">
              <a:buFont typeface="Arial" pitchFamily="34" charset="0"/>
              <a:buChar char="•"/>
            </a:pPr>
            <a:r>
              <a:rPr lang="en-US" sz="2000" dirty="0">
                <a:solidFill>
                  <a:schemeClr val="bg2">
                    <a:lumMod val="25000"/>
                  </a:schemeClr>
                </a:solidFill>
                <a:latin typeface="Segoe UI" pitchFamily="34" charset="0"/>
                <a:ea typeface="Segoe UI" pitchFamily="34" charset="0"/>
                <a:cs typeface="Segoe UI" pitchFamily="34" charset="0"/>
              </a:rPr>
              <a:t>Certified for us as a Windows To Go drive</a:t>
            </a:r>
          </a:p>
        </p:txBody>
      </p:sp>
      <p:sp>
        <p:nvSpPr>
          <p:cNvPr id="11" name="Rectangle 10"/>
          <p:cNvSpPr/>
          <p:nvPr/>
        </p:nvSpPr>
        <p:spPr bwMode="auto">
          <a:xfrm>
            <a:off x="5956492" y="1770746"/>
            <a:ext cx="6028230" cy="712175"/>
          </a:xfrm>
          <a:prstGeom prst="rect">
            <a:avLst/>
          </a:prstGeom>
          <a:solidFill>
            <a:srgbClr val="83B8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a:r>
              <a:rPr lang="en-US" sz="2800" dirty="0" smtClean="0">
                <a:solidFill>
                  <a:schemeClr val="bg1"/>
                </a:solidFill>
                <a:latin typeface="+mj-lt"/>
              </a:rPr>
              <a:t>Specific hardware requirements</a:t>
            </a:r>
            <a:endParaRPr lang="en-US" sz="2800" dirty="0">
              <a:solidFill>
                <a:schemeClr val="bg1"/>
              </a:solidFill>
              <a:latin typeface="+mj-lt"/>
            </a:endParaRPr>
          </a:p>
        </p:txBody>
      </p:sp>
      <p:sp>
        <p:nvSpPr>
          <p:cNvPr id="5" name="TextBox 4"/>
          <p:cNvSpPr txBox="1"/>
          <p:nvPr/>
        </p:nvSpPr>
        <p:spPr>
          <a:xfrm>
            <a:off x="5990516" y="2571904"/>
            <a:ext cx="6026150" cy="1538883"/>
          </a:xfrm>
          <a:prstGeom prst="rect">
            <a:avLst/>
          </a:prstGeom>
          <a:noFill/>
        </p:spPr>
        <p:txBody>
          <a:bodyPr wrap="square" lIns="0" tIns="0" rIns="0" bIns="0" rtlCol="0">
            <a:spAutoFit/>
          </a:bodyPr>
          <a:lstStyle/>
          <a:p>
            <a:pPr marL="342900" lvl="0" indent="-342900">
              <a:buFont typeface="Arial" pitchFamily="34" charset="0"/>
              <a:buChar char="•"/>
            </a:pPr>
            <a:r>
              <a:rPr lang="en-US" sz="2000" dirty="0">
                <a:solidFill>
                  <a:schemeClr val="bg2">
                    <a:lumMod val="25000"/>
                  </a:schemeClr>
                </a:solidFill>
                <a:latin typeface="Segoe UI" pitchFamily="34" charset="0"/>
                <a:ea typeface="Segoe UI" pitchFamily="34" charset="0"/>
                <a:cs typeface="Segoe UI" pitchFamily="34" charset="0"/>
              </a:rPr>
              <a:t>Capable of USB boot (enabled)</a:t>
            </a:r>
          </a:p>
          <a:p>
            <a:pPr marL="342900" lvl="0" indent="-342900">
              <a:buFont typeface="Arial" pitchFamily="34" charset="0"/>
              <a:buChar char="•"/>
            </a:pPr>
            <a:r>
              <a:rPr lang="en-US" sz="2000" dirty="0">
                <a:solidFill>
                  <a:schemeClr val="bg2">
                    <a:lumMod val="25000"/>
                  </a:schemeClr>
                </a:solidFill>
                <a:latin typeface="Segoe UI" pitchFamily="34" charset="0"/>
                <a:ea typeface="Segoe UI" pitchFamily="34" charset="0"/>
                <a:cs typeface="Segoe UI" pitchFamily="34" charset="0"/>
              </a:rPr>
              <a:t>USB 2.0 port </a:t>
            </a:r>
            <a:r>
              <a:rPr lang="en-US" sz="2000" dirty="0" smtClean="0">
                <a:solidFill>
                  <a:schemeClr val="bg2">
                    <a:lumMod val="25000"/>
                  </a:schemeClr>
                </a:solidFill>
                <a:latin typeface="Segoe UI" pitchFamily="34" charset="0"/>
                <a:ea typeface="Segoe UI" pitchFamily="34" charset="0"/>
                <a:cs typeface="Segoe UI" pitchFamily="34" charset="0"/>
              </a:rPr>
              <a:t>or greater </a:t>
            </a:r>
            <a:r>
              <a:rPr lang="en-US" sz="2000" dirty="0">
                <a:solidFill>
                  <a:schemeClr val="bg2">
                    <a:lumMod val="25000"/>
                  </a:schemeClr>
                </a:solidFill>
                <a:latin typeface="Segoe UI" pitchFamily="34" charset="0"/>
                <a:ea typeface="Segoe UI" pitchFamily="34" charset="0"/>
                <a:cs typeface="Segoe UI" pitchFamily="34" charset="0"/>
              </a:rPr>
              <a:t>(no hubs)</a:t>
            </a:r>
          </a:p>
          <a:p>
            <a:pPr marL="342900" lvl="0" indent="-342900">
              <a:buFont typeface="Arial" pitchFamily="34" charset="0"/>
              <a:buChar char="•"/>
            </a:pPr>
            <a:r>
              <a:rPr lang="en-US" sz="2000" dirty="0">
                <a:solidFill>
                  <a:schemeClr val="bg2">
                    <a:lumMod val="25000"/>
                  </a:schemeClr>
                </a:solidFill>
                <a:latin typeface="Segoe UI" pitchFamily="34" charset="0"/>
                <a:ea typeface="Segoe UI" pitchFamily="34" charset="0"/>
                <a:cs typeface="Segoe UI" pitchFamily="34" charset="0"/>
              </a:rPr>
              <a:t>1 </a:t>
            </a:r>
            <a:r>
              <a:rPr lang="en-US" sz="2000" dirty="0" smtClean="0">
                <a:solidFill>
                  <a:schemeClr val="bg2">
                    <a:lumMod val="25000"/>
                  </a:schemeClr>
                </a:solidFill>
                <a:latin typeface="Segoe UI" pitchFamily="34" charset="0"/>
                <a:ea typeface="Segoe UI" pitchFamily="34" charset="0"/>
                <a:cs typeface="Segoe UI" pitchFamily="34" charset="0"/>
              </a:rPr>
              <a:t>GHz </a:t>
            </a:r>
            <a:r>
              <a:rPr lang="en-US" sz="2000" dirty="0">
                <a:solidFill>
                  <a:schemeClr val="bg2">
                    <a:lumMod val="25000"/>
                  </a:schemeClr>
                </a:solidFill>
                <a:latin typeface="Segoe UI" pitchFamily="34" charset="0"/>
                <a:ea typeface="Segoe UI" pitchFamily="34" charset="0"/>
                <a:cs typeface="Segoe UI" pitchFamily="34" charset="0"/>
              </a:rPr>
              <a:t>or faster matching processor</a:t>
            </a:r>
          </a:p>
          <a:p>
            <a:pPr marL="342900" lvl="0" indent="-342900">
              <a:buFont typeface="Arial" pitchFamily="34" charset="0"/>
              <a:buChar char="•"/>
            </a:pPr>
            <a:r>
              <a:rPr lang="en-US" sz="2000" dirty="0">
                <a:solidFill>
                  <a:schemeClr val="bg2">
                    <a:lumMod val="25000"/>
                  </a:schemeClr>
                </a:solidFill>
                <a:latin typeface="Segoe UI" pitchFamily="34" charset="0"/>
                <a:ea typeface="Segoe UI" pitchFamily="34" charset="0"/>
                <a:cs typeface="Segoe UI" pitchFamily="34" charset="0"/>
              </a:rPr>
              <a:t>2 GB or greater memory</a:t>
            </a:r>
          </a:p>
          <a:p>
            <a:pPr marL="342900" indent="-342900">
              <a:buFont typeface="Arial" pitchFamily="34" charset="0"/>
              <a:buChar char="•"/>
            </a:pPr>
            <a:r>
              <a:rPr lang="en-US" sz="2000" dirty="0">
                <a:solidFill>
                  <a:schemeClr val="bg2">
                    <a:lumMod val="25000"/>
                  </a:schemeClr>
                </a:solidFill>
                <a:latin typeface="Segoe UI" pitchFamily="34" charset="0"/>
                <a:ea typeface="Segoe UI" pitchFamily="34" charset="0"/>
                <a:cs typeface="Segoe UI" pitchFamily="34" charset="0"/>
              </a:rPr>
              <a:t>DirectX 9 graphics </a:t>
            </a:r>
            <a:r>
              <a:rPr lang="en-US" sz="2000" dirty="0" smtClean="0">
                <a:solidFill>
                  <a:schemeClr val="bg2">
                    <a:lumMod val="25000"/>
                  </a:schemeClr>
                </a:solidFill>
                <a:latin typeface="Segoe UI" pitchFamily="34" charset="0"/>
                <a:ea typeface="Segoe UI" pitchFamily="34" charset="0"/>
                <a:cs typeface="Segoe UI" pitchFamily="34" charset="0"/>
              </a:rPr>
              <a:t>device</a:t>
            </a:r>
            <a:endParaRPr lang="en-US" sz="2000" dirty="0">
              <a:solidFill>
                <a:schemeClr val="bg2">
                  <a:lumMod val="25000"/>
                </a:schemeClr>
              </a:soli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432595255"/>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1+#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750" fill="hold"/>
                                        <p:tgtEl>
                                          <p:spTgt spid="15"/>
                                        </p:tgtEl>
                                        <p:attrNameLst>
                                          <p:attrName>ppt_x</p:attrName>
                                        </p:attrNameLst>
                                      </p:cBhvr>
                                      <p:tavLst>
                                        <p:tav tm="0">
                                          <p:val>
                                            <p:strVal val="#ppt_x"/>
                                          </p:val>
                                        </p:tav>
                                        <p:tav tm="100000">
                                          <p:val>
                                            <p:strVal val="#ppt_x"/>
                                          </p:val>
                                        </p:tav>
                                      </p:tavLst>
                                    </p:anim>
                                    <p:anim calcmode="lin" valueType="num">
                                      <p:cBhvr additive="base">
                                        <p:cTn id="18"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750" fill="hold"/>
                                        <p:tgtEl>
                                          <p:spTgt spid="7"/>
                                        </p:tgtEl>
                                        <p:attrNameLst>
                                          <p:attrName>ppt_x</p:attrName>
                                        </p:attrNameLst>
                                      </p:cBhvr>
                                      <p:tavLst>
                                        <p:tav tm="0">
                                          <p:val>
                                            <p:strVal val="#ppt_x"/>
                                          </p:val>
                                        </p:tav>
                                        <p:tav tm="100000">
                                          <p:val>
                                            <p:strVal val="#ppt_x"/>
                                          </p:val>
                                        </p:tav>
                                      </p:tavLst>
                                    </p:anim>
                                    <p:anim calcmode="lin" valueType="num">
                                      <p:cBhvr additive="base">
                                        <p:cTn id="24"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750"/>
                                        <p:tgtEl>
                                          <p:spTgt spid="11"/>
                                        </p:tgtEl>
                                      </p:cBhvr>
                                    </p:animEffect>
                                  </p:childTnLst>
                                </p:cTn>
                              </p:par>
                              <p:par>
                                <p:cTn id="30" presetID="10" presetClass="exit" presetSubtype="0" fill="hold" grpId="1" nodeType="withEffect">
                                  <p:stCondLst>
                                    <p:cond delay="0"/>
                                  </p:stCondLst>
                                  <p:childTnLst>
                                    <p:animEffect transition="out" filter="fade">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par>
                                <p:cTn id="33" presetID="42"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p:bldP spid="7" grpId="1"/>
      <p:bldP spid="15" grpId="0"/>
      <p:bldP spid="11"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2" name="Title 1"/>
          <p:cNvSpPr>
            <a:spLocks noGrp="1"/>
          </p:cNvSpPr>
          <p:nvPr>
            <p:ph type="ctrTitle"/>
          </p:nvPr>
        </p:nvSpPr>
        <p:spPr>
          <a:xfrm>
            <a:off x="491862" y="119416"/>
            <a:ext cx="11535827" cy="952784"/>
          </a:xfrm>
        </p:spPr>
        <p:txBody>
          <a:bodyPr/>
          <a:lstStyle/>
          <a:p>
            <a:pPr>
              <a:defRPr/>
            </a:pPr>
            <a:r>
              <a:rPr lang="en-US" sz="5400" dirty="0" smtClean="0">
                <a:solidFill>
                  <a:schemeClr val="accent1">
                    <a:lumMod val="50000"/>
                    <a:alpha val="99000"/>
                  </a:schemeClr>
                </a:solidFill>
                <a:latin typeface="Segoe UI Light" pitchFamily="34" charset="0"/>
              </a:rPr>
              <a:t>Demo</a:t>
            </a:r>
            <a:r>
              <a:rPr lang="en-US" sz="5400" dirty="0">
                <a:solidFill>
                  <a:schemeClr val="accent1">
                    <a:lumMod val="50000"/>
                    <a:alpha val="99000"/>
                  </a:schemeClr>
                </a:solidFill>
                <a:latin typeface="Segoe UI Light" pitchFamily="34" charset="0"/>
              </a:rPr>
              <a:t>: </a:t>
            </a:r>
            <a:r>
              <a:rPr lang="en-US" sz="5400" dirty="0" smtClean="0">
                <a:solidFill>
                  <a:schemeClr val="accent1">
                    <a:lumMod val="50000"/>
                    <a:alpha val="99000"/>
                  </a:schemeClr>
                </a:solidFill>
                <a:latin typeface="Segoe UI Light" pitchFamily="34" charset="0"/>
              </a:rPr>
              <a:t>Windows To Go</a:t>
            </a:r>
            <a:endParaRPr lang="en-US" sz="5400" dirty="0">
              <a:solidFill>
                <a:schemeClr val="accent1">
                  <a:lumMod val="50000"/>
                  <a:alpha val="99000"/>
                </a:schemeClr>
              </a:solidFill>
              <a:latin typeface="Segoe UI Light" pitchFamily="34" charset="0"/>
            </a:endParaRPr>
          </a:p>
        </p:txBody>
      </p:sp>
    </p:spTree>
    <p:extLst>
      <p:ext uri="{BB962C8B-B14F-4D97-AF65-F5344CB8AC3E}">
        <p14:creationId xmlns:p14="http://schemas.microsoft.com/office/powerpoint/2010/main" val="2160325437"/>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t>Embracing BYOD</a:t>
            </a:r>
            <a:endParaRPr lang="en-US" sz="4000" dirty="0">
              <a:solidFill>
                <a:schemeClr val="accent2"/>
              </a:solidFill>
            </a:endParaRPr>
          </a:p>
        </p:txBody>
      </p:sp>
      <p:sp>
        <p:nvSpPr>
          <p:cNvPr id="9" name="Rectangle 8"/>
          <p:cNvSpPr/>
          <p:nvPr/>
        </p:nvSpPr>
        <p:spPr bwMode="auto">
          <a:xfrm>
            <a:off x="500429" y="1793988"/>
            <a:ext cx="8686800" cy="4379380"/>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a:solidFill>
                <a:srgbClr val="FFFFFF"/>
              </a:solidFill>
            </a:endParaRPr>
          </a:p>
        </p:txBody>
      </p:sp>
      <p:grpSp>
        <p:nvGrpSpPr>
          <p:cNvPr id="10" name="Group 88"/>
          <p:cNvGrpSpPr/>
          <p:nvPr/>
        </p:nvGrpSpPr>
        <p:grpSpPr>
          <a:xfrm>
            <a:off x="1260163" y="3595390"/>
            <a:ext cx="7032534" cy="980283"/>
            <a:chOff x="6468515" y="4128513"/>
            <a:chExt cx="3892063" cy="980283"/>
          </a:xfrm>
        </p:grpSpPr>
        <p:grpSp>
          <p:nvGrpSpPr>
            <p:cNvPr id="11" name="Group 86"/>
            <p:cNvGrpSpPr/>
            <p:nvPr/>
          </p:nvGrpSpPr>
          <p:grpSpPr>
            <a:xfrm>
              <a:off x="6468515" y="4128513"/>
              <a:ext cx="2697185" cy="356854"/>
              <a:chOff x="6842542" y="3644557"/>
              <a:chExt cx="2697185" cy="607466"/>
            </a:xfrm>
            <a:solidFill>
              <a:srgbClr val="FFFFFF">
                <a:alpha val="56078"/>
              </a:srgbClr>
            </a:solidFill>
            <a:scene3d>
              <a:camera prst="isometricOffAxis1Left"/>
              <a:lightRig rig="threePt" dir="t"/>
            </a:scene3d>
          </p:grpSpPr>
          <p:sp>
            <p:nvSpPr>
              <p:cNvPr id="15" name="Rectangle 14"/>
              <p:cNvSpPr/>
              <p:nvPr/>
            </p:nvSpPr>
            <p:spPr>
              <a:xfrm rot="16200000">
                <a:off x="7909280" y="2577819"/>
                <a:ext cx="563709" cy="2697185"/>
              </a:xfrm>
              <a:prstGeom prst="rect">
                <a:avLst/>
              </a:prstGeom>
              <a:grpFill/>
              <a:ln>
                <a:noFill/>
              </a:ln>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Box 15"/>
              <p:cNvSpPr txBox="1"/>
              <p:nvPr/>
            </p:nvSpPr>
            <p:spPr>
              <a:xfrm>
                <a:off x="6970074" y="3790996"/>
                <a:ext cx="2442121" cy="461027"/>
              </a:xfrm>
              <a:prstGeom prst="rect">
                <a:avLst/>
              </a:prstGeom>
              <a:noFill/>
              <a:sp3d/>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endParaRPr lang="en-US" sz="1400" dirty="0">
                  <a:solidFill>
                    <a:prstClr val="black"/>
                  </a:solidFill>
                  <a:ea typeface="Segoe UI" pitchFamily="34" charset="0"/>
                  <a:cs typeface="Segoe UI" pitchFamily="34" charset="0"/>
                </a:endParaRPr>
              </a:p>
            </p:txBody>
          </p:sp>
        </p:grpSp>
        <p:grpSp>
          <p:nvGrpSpPr>
            <p:cNvPr id="12" name="Group 92"/>
            <p:cNvGrpSpPr/>
            <p:nvPr/>
          </p:nvGrpSpPr>
          <p:grpSpPr>
            <a:xfrm>
              <a:off x="8359533" y="4742370"/>
              <a:ext cx="2001045" cy="366426"/>
              <a:chOff x="6712031" y="4038946"/>
              <a:chExt cx="4012706" cy="633282"/>
            </a:xfrm>
            <a:solidFill>
              <a:schemeClr val="bg1"/>
            </a:solidFill>
          </p:grpSpPr>
          <p:sp>
            <p:nvSpPr>
              <p:cNvPr id="13" name="Rectangle 12"/>
              <p:cNvSpPr/>
              <p:nvPr/>
            </p:nvSpPr>
            <p:spPr>
              <a:xfrm rot="16200000">
                <a:off x="8401743" y="2349234"/>
                <a:ext cx="633282" cy="40127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TextBox 13"/>
              <p:cNvSpPr txBox="1"/>
              <p:nvPr/>
            </p:nvSpPr>
            <p:spPr>
              <a:xfrm>
                <a:off x="7567762" y="4156007"/>
                <a:ext cx="2442121" cy="420192"/>
              </a:xfrm>
              <a:prstGeom prst="rect">
                <a:avLst/>
              </a:prstGeom>
              <a:grp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200" b="1" dirty="0" smtClean="0">
                    <a:solidFill>
                      <a:srgbClr val="000000">
                        <a:lumMod val="65000"/>
                        <a:lumOff val="35000"/>
                      </a:srgbClr>
                    </a:solidFill>
                    <a:ea typeface="Segoe UI" pitchFamily="34" charset="0"/>
                    <a:cs typeface="Segoe UI" pitchFamily="34" charset="0"/>
                  </a:rPr>
                  <a:t>FIREWALL</a:t>
                </a:r>
                <a:endParaRPr lang="en-US" sz="1200" b="1" dirty="0">
                  <a:solidFill>
                    <a:srgbClr val="000000">
                      <a:lumMod val="65000"/>
                      <a:lumOff val="35000"/>
                    </a:srgbClr>
                  </a:solidFill>
                  <a:ea typeface="Segoe UI" pitchFamily="34" charset="0"/>
                  <a:cs typeface="Segoe UI" pitchFamily="34" charset="0"/>
                </a:endParaRPr>
              </a:p>
            </p:txBody>
          </p:sp>
        </p:grpSp>
      </p:grpSp>
      <p:grpSp>
        <p:nvGrpSpPr>
          <p:cNvPr id="17" name="Group 13332"/>
          <p:cNvGrpSpPr/>
          <p:nvPr/>
        </p:nvGrpSpPr>
        <p:grpSpPr>
          <a:xfrm>
            <a:off x="5817541" y="3152665"/>
            <a:ext cx="876529" cy="528750"/>
            <a:chOff x="8889117" y="2774979"/>
            <a:chExt cx="854839" cy="528750"/>
          </a:xfrm>
        </p:grpSpPr>
        <p:pic>
          <p:nvPicPr>
            <p:cNvPr id="18" name="Picture 17"/>
            <p:cNvPicPr>
              <a:picLocks noChangeAspect="1"/>
            </p:cNvPicPr>
            <p:nvPr/>
          </p:nvPicPr>
          <p:blipFill rotWithShape="1">
            <a:blip r:embed="rId3" cstate="email">
              <a:extLst>
                <a:ext uri="{28A0092B-C50C-407E-A947-70E740481C1C}">
                  <a14:useLocalDpi xmlns:a14="http://schemas.microsoft.com/office/drawing/2010/main"/>
                </a:ext>
              </a:extLst>
            </a:blip>
            <a:srcRect l="67536"/>
            <a:stretch/>
          </p:blipFill>
          <p:spPr>
            <a:xfrm>
              <a:off x="8889117" y="2774979"/>
              <a:ext cx="266613" cy="528750"/>
            </a:xfrm>
            <a:prstGeom prst="rect">
              <a:avLst/>
            </a:prstGeom>
          </p:spPr>
        </p:pic>
        <p:pic>
          <p:nvPicPr>
            <p:cNvPr id="19" name="Picture 18"/>
            <p:cNvPicPr>
              <a:picLocks noChangeAspect="1"/>
            </p:cNvPicPr>
            <p:nvPr/>
          </p:nvPicPr>
          <p:blipFill rotWithShape="1">
            <a:blip r:embed="rId3" cstate="email">
              <a:extLst>
                <a:ext uri="{28A0092B-C50C-407E-A947-70E740481C1C}">
                  <a14:useLocalDpi xmlns:a14="http://schemas.microsoft.com/office/drawing/2010/main"/>
                </a:ext>
              </a:extLst>
            </a:blip>
            <a:srcRect l="67536"/>
            <a:stretch/>
          </p:blipFill>
          <p:spPr>
            <a:xfrm>
              <a:off x="9186054" y="2774979"/>
              <a:ext cx="266613" cy="528750"/>
            </a:xfrm>
            <a:prstGeom prst="rect">
              <a:avLst/>
            </a:prstGeom>
          </p:spPr>
        </p:pic>
        <p:pic>
          <p:nvPicPr>
            <p:cNvPr id="20" name="Picture 19"/>
            <p:cNvPicPr>
              <a:picLocks noChangeAspect="1"/>
            </p:cNvPicPr>
            <p:nvPr/>
          </p:nvPicPr>
          <p:blipFill rotWithShape="1">
            <a:blip r:embed="rId3" cstate="email">
              <a:extLst>
                <a:ext uri="{28A0092B-C50C-407E-A947-70E740481C1C}">
                  <a14:useLocalDpi xmlns:a14="http://schemas.microsoft.com/office/drawing/2010/main"/>
                </a:ext>
              </a:extLst>
            </a:blip>
            <a:srcRect l="67536"/>
            <a:stretch/>
          </p:blipFill>
          <p:spPr>
            <a:xfrm>
              <a:off x="9477343" y="2774979"/>
              <a:ext cx="266613" cy="528750"/>
            </a:xfrm>
            <a:prstGeom prst="rect">
              <a:avLst/>
            </a:prstGeom>
          </p:spPr>
        </p:pic>
      </p:grpSp>
      <p:pic>
        <p:nvPicPr>
          <p:cNvPr id="22" name="Picture 7" descr="C:\Users\v-junyo.REDMOND\Downloads\picasion.com_47562b368667ae2cdfc03232e83d1978.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8718435">
            <a:off x="3829461" y="4005742"/>
            <a:ext cx="1604072" cy="45719"/>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109"/>
          <p:cNvGrpSpPr/>
          <p:nvPr/>
        </p:nvGrpSpPr>
        <p:grpSpPr>
          <a:xfrm>
            <a:off x="4525687" y="2016590"/>
            <a:ext cx="1422273" cy="1297813"/>
            <a:chOff x="8983483" y="1618751"/>
            <a:chExt cx="1387077" cy="1297813"/>
          </a:xfrm>
        </p:grpSpPr>
        <p:grpSp>
          <p:nvGrpSpPr>
            <p:cNvPr id="24" name="Group 102"/>
            <p:cNvGrpSpPr/>
            <p:nvPr/>
          </p:nvGrpSpPr>
          <p:grpSpPr>
            <a:xfrm>
              <a:off x="9960923" y="2254779"/>
              <a:ext cx="302088" cy="317888"/>
              <a:chOff x="3941654" y="1904481"/>
              <a:chExt cx="402080" cy="384645"/>
            </a:xfrm>
          </p:grpSpPr>
          <p:pic>
            <p:nvPicPr>
              <p:cNvPr id="28" name="Picture 2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41654" y="1904481"/>
                <a:ext cx="303923" cy="303923"/>
              </a:xfrm>
              <a:prstGeom prst="rect">
                <a:avLst/>
              </a:prstGeom>
              <a:solidFill>
                <a:schemeClr val="accent1"/>
              </a:solidFill>
            </p:spPr>
          </p:pic>
          <p:pic>
            <p:nvPicPr>
              <p:cNvPr id="29" name="Picture 2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39811" y="1985203"/>
                <a:ext cx="303923" cy="303923"/>
              </a:xfrm>
              <a:prstGeom prst="rect">
                <a:avLst/>
              </a:prstGeom>
            </p:spPr>
          </p:pic>
        </p:grpSp>
        <p:pic>
          <p:nvPicPr>
            <p:cNvPr id="25" name="Picture 2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228757" y="1883172"/>
              <a:ext cx="871656" cy="664409"/>
            </a:xfrm>
            <a:prstGeom prst="rect">
              <a:avLst/>
            </a:prstGeom>
          </p:spPr>
        </p:pic>
        <p:pic>
          <p:nvPicPr>
            <p:cNvPr id="26" name="Picture 2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163976" y="2277932"/>
              <a:ext cx="425043" cy="331883"/>
            </a:xfrm>
            <a:prstGeom prst="rect">
              <a:avLst/>
            </a:prstGeom>
          </p:spPr>
        </p:pic>
        <p:sp>
          <p:nvSpPr>
            <p:cNvPr id="27" name="Oval 26"/>
            <p:cNvSpPr/>
            <p:nvPr/>
          </p:nvSpPr>
          <p:spPr>
            <a:xfrm>
              <a:off x="8983483" y="1618751"/>
              <a:ext cx="1387077" cy="1297813"/>
            </a:xfrm>
            <a:prstGeom prst="ellipse">
              <a:avLst/>
            </a:prstGeom>
            <a:solidFill>
              <a:srgbClr val="FFFFFF">
                <a:alpha val="14902"/>
              </a:srgbClr>
            </a:solid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30" name="TextBox 29"/>
          <p:cNvSpPr txBox="1"/>
          <p:nvPr/>
        </p:nvSpPr>
        <p:spPr>
          <a:xfrm>
            <a:off x="3254931" y="1956396"/>
            <a:ext cx="1216634" cy="852527"/>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Virtual</a:t>
            </a:r>
            <a:br>
              <a:rPr lang="en-US" sz="1400" dirty="0" smtClean="0">
                <a:solidFill>
                  <a:prstClr val="white"/>
                </a:solidFill>
                <a:ea typeface="Segoe UI" pitchFamily="34" charset="0"/>
                <a:cs typeface="Segoe UI" pitchFamily="34" charset="0"/>
              </a:rPr>
            </a:br>
            <a:r>
              <a:rPr lang="en-US" sz="1400" dirty="0" smtClean="0">
                <a:solidFill>
                  <a:prstClr val="white"/>
                </a:solidFill>
                <a:ea typeface="Segoe UI" pitchFamily="34" charset="0"/>
                <a:cs typeface="Segoe UI" pitchFamily="34" charset="0"/>
              </a:rPr>
              <a:t>Desktop</a:t>
            </a:r>
            <a:br>
              <a:rPr lang="en-US" sz="1400" dirty="0" smtClean="0">
                <a:solidFill>
                  <a:prstClr val="white"/>
                </a:solidFill>
                <a:ea typeface="Segoe UI" pitchFamily="34" charset="0"/>
                <a:cs typeface="Segoe UI" pitchFamily="34" charset="0"/>
              </a:rPr>
            </a:br>
            <a:r>
              <a:rPr lang="en-US" sz="1400" dirty="0" smtClean="0">
                <a:solidFill>
                  <a:prstClr val="white"/>
                </a:solidFill>
                <a:ea typeface="Segoe UI" pitchFamily="34" charset="0"/>
                <a:cs typeface="Segoe UI" pitchFamily="34" charset="0"/>
              </a:rPr>
              <a:t>Infrastructure (VDI)</a:t>
            </a:r>
            <a:endParaRPr lang="en-US" sz="1400" dirty="0">
              <a:solidFill>
                <a:prstClr val="white"/>
              </a:solidFill>
              <a:ea typeface="Segoe UI" pitchFamily="34" charset="0"/>
              <a:cs typeface="Segoe UI" pitchFamily="34" charset="0"/>
            </a:endParaRPr>
          </a:p>
        </p:txBody>
      </p:sp>
      <p:grpSp>
        <p:nvGrpSpPr>
          <p:cNvPr id="31" name="Group 110"/>
          <p:cNvGrpSpPr/>
          <p:nvPr/>
        </p:nvGrpSpPr>
        <p:grpSpPr>
          <a:xfrm>
            <a:off x="1003325" y="2492029"/>
            <a:ext cx="1611932" cy="795195"/>
            <a:chOff x="4101114" y="2269534"/>
            <a:chExt cx="1572043" cy="795195"/>
          </a:xfrm>
        </p:grpSpPr>
        <p:sp>
          <p:nvSpPr>
            <p:cNvPr id="32" name="Rounded Rectangle 13341"/>
            <p:cNvSpPr/>
            <p:nvPr/>
          </p:nvSpPr>
          <p:spPr>
            <a:xfrm>
              <a:off x="4153087" y="2269534"/>
              <a:ext cx="1416583" cy="795195"/>
            </a:xfrm>
            <a:custGeom>
              <a:avLst/>
              <a:gdLst/>
              <a:ahLst/>
              <a:cxnLst/>
              <a:rect l="l" t="t" r="r" b="b"/>
              <a:pathLst>
                <a:path w="1236869" h="694313">
                  <a:moveTo>
                    <a:pt x="697593" y="0"/>
                  </a:moveTo>
                  <a:cubicBezTo>
                    <a:pt x="817346" y="0"/>
                    <a:pt x="918190" y="75049"/>
                    <a:pt x="947314" y="177497"/>
                  </a:cubicBezTo>
                  <a:cubicBezTo>
                    <a:pt x="950712" y="176593"/>
                    <a:pt x="954153" y="176535"/>
                    <a:pt x="957608" y="176535"/>
                  </a:cubicBezTo>
                  <a:cubicBezTo>
                    <a:pt x="1111840" y="176535"/>
                    <a:pt x="1236869" y="292444"/>
                    <a:pt x="1236869" y="435424"/>
                  </a:cubicBezTo>
                  <a:cubicBezTo>
                    <a:pt x="1236869" y="577344"/>
                    <a:pt x="1113687" y="692593"/>
                    <a:pt x="961030" y="693993"/>
                  </a:cubicBezTo>
                  <a:cubicBezTo>
                    <a:pt x="960777" y="694311"/>
                    <a:pt x="960518" y="694313"/>
                    <a:pt x="960258" y="694313"/>
                  </a:cubicBezTo>
                  <a:lnTo>
                    <a:pt x="957608" y="694313"/>
                  </a:lnTo>
                  <a:lnTo>
                    <a:pt x="184523" y="694313"/>
                  </a:lnTo>
                  <a:lnTo>
                    <a:pt x="178794" y="691940"/>
                  </a:lnTo>
                  <a:cubicBezTo>
                    <a:pt x="79577" y="690311"/>
                    <a:pt x="0" y="614974"/>
                    <a:pt x="0" y="522406"/>
                  </a:cubicBezTo>
                  <a:cubicBezTo>
                    <a:pt x="0" y="428246"/>
                    <a:pt x="82338" y="351915"/>
                    <a:pt x="183907" y="351915"/>
                  </a:cubicBezTo>
                  <a:lnTo>
                    <a:pt x="216369" y="355909"/>
                  </a:lnTo>
                  <a:cubicBezTo>
                    <a:pt x="238387" y="285587"/>
                    <a:pt x="308559" y="234589"/>
                    <a:pt x="391580" y="234589"/>
                  </a:cubicBezTo>
                  <a:lnTo>
                    <a:pt x="437816" y="243242"/>
                  </a:lnTo>
                  <a:cubicBezTo>
                    <a:pt x="437581" y="242513"/>
                    <a:pt x="437577" y="241781"/>
                    <a:pt x="437577" y="241048"/>
                  </a:cubicBezTo>
                  <a:cubicBezTo>
                    <a:pt x="437577" y="107921"/>
                    <a:pt x="553990" y="0"/>
                    <a:pt x="697593"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 name="TextBox 32"/>
            <p:cNvSpPr txBox="1"/>
            <p:nvPr/>
          </p:nvSpPr>
          <p:spPr>
            <a:xfrm>
              <a:off x="4101114" y="2784631"/>
              <a:ext cx="1572043"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Office 365</a:t>
              </a:r>
              <a:endParaRPr lang="en-US" sz="1400" dirty="0">
                <a:solidFill>
                  <a:prstClr val="white"/>
                </a:solidFill>
                <a:ea typeface="Segoe UI" pitchFamily="34" charset="0"/>
                <a:cs typeface="Segoe UI" pitchFamily="34" charset="0"/>
              </a:endParaRPr>
            </a:p>
          </p:txBody>
        </p:sp>
        <p:pic>
          <p:nvPicPr>
            <p:cNvPr id="34" name="Office Logo"/>
            <p:cNvPicPr>
              <a:picLocks noChangeAspect="1" noChangeArrowheads="1"/>
            </p:cNvPicPr>
            <p:nvPr/>
          </p:nvPicPr>
          <p:blipFill rotWithShape="1">
            <a:blip r:embed="rId8" cstate="email">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a:ext>
              </a:extLst>
            </a:blip>
            <a:srcRect/>
            <a:stretch/>
          </p:blipFill>
          <p:spPr bwMode="auto">
            <a:xfrm>
              <a:off x="4774806" y="2416518"/>
              <a:ext cx="365245" cy="332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35" name="Picture 7" descr="C:\Users\v-junyo.REDMOND\Downloads\picasion.com_47562b368667ae2cdfc03232e83d1978.gif"/>
          <p:cNvPicPr preferRelativeResize="0">
            <a:picLocks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3760257">
            <a:off x="1628713" y="3998712"/>
            <a:ext cx="1777393" cy="8072"/>
          </a:xfrm>
          <a:prstGeom prst="rect">
            <a:avLst/>
          </a:prstGeom>
          <a:noFill/>
          <a:extLst>
            <a:ext uri="{909E8E84-426E-40DD-AFC4-6F175D3DCCD1}">
              <a14:hiddenFill xmlns:a14="http://schemas.microsoft.com/office/drawing/2010/main">
                <a:solidFill>
                  <a:srgbClr val="FFFFFF"/>
                </a:solidFill>
              </a14:hiddenFill>
            </a:ext>
          </a:extLst>
        </p:spPr>
      </p:pic>
      <p:grpSp>
        <p:nvGrpSpPr>
          <p:cNvPr id="36" name="Group 210"/>
          <p:cNvGrpSpPr/>
          <p:nvPr/>
        </p:nvGrpSpPr>
        <p:grpSpPr>
          <a:xfrm>
            <a:off x="4445444" y="5200896"/>
            <a:ext cx="633462" cy="460722"/>
            <a:chOff x="6920044" y="4598173"/>
            <a:chExt cx="1498088" cy="1015653"/>
          </a:xfrm>
        </p:grpSpPr>
        <p:pic>
          <p:nvPicPr>
            <p:cNvPr id="37" name="Picture 36"/>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920044" y="4598173"/>
              <a:ext cx="1498088" cy="1015653"/>
            </a:xfrm>
            <a:prstGeom prst="rect">
              <a:avLst/>
            </a:prstGeom>
          </p:spPr>
        </p:pic>
        <p:sp>
          <p:nvSpPr>
            <p:cNvPr id="38" name="Rounded Rectangle 37"/>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39" name="Group 72"/>
          <p:cNvGrpSpPr/>
          <p:nvPr/>
        </p:nvGrpSpPr>
        <p:grpSpPr>
          <a:xfrm>
            <a:off x="3798067" y="5196768"/>
            <a:ext cx="545270" cy="614915"/>
            <a:chOff x="1371061" y="1586570"/>
            <a:chExt cx="1451187" cy="1678067"/>
          </a:xfrm>
        </p:grpSpPr>
        <p:sp>
          <p:nvSpPr>
            <p:cNvPr id="40" name="Freeform 63"/>
            <p:cNvSpPr>
              <a:spLocks/>
            </p:cNvSpPr>
            <p:nvPr/>
          </p:nvSpPr>
          <p:spPr bwMode="auto">
            <a:xfrm>
              <a:off x="1371061" y="1586570"/>
              <a:ext cx="1240693" cy="1678067"/>
            </a:xfrm>
            <a:custGeom>
              <a:avLst/>
              <a:gdLst/>
              <a:ahLst/>
              <a:cxnLst>
                <a:cxn ang="0">
                  <a:pos x="250" y="364"/>
                </a:cxn>
                <a:cxn ang="0">
                  <a:pos x="242" y="373"/>
                </a:cxn>
                <a:cxn ang="0">
                  <a:pos x="34" y="373"/>
                </a:cxn>
                <a:cxn ang="0">
                  <a:pos x="26" y="364"/>
                </a:cxn>
                <a:cxn ang="0">
                  <a:pos x="26" y="36"/>
                </a:cxn>
                <a:cxn ang="0">
                  <a:pos x="34" y="28"/>
                </a:cxn>
                <a:cxn ang="0">
                  <a:pos x="242" y="28"/>
                </a:cxn>
                <a:cxn ang="0">
                  <a:pos x="250" y="36"/>
                </a:cxn>
                <a:cxn ang="0">
                  <a:pos x="250" y="108"/>
                </a:cxn>
                <a:cxn ang="0">
                  <a:pos x="276" y="85"/>
                </a:cxn>
                <a:cxn ang="0">
                  <a:pos x="276" y="11"/>
                </a:cxn>
                <a:cxn ang="0">
                  <a:pos x="266" y="0"/>
                </a:cxn>
                <a:cxn ang="0">
                  <a:pos x="10" y="0"/>
                </a:cxn>
                <a:cxn ang="0">
                  <a:pos x="0" y="11"/>
                </a:cxn>
                <a:cxn ang="0">
                  <a:pos x="0" y="390"/>
                </a:cxn>
                <a:cxn ang="0">
                  <a:pos x="10" y="400"/>
                </a:cxn>
                <a:cxn ang="0">
                  <a:pos x="266" y="400"/>
                </a:cxn>
                <a:cxn ang="0">
                  <a:pos x="276" y="390"/>
                </a:cxn>
                <a:cxn ang="0">
                  <a:pos x="276" y="169"/>
                </a:cxn>
                <a:cxn ang="0">
                  <a:pos x="250" y="192"/>
                </a:cxn>
                <a:cxn ang="0">
                  <a:pos x="250" y="364"/>
                </a:cxn>
              </a:cxnLst>
              <a:rect l="0" t="0" r="r" b="b"/>
              <a:pathLst>
                <a:path w="276" h="400">
                  <a:moveTo>
                    <a:pt x="250" y="364"/>
                  </a:moveTo>
                  <a:cubicBezTo>
                    <a:pt x="250" y="369"/>
                    <a:pt x="246" y="373"/>
                    <a:pt x="242" y="373"/>
                  </a:cubicBezTo>
                  <a:cubicBezTo>
                    <a:pt x="34" y="373"/>
                    <a:pt x="34" y="373"/>
                    <a:pt x="34" y="373"/>
                  </a:cubicBezTo>
                  <a:cubicBezTo>
                    <a:pt x="30" y="373"/>
                    <a:pt x="26" y="369"/>
                    <a:pt x="26" y="364"/>
                  </a:cubicBezTo>
                  <a:cubicBezTo>
                    <a:pt x="26" y="36"/>
                    <a:pt x="26" y="36"/>
                    <a:pt x="26" y="36"/>
                  </a:cubicBezTo>
                  <a:cubicBezTo>
                    <a:pt x="26" y="32"/>
                    <a:pt x="30" y="28"/>
                    <a:pt x="34" y="28"/>
                  </a:cubicBezTo>
                  <a:cubicBezTo>
                    <a:pt x="242" y="28"/>
                    <a:pt x="242" y="28"/>
                    <a:pt x="242" y="28"/>
                  </a:cubicBezTo>
                  <a:cubicBezTo>
                    <a:pt x="246" y="28"/>
                    <a:pt x="250" y="32"/>
                    <a:pt x="250" y="36"/>
                  </a:cubicBezTo>
                  <a:cubicBezTo>
                    <a:pt x="250" y="108"/>
                    <a:pt x="250" y="108"/>
                    <a:pt x="250" y="108"/>
                  </a:cubicBezTo>
                  <a:cubicBezTo>
                    <a:pt x="276" y="85"/>
                    <a:pt x="276" y="85"/>
                    <a:pt x="276" y="85"/>
                  </a:cubicBezTo>
                  <a:cubicBezTo>
                    <a:pt x="276" y="11"/>
                    <a:pt x="276" y="11"/>
                    <a:pt x="276" y="11"/>
                  </a:cubicBezTo>
                  <a:cubicBezTo>
                    <a:pt x="276" y="5"/>
                    <a:pt x="272" y="0"/>
                    <a:pt x="266" y="0"/>
                  </a:cubicBezTo>
                  <a:cubicBezTo>
                    <a:pt x="10" y="0"/>
                    <a:pt x="10" y="0"/>
                    <a:pt x="10" y="0"/>
                  </a:cubicBezTo>
                  <a:cubicBezTo>
                    <a:pt x="4" y="0"/>
                    <a:pt x="0" y="5"/>
                    <a:pt x="0" y="11"/>
                  </a:cubicBezTo>
                  <a:cubicBezTo>
                    <a:pt x="0" y="390"/>
                    <a:pt x="0" y="390"/>
                    <a:pt x="0" y="390"/>
                  </a:cubicBezTo>
                  <a:cubicBezTo>
                    <a:pt x="0" y="396"/>
                    <a:pt x="4" y="400"/>
                    <a:pt x="10" y="400"/>
                  </a:cubicBezTo>
                  <a:cubicBezTo>
                    <a:pt x="266" y="400"/>
                    <a:pt x="266" y="400"/>
                    <a:pt x="266" y="400"/>
                  </a:cubicBezTo>
                  <a:cubicBezTo>
                    <a:pt x="272" y="400"/>
                    <a:pt x="276" y="396"/>
                    <a:pt x="276" y="390"/>
                  </a:cubicBezTo>
                  <a:cubicBezTo>
                    <a:pt x="276" y="169"/>
                    <a:pt x="276" y="169"/>
                    <a:pt x="276" y="169"/>
                  </a:cubicBezTo>
                  <a:cubicBezTo>
                    <a:pt x="250" y="192"/>
                    <a:pt x="250" y="192"/>
                    <a:pt x="250" y="192"/>
                  </a:cubicBezTo>
                  <a:lnTo>
                    <a:pt x="250" y="364"/>
                  </a:lnTo>
                  <a:close/>
                </a:path>
              </a:pathLst>
            </a:custGeom>
            <a:solidFill>
              <a:srgbClr val="FFFEFA"/>
            </a:solidFill>
            <a:extLst/>
          </p:spPr>
          <p:txBody>
            <a:bodyPr vert="horz" wrap="square" lIns="91440" tIns="45720" rIns="91440" bIns="45720" numCol="1" anchor="t" anchorCtr="0" compatLnSpc="1">
              <a:prstTxWarp prst="textNoShape">
                <a:avLst/>
              </a:prstTxWarp>
            </a:bodyPr>
            <a:lstStyle/>
            <a:p>
              <a:endParaRPr lang="en-US" dirty="0">
                <a:solidFill>
                  <a:srgbClr val="FFFFFF"/>
                </a:solidFill>
              </a:endParaRPr>
            </a:p>
          </p:txBody>
        </p:sp>
        <p:sp>
          <p:nvSpPr>
            <p:cNvPr id="41" name="Freeform 64"/>
            <p:cNvSpPr>
              <a:spLocks/>
            </p:cNvSpPr>
            <p:nvPr/>
          </p:nvSpPr>
          <p:spPr bwMode="auto">
            <a:xfrm>
              <a:off x="2042968" y="1905260"/>
              <a:ext cx="779280" cy="642461"/>
            </a:xfrm>
            <a:custGeom>
              <a:avLst/>
              <a:gdLst/>
              <a:ahLst/>
              <a:cxnLst>
                <a:cxn ang="0">
                  <a:pos x="12" y="130"/>
                </a:cxn>
                <a:cxn ang="0">
                  <a:pos x="155" y="2"/>
                </a:cxn>
                <a:cxn ang="0">
                  <a:pos x="166" y="7"/>
                </a:cxn>
                <a:cxn ang="0">
                  <a:pos x="170" y="19"/>
                </a:cxn>
                <a:cxn ang="0">
                  <a:pos x="27" y="144"/>
                </a:cxn>
                <a:cxn ang="0">
                  <a:pos x="0" y="153"/>
                </a:cxn>
                <a:cxn ang="0">
                  <a:pos x="12" y="130"/>
                </a:cxn>
              </a:cxnLst>
              <a:rect l="0" t="0" r="r" b="b"/>
              <a:pathLst>
                <a:path w="172" h="153">
                  <a:moveTo>
                    <a:pt x="12" y="130"/>
                  </a:moveTo>
                  <a:cubicBezTo>
                    <a:pt x="155" y="2"/>
                    <a:pt x="155" y="2"/>
                    <a:pt x="155" y="2"/>
                  </a:cubicBezTo>
                  <a:cubicBezTo>
                    <a:pt x="155" y="2"/>
                    <a:pt x="161" y="0"/>
                    <a:pt x="166" y="7"/>
                  </a:cubicBezTo>
                  <a:cubicBezTo>
                    <a:pt x="172" y="14"/>
                    <a:pt x="170" y="19"/>
                    <a:pt x="170" y="19"/>
                  </a:cubicBezTo>
                  <a:cubicBezTo>
                    <a:pt x="27" y="144"/>
                    <a:pt x="27" y="144"/>
                    <a:pt x="27" y="144"/>
                  </a:cubicBezTo>
                  <a:cubicBezTo>
                    <a:pt x="0" y="153"/>
                    <a:pt x="0" y="153"/>
                    <a:pt x="0" y="153"/>
                  </a:cubicBezTo>
                  <a:lnTo>
                    <a:pt x="12" y="130"/>
                  </a:lnTo>
                  <a:close/>
                </a:path>
              </a:pathLst>
            </a:custGeom>
            <a:solidFill>
              <a:srgbClr val="FFFEFA"/>
            </a:solidFill>
            <a:extLst/>
          </p:spPr>
          <p:txBody>
            <a:bodyPr vert="horz" wrap="square" lIns="91440" tIns="45720" rIns="91440" bIns="45720" numCol="1" anchor="t" anchorCtr="0" compatLnSpc="1">
              <a:prstTxWarp prst="textNoShape">
                <a:avLst/>
              </a:prstTxWarp>
            </a:bodyPr>
            <a:lstStyle/>
            <a:p>
              <a:endParaRPr lang="en-US" dirty="0">
                <a:solidFill>
                  <a:srgbClr val="FFFFFF"/>
                </a:solidFill>
              </a:endParaRPr>
            </a:p>
          </p:txBody>
        </p:sp>
      </p:grpSp>
      <p:pic>
        <p:nvPicPr>
          <p:cNvPr id="44" name="Picture 2" descr="C:\Program Files\Microsoft Resource DVD Artwork\DVD_ART\BoxShots_Logos\Windows Vista Enterprise\Windows Vista Enterprise logo h w.png"/>
          <p:cNvPicPr>
            <a:picLocks noChangeAspect="1" noChangeArrowheads="1"/>
          </p:cNvPicPr>
          <p:nvPr/>
        </p:nvPicPr>
        <p:blipFill rotWithShape="1">
          <a:blip r:embed="rId11" cstate="screen">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rcRect/>
          <a:stretch/>
        </p:blipFill>
        <p:spPr bwMode="auto">
          <a:xfrm>
            <a:off x="3951601" y="5345202"/>
            <a:ext cx="166860" cy="212872"/>
          </a:xfrm>
          <a:prstGeom prst="rect">
            <a:avLst/>
          </a:prstGeom>
          <a:noFill/>
        </p:spPr>
      </p:pic>
      <p:pic>
        <p:nvPicPr>
          <p:cNvPr id="45" name="Picture 2" descr="C:\Program Files\Microsoft Resource DVD Artwork\DVD_ART\BoxShots_Logos\Windows Vista Enterprise\Windows Vista Enterprise logo h w.png"/>
          <p:cNvPicPr>
            <a:picLocks noChangeAspect="1" noChangeArrowheads="1"/>
          </p:cNvPicPr>
          <p:nvPr/>
        </p:nvPicPr>
        <p:blipFill rotWithShape="1">
          <a:blip r:embed="rId13" cstate="screen">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a:ext>
            </a:extLst>
          </a:blip>
          <a:srcRect/>
          <a:stretch/>
        </p:blipFill>
        <p:spPr bwMode="auto">
          <a:xfrm>
            <a:off x="4677028" y="5311130"/>
            <a:ext cx="137902" cy="175927"/>
          </a:xfrm>
          <a:prstGeom prst="rect">
            <a:avLst/>
          </a:prstGeom>
          <a:noFill/>
        </p:spPr>
      </p:pic>
      <p:sp>
        <p:nvSpPr>
          <p:cNvPr id="46" name="Rectangle 45"/>
          <p:cNvSpPr/>
          <p:nvPr/>
        </p:nvSpPr>
        <p:spPr>
          <a:xfrm>
            <a:off x="1805804" y="4774285"/>
            <a:ext cx="3379083" cy="1285591"/>
          </a:xfrm>
          <a:prstGeom prst="rect">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47" name="Group 2"/>
          <p:cNvGrpSpPr/>
          <p:nvPr/>
        </p:nvGrpSpPr>
        <p:grpSpPr>
          <a:xfrm>
            <a:off x="5515886" y="4645311"/>
            <a:ext cx="3029546" cy="1463040"/>
            <a:chOff x="-58238" y="1931265"/>
            <a:chExt cx="8796213" cy="3607806"/>
          </a:xfrm>
        </p:grpSpPr>
        <p:sp>
          <p:nvSpPr>
            <p:cNvPr id="48" name="TextBox 47"/>
            <p:cNvSpPr txBox="1"/>
            <p:nvPr/>
          </p:nvSpPr>
          <p:spPr>
            <a:xfrm>
              <a:off x="45477" y="1974821"/>
              <a:ext cx="8692498" cy="3191418"/>
            </a:xfrm>
            <a:prstGeom prst="rect">
              <a:avLst/>
            </a:prstGeom>
            <a:noFill/>
          </p:spPr>
          <p:txBody>
            <a:bodyPr wrap="square" lIns="76188" tIns="38093" rIns="76188" bIns="38093" rtlCol="0">
              <a:spAutoFit/>
            </a:bodyPr>
            <a:lstStyle/>
            <a:p>
              <a:pPr marL="0" lvl="1" defTabSz="-11559064" eaLnBrk="0" hangingPunct="0">
                <a:lnSpc>
                  <a:spcPct val="90000"/>
                </a:lnSpc>
                <a:spcBef>
                  <a:spcPts val="500"/>
                </a:spcBef>
                <a:buClr>
                  <a:srgbClr val="FFFFFF"/>
                </a:buClr>
                <a:buSzPct val="95000"/>
                <a:defRPr/>
              </a:pPr>
              <a:r>
                <a:rPr lang="en-US" sz="1400" dirty="0" smtClean="0">
                  <a:ln w="12700">
                    <a:noFill/>
                    <a:prstDash val="solid"/>
                  </a:ln>
                  <a:solidFill>
                    <a:srgbClr val="FFFFFF"/>
                  </a:solidFill>
                  <a:ea typeface="Segoe UI" pitchFamily="34" charset="0"/>
                  <a:cs typeface="Segoe UI" pitchFamily="34" charset="0"/>
                </a:rPr>
                <a:t>WINDOWS 8 ADVANCEMENTS</a:t>
              </a:r>
            </a:p>
            <a:p>
              <a:pPr marL="112713" lvl="1" indent="-112713" defTabSz="-11559064" eaLnBrk="0" hangingPunct="0">
                <a:lnSpc>
                  <a:spcPct val="90000"/>
                </a:lnSpc>
                <a:spcBef>
                  <a:spcPts val="500"/>
                </a:spcBef>
                <a:buClr>
                  <a:srgbClr val="FFFFFF"/>
                </a:buClr>
                <a:buSzPct val="95000"/>
                <a:buFont typeface="Arial" pitchFamily="34" charset="0"/>
                <a:buChar char="•"/>
                <a:defRPr/>
              </a:pPr>
              <a:r>
                <a:rPr lang="en-US" sz="1200" dirty="0" smtClean="0">
                  <a:ln w="12700">
                    <a:noFill/>
                    <a:prstDash val="solid"/>
                  </a:ln>
                  <a:solidFill>
                    <a:srgbClr val="FFFFFF"/>
                  </a:solidFill>
                  <a:ea typeface="Segoe UI" pitchFamily="34" charset="0"/>
                  <a:cs typeface="Segoe UI" pitchFamily="34" charset="0"/>
                </a:rPr>
                <a:t>High fidelity </a:t>
              </a:r>
              <a:r>
                <a:rPr lang="en-US" sz="1200" dirty="0" err="1" smtClean="0">
                  <a:ln w="12700">
                    <a:noFill/>
                    <a:prstDash val="solid"/>
                  </a:ln>
                  <a:solidFill>
                    <a:srgbClr val="FFFFFF"/>
                  </a:solidFill>
                  <a:ea typeface="Segoe UI" pitchFamily="34" charset="0"/>
                  <a:cs typeface="Segoe UI" pitchFamily="34" charset="0"/>
                </a:rPr>
                <a:t>RemoteFX</a:t>
              </a:r>
              <a:r>
                <a:rPr lang="en-US" sz="1200" dirty="0" smtClean="0">
                  <a:ln w="12700">
                    <a:noFill/>
                    <a:prstDash val="solid"/>
                  </a:ln>
                  <a:solidFill>
                    <a:srgbClr val="FFFFFF"/>
                  </a:solidFill>
                  <a:ea typeface="Segoe UI" pitchFamily="34" charset="0"/>
                  <a:cs typeface="Segoe UI" pitchFamily="34" charset="0"/>
                </a:rPr>
                <a:t> experience on LAN / WAN</a:t>
              </a:r>
            </a:p>
            <a:p>
              <a:pPr marL="112713" lvl="1" indent="-112713" defTabSz="-11559064" eaLnBrk="0" hangingPunct="0">
                <a:lnSpc>
                  <a:spcPct val="90000"/>
                </a:lnSpc>
                <a:spcBef>
                  <a:spcPts val="500"/>
                </a:spcBef>
                <a:buClr>
                  <a:srgbClr val="FFFFFF"/>
                </a:buClr>
                <a:buSzPct val="95000"/>
                <a:buFont typeface="Arial" pitchFamily="34" charset="0"/>
                <a:buChar char="•"/>
                <a:defRPr/>
              </a:pPr>
              <a:r>
                <a:rPr lang="en-US" sz="1200" dirty="0" smtClean="0">
                  <a:ln w="12700">
                    <a:noFill/>
                    <a:prstDash val="solid"/>
                  </a:ln>
                  <a:solidFill>
                    <a:srgbClr val="FFFFFF"/>
                  </a:solidFill>
                  <a:ea typeface="Segoe UI" pitchFamily="34" charset="0"/>
                  <a:cs typeface="Segoe UI" pitchFamily="34" charset="0"/>
                </a:rPr>
                <a:t>Multi-touch support for modern applications and devices</a:t>
              </a:r>
            </a:p>
            <a:p>
              <a:pPr marL="112713" lvl="1" indent="-112713" defTabSz="-11559064" eaLnBrk="0" hangingPunct="0">
                <a:lnSpc>
                  <a:spcPct val="90000"/>
                </a:lnSpc>
                <a:spcBef>
                  <a:spcPts val="500"/>
                </a:spcBef>
                <a:buClr>
                  <a:srgbClr val="FFFFFF"/>
                </a:buClr>
                <a:buSzPct val="95000"/>
                <a:buFont typeface="Arial" pitchFamily="34" charset="0"/>
                <a:buChar char="•"/>
                <a:defRPr/>
              </a:pPr>
              <a:r>
                <a:rPr lang="en-US" sz="1200" dirty="0" smtClean="0">
                  <a:ln w="12700">
                    <a:noFill/>
                    <a:prstDash val="solid"/>
                  </a:ln>
                  <a:solidFill>
                    <a:srgbClr val="FFFFFF"/>
                  </a:solidFill>
                  <a:ea typeface="Segoe UI" pitchFamily="34" charset="0"/>
                  <a:cs typeface="Segoe UI" pitchFamily="34" charset="0"/>
                </a:rPr>
                <a:t>Support for local USB, Lync, etc.</a:t>
              </a:r>
              <a:endParaRPr lang="en-US" sz="1200" dirty="0">
                <a:ln w="12700">
                  <a:noFill/>
                  <a:prstDash val="solid"/>
                </a:ln>
                <a:solidFill>
                  <a:srgbClr val="FFFFFF"/>
                </a:solidFill>
                <a:ea typeface="Segoe UI" pitchFamily="34" charset="0"/>
                <a:cs typeface="Segoe UI" pitchFamily="34" charset="0"/>
              </a:endParaRPr>
            </a:p>
          </p:txBody>
        </p:sp>
        <p:sp>
          <p:nvSpPr>
            <p:cNvPr id="49" name="Rectangle 48"/>
            <p:cNvSpPr/>
            <p:nvPr/>
          </p:nvSpPr>
          <p:spPr>
            <a:xfrm rot="16200000">
              <a:off x="2518507" y="-645480"/>
              <a:ext cx="3607806" cy="8761296"/>
            </a:xfrm>
            <a:prstGeom prst="rect">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grpSp>
      <p:pic>
        <p:nvPicPr>
          <p:cNvPr id="50" name="Picture 2"/>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9263066" y="1793988"/>
            <a:ext cx="2706825" cy="1816809"/>
          </a:xfrm>
          <a:prstGeom prst="rect">
            <a:avLst/>
          </a:prstGeom>
          <a:noFill/>
          <a:extLst>
            <a:ext uri="{909E8E84-426E-40DD-AFC4-6F175D3DCCD1}">
              <a14:hiddenFill xmlns:a14="http://schemas.microsoft.com/office/drawing/2010/main">
                <a:solidFill>
                  <a:srgbClr val="FFFFFF"/>
                </a:solidFill>
              </a14:hiddenFill>
            </a:ext>
          </a:extLst>
        </p:spPr>
      </p:pic>
      <p:sp>
        <p:nvSpPr>
          <p:cNvPr id="51" name="Rectangle 50"/>
          <p:cNvSpPr/>
          <p:nvPr/>
        </p:nvSpPr>
        <p:spPr bwMode="auto">
          <a:xfrm>
            <a:off x="9263067" y="3251931"/>
            <a:ext cx="2706827" cy="2939394"/>
          </a:xfrm>
          <a:prstGeom prst="rect">
            <a:avLst/>
          </a:prstGeom>
          <a:gradFill flip="none" rotWithShape="1">
            <a:gsLst>
              <a:gs pos="0">
                <a:schemeClr val="tx1">
                  <a:lumMod val="50000"/>
                  <a:lumOff val="50000"/>
                  <a:alpha val="0"/>
                </a:schemeClr>
              </a:gs>
              <a:gs pos="12519">
                <a:schemeClr val="tx1">
                  <a:lumMod val="75000"/>
                  <a:lumOff val="25000"/>
                </a:schemeClr>
              </a:gs>
              <a:gs pos="39000">
                <a:schemeClr val="tx1">
                  <a:lumMod val="85000"/>
                  <a:lumOff val="1500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52" name="Rectangle 51"/>
          <p:cNvSpPr/>
          <p:nvPr/>
        </p:nvSpPr>
        <p:spPr>
          <a:xfrm>
            <a:off x="9263067" y="3413685"/>
            <a:ext cx="2772785" cy="2769977"/>
          </a:xfrm>
          <a:prstGeom prst="rect">
            <a:avLst/>
          </a:prstGeom>
        </p:spPr>
        <p:txBody>
          <a:bodyPr wrap="square" lIns="91428" tIns="45714" rIns="91428" bIns="45714">
            <a:spAutoFit/>
          </a:bodyPr>
          <a:lstStyle/>
          <a:p>
            <a:pPr marL="0" lvl="1" fontAlgn="base">
              <a:lnSpc>
                <a:spcPct val="80000"/>
              </a:lnSpc>
              <a:spcBef>
                <a:spcPts val="200"/>
              </a:spcBef>
              <a:spcAft>
                <a:spcPts val="400"/>
              </a:spcAft>
              <a:buClr>
                <a:srgbClr val="FFFFFF"/>
              </a:buClr>
              <a:buSzPct val="90000"/>
              <a:tabLst>
                <a:tab pos="630238" algn="l"/>
              </a:tabLst>
              <a:defRPr/>
            </a:pPr>
            <a:r>
              <a:rPr lang="en-US" sz="2000" spc="-50" dirty="0">
                <a:solidFill>
                  <a:srgbClr val="F2F2F2"/>
                </a:solidFill>
              </a:rPr>
              <a:t>BENEFITS</a:t>
            </a:r>
          </a:p>
          <a:p>
            <a:pPr marL="169863" lvl="1" indent="-169863" fontAlgn="base">
              <a:lnSpc>
                <a:spcPct val="80000"/>
              </a:lnSpc>
              <a:spcBef>
                <a:spcPts val="200"/>
              </a:spcBef>
              <a:spcAft>
                <a:spcPts val="400"/>
              </a:spcAft>
              <a:buClr>
                <a:srgbClr val="FFFFFF"/>
              </a:buClr>
              <a:buSzPct val="90000"/>
              <a:buFont typeface="Arial" pitchFamily="34" charset="0"/>
              <a:buChar char="•"/>
              <a:tabLst>
                <a:tab pos="630238" algn="l"/>
              </a:tabLst>
              <a:defRPr/>
            </a:pPr>
            <a:r>
              <a:rPr lang="en-US" sz="1600" spc="-50" dirty="0">
                <a:solidFill>
                  <a:srgbClr val="F2F2F2"/>
                </a:solidFill>
              </a:rPr>
              <a:t>Secure, fast browsing</a:t>
            </a:r>
          </a:p>
          <a:p>
            <a:pPr marL="169863" lvl="1" indent="-169863" fontAlgn="base">
              <a:lnSpc>
                <a:spcPct val="80000"/>
              </a:lnSpc>
              <a:spcBef>
                <a:spcPts val="200"/>
              </a:spcBef>
              <a:spcAft>
                <a:spcPts val="400"/>
              </a:spcAft>
              <a:buClr>
                <a:srgbClr val="FFFFFF"/>
              </a:buClr>
              <a:buSzPct val="90000"/>
              <a:buFont typeface="Arial" pitchFamily="34" charset="0"/>
              <a:buChar char="•"/>
              <a:tabLst>
                <a:tab pos="630238" algn="l"/>
              </a:tabLst>
              <a:defRPr/>
            </a:pPr>
            <a:r>
              <a:rPr lang="en-US" sz="1600" spc="-50" dirty="0">
                <a:solidFill>
                  <a:srgbClr val="F2F2F2"/>
                </a:solidFill>
              </a:rPr>
              <a:t>Rich user experience; </a:t>
            </a:r>
          </a:p>
          <a:p>
            <a:pPr marL="169863" lvl="1" indent="-169863" fontAlgn="base">
              <a:lnSpc>
                <a:spcPct val="80000"/>
              </a:lnSpc>
              <a:spcBef>
                <a:spcPts val="200"/>
              </a:spcBef>
              <a:spcAft>
                <a:spcPts val="400"/>
              </a:spcAft>
              <a:buClr>
                <a:srgbClr val="FFFFFF"/>
              </a:buClr>
              <a:buSzPct val="90000"/>
              <a:buFont typeface="Arial" pitchFamily="34" charset="0"/>
              <a:buChar char="•"/>
              <a:tabLst>
                <a:tab pos="630238" algn="l"/>
              </a:tabLst>
              <a:defRPr/>
            </a:pPr>
            <a:r>
              <a:rPr lang="en-US" sz="1600" spc="-50" dirty="0">
                <a:solidFill>
                  <a:srgbClr val="F2F2F2"/>
                </a:solidFill>
              </a:rPr>
              <a:t>Touch enabled with Windows </a:t>
            </a:r>
            <a:r>
              <a:rPr lang="en-US" sz="1600" spc="-50" dirty="0" smtClean="0">
                <a:solidFill>
                  <a:srgbClr val="F2F2F2"/>
                </a:solidFill>
              </a:rPr>
              <a:t>8 </a:t>
            </a:r>
            <a:r>
              <a:rPr lang="en-US" sz="1600" spc="-50" dirty="0">
                <a:solidFill>
                  <a:srgbClr val="F2F2F2"/>
                </a:solidFill>
              </a:rPr>
              <a:t>devices</a:t>
            </a:r>
          </a:p>
          <a:p>
            <a:pPr marL="169863" lvl="1" indent="-169863" fontAlgn="base">
              <a:lnSpc>
                <a:spcPct val="80000"/>
              </a:lnSpc>
              <a:spcBef>
                <a:spcPts val="200"/>
              </a:spcBef>
              <a:spcAft>
                <a:spcPts val="400"/>
              </a:spcAft>
              <a:buClr>
                <a:srgbClr val="FFFFFF"/>
              </a:buClr>
              <a:buSzPct val="90000"/>
              <a:buFont typeface="Arial" pitchFamily="34" charset="0"/>
              <a:buChar char="•"/>
              <a:tabLst>
                <a:tab pos="630238" algn="l"/>
              </a:tabLst>
              <a:defRPr/>
            </a:pPr>
            <a:r>
              <a:rPr lang="en-US" sz="1600" spc="-50" dirty="0">
                <a:solidFill>
                  <a:srgbClr val="F2F2F2"/>
                </a:solidFill>
              </a:rPr>
              <a:t>Centralized management </a:t>
            </a:r>
            <a:r>
              <a:rPr lang="en-US" sz="1600" spc="-50" dirty="0" smtClean="0">
                <a:solidFill>
                  <a:srgbClr val="F2F2F2"/>
                </a:solidFill>
              </a:rPr>
              <a:t/>
            </a:r>
            <a:br>
              <a:rPr lang="en-US" sz="1600" spc="-50" dirty="0" smtClean="0">
                <a:solidFill>
                  <a:srgbClr val="F2F2F2"/>
                </a:solidFill>
              </a:rPr>
            </a:br>
            <a:r>
              <a:rPr lang="en-US" sz="1600" spc="-50" dirty="0" smtClean="0">
                <a:solidFill>
                  <a:srgbClr val="F2F2F2"/>
                </a:solidFill>
              </a:rPr>
              <a:t>of </a:t>
            </a:r>
            <a:r>
              <a:rPr lang="en-US" sz="1600" spc="-50" dirty="0">
                <a:solidFill>
                  <a:srgbClr val="F2F2F2"/>
                </a:solidFill>
              </a:rPr>
              <a:t>app &amp; data (IT)</a:t>
            </a:r>
          </a:p>
          <a:p>
            <a:pPr marL="169863" lvl="1" indent="-169863" fontAlgn="base">
              <a:lnSpc>
                <a:spcPct val="80000"/>
              </a:lnSpc>
              <a:spcBef>
                <a:spcPts val="200"/>
              </a:spcBef>
              <a:spcAft>
                <a:spcPts val="400"/>
              </a:spcAft>
              <a:buClr>
                <a:srgbClr val="FFFFFF"/>
              </a:buClr>
              <a:buSzPct val="90000"/>
              <a:buFont typeface="Arial" pitchFamily="34" charset="0"/>
              <a:buChar char="•"/>
              <a:tabLst>
                <a:tab pos="630238" algn="l"/>
              </a:tabLst>
              <a:defRPr/>
            </a:pPr>
            <a:r>
              <a:rPr lang="en-US" sz="1600" spc="-50" dirty="0">
                <a:solidFill>
                  <a:srgbClr val="F2F2F2"/>
                </a:solidFill>
              </a:rPr>
              <a:t>Enhanced security </a:t>
            </a:r>
            <a:br>
              <a:rPr lang="en-US" sz="1600" spc="-50" dirty="0">
                <a:solidFill>
                  <a:srgbClr val="F2F2F2"/>
                </a:solidFill>
              </a:rPr>
            </a:br>
            <a:r>
              <a:rPr lang="en-US" sz="1600" spc="-50" dirty="0">
                <a:solidFill>
                  <a:srgbClr val="F2F2F2"/>
                </a:solidFill>
              </a:rPr>
              <a:t>and compliance (IT)</a:t>
            </a:r>
          </a:p>
          <a:p>
            <a:pPr marL="169863" lvl="1" indent="-169863" fontAlgn="base">
              <a:lnSpc>
                <a:spcPct val="80000"/>
              </a:lnSpc>
              <a:spcBef>
                <a:spcPts val="200"/>
              </a:spcBef>
              <a:spcAft>
                <a:spcPts val="400"/>
              </a:spcAft>
              <a:buClr>
                <a:srgbClr val="FFFFFF"/>
              </a:buClr>
              <a:buSzPct val="90000"/>
              <a:buFont typeface="Arial" pitchFamily="34" charset="0"/>
              <a:buChar char="•"/>
              <a:tabLst>
                <a:tab pos="630238" algn="l"/>
              </a:tabLst>
              <a:defRPr/>
            </a:pPr>
            <a:r>
              <a:rPr lang="en-US" sz="1600" spc="-50" dirty="0">
                <a:solidFill>
                  <a:srgbClr val="F2F2F2"/>
                </a:solidFill>
              </a:rPr>
              <a:t>Great choice of </a:t>
            </a:r>
            <a:r>
              <a:rPr lang="en-US" sz="1600" spc="-50" dirty="0" smtClean="0">
                <a:solidFill>
                  <a:srgbClr val="F2F2F2"/>
                </a:solidFill>
              </a:rPr>
              <a:t>Windows-based devices</a:t>
            </a:r>
            <a:endParaRPr lang="en-US" sz="1600" spc="-50" dirty="0">
              <a:solidFill>
                <a:srgbClr val="F2F2F2"/>
              </a:solidFill>
            </a:endParaRPr>
          </a:p>
        </p:txBody>
      </p:sp>
      <p:pic>
        <p:nvPicPr>
          <p:cNvPr id="53" name="Office Logo"/>
          <p:cNvPicPr>
            <a:picLocks noChangeAspect="1" noChangeArrowheads="1"/>
          </p:cNvPicPr>
          <p:nvPr/>
        </p:nvPicPr>
        <p:blipFill rotWithShape="1">
          <a:blip r:embed="rId8" cstate="email">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a:ext>
            </a:extLst>
          </a:blip>
          <a:srcRect/>
          <a:stretch/>
        </p:blipFill>
        <p:spPr bwMode="auto">
          <a:xfrm>
            <a:off x="6601842" y="2452671"/>
            <a:ext cx="374513" cy="332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Oval 53"/>
          <p:cNvSpPr/>
          <p:nvPr/>
        </p:nvSpPr>
        <p:spPr>
          <a:xfrm>
            <a:off x="6275515" y="2192611"/>
            <a:ext cx="898394" cy="841207"/>
          </a:xfrm>
          <a:prstGeom prst="ellipse">
            <a:avLst/>
          </a:prstGeom>
          <a:solidFill>
            <a:srgbClr val="FFFFFF">
              <a:alpha val="14902"/>
            </a:srgbClr>
          </a:solid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TextBox 54"/>
          <p:cNvSpPr txBox="1"/>
          <p:nvPr/>
        </p:nvSpPr>
        <p:spPr>
          <a:xfrm>
            <a:off x="7087259" y="2116693"/>
            <a:ext cx="1381892" cy="658628"/>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Hosted Applications</a:t>
            </a:r>
            <a:br>
              <a:rPr lang="en-US" sz="1400" dirty="0" smtClean="0">
                <a:solidFill>
                  <a:prstClr val="white"/>
                </a:solidFill>
                <a:ea typeface="Segoe UI" pitchFamily="34" charset="0"/>
                <a:cs typeface="Segoe UI" pitchFamily="34" charset="0"/>
              </a:rPr>
            </a:br>
            <a:r>
              <a:rPr lang="en-US" sz="1400" dirty="0" smtClean="0">
                <a:solidFill>
                  <a:prstClr val="white"/>
                </a:solidFill>
                <a:ea typeface="Segoe UI" pitchFamily="34" charset="0"/>
                <a:cs typeface="Segoe UI" pitchFamily="34" charset="0"/>
              </a:rPr>
              <a:t>(</a:t>
            </a:r>
            <a:r>
              <a:rPr lang="en-US" sz="1400" dirty="0" err="1" smtClean="0">
                <a:solidFill>
                  <a:prstClr val="white"/>
                </a:solidFill>
                <a:ea typeface="Segoe UI" pitchFamily="34" charset="0"/>
                <a:cs typeface="Segoe UI" pitchFamily="34" charset="0"/>
              </a:rPr>
              <a:t>RemoteApp</a:t>
            </a:r>
            <a:r>
              <a:rPr lang="en-US" sz="1400" dirty="0" smtClean="0">
                <a:solidFill>
                  <a:prstClr val="white"/>
                </a:solidFill>
                <a:ea typeface="Segoe UI" pitchFamily="34" charset="0"/>
                <a:cs typeface="Segoe UI" pitchFamily="34" charset="0"/>
              </a:rPr>
              <a:t>)</a:t>
            </a:r>
            <a:endParaRPr lang="en-US" sz="1400" dirty="0">
              <a:solidFill>
                <a:prstClr val="white"/>
              </a:solidFill>
              <a:ea typeface="Segoe UI" pitchFamily="34" charset="0"/>
              <a:cs typeface="Segoe UI" pitchFamily="34" charset="0"/>
            </a:endParaRPr>
          </a:p>
        </p:txBody>
      </p:sp>
      <p:sp>
        <p:nvSpPr>
          <p:cNvPr id="56" name="TextBox 55"/>
          <p:cNvSpPr txBox="1"/>
          <p:nvPr/>
        </p:nvSpPr>
        <p:spPr>
          <a:xfrm>
            <a:off x="5078906" y="3733064"/>
            <a:ext cx="3929627"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Powered by Remote Desktop Services (RDS)</a:t>
            </a:r>
            <a:endParaRPr lang="en-US" sz="1400" dirty="0">
              <a:solidFill>
                <a:prstClr val="white"/>
              </a:solidFill>
              <a:ea typeface="Segoe UI" pitchFamily="34" charset="0"/>
              <a:cs typeface="Segoe UI" pitchFamily="34" charset="0"/>
            </a:endParaRPr>
          </a:p>
        </p:txBody>
      </p:sp>
      <p:grpSp>
        <p:nvGrpSpPr>
          <p:cNvPr id="57" name="Group 56"/>
          <p:cNvGrpSpPr/>
          <p:nvPr/>
        </p:nvGrpSpPr>
        <p:grpSpPr>
          <a:xfrm>
            <a:off x="2264826" y="5114006"/>
            <a:ext cx="1071236" cy="746101"/>
            <a:chOff x="5989378" y="4883293"/>
            <a:chExt cx="1018306" cy="846343"/>
          </a:xfrm>
        </p:grpSpPr>
        <p:sp>
          <p:nvSpPr>
            <p:cNvPr id="59" name="Rounded Rectangle 48"/>
            <p:cNvSpPr/>
            <p:nvPr/>
          </p:nvSpPr>
          <p:spPr>
            <a:xfrm rot="16200000">
              <a:off x="6075359" y="4797312"/>
              <a:ext cx="846343" cy="1018306"/>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0" name="Picture 5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103942" y="5020400"/>
              <a:ext cx="763978" cy="524768"/>
            </a:xfrm>
            <a:prstGeom prst="rect">
              <a:avLst/>
            </a:prstGeom>
          </p:spPr>
        </p:pic>
      </p:grpSp>
    </p:spTree>
    <p:extLst>
      <p:ext uri="{BB962C8B-B14F-4D97-AF65-F5344CB8AC3E}">
        <p14:creationId xmlns:p14="http://schemas.microsoft.com/office/powerpoint/2010/main" val="42750581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par>
                                <p:cTn id="11" presetID="10"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 presetClass="entr" presetSubtype="0" fill="hold" nodeType="with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par>
                                <p:cTn id="19" presetID="21" presetClass="entr" presetSubtype="1"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wheel(1)">
                                      <p:cBhvr>
                                        <p:cTn id="21" dur="1000"/>
                                        <p:tgtEl>
                                          <p:spTgt spid="46"/>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par>
                          <p:cTn id="26" fill="hold">
                            <p:stCondLst>
                              <p:cond delay="1500"/>
                            </p:stCondLst>
                            <p:childTnLst>
                              <p:par>
                                <p:cTn id="27" presetID="10" presetClass="entr" presetSubtype="0"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nodeType="with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52">
                                            <p:txEl>
                                              <p:pRg st="0" end="0"/>
                                            </p:txEl>
                                          </p:spTgt>
                                        </p:tgtEl>
                                        <p:attrNameLst>
                                          <p:attrName>style.visibility</p:attrName>
                                        </p:attrNameLst>
                                      </p:cBhvr>
                                      <p:to>
                                        <p:strVal val="visible"/>
                                      </p:to>
                                    </p:set>
                                    <p:animEffect transition="in" filter="wipe(left)">
                                      <p:cBhvr>
                                        <p:cTn id="41" dur="500"/>
                                        <p:tgtEl>
                                          <p:spTgt spid="52">
                                            <p:txEl>
                                              <p:pRg st="0" end="0"/>
                                            </p:txEl>
                                          </p:spTgt>
                                        </p:tgtEl>
                                      </p:cBhvr>
                                    </p:animEffect>
                                  </p:childTnLst>
                                </p:cTn>
                              </p:par>
                              <p:par>
                                <p:cTn id="42" presetID="22" presetClass="entr" presetSubtype="8" fill="hold" nodeType="withEffect">
                                  <p:stCondLst>
                                    <p:cond delay="0"/>
                                  </p:stCondLst>
                                  <p:childTnLst>
                                    <p:set>
                                      <p:cBhvr>
                                        <p:cTn id="43" dur="1" fill="hold">
                                          <p:stCondLst>
                                            <p:cond delay="0"/>
                                          </p:stCondLst>
                                        </p:cTn>
                                        <p:tgtEl>
                                          <p:spTgt spid="52">
                                            <p:txEl>
                                              <p:pRg st="1" end="1"/>
                                            </p:txEl>
                                          </p:spTgt>
                                        </p:tgtEl>
                                        <p:attrNameLst>
                                          <p:attrName>style.visibility</p:attrName>
                                        </p:attrNameLst>
                                      </p:cBhvr>
                                      <p:to>
                                        <p:strVal val="visible"/>
                                      </p:to>
                                    </p:set>
                                    <p:animEffect transition="in" filter="wipe(left)">
                                      <p:cBhvr>
                                        <p:cTn id="44" dur="500"/>
                                        <p:tgtEl>
                                          <p:spTgt spid="52">
                                            <p:txEl>
                                              <p:pRg st="1" end="1"/>
                                            </p:txEl>
                                          </p:spTgt>
                                        </p:tgtEl>
                                      </p:cBhvr>
                                    </p:animEffect>
                                  </p:childTnLst>
                                </p:cTn>
                              </p:par>
                              <p:par>
                                <p:cTn id="45" presetID="22" presetClass="entr" presetSubtype="8" fill="hold" nodeType="withEffect">
                                  <p:stCondLst>
                                    <p:cond delay="0"/>
                                  </p:stCondLst>
                                  <p:childTnLst>
                                    <p:set>
                                      <p:cBhvr>
                                        <p:cTn id="46" dur="1" fill="hold">
                                          <p:stCondLst>
                                            <p:cond delay="0"/>
                                          </p:stCondLst>
                                        </p:cTn>
                                        <p:tgtEl>
                                          <p:spTgt spid="52">
                                            <p:txEl>
                                              <p:pRg st="2" end="2"/>
                                            </p:txEl>
                                          </p:spTgt>
                                        </p:tgtEl>
                                        <p:attrNameLst>
                                          <p:attrName>style.visibility</p:attrName>
                                        </p:attrNameLst>
                                      </p:cBhvr>
                                      <p:to>
                                        <p:strVal val="visible"/>
                                      </p:to>
                                    </p:set>
                                    <p:animEffect transition="in" filter="wipe(left)">
                                      <p:cBhvr>
                                        <p:cTn id="47" dur="500"/>
                                        <p:tgtEl>
                                          <p:spTgt spid="52">
                                            <p:txEl>
                                              <p:pRg st="2" end="2"/>
                                            </p:txEl>
                                          </p:spTgt>
                                        </p:tgtEl>
                                      </p:cBhvr>
                                    </p:animEffect>
                                  </p:childTnLst>
                                </p:cTn>
                              </p:par>
                              <p:par>
                                <p:cTn id="48" presetID="22" presetClass="entr" presetSubtype="8" fill="hold" nodeType="withEffect">
                                  <p:stCondLst>
                                    <p:cond delay="0"/>
                                  </p:stCondLst>
                                  <p:childTnLst>
                                    <p:set>
                                      <p:cBhvr>
                                        <p:cTn id="49" dur="1" fill="hold">
                                          <p:stCondLst>
                                            <p:cond delay="0"/>
                                          </p:stCondLst>
                                        </p:cTn>
                                        <p:tgtEl>
                                          <p:spTgt spid="52">
                                            <p:txEl>
                                              <p:pRg st="3" end="3"/>
                                            </p:txEl>
                                          </p:spTgt>
                                        </p:tgtEl>
                                        <p:attrNameLst>
                                          <p:attrName>style.visibility</p:attrName>
                                        </p:attrNameLst>
                                      </p:cBhvr>
                                      <p:to>
                                        <p:strVal val="visible"/>
                                      </p:to>
                                    </p:set>
                                    <p:animEffect transition="in" filter="wipe(left)">
                                      <p:cBhvr>
                                        <p:cTn id="50" dur="500"/>
                                        <p:tgtEl>
                                          <p:spTgt spid="52">
                                            <p:txEl>
                                              <p:pRg st="3" end="3"/>
                                            </p:txEl>
                                          </p:spTgt>
                                        </p:tgtEl>
                                      </p:cBhvr>
                                    </p:animEffect>
                                  </p:childTnLst>
                                </p:cTn>
                              </p:par>
                              <p:par>
                                <p:cTn id="51" presetID="22" presetClass="entr" presetSubtype="8" fill="hold" nodeType="withEffect">
                                  <p:stCondLst>
                                    <p:cond delay="0"/>
                                  </p:stCondLst>
                                  <p:childTnLst>
                                    <p:set>
                                      <p:cBhvr>
                                        <p:cTn id="52" dur="1" fill="hold">
                                          <p:stCondLst>
                                            <p:cond delay="0"/>
                                          </p:stCondLst>
                                        </p:cTn>
                                        <p:tgtEl>
                                          <p:spTgt spid="52">
                                            <p:txEl>
                                              <p:pRg st="4" end="4"/>
                                            </p:txEl>
                                          </p:spTgt>
                                        </p:tgtEl>
                                        <p:attrNameLst>
                                          <p:attrName>style.visibility</p:attrName>
                                        </p:attrNameLst>
                                      </p:cBhvr>
                                      <p:to>
                                        <p:strVal val="visible"/>
                                      </p:to>
                                    </p:set>
                                    <p:animEffect transition="in" filter="wipe(left)">
                                      <p:cBhvr>
                                        <p:cTn id="53" dur="500"/>
                                        <p:tgtEl>
                                          <p:spTgt spid="52">
                                            <p:txEl>
                                              <p:pRg st="4" end="4"/>
                                            </p:txEl>
                                          </p:spTgt>
                                        </p:tgtEl>
                                      </p:cBhvr>
                                    </p:animEffect>
                                  </p:childTnLst>
                                </p:cTn>
                              </p:par>
                              <p:par>
                                <p:cTn id="54" presetID="22" presetClass="entr" presetSubtype="8" fill="hold" nodeType="withEffect">
                                  <p:stCondLst>
                                    <p:cond delay="0"/>
                                  </p:stCondLst>
                                  <p:childTnLst>
                                    <p:set>
                                      <p:cBhvr>
                                        <p:cTn id="55" dur="1" fill="hold">
                                          <p:stCondLst>
                                            <p:cond delay="0"/>
                                          </p:stCondLst>
                                        </p:cTn>
                                        <p:tgtEl>
                                          <p:spTgt spid="52">
                                            <p:txEl>
                                              <p:pRg st="5" end="5"/>
                                            </p:txEl>
                                          </p:spTgt>
                                        </p:tgtEl>
                                        <p:attrNameLst>
                                          <p:attrName>style.visibility</p:attrName>
                                        </p:attrNameLst>
                                      </p:cBhvr>
                                      <p:to>
                                        <p:strVal val="visible"/>
                                      </p:to>
                                    </p:set>
                                    <p:animEffect transition="in" filter="wipe(left)">
                                      <p:cBhvr>
                                        <p:cTn id="56" dur="500"/>
                                        <p:tgtEl>
                                          <p:spTgt spid="52">
                                            <p:txEl>
                                              <p:pRg st="5" end="5"/>
                                            </p:txEl>
                                          </p:spTgt>
                                        </p:tgtEl>
                                      </p:cBhvr>
                                    </p:animEffect>
                                  </p:childTnLst>
                                </p:cTn>
                              </p:par>
                              <p:par>
                                <p:cTn id="57" presetID="22" presetClass="entr" presetSubtype="8" fill="hold" nodeType="withEffect">
                                  <p:stCondLst>
                                    <p:cond delay="0"/>
                                  </p:stCondLst>
                                  <p:childTnLst>
                                    <p:set>
                                      <p:cBhvr>
                                        <p:cTn id="58" dur="1" fill="hold">
                                          <p:stCondLst>
                                            <p:cond delay="0"/>
                                          </p:stCondLst>
                                        </p:cTn>
                                        <p:tgtEl>
                                          <p:spTgt spid="52">
                                            <p:txEl>
                                              <p:pRg st="6" end="6"/>
                                            </p:txEl>
                                          </p:spTgt>
                                        </p:tgtEl>
                                        <p:attrNameLst>
                                          <p:attrName>style.visibility</p:attrName>
                                        </p:attrNameLst>
                                      </p:cBhvr>
                                      <p:to>
                                        <p:strVal val="visible"/>
                                      </p:to>
                                    </p:set>
                                    <p:animEffect transition="in" filter="wipe(left)">
                                      <p:cBhvr>
                                        <p:cTn id="59" dur="500"/>
                                        <p:tgtEl>
                                          <p:spTgt spid="5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4118"/>
          <a:stretch/>
        </p:blipFill>
        <p:spPr bwMode="auto">
          <a:xfrm>
            <a:off x="9249719" y="1793988"/>
            <a:ext cx="2719526" cy="30978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19112" y="228600"/>
            <a:ext cx="11149013" cy="747897"/>
          </a:xfrm>
        </p:spPr>
        <p:txBody>
          <a:bodyPr/>
          <a:lstStyle/>
          <a:p>
            <a:r>
              <a:rPr lang="en-US" dirty="0" smtClean="0"/>
              <a:t>VDI Simplified</a:t>
            </a:r>
            <a:endParaRPr lang="en-US" dirty="0">
              <a:solidFill>
                <a:schemeClr val="accent2"/>
              </a:solidFill>
            </a:endParaRPr>
          </a:p>
        </p:txBody>
      </p:sp>
      <p:sp>
        <p:nvSpPr>
          <p:cNvPr id="96" name="Rectangle 95"/>
          <p:cNvSpPr/>
          <p:nvPr/>
        </p:nvSpPr>
        <p:spPr bwMode="auto">
          <a:xfrm>
            <a:off x="519111" y="1793988"/>
            <a:ext cx="8686800" cy="4379380"/>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a:solidFill>
                <a:srgbClr val="FFFFFF"/>
              </a:solidFill>
            </a:endParaRPr>
          </a:p>
        </p:txBody>
      </p:sp>
      <p:sp>
        <p:nvSpPr>
          <p:cNvPr id="97" name="Rectangle 96"/>
          <p:cNvSpPr/>
          <p:nvPr/>
        </p:nvSpPr>
        <p:spPr bwMode="auto">
          <a:xfrm>
            <a:off x="9249719" y="3483706"/>
            <a:ext cx="2719529" cy="2677708"/>
          </a:xfrm>
          <a:prstGeom prst="rect">
            <a:avLst/>
          </a:prstGeom>
          <a:gradFill flip="none" rotWithShape="1">
            <a:gsLst>
              <a:gs pos="0">
                <a:schemeClr val="tx1">
                  <a:alpha val="0"/>
                </a:schemeClr>
              </a:gs>
              <a:gs pos="55000">
                <a:schemeClr val="tx1">
                  <a:lumMod val="85000"/>
                  <a:lumOff val="1500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98" name="Rectangle 97"/>
          <p:cNvSpPr/>
          <p:nvPr/>
        </p:nvSpPr>
        <p:spPr>
          <a:xfrm>
            <a:off x="9230330" y="4335084"/>
            <a:ext cx="2772785" cy="1751237"/>
          </a:xfrm>
          <a:prstGeom prst="rect">
            <a:avLst/>
          </a:prstGeom>
        </p:spPr>
        <p:txBody>
          <a:bodyPr wrap="square" lIns="91428" tIns="45714" rIns="91428" bIns="45714">
            <a:spAutoFit/>
          </a:bodyPr>
          <a:lstStyle/>
          <a:p>
            <a:pPr marL="0" lvl="1" fontAlgn="base">
              <a:lnSpc>
                <a:spcPct val="80000"/>
              </a:lnSpc>
              <a:spcBef>
                <a:spcPts val="200"/>
              </a:spcBef>
              <a:spcAft>
                <a:spcPts val="400"/>
              </a:spcAft>
              <a:buClr>
                <a:srgbClr val="FFFFFF"/>
              </a:buClr>
              <a:buSzPct val="90000"/>
              <a:tabLst>
                <a:tab pos="630238" algn="l"/>
              </a:tabLst>
              <a:defRPr/>
            </a:pPr>
            <a:r>
              <a:rPr lang="en-US" sz="2000" spc="-50" dirty="0">
                <a:solidFill>
                  <a:srgbClr val="F2F2F2"/>
                </a:solidFill>
              </a:rPr>
              <a:t>BENEFITS</a:t>
            </a:r>
          </a:p>
          <a:p>
            <a:pPr marL="169863" lvl="1" indent="-169863" fontAlgn="base">
              <a:lnSpc>
                <a:spcPct val="80000"/>
              </a:lnSpc>
              <a:spcBef>
                <a:spcPts val="200"/>
              </a:spcBef>
              <a:spcAft>
                <a:spcPts val="400"/>
              </a:spcAft>
              <a:buClr>
                <a:srgbClr val="FFFFFF"/>
              </a:buClr>
              <a:buSzPct val="90000"/>
              <a:buFont typeface="Arial" pitchFamily="34" charset="0"/>
              <a:buChar char="•"/>
              <a:tabLst>
                <a:tab pos="630238" algn="l"/>
              </a:tabLst>
              <a:defRPr/>
            </a:pPr>
            <a:r>
              <a:rPr lang="en-US" sz="1600" spc="-50" dirty="0">
                <a:solidFill>
                  <a:srgbClr val="F2F2F2"/>
                </a:solidFill>
              </a:rPr>
              <a:t>Rich User Experience Everywhere with </a:t>
            </a:r>
            <a:r>
              <a:rPr lang="en-US" sz="1600" spc="-50" dirty="0" err="1">
                <a:solidFill>
                  <a:srgbClr val="F2F2F2"/>
                </a:solidFill>
              </a:rPr>
              <a:t>RemoteFX</a:t>
            </a:r>
            <a:endParaRPr lang="en-US" sz="1600" spc="-50" dirty="0">
              <a:solidFill>
                <a:srgbClr val="F2F2F2"/>
              </a:solidFill>
            </a:endParaRPr>
          </a:p>
          <a:p>
            <a:pPr marL="169863" lvl="1" indent="-169863" fontAlgn="base">
              <a:lnSpc>
                <a:spcPct val="80000"/>
              </a:lnSpc>
              <a:spcBef>
                <a:spcPts val="200"/>
              </a:spcBef>
              <a:spcAft>
                <a:spcPts val="400"/>
              </a:spcAft>
              <a:buClr>
                <a:srgbClr val="FFFFFF"/>
              </a:buClr>
              <a:buSzPct val="90000"/>
              <a:buFont typeface="Arial" pitchFamily="34" charset="0"/>
              <a:buChar char="•"/>
              <a:tabLst>
                <a:tab pos="630238" algn="l"/>
              </a:tabLst>
              <a:defRPr/>
            </a:pPr>
            <a:r>
              <a:rPr lang="en-US" sz="1600" spc="-50" dirty="0">
                <a:solidFill>
                  <a:srgbClr val="F2F2F2"/>
                </a:solidFill>
              </a:rPr>
              <a:t>Simple to deploy, easy to manage</a:t>
            </a:r>
          </a:p>
          <a:p>
            <a:pPr marL="169863" lvl="1" indent="-169863" fontAlgn="base">
              <a:lnSpc>
                <a:spcPct val="80000"/>
              </a:lnSpc>
              <a:spcBef>
                <a:spcPts val="200"/>
              </a:spcBef>
              <a:spcAft>
                <a:spcPts val="400"/>
              </a:spcAft>
              <a:buClr>
                <a:srgbClr val="FFFFFF"/>
              </a:buClr>
              <a:buSzPct val="90000"/>
              <a:buFont typeface="Arial" pitchFamily="34" charset="0"/>
              <a:buChar char="•"/>
              <a:tabLst>
                <a:tab pos="630238" algn="l"/>
              </a:tabLst>
              <a:defRPr/>
            </a:pPr>
            <a:r>
              <a:rPr lang="en-US" sz="1600" spc="-50" dirty="0">
                <a:solidFill>
                  <a:srgbClr val="F2F2F2"/>
                </a:solidFill>
              </a:rPr>
              <a:t>Best Value in VDI – high performance at lower </a:t>
            </a:r>
            <a:r>
              <a:rPr lang="en-US" sz="1600" spc="-50" dirty="0" smtClean="0">
                <a:solidFill>
                  <a:srgbClr val="F2F2F2"/>
                </a:solidFill>
              </a:rPr>
              <a:t>cost</a:t>
            </a:r>
            <a:endParaRPr lang="en-US" sz="1600" spc="-50" dirty="0">
              <a:solidFill>
                <a:srgbClr val="F2F2F2"/>
              </a:solidFill>
            </a:endParaRPr>
          </a:p>
        </p:txBody>
      </p:sp>
      <p:grpSp>
        <p:nvGrpSpPr>
          <p:cNvPr id="99" name="Group 38"/>
          <p:cNvGrpSpPr/>
          <p:nvPr/>
        </p:nvGrpSpPr>
        <p:grpSpPr>
          <a:xfrm>
            <a:off x="-313655" y="2034915"/>
            <a:ext cx="6623582" cy="4019868"/>
            <a:chOff x="-313655" y="2321523"/>
            <a:chExt cx="6623582" cy="4019868"/>
          </a:xfrm>
        </p:grpSpPr>
        <p:grpSp>
          <p:nvGrpSpPr>
            <p:cNvPr id="100" name="Group 39"/>
            <p:cNvGrpSpPr/>
            <p:nvPr/>
          </p:nvGrpSpPr>
          <p:grpSpPr>
            <a:xfrm>
              <a:off x="1155332" y="3316343"/>
              <a:ext cx="1937925" cy="781701"/>
              <a:chOff x="486332" y="2682256"/>
              <a:chExt cx="1937925" cy="781701"/>
            </a:xfrm>
          </p:grpSpPr>
          <p:sp>
            <p:nvSpPr>
              <p:cNvPr id="141" name="TV icon"/>
              <p:cNvSpPr>
                <a:spLocks noEditPoints="1"/>
              </p:cNvSpPr>
              <p:nvPr/>
            </p:nvSpPr>
            <p:spPr bwMode="auto">
              <a:xfrm>
                <a:off x="2209012" y="3223671"/>
                <a:ext cx="215245" cy="178608"/>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43" name="TV icon"/>
              <p:cNvSpPr>
                <a:spLocks noEditPoints="1"/>
              </p:cNvSpPr>
              <p:nvPr/>
            </p:nvSpPr>
            <p:spPr bwMode="auto">
              <a:xfrm>
                <a:off x="2206878" y="2947689"/>
                <a:ext cx="215245" cy="178608"/>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44" name="TV icon"/>
              <p:cNvSpPr>
                <a:spLocks noEditPoints="1"/>
              </p:cNvSpPr>
              <p:nvPr/>
            </p:nvSpPr>
            <p:spPr bwMode="auto">
              <a:xfrm>
                <a:off x="2193915" y="2682256"/>
                <a:ext cx="215245" cy="178608"/>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45" name="TextBox 144"/>
              <p:cNvSpPr txBox="1"/>
              <p:nvPr/>
            </p:nvSpPr>
            <p:spPr>
              <a:xfrm>
                <a:off x="486332" y="3039225"/>
                <a:ext cx="831242" cy="424732"/>
              </a:xfrm>
              <a:prstGeom prst="rect">
                <a:avLst/>
              </a:prstGeom>
              <a:noFill/>
            </p:spPr>
            <p:txBody>
              <a:bodyPr wrap="square" rtlCol="0">
                <a:spAutoFit/>
              </a:bodyPr>
              <a:lstStyle/>
              <a:p>
                <a:pPr marL="0" lvl="1" algn="ctr" fontAlgn="base">
                  <a:lnSpc>
                    <a:spcPct val="90000"/>
                  </a:lnSpc>
                  <a:spcBef>
                    <a:spcPts val="200"/>
                  </a:spcBef>
                  <a:spcAft>
                    <a:spcPts val="400"/>
                  </a:spcAft>
                  <a:buClr>
                    <a:srgbClr val="FFFFFF"/>
                  </a:buClr>
                  <a:buSzPct val="90000"/>
                  <a:tabLst>
                    <a:tab pos="630238" algn="l"/>
                  </a:tabLst>
                  <a:defRPr/>
                </a:pPr>
                <a:r>
                  <a:rPr lang="en-US" sz="1200" spc="-50" dirty="0" smtClean="0">
                    <a:solidFill>
                      <a:srgbClr val="F2F2F2"/>
                    </a:solidFill>
                  </a:rPr>
                  <a:t>Branch</a:t>
                </a:r>
                <a:br>
                  <a:rPr lang="en-US" sz="1200" spc="-50" dirty="0" smtClean="0">
                    <a:solidFill>
                      <a:srgbClr val="F2F2F2"/>
                    </a:solidFill>
                  </a:rPr>
                </a:br>
                <a:r>
                  <a:rPr lang="en-US" sz="1200" spc="-50" dirty="0" smtClean="0">
                    <a:solidFill>
                      <a:srgbClr val="F2F2F2"/>
                    </a:solidFill>
                  </a:rPr>
                  <a:t>Office</a:t>
                </a:r>
                <a:endParaRPr lang="en-US" sz="1200" spc="-50" dirty="0">
                  <a:solidFill>
                    <a:srgbClr val="F2F2F2"/>
                  </a:solidFill>
                </a:endParaRPr>
              </a:p>
            </p:txBody>
          </p:sp>
        </p:grpSp>
        <p:sp>
          <p:nvSpPr>
            <p:cNvPr id="140" name="TextBox 139"/>
            <p:cNvSpPr txBox="1"/>
            <p:nvPr/>
          </p:nvSpPr>
          <p:spPr>
            <a:xfrm>
              <a:off x="813888" y="5712619"/>
              <a:ext cx="629591" cy="258532"/>
            </a:xfrm>
            <a:prstGeom prst="rect">
              <a:avLst/>
            </a:prstGeom>
            <a:noFill/>
          </p:spPr>
          <p:txBody>
            <a:bodyPr wrap="square" rtlCol="0">
              <a:spAutoFit/>
            </a:bodyPr>
            <a:lstStyle/>
            <a:p>
              <a:pPr marL="0" lvl="1" algn="ctr" fontAlgn="base">
                <a:lnSpc>
                  <a:spcPct val="90000"/>
                </a:lnSpc>
                <a:spcBef>
                  <a:spcPts val="200"/>
                </a:spcBef>
                <a:spcAft>
                  <a:spcPts val="400"/>
                </a:spcAft>
                <a:buClr>
                  <a:srgbClr val="FFFFFF"/>
                </a:buClr>
                <a:buSzPct val="90000"/>
                <a:tabLst>
                  <a:tab pos="630238" algn="l"/>
                </a:tabLst>
                <a:defRPr/>
              </a:pPr>
              <a:r>
                <a:rPr lang="en-US" sz="1200" spc="-50" dirty="0">
                  <a:solidFill>
                    <a:srgbClr val="F2F2F2"/>
                  </a:solidFill>
                </a:rPr>
                <a:t>Home</a:t>
              </a:r>
            </a:p>
          </p:txBody>
        </p:sp>
        <p:sp>
          <p:nvSpPr>
            <p:cNvPr id="138" name="TextBox 137"/>
            <p:cNvSpPr txBox="1"/>
            <p:nvPr/>
          </p:nvSpPr>
          <p:spPr>
            <a:xfrm>
              <a:off x="3228957" y="5678042"/>
              <a:ext cx="1060335" cy="424732"/>
            </a:xfrm>
            <a:prstGeom prst="rect">
              <a:avLst/>
            </a:prstGeom>
            <a:noFill/>
          </p:spPr>
          <p:txBody>
            <a:bodyPr wrap="square" rtlCol="0">
              <a:spAutoFit/>
            </a:bodyPr>
            <a:lstStyle/>
            <a:p>
              <a:pPr marL="0" lvl="1" algn="ctr" fontAlgn="base">
                <a:lnSpc>
                  <a:spcPct val="90000"/>
                </a:lnSpc>
                <a:spcBef>
                  <a:spcPts val="200"/>
                </a:spcBef>
                <a:spcAft>
                  <a:spcPts val="400"/>
                </a:spcAft>
                <a:buClr>
                  <a:srgbClr val="FFFFFF"/>
                </a:buClr>
                <a:buSzPct val="90000"/>
                <a:tabLst>
                  <a:tab pos="630238" algn="l"/>
                </a:tabLst>
                <a:defRPr/>
              </a:pPr>
              <a:r>
                <a:rPr lang="en-US" sz="1200" spc="-50" dirty="0" smtClean="0">
                  <a:solidFill>
                    <a:srgbClr val="F2F2F2"/>
                  </a:solidFill>
                </a:rPr>
                <a:t>Library/Coffee </a:t>
              </a:r>
              <a:r>
                <a:rPr lang="en-US" sz="1200" spc="-50" dirty="0">
                  <a:solidFill>
                    <a:srgbClr val="F2F2F2"/>
                  </a:solidFill>
                </a:rPr>
                <a:t>house</a:t>
              </a:r>
            </a:p>
          </p:txBody>
        </p:sp>
        <p:grpSp>
          <p:nvGrpSpPr>
            <p:cNvPr id="103" name="Group 42"/>
            <p:cNvGrpSpPr/>
            <p:nvPr/>
          </p:nvGrpSpPr>
          <p:grpSpPr>
            <a:xfrm>
              <a:off x="545082" y="2321523"/>
              <a:ext cx="2552627" cy="725073"/>
              <a:chOff x="2666439" y="4909963"/>
              <a:chExt cx="2552627" cy="725073"/>
            </a:xfrm>
          </p:grpSpPr>
          <p:grpSp>
            <p:nvGrpSpPr>
              <p:cNvPr id="122" name="Group 45"/>
              <p:cNvGrpSpPr/>
              <p:nvPr/>
            </p:nvGrpSpPr>
            <p:grpSpPr>
              <a:xfrm>
                <a:off x="4600510" y="5150670"/>
                <a:ext cx="614103" cy="208302"/>
                <a:chOff x="4502491" y="5408377"/>
                <a:chExt cx="3688643" cy="1242462"/>
              </a:xfrm>
            </p:grpSpPr>
            <p:pic>
              <p:nvPicPr>
                <p:cNvPr id="135" name="Picture 1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2491" y="5635186"/>
                  <a:ext cx="1498088" cy="1015653"/>
                </a:xfrm>
                <a:prstGeom prst="rect">
                  <a:avLst/>
                </a:prstGeom>
              </p:spPr>
            </p:pic>
            <p:sp>
              <p:nvSpPr>
                <p:cNvPr id="136" name="Rounded Rectangle 135"/>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23" name="Group 65"/>
              <p:cNvGrpSpPr/>
              <p:nvPr/>
            </p:nvGrpSpPr>
            <p:grpSpPr>
              <a:xfrm>
                <a:off x="2666439" y="4909963"/>
                <a:ext cx="2552627" cy="725073"/>
                <a:chOff x="15632" y="1253975"/>
                <a:chExt cx="2552627" cy="725073"/>
              </a:xfrm>
            </p:grpSpPr>
            <p:pic>
              <p:nvPicPr>
                <p:cNvPr id="124" name="Picture 12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650937" y="1278104"/>
                  <a:ext cx="237691" cy="198072"/>
                </a:xfrm>
                <a:prstGeom prst="rect">
                  <a:avLst/>
                </a:prstGeom>
              </p:spPr>
            </p:pic>
            <p:pic>
              <p:nvPicPr>
                <p:cNvPr id="126" name="Picture 12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641196" y="1543436"/>
                  <a:ext cx="237691" cy="198072"/>
                </a:xfrm>
                <a:prstGeom prst="rect">
                  <a:avLst/>
                </a:prstGeom>
              </p:spPr>
            </p:pic>
            <p:pic>
              <p:nvPicPr>
                <p:cNvPr id="127" name="Picture 12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650937" y="1780976"/>
                  <a:ext cx="237691" cy="198072"/>
                </a:xfrm>
                <a:prstGeom prst="rect">
                  <a:avLst/>
                </a:prstGeom>
              </p:spPr>
            </p:pic>
            <p:sp>
              <p:nvSpPr>
                <p:cNvPr id="128" name="TextBox 127"/>
                <p:cNvSpPr txBox="1"/>
                <p:nvPr/>
              </p:nvSpPr>
              <p:spPr>
                <a:xfrm>
                  <a:off x="15632" y="1429891"/>
                  <a:ext cx="952362" cy="424732"/>
                </a:xfrm>
                <a:prstGeom prst="rect">
                  <a:avLst/>
                </a:prstGeom>
                <a:noFill/>
              </p:spPr>
              <p:txBody>
                <a:bodyPr wrap="square" rtlCol="0">
                  <a:spAutoFit/>
                </a:bodyPr>
                <a:lstStyle/>
                <a:p>
                  <a:pPr marL="0" lvl="1" algn="ctr" fontAlgn="base">
                    <a:lnSpc>
                      <a:spcPct val="90000"/>
                    </a:lnSpc>
                    <a:spcBef>
                      <a:spcPts val="200"/>
                    </a:spcBef>
                    <a:spcAft>
                      <a:spcPts val="400"/>
                    </a:spcAft>
                    <a:buClr>
                      <a:srgbClr val="FFFFFF"/>
                    </a:buClr>
                    <a:buSzPct val="90000"/>
                    <a:tabLst>
                      <a:tab pos="630238" algn="l"/>
                    </a:tabLst>
                    <a:defRPr/>
                  </a:pPr>
                  <a:r>
                    <a:rPr lang="en-US" sz="1200" spc="-50" dirty="0" smtClean="0">
                      <a:solidFill>
                        <a:srgbClr val="F2F2F2"/>
                      </a:solidFill>
                    </a:rPr>
                    <a:t>Corporate</a:t>
                  </a:r>
                  <a:br>
                    <a:rPr lang="en-US" sz="1200" spc="-50" dirty="0" smtClean="0">
                      <a:solidFill>
                        <a:srgbClr val="F2F2F2"/>
                      </a:solidFill>
                    </a:rPr>
                  </a:br>
                  <a:r>
                    <a:rPr lang="en-US" sz="1200" spc="-50" dirty="0" smtClean="0">
                      <a:solidFill>
                        <a:srgbClr val="F2F2F2"/>
                      </a:solidFill>
                    </a:rPr>
                    <a:t>Office</a:t>
                  </a:r>
                  <a:endParaRPr lang="en-US" sz="1200" spc="-50" dirty="0">
                    <a:solidFill>
                      <a:srgbClr val="F2F2F2"/>
                    </a:solidFill>
                  </a:endParaRPr>
                </a:p>
              </p:txBody>
            </p:sp>
            <p:grpSp>
              <p:nvGrpSpPr>
                <p:cNvPr id="129" name="Group 45"/>
                <p:cNvGrpSpPr/>
                <p:nvPr/>
              </p:nvGrpSpPr>
              <p:grpSpPr>
                <a:xfrm>
                  <a:off x="1952802" y="1756349"/>
                  <a:ext cx="614103" cy="208302"/>
                  <a:chOff x="4502491" y="5408377"/>
                  <a:chExt cx="3688643" cy="1242462"/>
                </a:xfrm>
              </p:grpSpPr>
              <p:pic>
                <p:nvPicPr>
                  <p:cNvPr id="133" name="Picture 1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2491" y="5635186"/>
                    <a:ext cx="1498088" cy="1015653"/>
                  </a:xfrm>
                  <a:prstGeom prst="rect">
                    <a:avLst/>
                  </a:prstGeom>
                </p:spPr>
              </p:pic>
              <p:sp>
                <p:nvSpPr>
                  <p:cNvPr id="134" name="Rounded Rectangle 133"/>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30" name="Group 45"/>
                <p:cNvGrpSpPr/>
                <p:nvPr/>
              </p:nvGrpSpPr>
              <p:grpSpPr>
                <a:xfrm>
                  <a:off x="1954156" y="1253975"/>
                  <a:ext cx="614103" cy="208302"/>
                  <a:chOff x="4502491" y="5408377"/>
                  <a:chExt cx="3688643" cy="1242462"/>
                </a:xfrm>
              </p:grpSpPr>
              <p:pic>
                <p:nvPicPr>
                  <p:cNvPr id="131" name="Picture 1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2491" y="5635186"/>
                    <a:ext cx="1498088" cy="1015653"/>
                  </a:xfrm>
                  <a:prstGeom prst="rect">
                    <a:avLst/>
                  </a:prstGeom>
                </p:spPr>
              </p:pic>
              <p:sp>
                <p:nvSpPr>
                  <p:cNvPr id="132" name="Rounded Rectangle 131"/>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grpSp>
        <p:grpSp>
          <p:nvGrpSpPr>
            <p:cNvPr id="104" name="Group 43"/>
            <p:cNvGrpSpPr/>
            <p:nvPr/>
          </p:nvGrpSpPr>
          <p:grpSpPr>
            <a:xfrm>
              <a:off x="5179574" y="5450166"/>
              <a:ext cx="710532" cy="891225"/>
              <a:chOff x="4827569" y="5022494"/>
              <a:chExt cx="777219" cy="891224"/>
            </a:xfrm>
          </p:grpSpPr>
          <p:sp>
            <p:nvSpPr>
              <p:cNvPr id="118" name="Rounded Rectangle 48"/>
              <p:cNvSpPr/>
              <p:nvPr/>
            </p:nvSpPr>
            <p:spPr>
              <a:xfrm>
                <a:off x="4827569" y="5022494"/>
                <a:ext cx="777219" cy="891224"/>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19" name="Picture 11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99449" y="5180072"/>
                <a:ext cx="425043" cy="331883"/>
              </a:xfrm>
              <a:prstGeom prst="rect">
                <a:avLst/>
              </a:prstGeom>
            </p:spPr>
          </p:pic>
          <p:pic>
            <p:nvPicPr>
              <p:cNvPr id="120" name="Picture 1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8628" y="5555154"/>
                <a:ext cx="186915" cy="199212"/>
              </a:xfrm>
              <a:prstGeom prst="rect">
                <a:avLst/>
              </a:prstGeom>
            </p:spPr>
          </p:pic>
          <p:sp>
            <p:nvSpPr>
              <p:cNvPr id="121" name="Rounded Rectangular Callout 120"/>
              <p:cNvSpPr/>
              <p:nvPr/>
            </p:nvSpPr>
            <p:spPr>
              <a:xfrm>
                <a:off x="5249848" y="5597577"/>
                <a:ext cx="175744" cy="128431"/>
              </a:xfrm>
              <a:prstGeom prst="wedgeRoundRectCallout">
                <a:avLst>
                  <a:gd name="adj1" fmla="val 1667"/>
                  <a:gd name="adj2" fmla="val 90490"/>
                  <a:gd name="adj3" fmla="val 16667"/>
                </a:avLst>
              </a:prstGeom>
              <a:solidFill>
                <a:schemeClr val="bg1">
                  <a:alpha val="61961"/>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5" name="Group 44"/>
            <p:cNvGrpSpPr/>
            <p:nvPr/>
          </p:nvGrpSpPr>
          <p:grpSpPr>
            <a:xfrm>
              <a:off x="2158241" y="5607986"/>
              <a:ext cx="879951" cy="698636"/>
              <a:chOff x="3285735" y="4870085"/>
              <a:chExt cx="1498088" cy="1015653"/>
            </a:xfrm>
          </p:grpSpPr>
          <p:grpSp>
            <p:nvGrpSpPr>
              <p:cNvPr id="112" name="Group 52"/>
              <p:cNvGrpSpPr/>
              <p:nvPr/>
            </p:nvGrpSpPr>
            <p:grpSpPr>
              <a:xfrm>
                <a:off x="3285735" y="4870085"/>
                <a:ext cx="1498088" cy="1015653"/>
                <a:chOff x="6920044" y="4598173"/>
                <a:chExt cx="1498088" cy="1015653"/>
              </a:xfrm>
            </p:grpSpPr>
            <p:pic>
              <p:nvPicPr>
                <p:cNvPr id="116" name="Picture 11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20044" y="4598173"/>
                  <a:ext cx="1498088" cy="1015653"/>
                </a:xfrm>
                <a:prstGeom prst="rect">
                  <a:avLst/>
                </a:prstGeom>
              </p:spPr>
            </p:pic>
            <p:sp>
              <p:nvSpPr>
                <p:cNvPr id="117" name="Rounded Rectangle 116"/>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113" name="Picture 1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005531" y="5046028"/>
                <a:ext cx="425043" cy="331883"/>
              </a:xfrm>
              <a:prstGeom prst="rect">
                <a:avLst/>
              </a:prstGeom>
            </p:spPr>
          </p:pic>
          <p:pic>
            <p:nvPicPr>
              <p:cNvPr id="114" name="Picture 113"/>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659244" y="5086241"/>
                <a:ext cx="273662" cy="291666"/>
              </a:xfrm>
              <a:prstGeom prst="rect">
                <a:avLst/>
              </a:prstGeom>
            </p:spPr>
          </p:pic>
          <p:sp>
            <p:nvSpPr>
              <p:cNvPr id="115" name="Rounded Rectangular Callout 114"/>
              <p:cNvSpPr/>
              <p:nvPr/>
            </p:nvSpPr>
            <p:spPr>
              <a:xfrm>
                <a:off x="4289537" y="5271164"/>
                <a:ext cx="175744" cy="128431"/>
              </a:xfrm>
              <a:prstGeom prst="wedgeRoundRectCallout">
                <a:avLst>
                  <a:gd name="adj1" fmla="val 1667"/>
                  <a:gd name="adj2" fmla="val 90490"/>
                  <a:gd name="adj3" fmla="val 16667"/>
                </a:avLst>
              </a:prstGeom>
              <a:solidFill>
                <a:schemeClr val="bg1">
                  <a:alpha val="61961"/>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6" name="Group 45"/>
            <p:cNvGrpSpPr/>
            <p:nvPr/>
          </p:nvGrpSpPr>
          <p:grpSpPr>
            <a:xfrm>
              <a:off x="-313655" y="4152189"/>
              <a:ext cx="3431212" cy="356854"/>
              <a:chOff x="6842542" y="3644557"/>
              <a:chExt cx="2697185" cy="607466"/>
            </a:xfrm>
            <a:solidFill>
              <a:srgbClr val="FFFFFF">
                <a:alpha val="56078"/>
              </a:srgbClr>
            </a:solidFill>
            <a:scene3d>
              <a:camera prst="isometricOffAxis1Left"/>
              <a:lightRig rig="threePt" dir="t"/>
            </a:scene3d>
          </p:grpSpPr>
          <p:sp>
            <p:nvSpPr>
              <p:cNvPr id="110" name="Rectangle 109"/>
              <p:cNvSpPr/>
              <p:nvPr/>
            </p:nvSpPr>
            <p:spPr>
              <a:xfrm rot="16200000">
                <a:off x="7909280" y="2577819"/>
                <a:ext cx="563709" cy="2697185"/>
              </a:xfrm>
              <a:prstGeom prst="rect">
                <a:avLst/>
              </a:prstGeom>
              <a:grpFill/>
              <a:ln>
                <a:noFill/>
              </a:ln>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1" name="TextBox 110"/>
              <p:cNvSpPr txBox="1"/>
              <p:nvPr/>
            </p:nvSpPr>
            <p:spPr>
              <a:xfrm>
                <a:off x="6970074" y="3790996"/>
                <a:ext cx="2442121" cy="461027"/>
              </a:xfrm>
              <a:prstGeom prst="rect">
                <a:avLst/>
              </a:prstGeom>
              <a:noFill/>
              <a:sp3d/>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endParaRPr lang="en-US" sz="1400" dirty="0">
                  <a:solidFill>
                    <a:prstClr val="black"/>
                  </a:solidFill>
                  <a:ea typeface="Segoe UI" pitchFamily="34" charset="0"/>
                  <a:cs typeface="Segoe UI" pitchFamily="34" charset="0"/>
                </a:endParaRPr>
              </a:p>
            </p:txBody>
          </p:sp>
        </p:grpSp>
        <p:grpSp>
          <p:nvGrpSpPr>
            <p:cNvPr id="107" name="Group 46"/>
            <p:cNvGrpSpPr/>
            <p:nvPr/>
          </p:nvGrpSpPr>
          <p:grpSpPr>
            <a:xfrm>
              <a:off x="2170646" y="4655784"/>
              <a:ext cx="4139281" cy="326171"/>
              <a:chOff x="6842542" y="3644555"/>
              <a:chExt cx="3892567" cy="563709"/>
            </a:xfrm>
            <a:solidFill>
              <a:schemeClr val="bg1"/>
            </a:solidFill>
          </p:grpSpPr>
          <p:sp>
            <p:nvSpPr>
              <p:cNvPr id="108" name="Rectangle 107"/>
              <p:cNvSpPr/>
              <p:nvPr/>
            </p:nvSpPr>
            <p:spPr>
              <a:xfrm rot="16200000">
                <a:off x="8506971" y="1980126"/>
                <a:ext cx="563709" cy="38925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9" name="TextBox 108"/>
              <p:cNvSpPr txBox="1"/>
              <p:nvPr/>
            </p:nvSpPr>
            <p:spPr>
              <a:xfrm>
                <a:off x="7567764" y="3746165"/>
                <a:ext cx="2442120" cy="420191"/>
              </a:xfrm>
              <a:prstGeom prst="rect">
                <a:avLst/>
              </a:prstGeom>
              <a:grp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200" dirty="0" smtClean="0">
                    <a:solidFill>
                      <a:prstClr val="black"/>
                    </a:solidFill>
                    <a:ea typeface="Segoe UI" pitchFamily="34" charset="0"/>
                    <a:cs typeface="Segoe UI" pitchFamily="34" charset="0"/>
                  </a:rPr>
                  <a:t>FIREWALL</a:t>
                </a:r>
                <a:endParaRPr lang="en-US" sz="1200" dirty="0">
                  <a:solidFill>
                    <a:prstClr val="black"/>
                  </a:solidFill>
                  <a:ea typeface="Segoe UI" pitchFamily="34" charset="0"/>
                  <a:cs typeface="Segoe UI" pitchFamily="34" charset="0"/>
                </a:endParaRPr>
              </a:p>
            </p:txBody>
          </p:sp>
        </p:grpSp>
      </p:grpSp>
      <p:grpSp>
        <p:nvGrpSpPr>
          <p:cNvPr id="146" name="Group 89"/>
          <p:cNvGrpSpPr/>
          <p:nvPr/>
        </p:nvGrpSpPr>
        <p:grpSpPr>
          <a:xfrm>
            <a:off x="2598217" y="2215133"/>
            <a:ext cx="2936623" cy="2905629"/>
            <a:chOff x="2598217" y="2501741"/>
            <a:chExt cx="2936623" cy="2905629"/>
          </a:xfrm>
        </p:grpSpPr>
        <p:cxnSp>
          <p:nvCxnSpPr>
            <p:cNvPr id="147" name="Straight Connector 146"/>
            <p:cNvCxnSpPr/>
            <p:nvPr/>
          </p:nvCxnSpPr>
          <p:spPr>
            <a:xfrm flipV="1">
              <a:off x="2705868" y="2501741"/>
              <a:ext cx="1136831" cy="57076"/>
            </a:xfrm>
            <a:prstGeom prst="line">
              <a:avLst/>
            </a:prstGeom>
            <a:ln w="2222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flipV="1">
              <a:off x="3097710" y="3255474"/>
              <a:ext cx="851609" cy="508417"/>
            </a:xfrm>
            <a:prstGeom prst="line">
              <a:avLst/>
            </a:prstGeom>
            <a:ln w="2222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a:stCxn id="116" idx="0"/>
            </p:cNvCxnSpPr>
            <p:nvPr/>
          </p:nvCxnSpPr>
          <p:spPr>
            <a:xfrm flipV="1">
              <a:off x="2598217" y="3749758"/>
              <a:ext cx="1480297" cy="1571620"/>
            </a:xfrm>
            <a:prstGeom prst="line">
              <a:avLst/>
            </a:prstGeom>
            <a:ln w="2222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flipV="1">
              <a:off x="5433501" y="4373628"/>
              <a:ext cx="101339" cy="1033742"/>
            </a:xfrm>
            <a:prstGeom prst="line">
              <a:avLst/>
            </a:prstGeom>
            <a:ln w="22225">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51" name="Group 94"/>
          <p:cNvGrpSpPr/>
          <p:nvPr/>
        </p:nvGrpSpPr>
        <p:grpSpPr>
          <a:xfrm>
            <a:off x="4289292" y="1888819"/>
            <a:ext cx="4369994" cy="1519056"/>
            <a:chOff x="5262748" y="1459532"/>
            <a:chExt cx="4369994" cy="1519056"/>
          </a:xfrm>
        </p:grpSpPr>
        <p:sp>
          <p:nvSpPr>
            <p:cNvPr id="153" name="TextBox 152"/>
            <p:cNvSpPr txBox="1"/>
            <p:nvPr/>
          </p:nvSpPr>
          <p:spPr>
            <a:xfrm>
              <a:off x="5262748" y="1459532"/>
              <a:ext cx="4369994" cy="272382"/>
            </a:xfrm>
            <a:prstGeom prst="rect">
              <a:avLst/>
            </a:prstGeom>
            <a:noFill/>
          </p:spPr>
          <p:txBody>
            <a:bodyPr wrap="square" rtlCol="0">
              <a:spAutoFit/>
            </a:bodyPr>
            <a:lstStyle/>
            <a:p>
              <a:pPr marL="0" lvl="1" algn="ctr" fontAlgn="base">
                <a:lnSpc>
                  <a:spcPct val="90000"/>
                </a:lnSpc>
                <a:spcBef>
                  <a:spcPts val="200"/>
                </a:spcBef>
                <a:spcAft>
                  <a:spcPts val="400"/>
                </a:spcAft>
                <a:buClr>
                  <a:srgbClr val="FFFFFF"/>
                </a:buClr>
                <a:buSzPct val="90000"/>
                <a:tabLst>
                  <a:tab pos="630238" algn="l"/>
                </a:tabLst>
                <a:defRPr/>
              </a:pPr>
              <a:r>
                <a:rPr lang="en-US" sz="1300" spc="-50" dirty="0">
                  <a:solidFill>
                    <a:srgbClr val="F2F2F2"/>
                  </a:solidFill>
                </a:rPr>
                <a:t>Microsoft VDI: Powered by Remote Desktop Services (RDS)</a:t>
              </a:r>
            </a:p>
          </p:txBody>
        </p:sp>
        <p:pic>
          <p:nvPicPr>
            <p:cNvPr id="154" name="Picture 153"/>
            <p:cNvPicPr>
              <a:picLocks noChangeAspect="1"/>
            </p:cNvPicPr>
            <p:nvPr/>
          </p:nvPicPr>
          <p:blipFill rotWithShape="1">
            <a:blip r:embed="rId5" cstate="print">
              <a:extLst>
                <a:ext uri="{28A0092B-C50C-407E-A947-70E740481C1C}">
                  <a14:useLocalDpi xmlns:a14="http://schemas.microsoft.com/office/drawing/2010/main" val="0"/>
                </a:ext>
              </a:extLst>
            </a:blip>
            <a:srcRect l="67536"/>
            <a:stretch/>
          </p:blipFill>
          <p:spPr>
            <a:xfrm>
              <a:off x="5311971" y="1971886"/>
              <a:ext cx="504418" cy="1006702"/>
            </a:xfrm>
            <a:prstGeom prst="rect">
              <a:avLst/>
            </a:prstGeom>
          </p:spPr>
        </p:pic>
      </p:grpSp>
      <p:sp>
        <p:nvSpPr>
          <p:cNvPr id="155" name="Rectangle 154"/>
          <p:cNvSpPr/>
          <p:nvPr/>
        </p:nvSpPr>
        <p:spPr>
          <a:xfrm>
            <a:off x="4219998" y="3530781"/>
            <a:ext cx="4362816" cy="258532"/>
          </a:xfrm>
          <a:prstGeom prst="rect">
            <a:avLst/>
          </a:prstGeom>
          <a:noFill/>
        </p:spPr>
        <p:txBody>
          <a:bodyPr wrap="square">
            <a:spAutoFit/>
          </a:bodyPr>
          <a:lstStyle/>
          <a:p>
            <a:pPr marL="0" lvl="1" algn="ctr" fontAlgn="base">
              <a:lnSpc>
                <a:spcPct val="90000"/>
              </a:lnSpc>
              <a:spcBef>
                <a:spcPts val="200"/>
              </a:spcBef>
              <a:spcAft>
                <a:spcPts val="400"/>
              </a:spcAft>
              <a:buClr>
                <a:srgbClr val="FFFFFF"/>
              </a:buClr>
              <a:buSzPct val="90000"/>
              <a:tabLst>
                <a:tab pos="630238" algn="l"/>
              </a:tabLst>
              <a:defRPr/>
            </a:pPr>
            <a:r>
              <a:rPr lang="en-US" sz="1200" spc="-50" dirty="0">
                <a:solidFill>
                  <a:srgbClr val="F2F2F2"/>
                </a:solidFill>
              </a:rPr>
              <a:t>1 </a:t>
            </a:r>
            <a:r>
              <a:rPr lang="en-US" sz="1200" spc="-50" dirty="0" smtClean="0">
                <a:solidFill>
                  <a:srgbClr val="F2F2F2"/>
                </a:solidFill>
              </a:rPr>
              <a:t>platform | 1 experience | 3 </a:t>
            </a:r>
            <a:r>
              <a:rPr lang="en-US" sz="1200" spc="-50" dirty="0">
                <a:solidFill>
                  <a:srgbClr val="F2F2F2"/>
                </a:solidFill>
              </a:rPr>
              <a:t>deployment choices</a:t>
            </a:r>
          </a:p>
        </p:txBody>
      </p:sp>
      <p:pic>
        <p:nvPicPr>
          <p:cNvPr id="156" name="Picture 15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295204" y="3878891"/>
            <a:ext cx="270417" cy="209573"/>
          </a:xfrm>
          <a:prstGeom prst="rect">
            <a:avLst/>
          </a:prstGeom>
        </p:spPr>
      </p:pic>
      <p:grpSp>
        <p:nvGrpSpPr>
          <p:cNvPr id="157" name="Group 100"/>
          <p:cNvGrpSpPr/>
          <p:nvPr/>
        </p:nvGrpSpPr>
        <p:grpSpPr>
          <a:xfrm>
            <a:off x="3949319" y="2114659"/>
            <a:ext cx="244222" cy="226547"/>
            <a:chOff x="6071680" y="2119660"/>
            <a:chExt cx="840091" cy="655606"/>
          </a:xfrm>
        </p:grpSpPr>
        <p:sp>
          <p:nvSpPr>
            <p:cNvPr id="158" name="Round Same Side Corner Rectangle 13335"/>
            <p:cNvSpPr/>
            <p:nvPr/>
          </p:nvSpPr>
          <p:spPr>
            <a:xfrm>
              <a:off x="6071680" y="2410422"/>
              <a:ext cx="202844" cy="311901"/>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9" name="Round Same Side Corner Rectangle 13335"/>
            <p:cNvSpPr/>
            <p:nvPr/>
          </p:nvSpPr>
          <p:spPr>
            <a:xfrm>
              <a:off x="6241757" y="2318612"/>
              <a:ext cx="269985" cy="456654"/>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0" name="Rounded Rectangular Callout 159"/>
            <p:cNvSpPr/>
            <p:nvPr/>
          </p:nvSpPr>
          <p:spPr>
            <a:xfrm>
              <a:off x="6525133" y="2119660"/>
              <a:ext cx="386638" cy="282549"/>
            </a:xfrm>
            <a:prstGeom prst="wedgeRoundRectCallout">
              <a:avLst>
                <a:gd name="adj1" fmla="val 1667"/>
                <a:gd name="adj2" fmla="val 90490"/>
                <a:gd name="adj3" fmla="val 16667"/>
              </a:avLst>
            </a:prstGeom>
            <a:solidFill>
              <a:schemeClr val="bg1">
                <a:alpha val="6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161" name="Picture 160"/>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008288" y="2830637"/>
            <a:ext cx="202670" cy="216003"/>
          </a:xfrm>
          <a:prstGeom prst="rect">
            <a:avLst/>
          </a:prstGeom>
        </p:spPr>
      </p:pic>
      <p:pic>
        <p:nvPicPr>
          <p:cNvPr id="162"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09046" y="3571150"/>
            <a:ext cx="231240" cy="230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63" name="Group 106"/>
          <p:cNvGrpSpPr/>
          <p:nvPr/>
        </p:nvGrpSpPr>
        <p:grpSpPr>
          <a:xfrm>
            <a:off x="4838362" y="2212227"/>
            <a:ext cx="1009679" cy="1231044"/>
            <a:chOff x="6006448" y="1816151"/>
            <a:chExt cx="1009679" cy="1231044"/>
          </a:xfrm>
        </p:grpSpPr>
        <p:grpSp>
          <p:nvGrpSpPr>
            <p:cNvPr id="164" name="Group 107"/>
            <p:cNvGrpSpPr/>
            <p:nvPr/>
          </p:nvGrpSpPr>
          <p:grpSpPr>
            <a:xfrm>
              <a:off x="6006448" y="1816151"/>
              <a:ext cx="1009679" cy="1147910"/>
              <a:chOff x="5994091" y="1816151"/>
              <a:chExt cx="1009679" cy="1147910"/>
            </a:xfrm>
          </p:grpSpPr>
          <p:grpSp>
            <p:nvGrpSpPr>
              <p:cNvPr id="169" name="Group 112"/>
              <p:cNvGrpSpPr/>
              <p:nvPr/>
            </p:nvGrpSpPr>
            <p:grpSpPr>
              <a:xfrm>
                <a:off x="5994091" y="1816151"/>
                <a:ext cx="924243" cy="1147910"/>
                <a:chOff x="6428429" y="1280591"/>
                <a:chExt cx="924243" cy="1147910"/>
              </a:xfrm>
            </p:grpSpPr>
            <p:sp>
              <p:nvSpPr>
                <p:cNvPr id="175" name="TextBox 174"/>
                <p:cNvSpPr txBox="1"/>
                <p:nvPr/>
              </p:nvSpPr>
              <p:spPr>
                <a:xfrm>
                  <a:off x="6428429" y="1280591"/>
                  <a:ext cx="924243" cy="424732"/>
                </a:xfrm>
                <a:prstGeom prst="rect">
                  <a:avLst/>
                </a:prstGeom>
                <a:noFill/>
                <a:ln>
                  <a:noFill/>
                </a:ln>
              </p:spPr>
              <p:txBody>
                <a:bodyPr wrap="square" rtlCol="0">
                  <a:spAutoFit/>
                </a:bodyPr>
                <a:lstStyle/>
                <a:p>
                  <a:pPr marL="0" lvl="1" algn="ctr" fontAlgn="base">
                    <a:lnSpc>
                      <a:spcPct val="90000"/>
                    </a:lnSpc>
                    <a:spcBef>
                      <a:spcPts val="200"/>
                    </a:spcBef>
                    <a:spcAft>
                      <a:spcPts val="400"/>
                    </a:spcAft>
                    <a:buClr>
                      <a:srgbClr val="FFFFFF"/>
                    </a:buClr>
                    <a:buSzPct val="90000"/>
                    <a:tabLst>
                      <a:tab pos="630238" algn="l"/>
                    </a:tabLst>
                    <a:defRPr/>
                  </a:pPr>
                  <a:r>
                    <a:rPr lang="en-US" sz="1200" spc="-50" dirty="0">
                      <a:solidFill>
                        <a:srgbClr val="F2F2F2"/>
                      </a:solidFill>
                    </a:rPr>
                    <a:t>Desktop Sessions</a:t>
                  </a:r>
                </a:p>
              </p:txBody>
            </p:sp>
            <p:cxnSp>
              <p:nvCxnSpPr>
                <p:cNvPr id="176" name="Straight Connector 175"/>
                <p:cNvCxnSpPr/>
                <p:nvPr/>
              </p:nvCxnSpPr>
              <p:spPr>
                <a:xfrm>
                  <a:off x="6759534" y="1900881"/>
                  <a:ext cx="191106" cy="89289"/>
                </a:xfrm>
                <a:prstGeom prst="line">
                  <a:avLst/>
                </a:prstGeom>
                <a:ln w="22225">
                  <a:noFill/>
                  <a:prstDash val="sysDash"/>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6757243" y="2116883"/>
                  <a:ext cx="144127" cy="0"/>
                </a:xfrm>
                <a:prstGeom prst="line">
                  <a:avLst/>
                </a:prstGeom>
                <a:ln w="22225">
                  <a:noFill/>
                  <a:prstDash val="sysDash"/>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flipV="1">
                  <a:off x="6771740" y="2272609"/>
                  <a:ext cx="176056" cy="155892"/>
                </a:xfrm>
                <a:prstGeom prst="line">
                  <a:avLst/>
                </a:prstGeom>
                <a:ln w="22225">
                  <a:noFill/>
                  <a:prstDash val="sysDash"/>
                </a:ln>
              </p:spPr>
              <p:style>
                <a:lnRef idx="1">
                  <a:schemeClr val="accent1"/>
                </a:lnRef>
                <a:fillRef idx="0">
                  <a:schemeClr val="accent1"/>
                </a:fillRef>
                <a:effectRef idx="0">
                  <a:schemeClr val="accent1"/>
                </a:effectRef>
                <a:fontRef idx="minor">
                  <a:schemeClr val="tx1"/>
                </a:fontRef>
              </p:style>
            </p:cxnSp>
          </p:grpSp>
          <p:grpSp>
            <p:nvGrpSpPr>
              <p:cNvPr id="170" name="Group 105"/>
              <p:cNvGrpSpPr/>
              <p:nvPr/>
            </p:nvGrpSpPr>
            <p:grpSpPr>
              <a:xfrm>
                <a:off x="6513457" y="2377720"/>
                <a:ext cx="490313" cy="480622"/>
                <a:chOff x="-259080" y="-1950720"/>
                <a:chExt cx="1181062" cy="1066800"/>
              </a:xfrm>
            </p:grpSpPr>
            <p:sp>
              <p:nvSpPr>
                <p:cNvPr id="171" name="Rectangle 170"/>
                <p:cNvSpPr/>
                <p:nvPr/>
              </p:nvSpPr>
              <p:spPr>
                <a:xfrm>
                  <a:off x="-259080" y="-1950720"/>
                  <a:ext cx="1181062" cy="1066800"/>
                </a:xfrm>
                <a:prstGeom prst="rect">
                  <a:avLst/>
                </a:prstGeom>
                <a:solidFill>
                  <a:srgbClr val="FFFFFF">
                    <a:alpha val="14118"/>
                  </a:srgbClr>
                </a:solidFill>
                <a:ln w="158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72" name="Desktop icon"/>
                <p:cNvGrpSpPr/>
                <p:nvPr/>
              </p:nvGrpSpPr>
              <p:grpSpPr>
                <a:xfrm>
                  <a:off x="-50944" y="-1779142"/>
                  <a:ext cx="826721" cy="689850"/>
                  <a:chOff x="381901" y="197080"/>
                  <a:chExt cx="715576" cy="447947"/>
                </a:xfrm>
                <a:solidFill>
                  <a:schemeClr val="bg2"/>
                </a:solidFill>
              </p:grpSpPr>
              <p:sp>
                <p:nvSpPr>
                  <p:cNvPr id="173" name="Freeform 172"/>
                  <p:cNvSpPr>
                    <a:spLocks noEditPoints="1"/>
                  </p:cNvSpPr>
                  <p:nvPr/>
                </p:nvSpPr>
                <p:spPr bwMode="auto">
                  <a:xfrm>
                    <a:off x="381901" y="197080"/>
                    <a:ext cx="222074" cy="44794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74" name="Freeform 94"/>
                  <p:cNvSpPr>
                    <a:spLocks noEditPoints="1"/>
                  </p:cNvSpPr>
                  <p:nvPr/>
                </p:nvSpPr>
                <p:spPr bwMode="auto">
                  <a:xfrm>
                    <a:off x="645734" y="288188"/>
                    <a:ext cx="451743" cy="356839"/>
                  </a:xfrm>
                  <a:custGeom>
                    <a:avLst/>
                    <a:gdLst/>
                    <a:ahLst/>
                    <a:cxnLst>
                      <a:cxn ang="0">
                        <a:pos x="523" y="4"/>
                      </a:cxn>
                      <a:cxn ang="0">
                        <a:pos x="19" y="3"/>
                      </a:cxn>
                      <a:cxn ang="0">
                        <a:pos x="2" y="21"/>
                      </a:cxn>
                      <a:cxn ang="0">
                        <a:pos x="6" y="382"/>
                      </a:cxn>
                      <a:cxn ang="0">
                        <a:pos x="23" y="399"/>
                      </a:cxn>
                      <a:cxn ang="0">
                        <a:pos x="185" y="403"/>
                      </a:cxn>
                      <a:cxn ang="0">
                        <a:pos x="186" y="428"/>
                      </a:cxn>
                      <a:cxn ang="0">
                        <a:pos x="367" y="427"/>
                      </a:cxn>
                      <a:cxn ang="0">
                        <a:pos x="367" y="403"/>
                      </a:cxn>
                      <a:cxn ang="0">
                        <a:pos x="520" y="399"/>
                      </a:cxn>
                      <a:cxn ang="0">
                        <a:pos x="537" y="381"/>
                      </a:cxn>
                      <a:cxn ang="0">
                        <a:pos x="540" y="21"/>
                      </a:cxn>
                      <a:cxn ang="0">
                        <a:pos x="523" y="4"/>
                      </a:cxn>
                      <a:cxn ang="0">
                        <a:pos x="508" y="356"/>
                      </a:cxn>
                      <a:cxn ang="0">
                        <a:pos x="494" y="371"/>
                      </a:cxn>
                      <a:cxn ang="0">
                        <a:pos x="49" y="371"/>
                      </a:cxn>
                      <a:cxn ang="0">
                        <a:pos x="35" y="357"/>
                      </a:cxn>
                      <a:cxn ang="0">
                        <a:pos x="32" y="48"/>
                      </a:cxn>
                      <a:cxn ang="0">
                        <a:pos x="47" y="33"/>
                      </a:cxn>
                      <a:cxn ang="0">
                        <a:pos x="496" y="33"/>
                      </a:cxn>
                      <a:cxn ang="0">
                        <a:pos x="511" y="48"/>
                      </a:cxn>
                      <a:cxn ang="0">
                        <a:pos x="508" y="356"/>
                      </a:cxn>
                    </a:cxnLst>
                    <a:rect l="0" t="0" r="r" b="b"/>
                    <a:pathLst>
                      <a:path w="543" h="428">
                        <a:moveTo>
                          <a:pt x="523" y="4"/>
                        </a:moveTo>
                        <a:cubicBezTo>
                          <a:pt x="357" y="0"/>
                          <a:pt x="186" y="0"/>
                          <a:pt x="19" y="3"/>
                        </a:cubicBezTo>
                        <a:cubicBezTo>
                          <a:pt x="10" y="4"/>
                          <a:pt x="3" y="11"/>
                          <a:pt x="2" y="21"/>
                        </a:cubicBezTo>
                        <a:cubicBezTo>
                          <a:pt x="0" y="142"/>
                          <a:pt x="1" y="264"/>
                          <a:pt x="6" y="382"/>
                        </a:cubicBezTo>
                        <a:cubicBezTo>
                          <a:pt x="6" y="391"/>
                          <a:pt x="14" y="399"/>
                          <a:pt x="23" y="399"/>
                        </a:cubicBezTo>
                        <a:cubicBezTo>
                          <a:pt x="76" y="401"/>
                          <a:pt x="130" y="402"/>
                          <a:pt x="185" y="403"/>
                        </a:cubicBezTo>
                        <a:cubicBezTo>
                          <a:pt x="185" y="411"/>
                          <a:pt x="186" y="419"/>
                          <a:pt x="186" y="428"/>
                        </a:cubicBezTo>
                        <a:cubicBezTo>
                          <a:pt x="246" y="428"/>
                          <a:pt x="307" y="428"/>
                          <a:pt x="367" y="427"/>
                        </a:cubicBezTo>
                        <a:cubicBezTo>
                          <a:pt x="367" y="419"/>
                          <a:pt x="367" y="411"/>
                          <a:pt x="367" y="403"/>
                        </a:cubicBezTo>
                        <a:cubicBezTo>
                          <a:pt x="419" y="402"/>
                          <a:pt x="470" y="401"/>
                          <a:pt x="520" y="399"/>
                        </a:cubicBezTo>
                        <a:cubicBezTo>
                          <a:pt x="529" y="398"/>
                          <a:pt x="537" y="391"/>
                          <a:pt x="537" y="381"/>
                        </a:cubicBezTo>
                        <a:cubicBezTo>
                          <a:pt x="542" y="263"/>
                          <a:pt x="543" y="142"/>
                          <a:pt x="540" y="21"/>
                        </a:cubicBezTo>
                        <a:cubicBezTo>
                          <a:pt x="540" y="12"/>
                          <a:pt x="533" y="4"/>
                          <a:pt x="523" y="4"/>
                        </a:cubicBezTo>
                        <a:close/>
                        <a:moveTo>
                          <a:pt x="508" y="356"/>
                        </a:moveTo>
                        <a:cubicBezTo>
                          <a:pt x="508" y="364"/>
                          <a:pt x="501" y="371"/>
                          <a:pt x="494" y="371"/>
                        </a:cubicBezTo>
                        <a:cubicBezTo>
                          <a:pt x="347" y="376"/>
                          <a:pt x="197" y="376"/>
                          <a:pt x="49" y="371"/>
                        </a:cubicBezTo>
                        <a:cubicBezTo>
                          <a:pt x="41" y="371"/>
                          <a:pt x="35" y="365"/>
                          <a:pt x="35" y="357"/>
                        </a:cubicBezTo>
                        <a:cubicBezTo>
                          <a:pt x="32" y="255"/>
                          <a:pt x="31" y="151"/>
                          <a:pt x="32" y="48"/>
                        </a:cubicBezTo>
                        <a:cubicBezTo>
                          <a:pt x="32" y="39"/>
                          <a:pt x="39" y="33"/>
                          <a:pt x="47" y="33"/>
                        </a:cubicBezTo>
                        <a:cubicBezTo>
                          <a:pt x="196" y="30"/>
                          <a:pt x="348" y="30"/>
                          <a:pt x="496" y="33"/>
                        </a:cubicBezTo>
                        <a:cubicBezTo>
                          <a:pt x="504" y="33"/>
                          <a:pt x="511" y="40"/>
                          <a:pt x="511" y="48"/>
                        </a:cubicBezTo>
                        <a:cubicBezTo>
                          <a:pt x="512" y="151"/>
                          <a:pt x="511" y="255"/>
                          <a:pt x="508" y="35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grpSp>
        <p:sp>
          <p:nvSpPr>
            <p:cNvPr id="165" name="Round Same Side Corner Rectangle 13335"/>
            <p:cNvSpPr/>
            <p:nvPr/>
          </p:nvSpPr>
          <p:spPr>
            <a:xfrm>
              <a:off x="6118306" y="2247038"/>
              <a:ext cx="158572" cy="198482"/>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6" name="Round Same Side Corner Rectangle 13335"/>
            <p:cNvSpPr/>
            <p:nvPr/>
          </p:nvSpPr>
          <p:spPr>
            <a:xfrm>
              <a:off x="6118306" y="2541938"/>
              <a:ext cx="158572" cy="198482"/>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7" name="Round Same Side Corner Rectangle 13335"/>
            <p:cNvSpPr/>
            <p:nvPr/>
          </p:nvSpPr>
          <p:spPr>
            <a:xfrm>
              <a:off x="6118306" y="2848713"/>
              <a:ext cx="158572" cy="198482"/>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79" name="Group 122"/>
          <p:cNvGrpSpPr/>
          <p:nvPr/>
        </p:nvGrpSpPr>
        <p:grpSpPr>
          <a:xfrm>
            <a:off x="6045822" y="2234834"/>
            <a:ext cx="1111924" cy="1140818"/>
            <a:chOff x="7300407" y="1826401"/>
            <a:chExt cx="1111924" cy="1140818"/>
          </a:xfrm>
        </p:grpSpPr>
        <p:grpSp>
          <p:nvGrpSpPr>
            <p:cNvPr id="180" name="Group 123"/>
            <p:cNvGrpSpPr/>
            <p:nvPr/>
          </p:nvGrpSpPr>
          <p:grpSpPr>
            <a:xfrm>
              <a:off x="7466597" y="1826401"/>
              <a:ext cx="945734" cy="1140818"/>
              <a:chOff x="7491311" y="1826401"/>
              <a:chExt cx="945734" cy="1140818"/>
            </a:xfrm>
          </p:grpSpPr>
          <p:grpSp>
            <p:nvGrpSpPr>
              <p:cNvPr id="184" name="Group 127"/>
              <p:cNvGrpSpPr/>
              <p:nvPr/>
            </p:nvGrpSpPr>
            <p:grpSpPr>
              <a:xfrm>
                <a:off x="7491311" y="1826401"/>
                <a:ext cx="924243" cy="1091425"/>
                <a:chOff x="7405371" y="1306607"/>
                <a:chExt cx="924243" cy="1091425"/>
              </a:xfrm>
            </p:grpSpPr>
            <p:sp>
              <p:nvSpPr>
                <p:cNvPr id="202" name="TextBox 201"/>
                <p:cNvSpPr txBox="1"/>
                <p:nvPr/>
              </p:nvSpPr>
              <p:spPr>
                <a:xfrm>
                  <a:off x="7405371" y="1306607"/>
                  <a:ext cx="924243" cy="424732"/>
                </a:xfrm>
                <a:prstGeom prst="rect">
                  <a:avLst/>
                </a:prstGeom>
                <a:noFill/>
                <a:ln>
                  <a:noFill/>
                </a:ln>
              </p:spPr>
              <p:txBody>
                <a:bodyPr wrap="square" rtlCol="0">
                  <a:spAutoFit/>
                </a:bodyPr>
                <a:lstStyle/>
                <a:p>
                  <a:pPr marL="0" lvl="1" algn="ctr" fontAlgn="base">
                    <a:lnSpc>
                      <a:spcPct val="90000"/>
                    </a:lnSpc>
                    <a:spcBef>
                      <a:spcPts val="200"/>
                    </a:spcBef>
                    <a:spcAft>
                      <a:spcPts val="400"/>
                    </a:spcAft>
                    <a:buClr>
                      <a:srgbClr val="FFFFFF"/>
                    </a:buClr>
                    <a:buSzPct val="90000"/>
                    <a:tabLst>
                      <a:tab pos="630238" algn="l"/>
                    </a:tabLst>
                    <a:defRPr/>
                  </a:pPr>
                  <a:r>
                    <a:rPr lang="en-US" sz="1200" spc="-50" dirty="0">
                      <a:solidFill>
                        <a:srgbClr val="F2F2F2"/>
                      </a:solidFill>
                    </a:rPr>
                    <a:t>Pooled </a:t>
                  </a:r>
                  <a:r>
                    <a:rPr lang="en-US" sz="1200" spc="-50" dirty="0" smtClean="0">
                      <a:solidFill>
                        <a:srgbClr val="F2F2F2"/>
                      </a:solidFill>
                    </a:rPr>
                    <a:t/>
                  </a:r>
                  <a:br>
                    <a:rPr lang="en-US" sz="1200" spc="-50" dirty="0" smtClean="0">
                      <a:solidFill>
                        <a:srgbClr val="F2F2F2"/>
                      </a:solidFill>
                    </a:rPr>
                  </a:br>
                  <a:r>
                    <a:rPr lang="en-US" sz="1200" spc="-50" dirty="0" smtClean="0">
                      <a:solidFill>
                        <a:srgbClr val="F2F2F2"/>
                      </a:solidFill>
                    </a:rPr>
                    <a:t>VMs</a:t>
                  </a:r>
                  <a:endParaRPr lang="en-US" sz="1200" spc="-50" dirty="0">
                    <a:solidFill>
                      <a:srgbClr val="F2F2F2"/>
                    </a:solidFill>
                  </a:endParaRPr>
                </a:p>
              </p:txBody>
            </p:sp>
            <p:cxnSp>
              <p:nvCxnSpPr>
                <p:cNvPr id="203" name="Straight Connector 202"/>
                <p:cNvCxnSpPr/>
                <p:nvPr/>
              </p:nvCxnSpPr>
              <p:spPr>
                <a:xfrm>
                  <a:off x="7416556" y="1965319"/>
                  <a:ext cx="106813" cy="84420"/>
                </a:xfrm>
                <a:prstGeom prst="line">
                  <a:avLst/>
                </a:prstGeom>
                <a:ln w="22225">
                  <a:noFill/>
                  <a:prstDash val="sysDash"/>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flipV="1">
                  <a:off x="7416556" y="2290494"/>
                  <a:ext cx="107794" cy="107538"/>
                </a:xfrm>
                <a:prstGeom prst="line">
                  <a:avLst/>
                </a:prstGeom>
                <a:ln w="22225">
                  <a:noFill/>
                  <a:prstDash val="sysDash"/>
                </a:ln>
              </p:spPr>
              <p:style>
                <a:lnRef idx="1">
                  <a:schemeClr val="accent1"/>
                </a:lnRef>
                <a:fillRef idx="0">
                  <a:schemeClr val="accent1"/>
                </a:fillRef>
                <a:effectRef idx="0">
                  <a:schemeClr val="accent1"/>
                </a:effectRef>
                <a:fontRef idx="minor">
                  <a:schemeClr val="tx1"/>
                </a:fontRef>
              </p:style>
            </p:cxnSp>
          </p:grpSp>
          <p:grpSp>
            <p:nvGrpSpPr>
              <p:cNvPr id="185" name="Group 128"/>
              <p:cNvGrpSpPr/>
              <p:nvPr/>
            </p:nvGrpSpPr>
            <p:grpSpPr>
              <a:xfrm>
                <a:off x="7672071" y="2314736"/>
                <a:ext cx="764974" cy="652483"/>
                <a:chOff x="10183258" y="2585192"/>
                <a:chExt cx="837038" cy="709253"/>
              </a:xfrm>
            </p:grpSpPr>
            <p:grpSp>
              <p:nvGrpSpPr>
                <p:cNvPr id="186" name="Group 105"/>
                <p:cNvGrpSpPr/>
                <p:nvPr/>
              </p:nvGrpSpPr>
              <p:grpSpPr>
                <a:xfrm>
                  <a:off x="10337184" y="2736536"/>
                  <a:ext cx="257874" cy="210521"/>
                  <a:chOff x="-259082" y="-1950720"/>
                  <a:chExt cx="1181061" cy="1066800"/>
                </a:xfrm>
              </p:grpSpPr>
              <p:sp>
                <p:nvSpPr>
                  <p:cNvPr id="198" name="Rectangle 197"/>
                  <p:cNvSpPr/>
                  <p:nvPr/>
                </p:nvSpPr>
                <p:spPr>
                  <a:xfrm>
                    <a:off x="-259082" y="-1950720"/>
                    <a:ext cx="1181061" cy="1066800"/>
                  </a:xfrm>
                  <a:prstGeom prst="rect">
                    <a:avLst/>
                  </a:prstGeom>
                  <a:solidFill>
                    <a:srgbClr val="FFFFFF">
                      <a:alpha val="14118"/>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99" name="Desktop icon"/>
                  <p:cNvGrpSpPr/>
                  <p:nvPr/>
                </p:nvGrpSpPr>
                <p:grpSpPr>
                  <a:xfrm>
                    <a:off x="-50944" y="-1779142"/>
                    <a:ext cx="826721" cy="689850"/>
                    <a:chOff x="381901" y="197080"/>
                    <a:chExt cx="715576" cy="447947"/>
                  </a:xfrm>
                  <a:solidFill>
                    <a:schemeClr val="bg2"/>
                  </a:solidFill>
                </p:grpSpPr>
                <p:sp>
                  <p:nvSpPr>
                    <p:cNvPr id="200" name="Freeform 199"/>
                    <p:cNvSpPr>
                      <a:spLocks noEditPoints="1"/>
                    </p:cNvSpPr>
                    <p:nvPr/>
                  </p:nvSpPr>
                  <p:spPr bwMode="auto">
                    <a:xfrm>
                      <a:off x="381901" y="197080"/>
                      <a:ext cx="222074" cy="44794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201" name="Freeform 94"/>
                    <p:cNvSpPr>
                      <a:spLocks noEditPoints="1"/>
                    </p:cNvSpPr>
                    <p:nvPr/>
                  </p:nvSpPr>
                  <p:spPr bwMode="auto">
                    <a:xfrm>
                      <a:off x="645734" y="288188"/>
                      <a:ext cx="451743" cy="356839"/>
                    </a:xfrm>
                    <a:custGeom>
                      <a:avLst/>
                      <a:gdLst/>
                      <a:ahLst/>
                      <a:cxnLst>
                        <a:cxn ang="0">
                          <a:pos x="523" y="4"/>
                        </a:cxn>
                        <a:cxn ang="0">
                          <a:pos x="19" y="3"/>
                        </a:cxn>
                        <a:cxn ang="0">
                          <a:pos x="2" y="21"/>
                        </a:cxn>
                        <a:cxn ang="0">
                          <a:pos x="6" y="382"/>
                        </a:cxn>
                        <a:cxn ang="0">
                          <a:pos x="23" y="399"/>
                        </a:cxn>
                        <a:cxn ang="0">
                          <a:pos x="185" y="403"/>
                        </a:cxn>
                        <a:cxn ang="0">
                          <a:pos x="186" y="428"/>
                        </a:cxn>
                        <a:cxn ang="0">
                          <a:pos x="367" y="427"/>
                        </a:cxn>
                        <a:cxn ang="0">
                          <a:pos x="367" y="403"/>
                        </a:cxn>
                        <a:cxn ang="0">
                          <a:pos x="520" y="399"/>
                        </a:cxn>
                        <a:cxn ang="0">
                          <a:pos x="537" y="381"/>
                        </a:cxn>
                        <a:cxn ang="0">
                          <a:pos x="540" y="21"/>
                        </a:cxn>
                        <a:cxn ang="0">
                          <a:pos x="523" y="4"/>
                        </a:cxn>
                        <a:cxn ang="0">
                          <a:pos x="508" y="356"/>
                        </a:cxn>
                        <a:cxn ang="0">
                          <a:pos x="494" y="371"/>
                        </a:cxn>
                        <a:cxn ang="0">
                          <a:pos x="49" y="371"/>
                        </a:cxn>
                        <a:cxn ang="0">
                          <a:pos x="35" y="357"/>
                        </a:cxn>
                        <a:cxn ang="0">
                          <a:pos x="32" y="48"/>
                        </a:cxn>
                        <a:cxn ang="0">
                          <a:pos x="47" y="33"/>
                        </a:cxn>
                        <a:cxn ang="0">
                          <a:pos x="496" y="33"/>
                        </a:cxn>
                        <a:cxn ang="0">
                          <a:pos x="511" y="48"/>
                        </a:cxn>
                        <a:cxn ang="0">
                          <a:pos x="508" y="356"/>
                        </a:cxn>
                      </a:cxnLst>
                      <a:rect l="0" t="0" r="r" b="b"/>
                      <a:pathLst>
                        <a:path w="543" h="428">
                          <a:moveTo>
                            <a:pt x="523" y="4"/>
                          </a:moveTo>
                          <a:cubicBezTo>
                            <a:pt x="357" y="0"/>
                            <a:pt x="186" y="0"/>
                            <a:pt x="19" y="3"/>
                          </a:cubicBezTo>
                          <a:cubicBezTo>
                            <a:pt x="10" y="4"/>
                            <a:pt x="3" y="11"/>
                            <a:pt x="2" y="21"/>
                          </a:cubicBezTo>
                          <a:cubicBezTo>
                            <a:pt x="0" y="142"/>
                            <a:pt x="1" y="264"/>
                            <a:pt x="6" y="382"/>
                          </a:cubicBezTo>
                          <a:cubicBezTo>
                            <a:pt x="6" y="391"/>
                            <a:pt x="14" y="399"/>
                            <a:pt x="23" y="399"/>
                          </a:cubicBezTo>
                          <a:cubicBezTo>
                            <a:pt x="76" y="401"/>
                            <a:pt x="130" y="402"/>
                            <a:pt x="185" y="403"/>
                          </a:cubicBezTo>
                          <a:cubicBezTo>
                            <a:pt x="185" y="411"/>
                            <a:pt x="186" y="419"/>
                            <a:pt x="186" y="428"/>
                          </a:cubicBezTo>
                          <a:cubicBezTo>
                            <a:pt x="246" y="428"/>
                            <a:pt x="307" y="428"/>
                            <a:pt x="367" y="427"/>
                          </a:cubicBezTo>
                          <a:cubicBezTo>
                            <a:pt x="367" y="419"/>
                            <a:pt x="367" y="411"/>
                            <a:pt x="367" y="403"/>
                          </a:cubicBezTo>
                          <a:cubicBezTo>
                            <a:pt x="419" y="402"/>
                            <a:pt x="470" y="401"/>
                            <a:pt x="520" y="399"/>
                          </a:cubicBezTo>
                          <a:cubicBezTo>
                            <a:pt x="529" y="398"/>
                            <a:pt x="537" y="391"/>
                            <a:pt x="537" y="381"/>
                          </a:cubicBezTo>
                          <a:cubicBezTo>
                            <a:pt x="542" y="263"/>
                            <a:pt x="543" y="142"/>
                            <a:pt x="540" y="21"/>
                          </a:cubicBezTo>
                          <a:cubicBezTo>
                            <a:pt x="540" y="12"/>
                            <a:pt x="533" y="4"/>
                            <a:pt x="523" y="4"/>
                          </a:cubicBezTo>
                          <a:close/>
                          <a:moveTo>
                            <a:pt x="508" y="356"/>
                          </a:moveTo>
                          <a:cubicBezTo>
                            <a:pt x="508" y="364"/>
                            <a:pt x="501" y="371"/>
                            <a:pt x="494" y="371"/>
                          </a:cubicBezTo>
                          <a:cubicBezTo>
                            <a:pt x="347" y="376"/>
                            <a:pt x="197" y="376"/>
                            <a:pt x="49" y="371"/>
                          </a:cubicBezTo>
                          <a:cubicBezTo>
                            <a:pt x="41" y="371"/>
                            <a:pt x="35" y="365"/>
                            <a:pt x="35" y="357"/>
                          </a:cubicBezTo>
                          <a:cubicBezTo>
                            <a:pt x="32" y="255"/>
                            <a:pt x="31" y="151"/>
                            <a:pt x="32" y="48"/>
                          </a:cubicBezTo>
                          <a:cubicBezTo>
                            <a:pt x="32" y="39"/>
                            <a:pt x="39" y="33"/>
                            <a:pt x="47" y="33"/>
                          </a:cubicBezTo>
                          <a:cubicBezTo>
                            <a:pt x="196" y="30"/>
                            <a:pt x="348" y="30"/>
                            <a:pt x="496" y="33"/>
                          </a:cubicBezTo>
                          <a:cubicBezTo>
                            <a:pt x="504" y="33"/>
                            <a:pt x="511" y="40"/>
                            <a:pt x="511" y="48"/>
                          </a:cubicBezTo>
                          <a:cubicBezTo>
                            <a:pt x="512" y="151"/>
                            <a:pt x="511" y="255"/>
                            <a:pt x="508" y="35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sp>
              <p:nvSpPr>
                <p:cNvPr id="187" name="Oval 186"/>
                <p:cNvSpPr/>
                <p:nvPr/>
              </p:nvSpPr>
              <p:spPr>
                <a:xfrm>
                  <a:off x="10183258" y="2585192"/>
                  <a:ext cx="837038" cy="709253"/>
                </a:xfrm>
                <a:prstGeom prst="ellipse">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88" name="Group 105"/>
                <p:cNvGrpSpPr/>
                <p:nvPr/>
              </p:nvGrpSpPr>
              <p:grpSpPr>
                <a:xfrm>
                  <a:off x="10466121" y="3030236"/>
                  <a:ext cx="257874" cy="210521"/>
                  <a:chOff x="-259080" y="-1950720"/>
                  <a:chExt cx="1181062" cy="1066800"/>
                </a:xfrm>
              </p:grpSpPr>
              <p:sp>
                <p:nvSpPr>
                  <p:cNvPr id="194" name="Rectangle 193"/>
                  <p:cNvSpPr/>
                  <p:nvPr/>
                </p:nvSpPr>
                <p:spPr>
                  <a:xfrm>
                    <a:off x="-259080" y="-1950720"/>
                    <a:ext cx="1181062" cy="1066800"/>
                  </a:xfrm>
                  <a:prstGeom prst="rect">
                    <a:avLst/>
                  </a:prstGeom>
                  <a:solidFill>
                    <a:srgbClr val="FFFFFF">
                      <a:alpha val="14118"/>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95" name="Desktop icon"/>
                  <p:cNvGrpSpPr/>
                  <p:nvPr/>
                </p:nvGrpSpPr>
                <p:grpSpPr>
                  <a:xfrm>
                    <a:off x="-50944" y="-1779142"/>
                    <a:ext cx="826721" cy="689850"/>
                    <a:chOff x="381901" y="197080"/>
                    <a:chExt cx="715576" cy="447947"/>
                  </a:xfrm>
                  <a:solidFill>
                    <a:schemeClr val="bg2"/>
                  </a:solidFill>
                </p:grpSpPr>
                <p:sp>
                  <p:nvSpPr>
                    <p:cNvPr id="196" name="Freeform 195"/>
                    <p:cNvSpPr>
                      <a:spLocks noEditPoints="1"/>
                    </p:cNvSpPr>
                    <p:nvPr/>
                  </p:nvSpPr>
                  <p:spPr bwMode="auto">
                    <a:xfrm>
                      <a:off x="381901" y="197080"/>
                      <a:ext cx="222074" cy="44794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97" name="Freeform 94"/>
                    <p:cNvSpPr>
                      <a:spLocks noEditPoints="1"/>
                    </p:cNvSpPr>
                    <p:nvPr/>
                  </p:nvSpPr>
                  <p:spPr bwMode="auto">
                    <a:xfrm>
                      <a:off x="645734" y="288188"/>
                      <a:ext cx="451743" cy="356839"/>
                    </a:xfrm>
                    <a:custGeom>
                      <a:avLst/>
                      <a:gdLst/>
                      <a:ahLst/>
                      <a:cxnLst>
                        <a:cxn ang="0">
                          <a:pos x="523" y="4"/>
                        </a:cxn>
                        <a:cxn ang="0">
                          <a:pos x="19" y="3"/>
                        </a:cxn>
                        <a:cxn ang="0">
                          <a:pos x="2" y="21"/>
                        </a:cxn>
                        <a:cxn ang="0">
                          <a:pos x="6" y="382"/>
                        </a:cxn>
                        <a:cxn ang="0">
                          <a:pos x="23" y="399"/>
                        </a:cxn>
                        <a:cxn ang="0">
                          <a:pos x="185" y="403"/>
                        </a:cxn>
                        <a:cxn ang="0">
                          <a:pos x="186" y="428"/>
                        </a:cxn>
                        <a:cxn ang="0">
                          <a:pos x="367" y="427"/>
                        </a:cxn>
                        <a:cxn ang="0">
                          <a:pos x="367" y="403"/>
                        </a:cxn>
                        <a:cxn ang="0">
                          <a:pos x="520" y="399"/>
                        </a:cxn>
                        <a:cxn ang="0">
                          <a:pos x="537" y="381"/>
                        </a:cxn>
                        <a:cxn ang="0">
                          <a:pos x="540" y="21"/>
                        </a:cxn>
                        <a:cxn ang="0">
                          <a:pos x="523" y="4"/>
                        </a:cxn>
                        <a:cxn ang="0">
                          <a:pos x="508" y="356"/>
                        </a:cxn>
                        <a:cxn ang="0">
                          <a:pos x="494" y="371"/>
                        </a:cxn>
                        <a:cxn ang="0">
                          <a:pos x="49" y="371"/>
                        </a:cxn>
                        <a:cxn ang="0">
                          <a:pos x="35" y="357"/>
                        </a:cxn>
                        <a:cxn ang="0">
                          <a:pos x="32" y="48"/>
                        </a:cxn>
                        <a:cxn ang="0">
                          <a:pos x="47" y="33"/>
                        </a:cxn>
                        <a:cxn ang="0">
                          <a:pos x="496" y="33"/>
                        </a:cxn>
                        <a:cxn ang="0">
                          <a:pos x="511" y="48"/>
                        </a:cxn>
                        <a:cxn ang="0">
                          <a:pos x="508" y="356"/>
                        </a:cxn>
                      </a:cxnLst>
                      <a:rect l="0" t="0" r="r" b="b"/>
                      <a:pathLst>
                        <a:path w="543" h="428">
                          <a:moveTo>
                            <a:pt x="523" y="4"/>
                          </a:moveTo>
                          <a:cubicBezTo>
                            <a:pt x="357" y="0"/>
                            <a:pt x="186" y="0"/>
                            <a:pt x="19" y="3"/>
                          </a:cubicBezTo>
                          <a:cubicBezTo>
                            <a:pt x="10" y="4"/>
                            <a:pt x="3" y="11"/>
                            <a:pt x="2" y="21"/>
                          </a:cubicBezTo>
                          <a:cubicBezTo>
                            <a:pt x="0" y="142"/>
                            <a:pt x="1" y="264"/>
                            <a:pt x="6" y="382"/>
                          </a:cubicBezTo>
                          <a:cubicBezTo>
                            <a:pt x="6" y="391"/>
                            <a:pt x="14" y="399"/>
                            <a:pt x="23" y="399"/>
                          </a:cubicBezTo>
                          <a:cubicBezTo>
                            <a:pt x="76" y="401"/>
                            <a:pt x="130" y="402"/>
                            <a:pt x="185" y="403"/>
                          </a:cubicBezTo>
                          <a:cubicBezTo>
                            <a:pt x="185" y="411"/>
                            <a:pt x="186" y="419"/>
                            <a:pt x="186" y="428"/>
                          </a:cubicBezTo>
                          <a:cubicBezTo>
                            <a:pt x="246" y="428"/>
                            <a:pt x="307" y="428"/>
                            <a:pt x="367" y="427"/>
                          </a:cubicBezTo>
                          <a:cubicBezTo>
                            <a:pt x="367" y="419"/>
                            <a:pt x="367" y="411"/>
                            <a:pt x="367" y="403"/>
                          </a:cubicBezTo>
                          <a:cubicBezTo>
                            <a:pt x="419" y="402"/>
                            <a:pt x="470" y="401"/>
                            <a:pt x="520" y="399"/>
                          </a:cubicBezTo>
                          <a:cubicBezTo>
                            <a:pt x="529" y="398"/>
                            <a:pt x="537" y="391"/>
                            <a:pt x="537" y="381"/>
                          </a:cubicBezTo>
                          <a:cubicBezTo>
                            <a:pt x="542" y="263"/>
                            <a:pt x="543" y="142"/>
                            <a:pt x="540" y="21"/>
                          </a:cubicBezTo>
                          <a:cubicBezTo>
                            <a:pt x="540" y="12"/>
                            <a:pt x="533" y="4"/>
                            <a:pt x="523" y="4"/>
                          </a:cubicBezTo>
                          <a:close/>
                          <a:moveTo>
                            <a:pt x="508" y="356"/>
                          </a:moveTo>
                          <a:cubicBezTo>
                            <a:pt x="508" y="364"/>
                            <a:pt x="501" y="371"/>
                            <a:pt x="494" y="371"/>
                          </a:cubicBezTo>
                          <a:cubicBezTo>
                            <a:pt x="347" y="376"/>
                            <a:pt x="197" y="376"/>
                            <a:pt x="49" y="371"/>
                          </a:cubicBezTo>
                          <a:cubicBezTo>
                            <a:pt x="41" y="371"/>
                            <a:pt x="35" y="365"/>
                            <a:pt x="35" y="357"/>
                          </a:cubicBezTo>
                          <a:cubicBezTo>
                            <a:pt x="32" y="255"/>
                            <a:pt x="31" y="151"/>
                            <a:pt x="32" y="48"/>
                          </a:cubicBezTo>
                          <a:cubicBezTo>
                            <a:pt x="32" y="39"/>
                            <a:pt x="39" y="33"/>
                            <a:pt x="47" y="33"/>
                          </a:cubicBezTo>
                          <a:cubicBezTo>
                            <a:pt x="196" y="30"/>
                            <a:pt x="348" y="30"/>
                            <a:pt x="496" y="33"/>
                          </a:cubicBezTo>
                          <a:cubicBezTo>
                            <a:pt x="504" y="33"/>
                            <a:pt x="511" y="40"/>
                            <a:pt x="511" y="48"/>
                          </a:cubicBezTo>
                          <a:cubicBezTo>
                            <a:pt x="512" y="151"/>
                            <a:pt x="511" y="255"/>
                            <a:pt x="508" y="356"/>
                          </a:cubicBezTo>
                          <a:close/>
                        </a:path>
                      </a:pathLst>
                    </a:custGeom>
                    <a:grpFill/>
                    <a:ln w="12700">
                      <a:noFill/>
                    </a:ln>
                    <a:extLst/>
                  </p:spPr>
                  <p:txBody>
                    <a:bodyPr vert="horz" wrap="square" lIns="91440" tIns="45720" rIns="91440" bIns="45720" numCol="1" anchor="t" anchorCtr="0" compatLnSpc="1">
                      <a:prstTxWarp prst="textNoShape">
                        <a:avLst/>
                      </a:prstTxWarp>
                    </a:bodyPr>
                    <a:lstStyle/>
                    <a:p>
                      <a:endParaRPr lang="en-US" dirty="0">
                        <a:solidFill>
                          <a:srgbClr val="FFFFFF"/>
                        </a:solidFill>
                      </a:endParaRPr>
                    </a:p>
                  </p:txBody>
                </p:sp>
              </p:grpSp>
            </p:grpSp>
            <p:grpSp>
              <p:nvGrpSpPr>
                <p:cNvPr id="189" name="Group 105"/>
                <p:cNvGrpSpPr/>
                <p:nvPr/>
              </p:nvGrpSpPr>
              <p:grpSpPr>
                <a:xfrm>
                  <a:off x="10643468" y="2747584"/>
                  <a:ext cx="257874" cy="210521"/>
                  <a:chOff x="-259080" y="-1950720"/>
                  <a:chExt cx="1181062" cy="1066800"/>
                </a:xfrm>
              </p:grpSpPr>
              <p:sp>
                <p:nvSpPr>
                  <p:cNvPr id="190" name="Rectangle 189"/>
                  <p:cNvSpPr/>
                  <p:nvPr/>
                </p:nvSpPr>
                <p:spPr>
                  <a:xfrm>
                    <a:off x="-259080" y="-1950720"/>
                    <a:ext cx="1181062" cy="1066800"/>
                  </a:xfrm>
                  <a:prstGeom prst="rect">
                    <a:avLst/>
                  </a:prstGeom>
                  <a:solidFill>
                    <a:srgbClr val="FFFFFF">
                      <a:alpha val="14118"/>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91" name="Desktop icon"/>
                  <p:cNvGrpSpPr/>
                  <p:nvPr/>
                </p:nvGrpSpPr>
                <p:grpSpPr>
                  <a:xfrm>
                    <a:off x="-50944" y="-1779142"/>
                    <a:ext cx="826721" cy="689850"/>
                    <a:chOff x="381901" y="197080"/>
                    <a:chExt cx="715576" cy="447947"/>
                  </a:xfrm>
                  <a:solidFill>
                    <a:schemeClr val="bg2"/>
                  </a:solidFill>
                </p:grpSpPr>
                <p:sp>
                  <p:nvSpPr>
                    <p:cNvPr id="192" name="Freeform 191"/>
                    <p:cNvSpPr>
                      <a:spLocks noEditPoints="1"/>
                    </p:cNvSpPr>
                    <p:nvPr/>
                  </p:nvSpPr>
                  <p:spPr bwMode="auto">
                    <a:xfrm>
                      <a:off x="381901" y="197080"/>
                      <a:ext cx="222074" cy="44794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93" name="Freeform 94"/>
                    <p:cNvSpPr>
                      <a:spLocks noEditPoints="1"/>
                    </p:cNvSpPr>
                    <p:nvPr/>
                  </p:nvSpPr>
                  <p:spPr bwMode="auto">
                    <a:xfrm>
                      <a:off x="645734" y="288188"/>
                      <a:ext cx="451743" cy="356839"/>
                    </a:xfrm>
                    <a:custGeom>
                      <a:avLst/>
                      <a:gdLst/>
                      <a:ahLst/>
                      <a:cxnLst>
                        <a:cxn ang="0">
                          <a:pos x="523" y="4"/>
                        </a:cxn>
                        <a:cxn ang="0">
                          <a:pos x="19" y="3"/>
                        </a:cxn>
                        <a:cxn ang="0">
                          <a:pos x="2" y="21"/>
                        </a:cxn>
                        <a:cxn ang="0">
                          <a:pos x="6" y="382"/>
                        </a:cxn>
                        <a:cxn ang="0">
                          <a:pos x="23" y="399"/>
                        </a:cxn>
                        <a:cxn ang="0">
                          <a:pos x="185" y="403"/>
                        </a:cxn>
                        <a:cxn ang="0">
                          <a:pos x="186" y="428"/>
                        </a:cxn>
                        <a:cxn ang="0">
                          <a:pos x="367" y="427"/>
                        </a:cxn>
                        <a:cxn ang="0">
                          <a:pos x="367" y="403"/>
                        </a:cxn>
                        <a:cxn ang="0">
                          <a:pos x="520" y="399"/>
                        </a:cxn>
                        <a:cxn ang="0">
                          <a:pos x="537" y="381"/>
                        </a:cxn>
                        <a:cxn ang="0">
                          <a:pos x="540" y="21"/>
                        </a:cxn>
                        <a:cxn ang="0">
                          <a:pos x="523" y="4"/>
                        </a:cxn>
                        <a:cxn ang="0">
                          <a:pos x="508" y="356"/>
                        </a:cxn>
                        <a:cxn ang="0">
                          <a:pos x="494" y="371"/>
                        </a:cxn>
                        <a:cxn ang="0">
                          <a:pos x="49" y="371"/>
                        </a:cxn>
                        <a:cxn ang="0">
                          <a:pos x="35" y="357"/>
                        </a:cxn>
                        <a:cxn ang="0">
                          <a:pos x="32" y="48"/>
                        </a:cxn>
                        <a:cxn ang="0">
                          <a:pos x="47" y="33"/>
                        </a:cxn>
                        <a:cxn ang="0">
                          <a:pos x="496" y="33"/>
                        </a:cxn>
                        <a:cxn ang="0">
                          <a:pos x="511" y="48"/>
                        </a:cxn>
                        <a:cxn ang="0">
                          <a:pos x="508" y="356"/>
                        </a:cxn>
                      </a:cxnLst>
                      <a:rect l="0" t="0" r="r" b="b"/>
                      <a:pathLst>
                        <a:path w="543" h="428">
                          <a:moveTo>
                            <a:pt x="523" y="4"/>
                          </a:moveTo>
                          <a:cubicBezTo>
                            <a:pt x="357" y="0"/>
                            <a:pt x="186" y="0"/>
                            <a:pt x="19" y="3"/>
                          </a:cubicBezTo>
                          <a:cubicBezTo>
                            <a:pt x="10" y="4"/>
                            <a:pt x="3" y="11"/>
                            <a:pt x="2" y="21"/>
                          </a:cubicBezTo>
                          <a:cubicBezTo>
                            <a:pt x="0" y="142"/>
                            <a:pt x="1" y="264"/>
                            <a:pt x="6" y="382"/>
                          </a:cubicBezTo>
                          <a:cubicBezTo>
                            <a:pt x="6" y="391"/>
                            <a:pt x="14" y="399"/>
                            <a:pt x="23" y="399"/>
                          </a:cubicBezTo>
                          <a:cubicBezTo>
                            <a:pt x="76" y="401"/>
                            <a:pt x="130" y="402"/>
                            <a:pt x="185" y="403"/>
                          </a:cubicBezTo>
                          <a:cubicBezTo>
                            <a:pt x="185" y="411"/>
                            <a:pt x="186" y="419"/>
                            <a:pt x="186" y="428"/>
                          </a:cubicBezTo>
                          <a:cubicBezTo>
                            <a:pt x="246" y="428"/>
                            <a:pt x="307" y="428"/>
                            <a:pt x="367" y="427"/>
                          </a:cubicBezTo>
                          <a:cubicBezTo>
                            <a:pt x="367" y="419"/>
                            <a:pt x="367" y="411"/>
                            <a:pt x="367" y="403"/>
                          </a:cubicBezTo>
                          <a:cubicBezTo>
                            <a:pt x="419" y="402"/>
                            <a:pt x="470" y="401"/>
                            <a:pt x="520" y="399"/>
                          </a:cubicBezTo>
                          <a:cubicBezTo>
                            <a:pt x="529" y="398"/>
                            <a:pt x="537" y="391"/>
                            <a:pt x="537" y="381"/>
                          </a:cubicBezTo>
                          <a:cubicBezTo>
                            <a:pt x="542" y="263"/>
                            <a:pt x="543" y="142"/>
                            <a:pt x="540" y="21"/>
                          </a:cubicBezTo>
                          <a:cubicBezTo>
                            <a:pt x="540" y="12"/>
                            <a:pt x="533" y="4"/>
                            <a:pt x="523" y="4"/>
                          </a:cubicBezTo>
                          <a:close/>
                          <a:moveTo>
                            <a:pt x="508" y="356"/>
                          </a:moveTo>
                          <a:cubicBezTo>
                            <a:pt x="508" y="364"/>
                            <a:pt x="501" y="371"/>
                            <a:pt x="494" y="371"/>
                          </a:cubicBezTo>
                          <a:cubicBezTo>
                            <a:pt x="347" y="376"/>
                            <a:pt x="197" y="376"/>
                            <a:pt x="49" y="371"/>
                          </a:cubicBezTo>
                          <a:cubicBezTo>
                            <a:pt x="41" y="371"/>
                            <a:pt x="35" y="365"/>
                            <a:pt x="35" y="357"/>
                          </a:cubicBezTo>
                          <a:cubicBezTo>
                            <a:pt x="32" y="255"/>
                            <a:pt x="31" y="151"/>
                            <a:pt x="32" y="48"/>
                          </a:cubicBezTo>
                          <a:cubicBezTo>
                            <a:pt x="32" y="39"/>
                            <a:pt x="39" y="33"/>
                            <a:pt x="47" y="33"/>
                          </a:cubicBezTo>
                          <a:cubicBezTo>
                            <a:pt x="196" y="30"/>
                            <a:pt x="348" y="30"/>
                            <a:pt x="496" y="33"/>
                          </a:cubicBezTo>
                          <a:cubicBezTo>
                            <a:pt x="504" y="33"/>
                            <a:pt x="511" y="40"/>
                            <a:pt x="511" y="48"/>
                          </a:cubicBezTo>
                          <a:cubicBezTo>
                            <a:pt x="512" y="151"/>
                            <a:pt x="511" y="255"/>
                            <a:pt x="508" y="35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grpSp>
        </p:grpSp>
        <p:sp>
          <p:nvSpPr>
            <p:cNvPr id="181" name="Round Same Side Corner Rectangle 13335"/>
            <p:cNvSpPr/>
            <p:nvPr/>
          </p:nvSpPr>
          <p:spPr>
            <a:xfrm>
              <a:off x="7300407" y="2325356"/>
              <a:ext cx="158572" cy="198482"/>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2" name="Round Same Side Corner Rectangle 13335"/>
            <p:cNvSpPr/>
            <p:nvPr/>
          </p:nvSpPr>
          <p:spPr>
            <a:xfrm>
              <a:off x="7308984" y="2759101"/>
              <a:ext cx="158572" cy="198482"/>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205" name="Group 148"/>
          <p:cNvGrpSpPr/>
          <p:nvPr/>
        </p:nvGrpSpPr>
        <p:grpSpPr>
          <a:xfrm>
            <a:off x="7453688" y="2234833"/>
            <a:ext cx="924243" cy="1222746"/>
            <a:chOff x="8621774" y="1838757"/>
            <a:chExt cx="924243" cy="1222746"/>
          </a:xfrm>
        </p:grpSpPr>
        <p:grpSp>
          <p:nvGrpSpPr>
            <p:cNvPr id="206" name="Group 149"/>
            <p:cNvGrpSpPr/>
            <p:nvPr/>
          </p:nvGrpSpPr>
          <p:grpSpPr>
            <a:xfrm>
              <a:off x="8621774" y="1838757"/>
              <a:ext cx="924243" cy="1217279"/>
              <a:chOff x="8621774" y="1838757"/>
              <a:chExt cx="924243" cy="1217279"/>
            </a:xfrm>
          </p:grpSpPr>
          <p:grpSp>
            <p:nvGrpSpPr>
              <p:cNvPr id="224" name="Group 167"/>
              <p:cNvGrpSpPr/>
              <p:nvPr/>
            </p:nvGrpSpPr>
            <p:grpSpPr>
              <a:xfrm>
                <a:off x="8621774" y="1838757"/>
                <a:ext cx="924243" cy="1140820"/>
                <a:chOff x="8226350" y="1321967"/>
                <a:chExt cx="924243" cy="1140820"/>
              </a:xfrm>
            </p:grpSpPr>
            <p:sp>
              <p:nvSpPr>
                <p:cNvPr id="225" name="TextBox 224"/>
                <p:cNvSpPr txBox="1"/>
                <p:nvPr/>
              </p:nvSpPr>
              <p:spPr>
                <a:xfrm>
                  <a:off x="8226350" y="1321967"/>
                  <a:ext cx="924243" cy="424732"/>
                </a:xfrm>
                <a:prstGeom prst="rect">
                  <a:avLst/>
                </a:prstGeom>
                <a:noFill/>
                <a:ln>
                  <a:noFill/>
                </a:ln>
              </p:spPr>
              <p:txBody>
                <a:bodyPr wrap="square" rtlCol="0">
                  <a:spAutoFit/>
                </a:bodyPr>
                <a:lstStyle/>
                <a:p>
                  <a:pPr marL="0" lvl="1" algn="ctr" fontAlgn="base">
                    <a:lnSpc>
                      <a:spcPct val="90000"/>
                    </a:lnSpc>
                    <a:spcBef>
                      <a:spcPts val="200"/>
                    </a:spcBef>
                    <a:spcAft>
                      <a:spcPts val="400"/>
                    </a:spcAft>
                    <a:buClr>
                      <a:srgbClr val="FFFFFF"/>
                    </a:buClr>
                    <a:buSzPct val="90000"/>
                    <a:tabLst>
                      <a:tab pos="630238" algn="l"/>
                    </a:tabLst>
                    <a:defRPr/>
                  </a:pPr>
                  <a:r>
                    <a:rPr lang="en-US" sz="1200" spc="-50" dirty="0" smtClean="0">
                      <a:solidFill>
                        <a:srgbClr val="F2F2F2"/>
                      </a:solidFill>
                    </a:rPr>
                    <a:t>Personal</a:t>
                  </a:r>
                  <a:br>
                    <a:rPr lang="en-US" sz="1200" spc="-50" dirty="0" smtClean="0">
                      <a:solidFill>
                        <a:srgbClr val="F2F2F2"/>
                      </a:solidFill>
                    </a:rPr>
                  </a:br>
                  <a:r>
                    <a:rPr lang="en-US" sz="1200" spc="-50" dirty="0" smtClean="0">
                      <a:solidFill>
                        <a:srgbClr val="F2F2F2"/>
                      </a:solidFill>
                    </a:rPr>
                    <a:t>VMs</a:t>
                  </a:r>
                  <a:endParaRPr lang="en-US" sz="1200" spc="-50" dirty="0">
                    <a:solidFill>
                      <a:srgbClr val="F2F2F2"/>
                    </a:solidFill>
                  </a:endParaRPr>
                </a:p>
              </p:txBody>
            </p:sp>
            <p:cxnSp>
              <p:nvCxnSpPr>
                <p:cNvPr id="226" name="Straight Connector 225"/>
                <p:cNvCxnSpPr/>
                <p:nvPr/>
              </p:nvCxnSpPr>
              <p:spPr>
                <a:xfrm>
                  <a:off x="8473635" y="1952984"/>
                  <a:ext cx="278693" cy="0"/>
                </a:xfrm>
                <a:prstGeom prst="line">
                  <a:avLst/>
                </a:prstGeom>
                <a:ln w="25400">
                  <a:no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flipV="1">
                  <a:off x="8484141" y="2231689"/>
                  <a:ext cx="265981" cy="150"/>
                </a:xfrm>
                <a:prstGeom prst="line">
                  <a:avLst/>
                </a:prstGeom>
                <a:ln w="25400">
                  <a:no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8484141" y="2452563"/>
                  <a:ext cx="268187" cy="10224"/>
                </a:xfrm>
                <a:prstGeom prst="line">
                  <a:avLst/>
                </a:prstGeom>
                <a:ln w="25400">
                  <a:no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20" name="Round Same Side Corner Rectangle 13335"/>
              <p:cNvSpPr/>
              <p:nvPr/>
            </p:nvSpPr>
            <p:spPr>
              <a:xfrm>
                <a:off x="8621774" y="2325356"/>
                <a:ext cx="158572" cy="198482"/>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1" name="Round Same Side Corner Rectangle 13335"/>
              <p:cNvSpPr/>
              <p:nvPr/>
            </p:nvSpPr>
            <p:spPr>
              <a:xfrm>
                <a:off x="8621774" y="2609562"/>
                <a:ext cx="158572" cy="198482"/>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2" name="Round Same Side Corner Rectangle 13335"/>
              <p:cNvSpPr/>
              <p:nvPr/>
            </p:nvSpPr>
            <p:spPr>
              <a:xfrm>
                <a:off x="8621774" y="2857554"/>
                <a:ext cx="158572" cy="198482"/>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207" name="Group 150"/>
            <p:cNvGrpSpPr/>
            <p:nvPr/>
          </p:nvGrpSpPr>
          <p:grpSpPr>
            <a:xfrm>
              <a:off x="9225558" y="2346867"/>
              <a:ext cx="235673" cy="193670"/>
              <a:chOff x="9237915" y="2606364"/>
              <a:chExt cx="235673" cy="193670"/>
            </a:xfrm>
          </p:grpSpPr>
          <p:sp>
            <p:nvSpPr>
              <p:cNvPr id="216" name="Rectangle 215"/>
              <p:cNvSpPr/>
              <p:nvPr/>
            </p:nvSpPr>
            <p:spPr>
              <a:xfrm>
                <a:off x="9237915" y="2606364"/>
                <a:ext cx="235673" cy="193670"/>
              </a:xfrm>
              <a:prstGeom prst="rect">
                <a:avLst/>
              </a:prstGeom>
              <a:solidFill>
                <a:srgbClr val="FFFFFF">
                  <a:alpha val="14118"/>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7" name="Freeform 216"/>
              <p:cNvSpPr>
                <a:spLocks noEditPoints="1"/>
              </p:cNvSpPr>
              <p:nvPr/>
            </p:nvSpPr>
            <p:spPr bwMode="auto">
              <a:xfrm>
                <a:off x="9279448" y="2637513"/>
                <a:ext cx="51196" cy="12523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218" name="Freeform 94"/>
              <p:cNvSpPr>
                <a:spLocks noEditPoints="1"/>
              </p:cNvSpPr>
              <p:nvPr/>
            </p:nvSpPr>
            <p:spPr bwMode="auto">
              <a:xfrm>
                <a:off x="9340271" y="2662985"/>
                <a:ext cx="104144" cy="99765"/>
              </a:xfrm>
              <a:custGeom>
                <a:avLst/>
                <a:gdLst/>
                <a:ahLst/>
                <a:cxnLst>
                  <a:cxn ang="0">
                    <a:pos x="523" y="4"/>
                  </a:cxn>
                  <a:cxn ang="0">
                    <a:pos x="19" y="3"/>
                  </a:cxn>
                  <a:cxn ang="0">
                    <a:pos x="2" y="21"/>
                  </a:cxn>
                  <a:cxn ang="0">
                    <a:pos x="6" y="382"/>
                  </a:cxn>
                  <a:cxn ang="0">
                    <a:pos x="23" y="399"/>
                  </a:cxn>
                  <a:cxn ang="0">
                    <a:pos x="185" y="403"/>
                  </a:cxn>
                  <a:cxn ang="0">
                    <a:pos x="186" y="428"/>
                  </a:cxn>
                  <a:cxn ang="0">
                    <a:pos x="367" y="427"/>
                  </a:cxn>
                  <a:cxn ang="0">
                    <a:pos x="367" y="403"/>
                  </a:cxn>
                  <a:cxn ang="0">
                    <a:pos x="520" y="399"/>
                  </a:cxn>
                  <a:cxn ang="0">
                    <a:pos x="537" y="381"/>
                  </a:cxn>
                  <a:cxn ang="0">
                    <a:pos x="540" y="21"/>
                  </a:cxn>
                  <a:cxn ang="0">
                    <a:pos x="523" y="4"/>
                  </a:cxn>
                  <a:cxn ang="0">
                    <a:pos x="508" y="356"/>
                  </a:cxn>
                  <a:cxn ang="0">
                    <a:pos x="494" y="371"/>
                  </a:cxn>
                  <a:cxn ang="0">
                    <a:pos x="49" y="371"/>
                  </a:cxn>
                  <a:cxn ang="0">
                    <a:pos x="35" y="357"/>
                  </a:cxn>
                  <a:cxn ang="0">
                    <a:pos x="32" y="48"/>
                  </a:cxn>
                  <a:cxn ang="0">
                    <a:pos x="47" y="33"/>
                  </a:cxn>
                  <a:cxn ang="0">
                    <a:pos x="496" y="33"/>
                  </a:cxn>
                  <a:cxn ang="0">
                    <a:pos x="511" y="48"/>
                  </a:cxn>
                  <a:cxn ang="0">
                    <a:pos x="508" y="356"/>
                  </a:cxn>
                </a:cxnLst>
                <a:rect l="0" t="0" r="r" b="b"/>
                <a:pathLst>
                  <a:path w="543" h="428">
                    <a:moveTo>
                      <a:pt x="523" y="4"/>
                    </a:moveTo>
                    <a:cubicBezTo>
                      <a:pt x="357" y="0"/>
                      <a:pt x="186" y="0"/>
                      <a:pt x="19" y="3"/>
                    </a:cubicBezTo>
                    <a:cubicBezTo>
                      <a:pt x="10" y="4"/>
                      <a:pt x="3" y="11"/>
                      <a:pt x="2" y="21"/>
                    </a:cubicBezTo>
                    <a:cubicBezTo>
                      <a:pt x="0" y="142"/>
                      <a:pt x="1" y="264"/>
                      <a:pt x="6" y="382"/>
                    </a:cubicBezTo>
                    <a:cubicBezTo>
                      <a:pt x="6" y="391"/>
                      <a:pt x="14" y="399"/>
                      <a:pt x="23" y="399"/>
                    </a:cubicBezTo>
                    <a:cubicBezTo>
                      <a:pt x="76" y="401"/>
                      <a:pt x="130" y="402"/>
                      <a:pt x="185" y="403"/>
                    </a:cubicBezTo>
                    <a:cubicBezTo>
                      <a:pt x="185" y="411"/>
                      <a:pt x="186" y="419"/>
                      <a:pt x="186" y="428"/>
                    </a:cubicBezTo>
                    <a:cubicBezTo>
                      <a:pt x="246" y="428"/>
                      <a:pt x="307" y="428"/>
                      <a:pt x="367" y="427"/>
                    </a:cubicBezTo>
                    <a:cubicBezTo>
                      <a:pt x="367" y="419"/>
                      <a:pt x="367" y="411"/>
                      <a:pt x="367" y="403"/>
                    </a:cubicBezTo>
                    <a:cubicBezTo>
                      <a:pt x="419" y="402"/>
                      <a:pt x="470" y="401"/>
                      <a:pt x="520" y="399"/>
                    </a:cubicBezTo>
                    <a:cubicBezTo>
                      <a:pt x="529" y="398"/>
                      <a:pt x="537" y="391"/>
                      <a:pt x="537" y="381"/>
                    </a:cubicBezTo>
                    <a:cubicBezTo>
                      <a:pt x="542" y="263"/>
                      <a:pt x="543" y="142"/>
                      <a:pt x="540" y="21"/>
                    </a:cubicBezTo>
                    <a:cubicBezTo>
                      <a:pt x="540" y="12"/>
                      <a:pt x="533" y="4"/>
                      <a:pt x="523" y="4"/>
                    </a:cubicBezTo>
                    <a:close/>
                    <a:moveTo>
                      <a:pt x="508" y="356"/>
                    </a:moveTo>
                    <a:cubicBezTo>
                      <a:pt x="508" y="364"/>
                      <a:pt x="501" y="371"/>
                      <a:pt x="494" y="371"/>
                    </a:cubicBezTo>
                    <a:cubicBezTo>
                      <a:pt x="347" y="376"/>
                      <a:pt x="197" y="376"/>
                      <a:pt x="49" y="371"/>
                    </a:cubicBezTo>
                    <a:cubicBezTo>
                      <a:pt x="41" y="371"/>
                      <a:pt x="35" y="365"/>
                      <a:pt x="35" y="357"/>
                    </a:cubicBezTo>
                    <a:cubicBezTo>
                      <a:pt x="32" y="255"/>
                      <a:pt x="31" y="151"/>
                      <a:pt x="32" y="48"/>
                    </a:cubicBezTo>
                    <a:cubicBezTo>
                      <a:pt x="32" y="39"/>
                      <a:pt x="39" y="33"/>
                      <a:pt x="47" y="33"/>
                    </a:cubicBezTo>
                    <a:cubicBezTo>
                      <a:pt x="196" y="30"/>
                      <a:pt x="348" y="30"/>
                      <a:pt x="496" y="33"/>
                    </a:cubicBezTo>
                    <a:cubicBezTo>
                      <a:pt x="504" y="33"/>
                      <a:pt x="511" y="40"/>
                      <a:pt x="511" y="48"/>
                    </a:cubicBezTo>
                    <a:cubicBezTo>
                      <a:pt x="512" y="151"/>
                      <a:pt x="511" y="255"/>
                      <a:pt x="508" y="356"/>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208" name="Group 151"/>
            <p:cNvGrpSpPr/>
            <p:nvPr/>
          </p:nvGrpSpPr>
          <p:grpSpPr>
            <a:xfrm>
              <a:off x="9229674" y="2622837"/>
              <a:ext cx="235673" cy="193670"/>
              <a:chOff x="9237915" y="2606364"/>
              <a:chExt cx="235673" cy="193670"/>
            </a:xfrm>
          </p:grpSpPr>
          <p:sp>
            <p:nvSpPr>
              <p:cNvPr id="213" name="Rectangle 212"/>
              <p:cNvSpPr/>
              <p:nvPr/>
            </p:nvSpPr>
            <p:spPr>
              <a:xfrm>
                <a:off x="9237915" y="2606364"/>
                <a:ext cx="235673" cy="193670"/>
              </a:xfrm>
              <a:prstGeom prst="rect">
                <a:avLst/>
              </a:prstGeom>
              <a:solidFill>
                <a:srgbClr val="FFFFFF">
                  <a:alpha val="14118"/>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4" name="Freeform 213"/>
              <p:cNvSpPr>
                <a:spLocks noEditPoints="1"/>
              </p:cNvSpPr>
              <p:nvPr/>
            </p:nvSpPr>
            <p:spPr bwMode="auto">
              <a:xfrm>
                <a:off x="9279448" y="2637513"/>
                <a:ext cx="51196" cy="12523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215" name="Freeform 94"/>
              <p:cNvSpPr>
                <a:spLocks noEditPoints="1"/>
              </p:cNvSpPr>
              <p:nvPr/>
            </p:nvSpPr>
            <p:spPr bwMode="auto">
              <a:xfrm>
                <a:off x="9340271" y="2662985"/>
                <a:ext cx="104144" cy="99765"/>
              </a:xfrm>
              <a:custGeom>
                <a:avLst/>
                <a:gdLst/>
                <a:ahLst/>
                <a:cxnLst>
                  <a:cxn ang="0">
                    <a:pos x="523" y="4"/>
                  </a:cxn>
                  <a:cxn ang="0">
                    <a:pos x="19" y="3"/>
                  </a:cxn>
                  <a:cxn ang="0">
                    <a:pos x="2" y="21"/>
                  </a:cxn>
                  <a:cxn ang="0">
                    <a:pos x="6" y="382"/>
                  </a:cxn>
                  <a:cxn ang="0">
                    <a:pos x="23" y="399"/>
                  </a:cxn>
                  <a:cxn ang="0">
                    <a:pos x="185" y="403"/>
                  </a:cxn>
                  <a:cxn ang="0">
                    <a:pos x="186" y="428"/>
                  </a:cxn>
                  <a:cxn ang="0">
                    <a:pos x="367" y="427"/>
                  </a:cxn>
                  <a:cxn ang="0">
                    <a:pos x="367" y="403"/>
                  </a:cxn>
                  <a:cxn ang="0">
                    <a:pos x="520" y="399"/>
                  </a:cxn>
                  <a:cxn ang="0">
                    <a:pos x="537" y="381"/>
                  </a:cxn>
                  <a:cxn ang="0">
                    <a:pos x="540" y="21"/>
                  </a:cxn>
                  <a:cxn ang="0">
                    <a:pos x="523" y="4"/>
                  </a:cxn>
                  <a:cxn ang="0">
                    <a:pos x="508" y="356"/>
                  </a:cxn>
                  <a:cxn ang="0">
                    <a:pos x="494" y="371"/>
                  </a:cxn>
                  <a:cxn ang="0">
                    <a:pos x="49" y="371"/>
                  </a:cxn>
                  <a:cxn ang="0">
                    <a:pos x="35" y="357"/>
                  </a:cxn>
                  <a:cxn ang="0">
                    <a:pos x="32" y="48"/>
                  </a:cxn>
                  <a:cxn ang="0">
                    <a:pos x="47" y="33"/>
                  </a:cxn>
                  <a:cxn ang="0">
                    <a:pos x="496" y="33"/>
                  </a:cxn>
                  <a:cxn ang="0">
                    <a:pos x="511" y="48"/>
                  </a:cxn>
                  <a:cxn ang="0">
                    <a:pos x="508" y="356"/>
                  </a:cxn>
                </a:cxnLst>
                <a:rect l="0" t="0" r="r" b="b"/>
                <a:pathLst>
                  <a:path w="543" h="428">
                    <a:moveTo>
                      <a:pt x="523" y="4"/>
                    </a:moveTo>
                    <a:cubicBezTo>
                      <a:pt x="357" y="0"/>
                      <a:pt x="186" y="0"/>
                      <a:pt x="19" y="3"/>
                    </a:cubicBezTo>
                    <a:cubicBezTo>
                      <a:pt x="10" y="4"/>
                      <a:pt x="3" y="11"/>
                      <a:pt x="2" y="21"/>
                    </a:cubicBezTo>
                    <a:cubicBezTo>
                      <a:pt x="0" y="142"/>
                      <a:pt x="1" y="264"/>
                      <a:pt x="6" y="382"/>
                    </a:cubicBezTo>
                    <a:cubicBezTo>
                      <a:pt x="6" y="391"/>
                      <a:pt x="14" y="399"/>
                      <a:pt x="23" y="399"/>
                    </a:cubicBezTo>
                    <a:cubicBezTo>
                      <a:pt x="76" y="401"/>
                      <a:pt x="130" y="402"/>
                      <a:pt x="185" y="403"/>
                    </a:cubicBezTo>
                    <a:cubicBezTo>
                      <a:pt x="185" y="411"/>
                      <a:pt x="186" y="419"/>
                      <a:pt x="186" y="428"/>
                    </a:cubicBezTo>
                    <a:cubicBezTo>
                      <a:pt x="246" y="428"/>
                      <a:pt x="307" y="428"/>
                      <a:pt x="367" y="427"/>
                    </a:cubicBezTo>
                    <a:cubicBezTo>
                      <a:pt x="367" y="419"/>
                      <a:pt x="367" y="411"/>
                      <a:pt x="367" y="403"/>
                    </a:cubicBezTo>
                    <a:cubicBezTo>
                      <a:pt x="419" y="402"/>
                      <a:pt x="470" y="401"/>
                      <a:pt x="520" y="399"/>
                    </a:cubicBezTo>
                    <a:cubicBezTo>
                      <a:pt x="529" y="398"/>
                      <a:pt x="537" y="391"/>
                      <a:pt x="537" y="381"/>
                    </a:cubicBezTo>
                    <a:cubicBezTo>
                      <a:pt x="542" y="263"/>
                      <a:pt x="543" y="142"/>
                      <a:pt x="540" y="21"/>
                    </a:cubicBezTo>
                    <a:cubicBezTo>
                      <a:pt x="540" y="12"/>
                      <a:pt x="533" y="4"/>
                      <a:pt x="523" y="4"/>
                    </a:cubicBezTo>
                    <a:close/>
                    <a:moveTo>
                      <a:pt x="508" y="356"/>
                    </a:moveTo>
                    <a:cubicBezTo>
                      <a:pt x="508" y="364"/>
                      <a:pt x="501" y="371"/>
                      <a:pt x="494" y="371"/>
                    </a:cubicBezTo>
                    <a:cubicBezTo>
                      <a:pt x="347" y="376"/>
                      <a:pt x="197" y="376"/>
                      <a:pt x="49" y="371"/>
                    </a:cubicBezTo>
                    <a:cubicBezTo>
                      <a:pt x="41" y="371"/>
                      <a:pt x="35" y="365"/>
                      <a:pt x="35" y="357"/>
                    </a:cubicBezTo>
                    <a:cubicBezTo>
                      <a:pt x="32" y="255"/>
                      <a:pt x="31" y="151"/>
                      <a:pt x="32" y="48"/>
                    </a:cubicBezTo>
                    <a:cubicBezTo>
                      <a:pt x="32" y="39"/>
                      <a:pt x="39" y="33"/>
                      <a:pt x="47" y="33"/>
                    </a:cubicBezTo>
                    <a:cubicBezTo>
                      <a:pt x="196" y="30"/>
                      <a:pt x="348" y="30"/>
                      <a:pt x="496" y="33"/>
                    </a:cubicBezTo>
                    <a:cubicBezTo>
                      <a:pt x="504" y="33"/>
                      <a:pt x="511" y="40"/>
                      <a:pt x="511" y="48"/>
                    </a:cubicBezTo>
                    <a:cubicBezTo>
                      <a:pt x="512" y="151"/>
                      <a:pt x="511" y="255"/>
                      <a:pt x="508" y="356"/>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nvGrpSpPr>
            <p:cNvPr id="209" name="Group 152"/>
            <p:cNvGrpSpPr/>
            <p:nvPr/>
          </p:nvGrpSpPr>
          <p:grpSpPr>
            <a:xfrm>
              <a:off x="9227100" y="2867833"/>
              <a:ext cx="235673" cy="193670"/>
              <a:chOff x="9237915" y="2606364"/>
              <a:chExt cx="235673" cy="193670"/>
            </a:xfrm>
          </p:grpSpPr>
          <p:sp>
            <p:nvSpPr>
              <p:cNvPr id="210" name="Rectangle 209"/>
              <p:cNvSpPr/>
              <p:nvPr/>
            </p:nvSpPr>
            <p:spPr>
              <a:xfrm>
                <a:off x="9237915" y="2606364"/>
                <a:ext cx="235673" cy="193670"/>
              </a:xfrm>
              <a:prstGeom prst="rect">
                <a:avLst/>
              </a:prstGeom>
              <a:solidFill>
                <a:srgbClr val="FFFFFF">
                  <a:alpha val="14118"/>
                </a:srgbClr>
              </a:solidFill>
              <a:ln w="127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1" name="Freeform 210"/>
              <p:cNvSpPr>
                <a:spLocks noEditPoints="1"/>
              </p:cNvSpPr>
              <p:nvPr/>
            </p:nvSpPr>
            <p:spPr bwMode="auto">
              <a:xfrm>
                <a:off x="9279448" y="2637513"/>
                <a:ext cx="51196" cy="12523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212" name="Freeform 94"/>
              <p:cNvSpPr>
                <a:spLocks noEditPoints="1"/>
              </p:cNvSpPr>
              <p:nvPr/>
            </p:nvSpPr>
            <p:spPr bwMode="auto">
              <a:xfrm>
                <a:off x="9340271" y="2662985"/>
                <a:ext cx="104144" cy="99765"/>
              </a:xfrm>
              <a:custGeom>
                <a:avLst/>
                <a:gdLst/>
                <a:ahLst/>
                <a:cxnLst>
                  <a:cxn ang="0">
                    <a:pos x="523" y="4"/>
                  </a:cxn>
                  <a:cxn ang="0">
                    <a:pos x="19" y="3"/>
                  </a:cxn>
                  <a:cxn ang="0">
                    <a:pos x="2" y="21"/>
                  </a:cxn>
                  <a:cxn ang="0">
                    <a:pos x="6" y="382"/>
                  </a:cxn>
                  <a:cxn ang="0">
                    <a:pos x="23" y="399"/>
                  </a:cxn>
                  <a:cxn ang="0">
                    <a:pos x="185" y="403"/>
                  </a:cxn>
                  <a:cxn ang="0">
                    <a:pos x="186" y="428"/>
                  </a:cxn>
                  <a:cxn ang="0">
                    <a:pos x="367" y="427"/>
                  </a:cxn>
                  <a:cxn ang="0">
                    <a:pos x="367" y="403"/>
                  </a:cxn>
                  <a:cxn ang="0">
                    <a:pos x="520" y="399"/>
                  </a:cxn>
                  <a:cxn ang="0">
                    <a:pos x="537" y="381"/>
                  </a:cxn>
                  <a:cxn ang="0">
                    <a:pos x="540" y="21"/>
                  </a:cxn>
                  <a:cxn ang="0">
                    <a:pos x="523" y="4"/>
                  </a:cxn>
                  <a:cxn ang="0">
                    <a:pos x="508" y="356"/>
                  </a:cxn>
                  <a:cxn ang="0">
                    <a:pos x="494" y="371"/>
                  </a:cxn>
                  <a:cxn ang="0">
                    <a:pos x="49" y="371"/>
                  </a:cxn>
                  <a:cxn ang="0">
                    <a:pos x="35" y="357"/>
                  </a:cxn>
                  <a:cxn ang="0">
                    <a:pos x="32" y="48"/>
                  </a:cxn>
                  <a:cxn ang="0">
                    <a:pos x="47" y="33"/>
                  </a:cxn>
                  <a:cxn ang="0">
                    <a:pos x="496" y="33"/>
                  </a:cxn>
                  <a:cxn ang="0">
                    <a:pos x="511" y="48"/>
                  </a:cxn>
                  <a:cxn ang="0">
                    <a:pos x="508" y="356"/>
                  </a:cxn>
                </a:cxnLst>
                <a:rect l="0" t="0" r="r" b="b"/>
                <a:pathLst>
                  <a:path w="543" h="428">
                    <a:moveTo>
                      <a:pt x="523" y="4"/>
                    </a:moveTo>
                    <a:cubicBezTo>
                      <a:pt x="357" y="0"/>
                      <a:pt x="186" y="0"/>
                      <a:pt x="19" y="3"/>
                    </a:cubicBezTo>
                    <a:cubicBezTo>
                      <a:pt x="10" y="4"/>
                      <a:pt x="3" y="11"/>
                      <a:pt x="2" y="21"/>
                    </a:cubicBezTo>
                    <a:cubicBezTo>
                      <a:pt x="0" y="142"/>
                      <a:pt x="1" y="264"/>
                      <a:pt x="6" y="382"/>
                    </a:cubicBezTo>
                    <a:cubicBezTo>
                      <a:pt x="6" y="391"/>
                      <a:pt x="14" y="399"/>
                      <a:pt x="23" y="399"/>
                    </a:cubicBezTo>
                    <a:cubicBezTo>
                      <a:pt x="76" y="401"/>
                      <a:pt x="130" y="402"/>
                      <a:pt x="185" y="403"/>
                    </a:cubicBezTo>
                    <a:cubicBezTo>
                      <a:pt x="185" y="411"/>
                      <a:pt x="186" y="419"/>
                      <a:pt x="186" y="428"/>
                    </a:cubicBezTo>
                    <a:cubicBezTo>
                      <a:pt x="246" y="428"/>
                      <a:pt x="307" y="428"/>
                      <a:pt x="367" y="427"/>
                    </a:cubicBezTo>
                    <a:cubicBezTo>
                      <a:pt x="367" y="419"/>
                      <a:pt x="367" y="411"/>
                      <a:pt x="367" y="403"/>
                    </a:cubicBezTo>
                    <a:cubicBezTo>
                      <a:pt x="419" y="402"/>
                      <a:pt x="470" y="401"/>
                      <a:pt x="520" y="399"/>
                    </a:cubicBezTo>
                    <a:cubicBezTo>
                      <a:pt x="529" y="398"/>
                      <a:pt x="537" y="391"/>
                      <a:pt x="537" y="381"/>
                    </a:cubicBezTo>
                    <a:cubicBezTo>
                      <a:pt x="542" y="263"/>
                      <a:pt x="543" y="142"/>
                      <a:pt x="540" y="21"/>
                    </a:cubicBezTo>
                    <a:cubicBezTo>
                      <a:pt x="540" y="12"/>
                      <a:pt x="533" y="4"/>
                      <a:pt x="523" y="4"/>
                    </a:cubicBezTo>
                    <a:close/>
                    <a:moveTo>
                      <a:pt x="508" y="356"/>
                    </a:moveTo>
                    <a:cubicBezTo>
                      <a:pt x="508" y="364"/>
                      <a:pt x="501" y="371"/>
                      <a:pt x="494" y="371"/>
                    </a:cubicBezTo>
                    <a:cubicBezTo>
                      <a:pt x="347" y="376"/>
                      <a:pt x="197" y="376"/>
                      <a:pt x="49" y="371"/>
                    </a:cubicBezTo>
                    <a:cubicBezTo>
                      <a:pt x="41" y="371"/>
                      <a:pt x="35" y="365"/>
                      <a:pt x="35" y="357"/>
                    </a:cubicBezTo>
                    <a:cubicBezTo>
                      <a:pt x="32" y="255"/>
                      <a:pt x="31" y="151"/>
                      <a:pt x="32" y="48"/>
                    </a:cubicBezTo>
                    <a:cubicBezTo>
                      <a:pt x="32" y="39"/>
                      <a:pt x="39" y="33"/>
                      <a:pt x="47" y="33"/>
                    </a:cubicBezTo>
                    <a:cubicBezTo>
                      <a:pt x="196" y="30"/>
                      <a:pt x="348" y="30"/>
                      <a:pt x="496" y="33"/>
                    </a:cubicBezTo>
                    <a:cubicBezTo>
                      <a:pt x="504" y="33"/>
                      <a:pt x="511" y="40"/>
                      <a:pt x="511" y="48"/>
                    </a:cubicBezTo>
                    <a:cubicBezTo>
                      <a:pt x="512" y="151"/>
                      <a:pt x="511" y="255"/>
                      <a:pt x="508" y="356"/>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sp>
        <p:nvSpPr>
          <p:cNvPr id="229" name="TextBox 228"/>
          <p:cNvSpPr txBox="1"/>
          <p:nvPr/>
        </p:nvSpPr>
        <p:spPr>
          <a:xfrm rot="19229868">
            <a:off x="3249930" y="3321570"/>
            <a:ext cx="1036813" cy="276999"/>
          </a:xfrm>
          <a:prstGeom prst="rect">
            <a:avLst/>
          </a:prstGeom>
          <a:noFill/>
        </p:spPr>
        <p:txBody>
          <a:bodyPr wrap="square" rtlCol="0">
            <a:spAutoFit/>
          </a:bodyPr>
          <a:lstStyle/>
          <a:p>
            <a:pPr algn="ctr"/>
            <a:r>
              <a:rPr lang="en-US" sz="1200" dirty="0" err="1" smtClean="0">
                <a:solidFill>
                  <a:srgbClr val="FFFFFF"/>
                </a:solidFill>
              </a:rPr>
              <a:t>RemoteFX</a:t>
            </a:r>
            <a:endParaRPr lang="en-US" sz="1200" dirty="0">
              <a:solidFill>
                <a:srgbClr val="FFFFFF"/>
              </a:solidFill>
            </a:endParaRPr>
          </a:p>
        </p:txBody>
      </p:sp>
      <p:pic>
        <p:nvPicPr>
          <p:cNvPr id="230" name="Picture 8" descr="\\MAGNUM\Projects\Microsoft\Cloud Power FY12\Design\Icons\PNGs\Partner.png"/>
          <p:cNvPicPr>
            <a:picLocks noChangeAspect="1" noChangeArrowheads="1"/>
          </p:cNvPicPr>
          <p:nvPr/>
        </p:nvPicPr>
        <p:blipFill rotWithShape="1">
          <a:blip r:embed="rId12" cstate="print">
            <a:lum bright="100000"/>
          </a:blip>
          <a:srcRect l="8909" r="7717"/>
          <a:stretch/>
        </p:blipFill>
        <p:spPr bwMode="auto">
          <a:xfrm>
            <a:off x="1320431" y="2006010"/>
            <a:ext cx="762369" cy="914400"/>
          </a:xfrm>
          <a:prstGeom prst="rect">
            <a:avLst/>
          </a:prstGeom>
          <a:noFill/>
        </p:spPr>
      </p:pic>
      <p:pic>
        <p:nvPicPr>
          <p:cNvPr id="231" name="Picture 2" descr="\\MAGNUM\Projects\Microsoft\Cloud Power FY12\Design\ICONS_PNG\Building.png"/>
          <p:cNvPicPr>
            <a:picLocks noChangeAspect="1" noChangeArrowheads="1"/>
          </p:cNvPicPr>
          <p:nvPr/>
        </p:nvPicPr>
        <p:blipFill rotWithShape="1">
          <a:blip r:embed="rId13" cstate="print">
            <a:biLevel thresh="25000"/>
          </a:blip>
          <a:srcRect l="10333" t="12739" b="12053"/>
          <a:stretch/>
        </p:blipFill>
        <p:spPr bwMode="auto">
          <a:xfrm>
            <a:off x="1803400" y="3263909"/>
            <a:ext cx="819918" cy="687698"/>
          </a:xfrm>
          <a:prstGeom prst="rect">
            <a:avLst/>
          </a:prstGeom>
          <a:noFill/>
        </p:spPr>
      </p:pic>
      <p:pic>
        <p:nvPicPr>
          <p:cNvPr id="232" name="Picture 6" descr="\\MAGNUM\Projects\Microsoft\Cloud Power FY12\Design\ICONS_PNG\Flexible_Workspace.png"/>
          <p:cNvPicPr>
            <a:picLocks noChangeAspect="1" noChangeArrowheads="1"/>
          </p:cNvPicPr>
          <p:nvPr/>
        </p:nvPicPr>
        <p:blipFill rotWithShape="1">
          <a:blip r:embed="rId14" cstate="print">
            <a:lum bright="100000"/>
            <a:extLst>
              <a:ext uri="{28A0092B-C50C-407E-A947-70E740481C1C}">
                <a14:useLocalDpi xmlns:a14="http://schemas.microsoft.com/office/drawing/2010/main"/>
              </a:ext>
            </a:extLst>
          </a:blip>
          <a:srcRect/>
          <a:stretch/>
        </p:blipFill>
        <p:spPr bwMode="auto">
          <a:xfrm>
            <a:off x="1320432" y="5321136"/>
            <a:ext cx="731520" cy="516037"/>
          </a:xfrm>
          <a:prstGeom prst="rect">
            <a:avLst/>
          </a:prstGeom>
          <a:noFill/>
        </p:spPr>
      </p:pic>
      <p:pic>
        <p:nvPicPr>
          <p:cNvPr id="233" name="Picture 3" descr="\\MAGNUM\Projects\Microsoft\Cloud Power FY12\Design\Icons\PNGs\Storefront.png"/>
          <p:cNvPicPr>
            <a:picLocks noChangeAspect="1" noChangeArrowheads="1"/>
          </p:cNvPicPr>
          <p:nvPr/>
        </p:nvPicPr>
        <p:blipFill rotWithShape="1">
          <a:blip r:embed="rId15" cstate="print">
            <a:lum bright="100000"/>
          </a:blip>
          <a:srcRect t="18510" b="24424"/>
          <a:stretch/>
        </p:blipFill>
        <p:spPr bwMode="auto">
          <a:xfrm>
            <a:off x="4158992" y="5286614"/>
            <a:ext cx="1005840" cy="573999"/>
          </a:xfrm>
          <a:prstGeom prst="rect">
            <a:avLst/>
          </a:prstGeom>
          <a:noFill/>
        </p:spPr>
      </p:pic>
      <p:sp>
        <p:nvSpPr>
          <p:cNvPr id="234" name="Rectangle 233"/>
          <p:cNvSpPr/>
          <p:nvPr/>
        </p:nvSpPr>
        <p:spPr>
          <a:xfrm rot="16200000">
            <a:off x="5458482" y="636489"/>
            <a:ext cx="1997749" cy="4403859"/>
          </a:xfrm>
          <a:prstGeom prst="rect">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cxnSp>
        <p:nvCxnSpPr>
          <p:cNvPr id="236" name="Straight Connector 235"/>
          <p:cNvCxnSpPr/>
          <p:nvPr/>
        </p:nvCxnSpPr>
        <p:spPr>
          <a:xfrm>
            <a:off x="5958626" y="2464673"/>
            <a:ext cx="0" cy="9109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7313612" y="2464673"/>
            <a:ext cx="0" cy="91098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6178409"/>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6"/>
                                        </p:tgtEl>
                                        <p:attrNameLst>
                                          <p:attrName>style.visibility</p:attrName>
                                        </p:attrNameLst>
                                      </p:cBhvr>
                                      <p:to>
                                        <p:strVal val="visible"/>
                                      </p:to>
                                    </p:set>
                                    <p:animEffect transition="in" filter="fade">
                                      <p:cBhvr>
                                        <p:cTn id="7" dur="500"/>
                                        <p:tgtEl>
                                          <p:spTgt spid="236"/>
                                        </p:tgtEl>
                                      </p:cBhvr>
                                    </p:animEffect>
                                  </p:childTnLst>
                                </p:cTn>
                              </p:par>
                              <p:par>
                                <p:cTn id="8" presetID="10" presetClass="entr" presetSubtype="0" fill="hold" nodeType="withEffect">
                                  <p:stCondLst>
                                    <p:cond delay="0"/>
                                  </p:stCondLst>
                                  <p:childTnLst>
                                    <p:set>
                                      <p:cBhvr>
                                        <p:cTn id="9" dur="1" fill="hold">
                                          <p:stCondLst>
                                            <p:cond delay="0"/>
                                          </p:stCondLst>
                                        </p:cTn>
                                        <p:tgtEl>
                                          <p:spTgt spid="237"/>
                                        </p:tgtEl>
                                        <p:attrNameLst>
                                          <p:attrName>style.visibility</p:attrName>
                                        </p:attrNameLst>
                                      </p:cBhvr>
                                      <p:to>
                                        <p:strVal val="visible"/>
                                      </p:to>
                                    </p:set>
                                    <p:animEffect transition="in" filter="fade">
                                      <p:cBhvr>
                                        <p:cTn id="10" dur="500"/>
                                        <p:tgtEl>
                                          <p:spTgt spid="2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4"/>
                                        </p:tgtEl>
                                        <p:attrNameLst>
                                          <p:attrName>style.visibility</p:attrName>
                                        </p:attrNameLst>
                                      </p:cBhvr>
                                      <p:to>
                                        <p:strVal val="visible"/>
                                      </p:to>
                                    </p:set>
                                    <p:animEffect transition="in" filter="fade">
                                      <p:cBhvr>
                                        <p:cTn id="13" dur="500"/>
                                        <p:tgtEl>
                                          <p:spTgt spid="234"/>
                                        </p:tgtEl>
                                      </p:cBhvr>
                                    </p:animEffect>
                                  </p:childTnLst>
                                </p:cTn>
                              </p:par>
                              <p:par>
                                <p:cTn id="14" presetID="10" presetClass="entr" presetSubtype="0" fill="hold" nodeType="withEffect">
                                  <p:stCondLst>
                                    <p:cond delay="0"/>
                                  </p:stCondLst>
                                  <p:childTnLst>
                                    <p:set>
                                      <p:cBhvr>
                                        <p:cTn id="15" dur="1" fill="hold">
                                          <p:stCondLst>
                                            <p:cond delay="0"/>
                                          </p:stCondLst>
                                        </p:cTn>
                                        <p:tgtEl>
                                          <p:spTgt spid="151"/>
                                        </p:tgtEl>
                                        <p:attrNameLst>
                                          <p:attrName>style.visibility</p:attrName>
                                        </p:attrNameLst>
                                      </p:cBhvr>
                                      <p:to>
                                        <p:strVal val="visible"/>
                                      </p:to>
                                    </p:set>
                                    <p:animEffect transition="in" filter="fade">
                                      <p:cBhvr>
                                        <p:cTn id="16" dur="500"/>
                                        <p:tgtEl>
                                          <p:spTgt spid="151"/>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63"/>
                                        </p:tgtEl>
                                        <p:attrNameLst>
                                          <p:attrName>style.visibility</p:attrName>
                                        </p:attrNameLst>
                                      </p:cBhvr>
                                      <p:to>
                                        <p:strVal val="visible"/>
                                      </p:to>
                                    </p:set>
                                    <p:animEffect transition="in" filter="wipe(left)">
                                      <p:cBhvr>
                                        <p:cTn id="20" dur="500"/>
                                        <p:tgtEl>
                                          <p:spTgt spid="163"/>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179"/>
                                        </p:tgtEl>
                                        <p:attrNameLst>
                                          <p:attrName>style.visibility</p:attrName>
                                        </p:attrNameLst>
                                      </p:cBhvr>
                                      <p:to>
                                        <p:strVal val="visible"/>
                                      </p:to>
                                    </p:set>
                                    <p:animEffect transition="in" filter="wipe(left)">
                                      <p:cBhvr>
                                        <p:cTn id="24" dur="500"/>
                                        <p:tgtEl>
                                          <p:spTgt spid="179"/>
                                        </p:tgtEl>
                                      </p:cBhvr>
                                    </p:animEffect>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05"/>
                                        </p:tgtEl>
                                        <p:attrNameLst>
                                          <p:attrName>style.visibility</p:attrName>
                                        </p:attrNameLst>
                                      </p:cBhvr>
                                      <p:to>
                                        <p:strVal val="visible"/>
                                      </p:to>
                                    </p:set>
                                    <p:animEffect transition="in" filter="wipe(left)">
                                      <p:cBhvr>
                                        <p:cTn id="28" dur="500"/>
                                        <p:tgtEl>
                                          <p:spTgt spid="20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5"/>
                                        </p:tgtEl>
                                        <p:attrNameLst>
                                          <p:attrName>style.visibility</p:attrName>
                                        </p:attrNameLst>
                                      </p:cBhvr>
                                      <p:to>
                                        <p:strVal val="visible"/>
                                      </p:to>
                                    </p:set>
                                    <p:animEffect transition="in" filter="fade">
                                      <p:cBhvr>
                                        <p:cTn id="31" dur="1000"/>
                                        <p:tgtEl>
                                          <p:spTgt spid="155"/>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500"/>
                                        <p:tgtEl>
                                          <p:spTgt spid="146"/>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99"/>
                                        </p:tgtEl>
                                        <p:attrNameLst>
                                          <p:attrName>style.visibility</p:attrName>
                                        </p:attrNameLst>
                                      </p:cBhvr>
                                      <p:to>
                                        <p:strVal val="visible"/>
                                      </p:to>
                                    </p:set>
                                    <p:animEffect transition="in" filter="fade">
                                      <p:cBhvr>
                                        <p:cTn id="39" dur="500"/>
                                        <p:tgtEl>
                                          <p:spTgt spid="99"/>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157"/>
                                        </p:tgtEl>
                                        <p:attrNameLst>
                                          <p:attrName>style.visibility</p:attrName>
                                        </p:attrNameLst>
                                      </p:cBhvr>
                                      <p:to>
                                        <p:strVal val="visible"/>
                                      </p:to>
                                    </p:set>
                                    <p:animEffect transition="in" filter="fade">
                                      <p:cBhvr>
                                        <p:cTn id="43" dur="500"/>
                                        <p:tgtEl>
                                          <p:spTgt spid="157"/>
                                        </p:tgtEl>
                                      </p:cBhvr>
                                    </p:animEffect>
                                  </p:childTnLst>
                                </p:cTn>
                              </p:par>
                              <p:par>
                                <p:cTn id="44" presetID="10" presetClass="entr" presetSubtype="0" fill="hold" nodeType="withEffect">
                                  <p:stCondLst>
                                    <p:cond delay="0"/>
                                  </p:stCondLst>
                                  <p:childTnLst>
                                    <p:set>
                                      <p:cBhvr>
                                        <p:cTn id="45" dur="1" fill="hold">
                                          <p:stCondLst>
                                            <p:cond delay="0"/>
                                          </p:stCondLst>
                                        </p:cTn>
                                        <p:tgtEl>
                                          <p:spTgt spid="162"/>
                                        </p:tgtEl>
                                        <p:attrNameLst>
                                          <p:attrName>style.visibility</p:attrName>
                                        </p:attrNameLst>
                                      </p:cBhvr>
                                      <p:to>
                                        <p:strVal val="visible"/>
                                      </p:to>
                                    </p:set>
                                    <p:animEffect transition="in" filter="fade">
                                      <p:cBhvr>
                                        <p:cTn id="46" dur="500"/>
                                        <p:tgtEl>
                                          <p:spTgt spid="162"/>
                                        </p:tgtEl>
                                      </p:cBhvr>
                                    </p:animEffect>
                                  </p:childTnLst>
                                </p:cTn>
                              </p:par>
                              <p:par>
                                <p:cTn id="47" presetID="10" presetClass="entr" presetSubtype="0" fill="hold" nodeType="withEffect">
                                  <p:stCondLst>
                                    <p:cond delay="0"/>
                                  </p:stCondLst>
                                  <p:childTnLst>
                                    <p:set>
                                      <p:cBhvr>
                                        <p:cTn id="48" dur="1" fill="hold">
                                          <p:stCondLst>
                                            <p:cond delay="0"/>
                                          </p:stCondLst>
                                        </p:cTn>
                                        <p:tgtEl>
                                          <p:spTgt spid="161"/>
                                        </p:tgtEl>
                                        <p:attrNameLst>
                                          <p:attrName>style.visibility</p:attrName>
                                        </p:attrNameLst>
                                      </p:cBhvr>
                                      <p:to>
                                        <p:strVal val="visible"/>
                                      </p:to>
                                    </p:set>
                                    <p:animEffect transition="in" filter="fade">
                                      <p:cBhvr>
                                        <p:cTn id="49" dur="500"/>
                                        <p:tgtEl>
                                          <p:spTgt spid="161"/>
                                        </p:tgtEl>
                                      </p:cBhvr>
                                    </p:animEffect>
                                  </p:childTnLst>
                                </p:cTn>
                              </p:par>
                              <p:par>
                                <p:cTn id="50" presetID="10" presetClass="entr" presetSubtype="0" fill="hold" nodeType="withEffect">
                                  <p:stCondLst>
                                    <p:cond delay="0"/>
                                  </p:stCondLst>
                                  <p:childTnLst>
                                    <p:set>
                                      <p:cBhvr>
                                        <p:cTn id="51" dur="1" fill="hold">
                                          <p:stCondLst>
                                            <p:cond delay="0"/>
                                          </p:stCondLst>
                                        </p:cTn>
                                        <p:tgtEl>
                                          <p:spTgt spid="156"/>
                                        </p:tgtEl>
                                        <p:attrNameLst>
                                          <p:attrName>style.visibility</p:attrName>
                                        </p:attrNameLst>
                                      </p:cBhvr>
                                      <p:to>
                                        <p:strVal val="visible"/>
                                      </p:to>
                                    </p:set>
                                    <p:animEffect transition="in" filter="fade">
                                      <p:cBhvr>
                                        <p:cTn id="52" dur="500"/>
                                        <p:tgtEl>
                                          <p:spTgt spid="15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29"/>
                                        </p:tgtEl>
                                        <p:attrNameLst>
                                          <p:attrName>style.visibility</p:attrName>
                                        </p:attrNameLst>
                                      </p:cBhvr>
                                      <p:to>
                                        <p:strVal val="visible"/>
                                      </p:to>
                                    </p:set>
                                    <p:animEffect transition="in" filter="fade">
                                      <p:cBhvr>
                                        <p:cTn id="55" dur="500"/>
                                        <p:tgtEl>
                                          <p:spTgt spid="229"/>
                                        </p:tgtEl>
                                      </p:cBhvr>
                                    </p:animEffect>
                                  </p:childTnLst>
                                </p:cTn>
                              </p:par>
                              <p:par>
                                <p:cTn id="56" presetID="10" presetClass="entr" presetSubtype="0" fill="hold" nodeType="withEffect">
                                  <p:stCondLst>
                                    <p:cond delay="0"/>
                                  </p:stCondLst>
                                  <p:childTnLst>
                                    <p:set>
                                      <p:cBhvr>
                                        <p:cTn id="57" dur="1" fill="hold">
                                          <p:stCondLst>
                                            <p:cond delay="0"/>
                                          </p:stCondLst>
                                        </p:cTn>
                                        <p:tgtEl>
                                          <p:spTgt spid="230"/>
                                        </p:tgtEl>
                                        <p:attrNameLst>
                                          <p:attrName>style.visibility</p:attrName>
                                        </p:attrNameLst>
                                      </p:cBhvr>
                                      <p:to>
                                        <p:strVal val="visible"/>
                                      </p:to>
                                    </p:set>
                                    <p:animEffect transition="in" filter="fade">
                                      <p:cBhvr>
                                        <p:cTn id="58" dur="500"/>
                                        <p:tgtEl>
                                          <p:spTgt spid="230"/>
                                        </p:tgtEl>
                                      </p:cBhvr>
                                    </p:animEffect>
                                  </p:childTnLst>
                                </p:cTn>
                              </p:par>
                              <p:par>
                                <p:cTn id="59" presetID="10" presetClass="entr" presetSubtype="0" fill="hold" nodeType="withEffect">
                                  <p:stCondLst>
                                    <p:cond delay="0"/>
                                  </p:stCondLst>
                                  <p:childTnLst>
                                    <p:set>
                                      <p:cBhvr>
                                        <p:cTn id="60" dur="1" fill="hold">
                                          <p:stCondLst>
                                            <p:cond delay="0"/>
                                          </p:stCondLst>
                                        </p:cTn>
                                        <p:tgtEl>
                                          <p:spTgt spid="231"/>
                                        </p:tgtEl>
                                        <p:attrNameLst>
                                          <p:attrName>style.visibility</p:attrName>
                                        </p:attrNameLst>
                                      </p:cBhvr>
                                      <p:to>
                                        <p:strVal val="visible"/>
                                      </p:to>
                                    </p:set>
                                    <p:animEffect transition="in" filter="fade">
                                      <p:cBhvr>
                                        <p:cTn id="61" dur="500"/>
                                        <p:tgtEl>
                                          <p:spTgt spid="231"/>
                                        </p:tgtEl>
                                      </p:cBhvr>
                                    </p:animEffect>
                                  </p:childTnLst>
                                </p:cTn>
                              </p:par>
                              <p:par>
                                <p:cTn id="62" presetID="10" presetClass="entr" presetSubtype="0" fill="hold" nodeType="withEffect">
                                  <p:stCondLst>
                                    <p:cond delay="0"/>
                                  </p:stCondLst>
                                  <p:childTnLst>
                                    <p:set>
                                      <p:cBhvr>
                                        <p:cTn id="63" dur="1" fill="hold">
                                          <p:stCondLst>
                                            <p:cond delay="0"/>
                                          </p:stCondLst>
                                        </p:cTn>
                                        <p:tgtEl>
                                          <p:spTgt spid="232"/>
                                        </p:tgtEl>
                                        <p:attrNameLst>
                                          <p:attrName>style.visibility</p:attrName>
                                        </p:attrNameLst>
                                      </p:cBhvr>
                                      <p:to>
                                        <p:strVal val="visible"/>
                                      </p:to>
                                    </p:set>
                                    <p:animEffect transition="in" filter="fade">
                                      <p:cBhvr>
                                        <p:cTn id="64" dur="500"/>
                                        <p:tgtEl>
                                          <p:spTgt spid="232"/>
                                        </p:tgtEl>
                                      </p:cBhvr>
                                    </p:animEffect>
                                  </p:childTnLst>
                                </p:cTn>
                              </p:par>
                              <p:par>
                                <p:cTn id="65" presetID="10" presetClass="entr" presetSubtype="0" fill="hold" nodeType="withEffect">
                                  <p:stCondLst>
                                    <p:cond delay="0"/>
                                  </p:stCondLst>
                                  <p:childTnLst>
                                    <p:set>
                                      <p:cBhvr>
                                        <p:cTn id="66" dur="1" fill="hold">
                                          <p:stCondLst>
                                            <p:cond delay="0"/>
                                          </p:stCondLst>
                                        </p:cTn>
                                        <p:tgtEl>
                                          <p:spTgt spid="233"/>
                                        </p:tgtEl>
                                        <p:attrNameLst>
                                          <p:attrName>style.visibility</p:attrName>
                                        </p:attrNameLst>
                                      </p:cBhvr>
                                      <p:to>
                                        <p:strVal val="visible"/>
                                      </p:to>
                                    </p:set>
                                    <p:animEffect transition="in" filter="fade">
                                      <p:cBhvr>
                                        <p:cTn id="67" dur="500"/>
                                        <p:tgtEl>
                                          <p:spTgt spid="233"/>
                                        </p:tgtEl>
                                      </p:cBhvr>
                                    </p:animEffect>
                                  </p:childTnLst>
                                </p:cTn>
                              </p:par>
                            </p:childTnLst>
                          </p:cTn>
                        </p:par>
                        <p:par>
                          <p:cTn id="68" fill="hold">
                            <p:stCondLst>
                              <p:cond delay="4000"/>
                            </p:stCondLst>
                            <p:childTnLst>
                              <p:par>
                                <p:cTn id="69" presetID="42" presetClass="path" presetSubtype="0" accel="50000" decel="50000" fill="hold" nodeType="afterEffect">
                                  <p:stCondLst>
                                    <p:cond delay="0"/>
                                  </p:stCondLst>
                                  <p:childTnLst>
                                    <p:animMotion origin="layout" path="M -2.39316E-6 -4.6531E-6 L -0.1668 0.30366 " pathEditMode="relative" rAng="0" ptsTypes="AA">
                                      <p:cBhvr>
                                        <p:cTn id="70" dur="2000" fill="hold"/>
                                        <p:tgtEl>
                                          <p:spTgt spid="162"/>
                                        </p:tgtEl>
                                        <p:attrNameLst>
                                          <p:attrName>ppt_x</p:attrName>
                                          <p:attrName>ppt_y</p:attrName>
                                        </p:attrNameLst>
                                      </p:cBhvr>
                                      <p:rCtr x="-8347" y="15171"/>
                                    </p:animMotion>
                                  </p:childTnLst>
                                </p:cTn>
                              </p:par>
                              <p:par>
                                <p:cTn id="71" presetID="42" presetClass="path" presetSubtype="0" accel="50000" decel="50000" fill="hold" nodeType="withEffect">
                                  <p:stCondLst>
                                    <p:cond delay="0"/>
                                  </p:stCondLst>
                                  <p:childTnLst>
                                    <p:animMotion origin="layout" path="M 7.69231E-7 -3.74653E-6 L 0.01389 0.23451 " pathEditMode="relative" rAng="0" ptsTypes="AA">
                                      <p:cBhvr>
                                        <p:cTn id="72" dur="2000" fill="hold"/>
                                        <p:tgtEl>
                                          <p:spTgt spid="156"/>
                                        </p:tgtEl>
                                        <p:attrNameLst>
                                          <p:attrName>ppt_x</p:attrName>
                                          <p:attrName>ppt_y</p:attrName>
                                        </p:attrNameLst>
                                      </p:cBhvr>
                                      <p:rCtr x="694" y="11725"/>
                                    </p:animMotion>
                                  </p:childTnLst>
                                </p:cTn>
                              </p:par>
                              <p:par>
                                <p:cTn id="73" presetID="42" presetClass="path" presetSubtype="0" accel="50000" decel="50000" fill="hold" nodeType="withEffect">
                                  <p:stCondLst>
                                    <p:cond delay="0"/>
                                  </p:stCondLst>
                                  <p:childTnLst>
                                    <p:animMotion origin="layout" path="M -2.17949E-6 -1.85014E-6 L -0.10096 0.01295 " pathEditMode="relative" rAng="0" ptsTypes="AA">
                                      <p:cBhvr>
                                        <p:cTn id="74" dur="2000" fill="hold"/>
                                        <p:tgtEl>
                                          <p:spTgt spid="157"/>
                                        </p:tgtEl>
                                        <p:attrNameLst>
                                          <p:attrName>ppt_x</p:attrName>
                                          <p:attrName>ppt_y</p:attrName>
                                        </p:attrNameLst>
                                      </p:cBhvr>
                                      <p:rCtr x="-5048" y="648"/>
                                    </p:animMotion>
                                  </p:childTnLst>
                                </p:cTn>
                              </p:par>
                              <p:par>
                                <p:cTn id="75" presetID="42" presetClass="path" presetSubtype="0" accel="50000" decel="50000" fill="hold" nodeType="withEffect">
                                  <p:stCondLst>
                                    <p:cond delay="0"/>
                                  </p:stCondLst>
                                  <p:childTnLst>
                                    <p:animMotion origin="layout" path="M -2.17949E-6 -9.06568E-7 L -0.11391 0.10106 " pathEditMode="relative" rAng="0" ptsTypes="AA">
                                      <p:cBhvr>
                                        <p:cTn id="76" dur="2000" fill="hold"/>
                                        <p:tgtEl>
                                          <p:spTgt spid="161"/>
                                        </p:tgtEl>
                                        <p:attrNameLst>
                                          <p:attrName>ppt_x</p:attrName>
                                          <p:attrName>ppt_y</p:attrName>
                                        </p:attrNameLst>
                                      </p:cBhvr>
                                      <p:rCtr x="-5702" y="5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P spid="229" grpId="0"/>
      <p:bldP spid="23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1235476" y="2278820"/>
            <a:ext cx="2832644" cy="646331"/>
          </a:xfrm>
          <a:prstGeom prst="rect">
            <a:avLst/>
          </a:prstGeom>
        </p:spPr>
        <p:txBody>
          <a:bodyPr wrap="square">
            <a:spAutoFit/>
          </a:bodyPr>
          <a:lstStyle/>
          <a:p>
            <a:pPr lvl="0"/>
            <a:r>
              <a:rPr lang="en-US" dirty="0">
                <a:solidFill>
                  <a:schemeClr val="bg2">
                    <a:lumMod val="25000"/>
                  </a:schemeClr>
                </a:solidFill>
                <a:latin typeface="Segoe UI" pitchFamily="34" charset="0"/>
              </a:rPr>
              <a:t>Rich multimedia experiences</a:t>
            </a:r>
          </a:p>
        </p:txBody>
      </p:sp>
      <p:sp>
        <p:nvSpPr>
          <p:cNvPr id="2" name="Title 1"/>
          <p:cNvSpPr>
            <a:spLocks noGrp="1"/>
          </p:cNvSpPr>
          <p:nvPr>
            <p:ph type="title"/>
          </p:nvPr>
        </p:nvSpPr>
        <p:spPr>
          <a:xfrm>
            <a:off x="519112" y="228600"/>
            <a:ext cx="11149013" cy="747897"/>
          </a:xfrm>
        </p:spPr>
        <p:txBody>
          <a:bodyPr/>
          <a:lstStyle/>
          <a:p>
            <a:r>
              <a:rPr lang="en-US" dirty="0">
                <a:gradFill>
                  <a:gsLst>
                    <a:gs pos="0">
                      <a:schemeClr val="tx1">
                        <a:lumMod val="75000"/>
                        <a:lumOff val="25000"/>
                      </a:schemeClr>
                    </a:gs>
                    <a:gs pos="80000">
                      <a:schemeClr val="tx1">
                        <a:lumMod val="65000"/>
                        <a:lumOff val="35000"/>
                      </a:schemeClr>
                    </a:gs>
                  </a:gsLst>
                  <a:lin ang="16200000" scaled="0"/>
                </a:gradFill>
              </a:rPr>
              <a:t>Benefits of Microsoft VDI</a:t>
            </a:r>
            <a:endParaRPr lang="en-US" dirty="0"/>
          </a:p>
        </p:txBody>
      </p:sp>
      <p:sp>
        <p:nvSpPr>
          <p:cNvPr id="9" name="Text Placeholder 2"/>
          <p:cNvSpPr txBox="1">
            <a:spLocks/>
          </p:cNvSpPr>
          <p:nvPr/>
        </p:nvSpPr>
        <p:spPr>
          <a:xfrm>
            <a:off x="559551" y="1467824"/>
            <a:ext cx="3559933" cy="459777"/>
          </a:xfrm>
          <a:prstGeom prst="rect">
            <a:avLst/>
          </a:prstGeom>
        </p:spPr>
        <p:txBody>
          <a:bodyPr/>
          <a:lstStyle>
            <a:defPPr>
              <a:defRPr lang="en-US"/>
            </a:defPPr>
            <a:lvl1pPr marL="460375" indent="-460375">
              <a:lnSpc>
                <a:spcPct val="90000"/>
              </a:lnSpc>
              <a:spcBef>
                <a:spcPct val="20000"/>
              </a:spcBef>
              <a:buClr>
                <a:schemeClr val="tx1">
                  <a:lumMod val="75000"/>
                  <a:lumOff val="25000"/>
                </a:schemeClr>
              </a:buClr>
              <a:buSzPct val="90000"/>
              <a:buFont typeface="Arial" pitchFamily="34" charset="0"/>
              <a:buChar char="•"/>
              <a:defRPr sz="2400">
                <a:solidFill>
                  <a:schemeClr val="tx1">
                    <a:lumMod val="75000"/>
                    <a:lumOff val="25000"/>
                    <a:alpha val="99000"/>
                  </a:schemeClr>
                </a:solidFill>
              </a:defRPr>
            </a:lvl1pPr>
            <a:lvl2pPr marL="12699" lvl="1" indent="0" algn="ctr" defTabSz="1218855">
              <a:lnSpc>
                <a:spcPct val="100000"/>
              </a:lnSpc>
              <a:spcBef>
                <a:spcPct val="20000"/>
              </a:spcBef>
              <a:buClr>
                <a:schemeClr val="tx1">
                  <a:lumMod val="75000"/>
                  <a:lumOff val="25000"/>
                </a:schemeClr>
              </a:buClr>
              <a:buSzPct val="90000"/>
              <a:buFont typeface="Arial" pitchFamily="34" charset="0"/>
              <a:buNone/>
              <a:defRPr sz="28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defRPr>
            </a:lvl2pPr>
            <a:lvl3pPr marL="1258888" indent="-403225">
              <a:lnSpc>
                <a:spcPct val="90000"/>
              </a:lnSpc>
              <a:spcBef>
                <a:spcPct val="20000"/>
              </a:spcBef>
              <a:buClr>
                <a:schemeClr val="tx1">
                  <a:lumMod val="75000"/>
                  <a:lumOff val="25000"/>
                </a:schemeClr>
              </a:buClr>
              <a:buSzPct val="90000"/>
              <a:buFont typeface="Arial" pitchFamily="34" charset="0"/>
              <a:buChar char="•"/>
              <a:defRPr>
                <a:solidFill>
                  <a:schemeClr val="tx1">
                    <a:lumMod val="75000"/>
                    <a:lumOff val="25000"/>
                    <a:alpha val="99000"/>
                  </a:schemeClr>
                </a:solidFill>
              </a:defRPr>
            </a:lvl3pPr>
            <a:lvl4pPr marL="1604963" indent="-346075">
              <a:lnSpc>
                <a:spcPct val="90000"/>
              </a:lnSpc>
              <a:spcBef>
                <a:spcPct val="20000"/>
              </a:spcBef>
              <a:buClr>
                <a:schemeClr val="tx1">
                  <a:lumMod val="75000"/>
                  <a:lumOff val="25000"/>
                </a:schemeClr>
              </a:buClr>
              <a:buSzPct val="90000"/>
              <a:buFont typeface="Arial" pitchFamily="34" charset="0"/>
              <a:buChar char="•"/>
              <a:defRPr sz="1600">
                <a:solidFill>
                  <a:schemeClr val="tx1">
                    <a:lumMod val="75000"/>
                    <a:lumOff val="25000"/>
                    <a:alpha val="99000"/>
                  </a:schemeClr>
                </a:solidFill>
              </a:defRPr>
            </a:lvl4pPr>
            <a:lvl5pPr marL="1941513" indent="-336550">
              <a:lnSpc>
                <a:spcPct val="90000"/>
              </a:lnSpc>
              <a:spcBef>
                <a:spcPct val="20000"/>
              </a:spcBef>
              <a:buClr>
                <a:schemeClr val="tx1">
                  <a:lumMod val="75000"/>
                  <a:lumOff val="25000"/>
                </a:schemeClr>
              </a:buClr>
              <a:buSzPct val="90000"/>
              <a:buFont typeface="Arial" pitchFamily="34" charset="0"/>
              <a:buChar char="•"/>
              <a:defRPr sz="1600">
                <a:solidFill>
                  <a:schemeClr val="tx1">
                    <a:lumMod val="75000"/>
                    <a:lumOff val="25000"/>
                    <a:alpha val="99000"/>
                  </a:schemeClr>
                </a:solidFill>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pPr marL="0" indent="0">
              <a:buNone/>
            </a:pPr>
            <a:r>
              <a:rPr lang="en-US" sz="2200" dirty="0">
                <a:solidFill>
                  <a:schemeClr val="accent5"/>
                </a:solidFill>
                <a:latin typeface="+mj-lt"/>
              </a:rPr>
              <a:t>Rich experience everywhere</a:t>
            </a:r>
          </a:p>
        </p:txBody>
      </p:sp>
      <p:sp>
        <p:nvSpPr>
          <p:cNvPr id="10" name="Text Placeholder 2"/>
          <p:cNvSpPr txBox="1">
            <a:spLocks/>
          </p:cNvSpPr>
          <p:nvPr/>
        </p:nvSpPr>
        <p:spPr>
          <a:xfrm>
            <a:off x="4119485" y="1474380"/>
            <a:ext cx="3829682" cy="459777"/>
          </a:xfrm>
          <a:prstGeom prst="rect">
            <a:avLst/>
          </a:prstGeom>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a:solidFill>
                  <a:schemeClr val="accent5"/>
                </a:solidFill>
                <a:latin typeface="+mj-lt"/>
              </a:rPr>
              <a:t>Best value for virtual desktops</a:t>
            </a:r>
          </a:p>
        </p:txBody>
      </p:sp>
      <p:sp>
        <p:nvSpPr>
          <p:cNvPr id="11" name="Text Placeholder 2"/>
          <p:cNvSpPr txBox="1">
            <a:spLocks/>
          </p:cNvSpPr>
          <p:nvPr/>
        </p:nvSpPr>
        <p:spPr>
          <a:xfrm>
            <a:off x="8090382" y="1436982"/>
            <a:ext cx="3829683" cy="459777"/>
          </a:xfrm>
          <a:prstGeom prst="rect">
            <a:avLst/>
          </a:prstGeom>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699" lvl="1" indent="0" algn="ctr" defTabSz="1218855">
              <a:lnSpc>
                <a:spcPct val="100000"/>
              </a:lnSpc>
              <a:buClr>
                <a:srgbClr val="000000">
                  <a:lumMod val="75000"/>
                  <a:lumOff val="25000"/>
                </a:srgbClr>
              </a:buClr>
              <a:buFont typeface="Arial" pitchFamily="34" charset="0"/>
              <a:buNone/>
              <a:defRPr/>
            </a:pPr>
            <a:r>
              <a:rPr lang="en-US" sz="2200" dirty="0" smtClean="0">
                <a:solidFill>
                  <a:srgbClr val="0071BC"/>
                </a:solidFill>
                <a:latin typeface="Segoe UI Light"/>
              </a:rPr>
              <a:t>Efficient management</a:t>
            </a:r>
            <a:endParaRPr lang="en-US" sz="2200" dirty="0">
              <a:solidFill>
                <a:srgbClr val="0071BC"/>
              </a:solidFill>
              <a:latin typeface="Segoe UI Light"/>
            </a:endParaRPr>
          </a:p>
        </p:txBody>
      </p:sp>
      <p:sp>
        <p:nvSpPr>
          <p:cNvPr id="47" name="Rectangle 46"/>
          <p:cNvSpPr/>
          <p:nvPr/>
        </p:nvSpPr>
        <p:spPr>
          <a:xfrm>
            <a:off x="1235476" y="3050175"/>
            <a:ext cx="2832644" cy="646331"/>
          </a:xfrm>
          <a:prstGeom prst="rect">
            <a:avLst/>
          </a:prstGeom>
        </p:spPr>
        <p:txBody>
          <a:bodyPr wrap="square">
            <a:spAutoFit/>
          </a:bodyPr>
          <a:lstStyle/>
          <a:p>
            <a:pPr lvl="0"/>
            <a:r>
              <a:rPr lang="en-US" dirty="0">
                <a:solidFill>
                  <a:schemeClr val="bg2">
                    <a:lumMod val="25000"/>
                  </a:schemeClr>
                </a:solidFill>
                <a:latin typeface="Segoe UI" pitchFamily="34" charset="0"/>
              </a:rPr>
              <a:t>True USB and multi-touch remoting</a:t>
            </a:r>
          </a:p>
        </p:txBody>
      </p:sp>
      <p:sp>
        <p:nvSpPr>
          <p:cNvPr id="52" name="Rectangle 51"/>
          <p:cNvSpPr/>
          <p:nvPr/>
        </p:nvSpPr>
        <p:spPr>
          <a:xfrm>
            <a:off x="1241506" y="3801908"/>
            <a:ext cx="2832644" cy="646331"/>
          </a:xfrm>
          <a:prstGeom prst="rect">
            <a:avLst/>
          </a:prstGeom>
        </p:spPr>
        <p:txBody>
          <a:bodyPr wrap="square">
            <a:spAutoFit/>
          </a:bodyPr>
          <a:lstStyle/>
          <a:p>
            <a:pPr lvl="0"/>
            <a:r>
              <a:rPr lang="en-US" dirty="0">
                <a:solidFill>
                  <a:schemeClr val="bg2">
                    <a:lumMod val="25000"/>
                  </a:schemeClr>
                </a:solidFill>
                <a:latin typeface="Segoe UI" pitchFamily="34" charset="0"/>
              </a:rPr>
              <a:t>Consistently rich performance</a:t>
            </a:r>
          </a:p>
        </p:txBody>
      </p:sp>
      <p:sp>
        <p:nvSpPr>
          <p:cNvPr id="83" name="Rectangle 82"/>
          <p:cNvSpPr/>
          <p:nvPr/>
        </p:nvSpPr>
        <p:spPr>
          <a:xfrm>
            <a:off x="8851686" y="2378543"/>
            <a:ext cx="3136940" cy="369332"/>
          </a:xfrm>
          <a:prstGeom prst="rect">
            <a:avLst/>
          </a:prstGeom>
        </p:spPr>
        <p:txBody>
          <a:bodyPr wrap="square">
            <a:spAutoFit/>
          </a:bodyPr>
          <a:lstStyle/>
          <a:p>
            <a:pPr lvl="0"/>
            <a:r>
              <a:rPr lang="en-US" dirty="0">
                <a:solidFill>
                  <a:schemeClr val="bg2">
                    <a:lumMod val="25000"/>
                  </a:schemeClr>
                </a:solidFill>
                <a:latin typeface="Segoe UI" pitchFamily="34" charset="0"/>
              </a:rPr>
              <a:t>Simplified wizard</a:t>
            </a:r>
          </a:p>
        </p:txBody>
      </p:sp>
      <p:sp>
        <p:nvSpPr>
          <p:cNvPr id="90" name="Rectangle 89"/>
          <p:cNvSpPr/>
          <p:nvPr/>
        </p:nvSpPr>
        <p:spPr>
          <a:xfrm>
            <a:off x="8851074" y="3106396"/>
            <a:ext cx="2925980" cy="646331"/>
          </a:xfrm>
          <a:prstGeom prst="rect">
            <a:avLst/>
          </a:prstGeom>
        </p:spPr>
        <p:txBody>
          <a:bodyPr wrap="square">
            <a:spAutoFit/>
          </a:bodyPr>
          <a:lstStyle/>
          <a:p>
            <a:pPr lvl="0"/>
            <a:r>
              <a:rPr lang="en-US" dirty="0">
                <a:solidFill>
                  <a:schemeClr val="bg2">
                    <a:lumMod val="25000"/>
                  </a:schemeClr>
                </a:solidFill>
                <a:latin typeface="Segoe UI" pitchFamily="34" charset="0"/>
              </a:rPr>
              <a:t>In-box management console</a:t>
            </a:r>
          </a:p>
        </p:txBody>
      </p:sp>
      <p:grpSp>
        <p:nvGrpSpPr>
          <p:cNvPr id="29" name="Group 28"/>
          <p:cNvGrpSpPr/>
          <p:nvPr/>
        </p:nvGrpSpPr>
        <p:grpSpPr>
          <a:xfrm>
            <a:off x="514122" y="3126150"/>
            <a:ext cx="719109" cy="497845"/>
            <a:chOff x="514122" y="3126150"/>
            <a:chExt cx="719109" cy="497845"/>
          </a:xfrm>
        </p:grpSpPr>
        <p:sp>
          <p:nvSpPr>
            <p:cNvPr id="55" name="Rectangle 54"/>
            <p:cNvSpPr/>
            <p:nvPr/>
          </p:nvSpPr>
          <p:spPr bwMode="auto">
            <a:xfrm>
              <a:off x="514122" y="3126150"/>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132" name="Group 59"/>
            <p:cNvGrpSpPr/>
            <p:nvPr/>
          </p:nvGrpSpPr>
          <p:grpSpPr>
            <a:xfrm>
              <a:off x="622895" y="3282250"/>
              <a:ext cx="499235" cy="196535"/>
              <a:chOff x="9455795" y="4826002"/>
              <a:chExt cx="674558" cy="228600"/>
            </a:xfrm>
          </p:grpSpPr>
          <p:pic>
            <p:nvPicPr>
              <p:cNvPr id="133" name="Picture 132"/>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contrast="4000"/>
                        </a14:imgEffect>
                      </a14:imgLayer>
                    </a14:imgProps>
                  </a:ext>
                  <a:ext uri="{28A0092B-C50C-407E-A947-70E740481C1C}">
                    <a14:useLocalDpi xmlns:a14="http://schemas.microsoft.com/office/drawing/2010/main"/>
                  </a:ext>
                </a:extLst>
              </a:blip>
              <a:stretch>
                <a:fillRect/>
              </a:stretch>
            </p:blipFill>
            <p:spPr>
              <a:xfrm flipH="1">
                <a:off x="9656350" y="4852519"/>
                <a:ext cx="365760" cy="175566"/>
              </a:xfrm>
              <a:prstGeom prst="rect">
                <a:avLst/>
              </a:prstGeom>
            </p:spPr>
          </p:pic>
          <p:sp>
            <p:nvSpPr>
              <p:cNvPr id="134" name="Round Same Side Corner Rectangle 133"/>
              <p:cNvSpPr/>
              <p:nvPr/>
            </p:nvSpPr>
            <p:spPr>
              <a:xfrm rot="5400000">
                <a:off x="9741733" y="4665982"/>
                <a:ext cx="228600" cy="548640"/>
              </a:xfrm>
              <a:prstGeom prst="round2SameRect">
                <a:avLst>
                  <a:gd name="adj1" fmla="val 26135"/>
                  <a:gd name="adj2" fmla="val 0"/>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5" name="Rectangle 134"/>
              <p:cNvSpPr/>
              <p:nvPr/>
            </p:nvSpPr>
            <p:spPr>
              <a:xfrm>
                <a:off x="9455795" y="4868349"/>
                <a:ext cx="125918" cy="14390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grpSp>
      <p:sp>
        <p:nvSpPr>
          <p:cNvPr id="120" name="Freeform 79"/>
          <p:cNvSpPr>
            <a:spLocks/>
          </p:cNvSpPr>
          <p:nvPr/>
        </p:nvSpPr>
        <p:spPr bwMode="black">
          <a:xfrm rot="10800000">
            <a:off x="540160" y="5592520"/>
            <a:ext cx="73564" cy="62962"/>
          </a:xfrm>
          <a:custGeom>
            <a:avLst/>
            <a:gdLst>
              <a:gd name="T0" fmla="*/ 45 w 131"/>
              <a:gd name="T1" fmla="*/ 60 h 96"/>
              <a:gd name="T2" fmla="*/ 83 w 131"/>
              <a:gd name="T3" fmla="*/ 96 h 96"/>
              <a:gd name="T4" fmla="*/ 51 w 131"/>
              <a:gd name="T5" fmla="*/ 96 h 96"/>
              <a:gd name="T6" fmla="*/ 0 w 131"/>
              <a:gd name="T7" fmla="*/ 47 h 96"/>
              <a:gd name="T8" fmla="*/ 51 w 131"/>
              <a:gd name="T9" fmla="*/ 0 h 96"/>
              <a:gd name="T10" fmla="*/ 83 w 131"/>
              <a:gd name="T11" fmla="*/ 0 h 96"/>
              <a:gd name="T12" fmla="*/ 45 w 131"/>
              <a:gd name="T13" fmla="*/ 35 h 96"/>
              <a:gd name="T14" fmla="*/ 131 w 131"/>
              <a:gd name="T15" fmla="*/ 35 h 96"/>
              <a:gd name="T16" fmla="*/ 131 w 131"/>
              <a:gd name="T17" fmla="*/ 60 h 96"/>
              <a:gd name="T18" fmla="*/ 45 w 131"/>
              <a:gd name="T19"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96">
                <a:moveTo>
                  <a:pt x="45" y="60"/>
                </a:moveTo>
                <a:lnTo>
                  <a:pt x="83" y="96"/>
                </a:lnTo>
                <a:lnTo>
                  <a:pt x="51" y="96"/>
                </a:lnTo>
                <a:lnTo>
                  <a:pt x="0" y="47"/>
                </a:lnTo>
                <a:lnTo>
                  <a:pt x="51" y="0"/>
                </a:lnTo>
                <a:lnTo>
                  <a:pt x="83" y="0"/>
                </a:lnTo>
                <a:lnTo>
                  <a:pt x="45" y="35"/>
                </a:lnTo>
                <a:lnTo>
                  <a:pt x="131" y="35"/>
                </a:lnTo>
                <a:lnTo>
                  <a:pt x="131" y="60"/>
                </a:lnTo>
                <a:lnTo>
                  <a:pt x="45" y="60"/>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1" name="Freeform 79"/>
          <p:cNvSpPr>
            <a:spLocks/>
          </p:cNvSpPr>
          <p:nvPr/>
        </p:nvSpPr>
        <p:spPr bwMode="black">
          <a:xfrm rot="10800000">
            <a:off x="532024" y="5711088"/>
            <a:ext cx="73564" cy="62962"/>
          </a:xfrm>
          <a:custGeom>
            <a:avLst/>
            <a:gdLst>
              <a:gd name="T0" fmla="*/ 45 w 131"/>
              <a:gd name="T1" fmla="*/ 60 h 96"/>
              <a:gd name="T2" fmla="*/ 83 w 131"/>
              <a:gd name="T3" fmla="*/ 96 h 96"/>
              <a:gd name="T4" fmla="*/ 51 w 131"/>
              <a:gd name="T5" fmla="*/ 96 h 96"/>
              <a:gd name="T6" fmla="*/ 0 w 131"/>
              <a:gd name="T7" fmla="*/ 47 h 96"/>
              <a:gd name="T8" fmla="*/ 51 w 131"/>
              <a:gd name="T9" fmla="*/ 0 h 96"/>
              <a:gd name="T10" fmla="*/ 83 w 131"/>
              <a:gd name="T11" fmla="*/ 0 h 96"/>
              <a:gd name="T12" fmla="*/ 45 w 131"/>
              <a:gd name="T13" fmla="*/ 35 h 96"/>
              <a:gd name="T14" fmla="*/ 131 w 131"/>
              <a:gd name="T15" fmla="*/ 35 h 96"/>
              <a:gd name="T16" fmla="*/ 131 w 131"/>
              <a:gd name="T17" fmla="*/ 60 h 96"/>
              <a:gd name="T18" fmla="*/ 45 w 131"/>
              <a:gd name="T19"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96">
                <a:moveTo>
                  <a:pt x="45" y="60"/>
                </a:moveTo>
                <a:lnTo>
                  <a:pt x="83" y="96"/>
                </a:lnTo>
                <a:lnTo>
                  <a:pt x="51" y="96"/>
                </a:lnTo>
                <a:lnTo>
                  <a:pt x="0" y="47"/>
                </a:lnTo>
                <a:lnTo>
                  <a:pt x="51" y="0"/>
                </a:lnTo>
                <a:lnTo>
                  <a:pt x="83" y="0"/>
                </a:lnTo>
                <a:lnTo>
                  <a:pt x="45" y="35"/>
                </a:lnTo>
                <a:lnTo>
                  <a:pt x="131" y="35"/>
                </a:lnTo>
                <a:lnTo>
                  <a:pt x="131" y="60"/>
                </a:lnTo>
                <a:lnTo>
                  <a:pt x="45" y="60"/>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8" name="Rectangle 107"/>
          <p:cNvSpPr/>
          <p:nvPr/>
        </p:nvSpPr>
        <p:spPr>
          <a:xfrm>
            <a:off x="4879681" y="2378543"/>
            <a:ext cx="2914750" cy="369332"/>
          </a:xfrm>
          <a:prstGeom prst="rect">
            <a:avLst/>
          </a:prstGeom>
        </p:spPr>
        <p:txBody>
          <a:bodyPr wrap="square">
            <a:spAutoFit/>
          </a:bodyPr>
          <a:lstStyle/>
          <a:p>
            <a:pPr lvl="0"/>
            <a:r>
              <a:rPr lang="en-US" dirty="0">
                <a:solidFill>
                  <a:schemeClr val="bg2">
                    <a:lumMod val="25000"/>
                  </a:schemeClr>
                </a:solidFill>
                <a:latin typeface="Segoe UI" pitchFamily="34" charset="0"/>
              </a:rPr>
              <a:t>Fairshare</a:t>
            </a:r>
          </a:p>
        </p:txBody>
      </p:sp>
      <p:sp>
        <p:nvSpPr>
          <p:cNvPr id="114" name="Rectangle 113"/>
          <p:cNvSpPr/>
          <p:nvPr/>
        </p:nvSpPr>
        <p:spPr>
          <a:xfrm>
            <a:off x="4879681" y="3925507"/>
            <a:ext cx="2831119" cy="369332"/>
          </a:xfrm>
          <a:prstGeom prst="rect">
            <a:avLst/>
          </a:prstGeom>
        </p:spPr>
        <p:txBody>
          <a:bodyPr wrap="square">
            <a:spAutoFit/>
          </a:bodyPr>
          <a:lstStyle/>
          <a:p>
            <a:pPr lvl="0"/>
            <a:r>
              <a:rPr lang="en-US" dirty="0" smtClean="0">
                <a:solidFill>
                  <a:schemeClr val="bg2">
                    <a:lumMod val="25000"/>
                  </a:schemeClr>
                </a:solidFill>
                <a:latin typeface="Segoe UI" pitchFamily="34" charset="0"/>
              </a:rPr>
              <a:t>Lower-cost </a:t>
            </a:r>
            <a:r>
              <a:rPr lang="en-US" dirty="0">
                <a:solidFill>
                  <a:schemeClr val="bg2">
                    <a:lumMod val="25000"/>
                  </a:schemeClr>
                </a:solidFill>
                <a:latin typeface="Segoe UI" pitchFamily="34" charset="0"/>
              </a:rPr>
              <a:t>storage</a:t>
            </a:r>
          </a:p>
        </p:txBody>
      </p:sp>
      <p:sp>
        <p:nvSpPr>
          <p:cNvPr id="117" name="Rectangle 116"/>
          <p:cNvSpPr/>
          <p:nvPr/>
        </p:nvSpPr>
        <p:spPr>
          <a:xfrm>
            <a:off x="4878410" y="3170652"/>
            <a:ext cx="2831119" cy="369332"/>
          </a:xfrm>
          <a:prstGeom prst="rect">
            <a:avLst/>
          </a:prstGeom>
        </p:spPr>
        <p:txBody>
          <a:bodyPr wrap="square">
            <a:spAutoFit/>
          </a:bodyPr>
          <a:lstStyle/>
          <a:p>
            <a:pPr lvl="0"/>
            <a:r>
              <a:rPr lang="en-US" dirty="0">
                <a:solidFill>
                  <a:schemeClr val="bg2">
                    <a:lumMod val="25000"/>
                  </a:schemeClr>
                </a:solidFill>
                <a:latin typeface="Segoe UI" pitchFamily="34" charset="0"/>
              </a:rPr>
              <a:t>User disks</a:t>
            </a:r>
          </a:p>
        </p:txBody>
      </p:sp>
      <p:sp>
        <p:nvSpPr>
          <p:cNvPr id="3" name="TextBox 2"/>
          <p:cNvSpPr txBox="1"/>
          <p:nvPr/>
        </p:nvSpPr>
        <p:spPr>
          <a:xfrm>
            <a:off x="10966771" y="1193585"/>
            <a:ext cx="84960" cy="369332"/>
          </a:xfrm>
          <a:prstGeom prst="rect">
            <a:avLst/>
          </a:prstGeom>
          <a:noFill/>
        </p:spPr>
        <p:txBody>
          <a:bodyPr wrap="none" lIns="0" tIns="0" rIns="0" bIns="0" rtlCol="0">
            <a:spAutoFit/>
          </a:bodyPr>
          <a:lstStyle/>
          <a:p>
            <a:r>
              <a:rPr lang="en-US" sz="2400" dirty="0" smtClean="0">
                <a:gradFill>
                  <a:gsLst>
                    <a:gs pos="0">
                      <a:srgbClr val="000000">
                        <a:lumMod val="75000"/>
                        <a:lumOff val="25000"/>
                      </a:srgbClr>
                    </a:gs>
                    <a:gs pos="80000">
                      <a:srgbClr val="000000">
                        <a:lumMod val="65000"/>
                        <a:lumOff val="35000"/>
                      </a:srgbClr>
                    </a:gs>
                  </a:gsLst>
                  <a:lin ang="16200000" scaled="0"/>
                </a:gradFill>
                <a:latin typeface="Segoe UI Light" pitchFamily="34" charset="0"/>
              </a:rPr>
              <a:t> </a:t>
            </a:r>
          </a:p>
        </p:txBody>
      </p:sp>
      <p:sp>
        <p:nvSpPr>
          <p:cNvPr id="157" name="Rectangle 156"/>
          <p:cNvSpPr/>
          <p:nvPr/>
        </p:nvSpPr>
        <p:spPr>
          <a:xfrm>
            <a:off x="8851686" y="3929551"/>
            <a:ext cx="3041886" cy="369332"/>
          </a:xfrm>
          <a:prstGeom prst="rect">
            <a:avLst/>
          </a:prstGeom>
        </p:spPr>
        <p:txBody>
          <a:bodyPr wrap="square">
            <a:spAutoFit/>
          </a:bodyPr>
          <a:lstStyle/>
          <a:p>
            <a:r>
              <a:rPr lang="en-US" dirty="0">
                <a:solidFill>
                  <a:schemeClr val="bg2">
                    <a:lumMod val="25000"/>
                  </a:schemeClr>
                </a:solidFill>
                <a:latin typeface="Segoe UI" pitchFamily="34" charset="0"/>
              </a:rPr>
              <a:t>Intelligently </a:t>
            </a:r>
            <a:r>
              <a:rPr lang="en-US" dirty="0" smtClean="0">
                <a:solidFill>
                  <a:schemeClr val="bg2">
                    <a:lumMod val="25000"/>
                  </a:schemeClr>
                </a:solidFill>
                <a:latin typeface="Segoe UI" pitchFamily="34" charset="0"/>
              </a:rPr>
              <a:t>patching</a:t>
            </a:r>
            <a:endParaRPr lang="en-US" dirty="0">
              <a:solidFill>
                <a:schemeClr val="bg2">
                  <a:lumMod val="25000"/>
                </a:schemeClr>
              </a:solidFill>
              <a:latin typeface="Segoe UI" pitchFamily="34" charset="0"/>
            </a:endParaRPr>
          </a:p>
        </p:txBody>
      </p:sp>
      <p:cxnSp>
        <p:nvCxnSpPr>
          <p:cNvPr id="6" name="Straight Connector 5"/>
          <p:cNvCxnSpPr/>
          <p:nvPr/>
        </p:nvCxnSpPr>
        <p:spPr>
          <a:xfrm>
            <a:off x="519112" y="2013158"/>
            <a:ext cx="3540126"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4168775" y="2013158"/>
            <a:ext cx="3856038"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8132763" y="2013158"/>
            <a:ext cx="3856038" cy="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8131965" y="3124420"/>
            <a:ext cx="719109" cy="497845"/>
            <a:chOff x="8131965" y="3124420"/>
            <a:chExt cx="719109" cy="497845"/>
          </a:xfrm>
        </p:grpSpPr>
        <p:sp>
          <p:nvSpPr>
            <p:cNvPr id="141" name="Rectangle 140"/>
            <p:cNvSpPr/>
            <p:nvPr/>
          </p:nvSpPr>
          <p:spPr bwMode="auto">
            <a:xfrm>
              <a:off x="8131965" y="3124420"/>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36" name="Picture 3" descr="\\MAGNUM\Projects\Microsoft\Cloud Power FY12\Design\ICONS_PNG\Management.png"/>
            <p:cNvPicPr>
              <a:picLocks noChangeAspect="1" noChangeArrowheads="1"/>
            </p:cNvPicPr>
            <p:nvPr/>
          </p:nvPicPr>
          <p:blipFill>
            <a:blip r:embed="rId5" cstate="print">
              <a:lum bright="100000"/>
            </a:blip>
            <a:stretch>
              <a:fillRect/>
            </a:stretch>
          </p:blipFill>
          <p:spPr bwMode="auto">
            <a:xfrm>
              <a:off x="8249632" y="3132551"/>
              <a:ext cx="481581" cy="481581"/>
            </a:xfrm>
            <a:prstGeom prst="rect">
              <a:avLst/>
            </a:prstGeom>
            <a:noFill/>
          </p:spPr>
        </p:pic>
      </p:grpSp>
      <p:grpSp>
        <p:nvGrpSpPr>
          <p:cNvPr id="25" name="Group 24"/>
          <p:cNvGrpSpPr/>
          <p:nvPr/>
        </p:nvGrpSpPr>
        <p:grpSpPr>
          <a:xfrm>
            <a:off x="4159301" y="2321882"/>
            <a:ext cx="719109" cy="497845"/>
            <a:chOff x="4159301" y="2321882"/>
            <a:chExt cx="719109" cy="497845"/>
          </a:xfrm>
        </p:grpSpPr>
        <p:sp>
          <p:nvSpPr>
            <p:cNvPr id="124" name="Rectangle 123"/>
            <p:cNvSpPr/>
            <p:nvPr/>
          </p:nvSpPr>
          <p:spPr bwMode="auto">
            <a:xfrm>
              <a:off x="4159301" y="2321882"/>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80" name="Freeform 61"/>
            <p:cNvSpPr>
              <a:spLocks noEditPoints="1"/>
            </p:cNvSpPr>
            <p:nvPr/>
          </p:nvSpPr>
          <p:spPr bwMode="black">
            <a:xfrm>
              <a:off x="4359120" y="2367121"/>
              <a:ext cx="313514" cy="392813"/>
            </a:xfrm>
            <a:custGeom>
              <a:avLst/>
              <a:gdLst>
                <a:gd name="T0" fmla="*/ 91 w 162"/>
                <a:gd name="T1" fmla="*/ 100 h 203"/>
                <a:gd name="T2" fmla="*/ 128 w 162"/>
                <a:gd name="T3" fmla="*/ 203 h 203"/>
                <a:gd name="T4" fmla="*/ 108 w 162"/>
                <a:gd name="T5" fmla="*/ 203 h 203"/>
                <a:gd name="T6" fmla="*/ 81 w 162"/>
                <a:gd name="T7" fmla="*/ 180 h 203"/>
                <a:gd name="T8" fmla="*/ 54 w 162"/>
                <a:gd name="T9" fmla="*/ 203 h 203"/>
                <a:gd name="T10" fmla="*/ 34 w 162"/>
                <a:gd name="T11" fmla="*/ 203 h 203"/>
                <a:gd name="T12" fmla="*/ 71 w 162"/>
                <a:gd name="T13" fmla="*/ 100 h 203"/>
                <a:gd name="T14" fmla="*/ 64 w 162"/>
                <a:gd name="T15" fmla="*/ 86 h 203"/>
                <a:gd name="T16" fmla="*/ 81 w 162"/>
                <a:gd name="T17" fmla="*/ 69 h 203"/>
                <a:gd name="T18" fmla="*/ 98 w 162"/>
                <a:gd name="T19" fmla="*/ 86 h 203"/>
                <a:gd name="T20" fmla="*/ 91 w 162"/>
                <a:gd name="T21" fmla="*/ 100 h 203"/>
                <a:gd name="T22" fmla="*/ 81 w 162"/>
                <a:gd name="T23" fmla="*/ 34 h 203"/>
                <a:gd name="T24" fmla="*/ 130 w 162"/>
                <a:gd name="T25" fmla="*/ 83 h 203"/>
                <a:gd name="T26" fmla="*/ 107 w 162"/>
                <a:gd name="T27" fmla="*/ 123 h 203"/>
                <a:gd name="T28" fmla="*/ 106 w 162"/>
                <a:gd name="T29" fmla="*/ 117 h 203"/>
                <a:gd name="T30" fmla="*/ 121 w 162"/>
                <a:gd name="T31" fmla="*/ 86 h 203"/>
                <a:gd name="T32" fmla="*/ 81 w 162"/>
                <a:gd name="T33" fmla="*/ 47 h 203"/>
                <a:gd name="T34" fmla="*/ 42 w 162"/>
                <a:gd name="T35" fmla="*/ 86 h 203"/>
                <a:gd name="T36" fmla="*/ 56 w 162"/>
                <a:gd name="T37" fmla="*/ 117 h 203"/>
                <a:gd name="T38" fmla="*/ 55 w 162"/>
                <a:gd name="T39" fmla="*/ 123 h 203"/>
                <a:gd name="T40" fmla="*/ 33 w 162"/>
                <a:gd name="T41" fmla="*/ 83 h 203"/>
                <a:gd name="T42" fmla="*/ 81 w 162"/>
                <a:gd name="T43" fmla="*/ 34 h 203"/>
                <a:gd name="T44" fmla="*/ 81 w 162"/>
                <a:gd name="T45" fmla="*/ 0 h 203"/>
                <a:gd name="T46" fmla="*/ 162 w 162"/>
                <a:gd name="T47" fmla="*/ 81 h 203"/>
                <a:gd name="T48" fmla="*/ 118 w 162"/>
                <a:gd name="T49" fmla="*/ 154 h 203"/>
                <a:gd name="T50" fmla="*/ 115 w 162"/>
                <a:gd name="T51" fmla="*/ 148 h 203"/>
                <a:gd name="T52" fmla="*/ 153 w 162"/>
                <a:gd name="T53" fmla="*/ 85 h 203"/>
                <a:gd name="T54" fmla="*/ 81 w 162"/>
                <a:gd name="T55" fmla="*/ 13 h 203"/>
                <a:gd name="T56" fmla="*/ 10 w 162"/>
                <a:gd name="T57" fmla="*/ 85 h 203"/>
                <a:gd name="T58" fmla="*/ 47 w 162"/>
                <a:gd name="T59" fmla="*/ 148 h 203"/>
                <a:gd name="T60" fmla="*/ 45 w 162"/>
                <a:gd name="T61" fmla="*/ 154 h 203"/>
                <a:gd name="T62" fmla="*/ 0 w 162"/>
                <a:gd name="T63" fmla="*/ 81 h 203"/>
                <a:gd name="T64" fmla="*/ 81 w 162"/>
                <a:gd name="T65" fmla="*/ 0 h 203"/>
                <a:gd name="T66" fmla="*/ 81 w 162"/>
                <a:gd name="T67" fmla="*/ 124 h 203"/>
                <a:gd name="T68" fmla="*/ 89 w 162"/>
                <a:gd name="T69" fmla="*/ 132 h 203"/>
                <a:gd name="T70" fmla="*/ 81 w 162"/>
                <a:gd name="T71" fmla="*/ 139 h 203"/>
                <a:gd name="T72" fmla="*/ 73 w 162"/>
                <a:gd name="T73" fmla="*/ 132 h 203"/>
                <a:gd name="T74" fmla="*/ 81 w 162"/>
                <a:gd name="T75" fmla="*/ 124 h 203"/>
                <a:gd name="T76" fmla="*/ 81 w 162"/>
                <a:gd name="T77" fmla="*/ 171 h 203"/>
                <a:gd name="T78" fmla="*/ 95 w 162"/>
                <a:gd name="T79" fmla="*/ 160 h 203"/>
                <a:gd name="T80" fmla="*/ 81 w 162"/>
                <a:gd name="T81" fmla="*/ 149 h 203"/>
                <a:gd name="T82" fmla="*/ 68 w 162"/>
                <a:gd name="T83" fmla="*/ 160 h 203"/>
                <a:gd name="T84" fmla="*/ 81 w 162"/>
                <a:gd name="T85" fmla="*/ 17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2" h="203">
                  <a:moveTo>
                    <a:pt x="91" y="100"/>
                  </a:moveTo>
                  <a:cubicBezTo>
                    <a:pt x="98" y="144"/>
                    <a:pt x="114" y="181"/>
                    <a:pt x="128" y="203"/>
                  </a:cubicBezTo>
                  <a:cubicBezTo>
                    <a:pt x="108" y="203"/>
                    <a:pt x="108" y="203"/>
                    <a:pt x="108" y="203"/>
                  </a:cubicBezTo>
                  <a:cubicBezTo>
                    <a:pt x="108" y="190"/>
                    <a:pt x="100" y="180"/>
                    <a:pt x="81" y="180"/>
                  </a:cubicBezTo>
                  <a:cubicBezTo>
                    <a:pt x="63" y="180"/>
                    <a:pt x="55" y="190"/>
                    <a:pt x="54" y="203"/>
                  </a:cubicBezTo>
                  <a:cubicBezTo>
                    <a:pt x="34" y="203"/>
                    <a:pt x="34" y="203"/>
                    <a:pt x="34" y="203"/>
                  </a:cubicBezTo>
                  <a:cubicBezTo>
                    <a:pt x="49" y="181"/>
                    <a:pt x="64" y="144"/>
                    <a:pt x="71" y="100"/>
                  </a:cubicBezTo>
                  <a:cubicBezTo>
                    <a:pt x="67" y="97"/>
                    <a:pt x="64" y="92"/>
                    <a:pt x="64" y="86"/>
                  </a:cubicBezTo>
                  <a:cubicBezTo>
                    <a:pt x="64" y="77"/>
                    <a:pt x="72" y="69"/>
                    <a:pt x="81" y="69"/>
                  </a:cubicBezTo>
                  <a:cubicBezTo>
                    <a:pt x="91" y="69"/>
                    <a:pt x="98" y="77"/>
                    <a:pt x="98" y="86"/>
                  </a:cubicBezTo>
                  <a:cubicBezTo>
                    <a:pt x="98" y="92"/>
                    <a:pt x="96" y="97"/>
                    <a:pt x="91" y="100"/>
                  </a:cubicBezTo>
                  <a:close/>
                  <a:moveTo>
                    <a:pt x="81" y="34"/>
                  </a:moveTo>
                  <a:cubicBezTo>
                    <a:pt x="108" y="34"/>
                    <a:pt x="130" y="56"/>
                    <a:pt x="130" y="83"/>
                  </a:cubicBezTo>
                  <a:cubicBezTo>
                    <a:pt x="130" y="100"/>
                    <a:pt x="121" y="115"/>
                    <a:pt x="107" y="123"/>
                  </a:cubicBezTo>
                  <a:cubicBezTo>
                    <a:pt x="107" y="121"/>
                    <a:pt x="106" y="119"/>
                    <a:pt x="106" y="117"/>
                  </a:cubicBezTo>
                  <a:cubicBezTo>
                    <a:pt x="115" y="110"/>
                    <a:pt x="121" y="99"/>
                    <a:pt x="121" y="86"/>
                  </a:cubicBezTo>
                  <a:cubicBezTo>
                    <a:pt x="121" y="64"/>
                    <a:pt x="103" y="47"/>
                    <a:pt x="81" y="47"/>
                  </a:cubicBezTo>
                  <a:cubicBezTo>
                    <a:pt x="59" y="47"/>
                    <a:pt x="42" y="64"/>
                    <a:pt x="42" y="86"/>
                  </a:cubicBezTo>
                  <a:cubicBezTo>
                    <a:pt x="42" y="99"/>
                    <a:pt x="47" y="110"/>
                    <a:pt x="56" y="117"/>
                  </a:cubicBezTo>
                  <a:cubicBezTo>
                    <a:pt x="56" y="119"/>
                    <a:pt x="55" y="121"/>
                    <a:pt x="55" y="123"/>
                  </a:cubicBezTo>
                  <a:cubicBezTo>
                    <a:pt x="42" y="115"/>
                    <a:pt x="33" y="100"/>
                    <a:pt x="33" y="83"/>
                  </a:cubicBezTo>
                  <a:cubicBezTo>
                    <a:pt x="33" y="56"/>
                    <a:pt x="54" y="34"/>
                    <a:pt x="81" y="34"/>
                  </a:cubicBezTo>
                  <a:close/>
                  <a:moveTo>
                    <a:pt x="81" y="0"/>
                  </a:moveTo>
                  <a:cubicBezTo>
                    <a:pt x="126" y="0"/>
                    <a:pt x="162" y="37"/>
                    <a:pt x="162" y="81"/>
                  </a:cubicBezTo>
                  <a:cubicBezTo>
                    <a:pt x="162" y="113"/>
                    <a:pt x="144" y="141"/>
                    <a:pt x="118" y="154"/>
                  </a:cubicBezTo>
                  <a:cubicBezTo>
                    <a:pt x="117" y="152"/>
                    <a:pt x="116" y="150"/>
                    <a:pt x="115" y="148"/>
                  </a:cubicBezTo>
                  <a:cubicBezTo>
                    <a:pt x="138" y="136"/>
                    <a:pt x="153" y="112"/>
                    <a:pt x="153" y="85"/>
                  </a:cubicBezTo>
                  <a:cubicBezTo>
                    <a:pt x="153" y="45"/>
                    <a:pt x="121" y="13"/>
                    <a:pt x="81" y="13"/>
                  </a:cubicBezTo>
                  <a:cubicBezTo>
                    <a:pt x="42" y="13"/>
                    <a:pt x="10" y="45"/>
                    <a:pt x="10" y="85"/>
                  </a:cubicBezTo>
                  <a:cubicBezTo>
                    <a:pt x="10" y="112"/>
                    <a:pt x="25" y="136"/>
                    <a:pt x="47" y="148"/>
                  </a:cubicBezTo>
                  <a:cubicBezTo>
                    <a:pt x="46" y="150"/>
                    <a:pt x="46" y="152"/>
                    <a:pt x="45" y="154"/>
                  </a:cubicBezTo>
                  <a:cubicBezTo>
                    <a:pt x="18" y="141"/>
                    <a:pt x="0" y="113"/>
                    <a:pt x="0" y="81"/>
                  </a:cubicBezTo>
                  <a:cubicBezTo>
                    <a:pt x="0" y="37"/>
                    <a:pt x="36" y="0"/>
                    <a:pt x="81" y="0"/>
                  </a:cubicBezTo>
                  <a:close/>
                  <a:moveTo>
                    <a:pt x="81" y="124"/>
                  </a:moveTo>
                  <a:cubicBezTo>
                    <a:pt x="87" y="124"/>
                    <a:pt x="89" y="128"/>
                    <a:pt x="89" y="132"/>
                  </a:cubicBezTo>
                  <a:cubicBezTo>
                    <a:pt x="89" y="135"/>
                    <a:pt x="87" y="139"/>
                    <a:pt x="81" y="139"/>
                  </a:cubicBezTo>
                  <a:cubicBezTo>
                    <a:pt x="75" y="139"/>
                    <a:pt x="73" y="135"/>
                    <a:pt x="73" y="132"/>
                  </a:cubicBezTo>
                  <a:cubicBezTo>
                    <a:pt x="73" y="128"/>
                    <a:pt x="75" y="124"/>
                    <a:pt x="81" y="124"/>
                  </a:cubicBezTo>
                  <a:close/>
                  <a:moveTo>
                    <a:pt x="81" y="171"/>
                  </a:moveTo>
                  <a:cubicBezTo>
                    <a:pt x="91" y="171"/>
                    <a:pt x="95" y="166"/>
                    <a:pt x="95" y="160"/>
                  </a:cubicBezTo>
                  <a:cubicBezTo>
                    <a:pt x="95" y="154"/>
                    <a:pt x="91" y="149"/>
                    <a:pt x="81" y="149"/>
                  </a:cubicBezTo>
                  <a:cubicBezTo>
                    <a:pt x="71" y="149"/>
                    <a:pt x="68" y="154"/>
                    <a:pt x="68" y="160"/>
                  </a:cubicBezTo>
                  <a:cubicBezTo>
                    <a:pt x="68" y="166"/>
                    <a:pt x="71" y="171"/>
                    <a:pt x="81" y="171"/>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grpSp>
      <p:grpSp>
        <p:nvGrpSpPr>
          <p:cNvPr id="27" name="Group 26"/>
          <p:cNvGrpSpPr/>
          <p:nvPr/>
        </p:nvGrpSpPr>
        <p:grpSpPr>
          <a:xfrm>
            <a:off x="4159301" y="3865295"/>
            <a:ext cx="719109" cy="497845"/>
            <a:chOff x="4159301" y="3865295"/>
            <a:chExt cx="719109" cy="497845"/>
          </a:xfrm>
        </p:grpSpPr>
        <p:sp>
          <p:nvSpPr>
            <p:cNvPr id="109" name="Rectangle 108"/>
            <p:cNvSpPr/>
            <p:nvPr/>
          </p:nvSpPr>
          <p:spPr bwMode="auto">
            <a:xfrm>
              <a:off x="4159301" y="3865295"/>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81" name="Freeform 79"/>
            <p:cNvSpPr>
              <a:spLocks noEditPoints="1"/>
            </p:cNvSpPr>
            <p:nvPr/>
          </p:nvSpPr>
          <p:spPr bwMode="black">
            <a:xfrm>
              <a:off x="4363500" y="3914874"/>
              <a:ext cx="303373" cy="410122"/>
            </a:xfrm>
            <a:custGeom>
              <a:avLst/>
              <a:gdLst>
                <a:gd name="T0" fmla="*/ 1441 w 1615"/>
                <a:gd name="T1" fmla="*/ 131 h 2179"/>
                <a:gd name="T2" fmla="*/ 1344 w 1615"/>
                <a:gd name="T3" fmla="*/ 16 h 2179"/>
                <a:gd name="T4" fmla="*/ 306 w 1615"/>
                <a:gd name="T5" fmla="*/ 0 h 2179"/>
                <a:gd name="T6" fmla="*/ 62 w 1615"/>
                <a:gd name="T7" fmla="*/ 171 h 2179"/>
                <a:gd name="T8" fmla="*/ 174 w 1615"/>
                <a:gd name="T9" fmla="*/ 131 h 2179"/>
                <a:gd name="T10" fmla="*/ 174 w 1615"/>
                <a:gd name="T11" fmla="*/ 180 h 2179"/>
                <a:gd name="T12" fmla="*/ 0 w 1615"/>
                <a:gd name="T13" fmla="*/ 2005 h 2179"/>
                <a:gd name="T14" fmla="*/ 1441 w 1615"/>
                <a:gd name="T15" fmla="*/ 2179 h 2179"/>
                <a:gd name="T16" fmla="*/ 1615 w 1615"/>
                <a:gd name="T17" fmla="*/ 354 h 2179"/>
                <a:gd name="T18" fmla="*/ 1518 w 1615"/>
                <a:gd name="T19" fmla="*/ 2005 h 2179"/>
                <a:gd name="T20" fmla="*/ 174 w 1615"/>
                <a:gd name="T21" fmla="*/ 2082 h 2179"/>
                <a:gd name="T22" fmla="*/ 97 w 1615"/>
                <a:gd name="T23" fmla="*/ 354 h 2179"/>
                <a:gd name="T24" fmla="*/ 1441 w 1615"/>
                <a:gd name="T25" fmla="*/ 277 h 2179"/>
                <a:gd name="T26" fmla="*/ 1518 w 1615"/>
                <a:gd name="T27" fmla="*/ 2005 h 2179"/>
                <a:gd name="T28" fmla="*/ 241 w 1615"/>
                <a:gd name="T29" fmla="*/ 1038 h 2179"/>
                <a:gd name="T30" fmla="*/ 532 w 1615"/>
                <a:gd name="T31" fmla="*/ 1339 h 2179"/>
                <a:gd name="T32" fmla="*/ 713 w 1615"/>
                <a:gd name="T33" fmla="*/ 1304 h 2179"/>
                <a:gd name="T34" fmla="*/ 695 w 1615"/>
                <a:gd name="T35" fmla="*/ 1594 h 2179"/>
                <a:gd name="T36" fmla="*/ 1375 w 1615"/>
                <a:gd name="T37" fmla="*/ 1038 h 2179"/>
                <a:gd name="T38" fmla="*/ 808 w 1615"/>
                <a:gd name="T39" fmla="*/ 1206 h 2179"/>
                <a:gd name="T40" fmla="*/ 808 w 1615"/>
                <a:gd name="T41" fmla="*/ 870 h 2179"/>
                <a:gd name="T42" fmla="*/ 808 w 1615"/>
                <a:gd name="T43" fmla="*/ 1206 h 2179"/>
                <a:gd name="T44" fmla="*/ 652 w 1615"/>
                <a:gd name="T45" fmla="*/ 1331 h 2179"/>
                <a:gd name="T46" fmla="*/ 453 w 1615"/>
                <a:gd name="T47" fmla="*/ 1481 h 2179"/>
                <a:gd name="T48" fmla="*/ 258 w 1615"/>
                <a:gd name="T49" fmla="*/ 1960 h 2179"/>
                <a:gd name="T50" fmla="*/ 534 w 1615"/>
                <a:gd name="T51" fmla="*/ 1842 h 2179"/>
                <a:gd name="T52" fmla="*/ 702 w 1615"/>
                <a:gd name="T53" fmla="*/ 1467 h 2179"/>
                <a:gd name="T54" fmla="*/ 418 w 1615"/>
                <a:gd name="T55" fmla="*/ 1872 h 2179"/>
                <a:gd name="T56" fmla="*/ 284 w 1615"/>
                <a:gd name="T57" fmla="*/ 1780 h 2179"/>
                <a:gd name="T58" fmla="*/ 418 w 1615"/>
                <a:gd name="T59" fmla="*/ 1872 h 2179"/>
                <a:gd name="T60" fmla="*/ 204 w 1615"/>
                <a:gd name="T61" fmla="*/ 323 h 2179"/>
                <a:gd name="T62" fmla="*/ 204 w 1615"/>
                <a:gd name="T63" fmla="*/ 428 h 2179"/>
                <a:gd name="T64" fmla="*/ 1418 w 1615"/>
                <a:gd name="T65" fmla="*/ 323 h 2179"/>
                <a:gd name="T66" fmla="*/ 1418 w 1615"/>
                <a:gd name="T67" fmla="*/ 428 h 2179"/>
                <a:gd name="T68" fmla="*/ 1418 w 1615"/>
                <a:gd name="T69" fmla="*/ 323 h 2179"/>
                <a:gd name="T70" fmla="*/ 1366 w 1615"/>
                <a:gd name="T71" fmla="*/ 1978 h 2179"/>
                <a:gd name="T72" fmla="*/ 1471 w 1615"/>
                <a:gd name="T73" fmla="*/ 1978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5" h="2179">
                  <a:moveTo>
                    <a:pt x="174" y="131"/>
                  </a:moveTo>
                  <a:cubicBezTo>
                    <a:pt x="1441" y="131"/>
                    <a:pt x="1441" y="131"/>
                    <a:pt x="1441" y="131"/>
                  </a:cubicBezTo>
                  <a:cubicBezTo>
                    <a:pt x="1465" y="131"/>
                    <a:pt x="1488" y="136"/>
                    <a:pt x="1509" y="145"/>
                  </a:cubicBezTo>
                  <a:cubicBezTo>
                    <a:pt x="1344" y="16"/>
                    <a:pt x="1344" y="16"/>
                    <a:pt x="1344" y="16"/>
                  </a:cubicBezTo>
                  <a:cubicBezTo>
                    <a:pt x="1333" y="7"/>
                    <a:pt x="1312" y="0"/>
                    <a:pt x="1298" y="0"/>
                  </a:cubicBezTo>
                  <a:cubicBezTo>
                    <a:pt x="306" y="0"/>
                    <a:pt x="306" y="0"/>
                    <a:pt x="306" y="0"/>
                  </a:cubicBezTo>
                  <a:cubicBezTo>
                    <a:pt x="292" y="0"/>
                    <a:pt x="271" y="7"/>
                    <a:pt x="260" y="16"/>
                  </a:cubicBezTo>
                  <a:cubicBezTo>
                    <a:pt x="62" y="171"/>
                    <a:pt x="62" y="171"/>
                    <a:pt x="62" y="171"/>
                  </a:cubicBezTo>
                  <a:cubicBezTo>
                    <a:pt x="64" y="171"/>
                    <a:pt x="64" y="171"/>
                    <a:pt x="64" y="171"/>
                  </a:cubicBezTo>
                  <a:cubicBezTo>
                    <a:pt x="94" y="146"/>
                    <a:pt x="132" y="131"/>
                    <a:pt x="174" y="131"/>
                  </a:cubicBezTo>
                  <a:close/>
                  <a:moveTo>
                    <a:pt x="1441" y="180"/>
                  </a:moveTo>
                  <a:cubicBezTo>
                    <a:pt x="174" y="180"/>
                    <a:pt x="174" y="180"/>
                    <a:pt x="174" y="180"/>
                  </a:cubicBezTo>
                  <a:cubicBezTo>
                    <a:pt x="78" y="180"/>
                    <a:pt x="0" y="258"/>
                    <a:pt x="0" y="354"/>
                  </a:cubicBezTo>
                  <a:cubicBezTo>
                    <a:pt x="0" y="2005"/>
                    <a:pt x="0" y="2005"/>
                    <a:pt x="0" y="2005"/>
                  </a:cubicBezTo>
                  <a:cubicBezTo>
                    <a:pt x="0" y="2101"/>
                    <a:pt x="78" y="2179"/>
                    <a:pt x="174" y="2179"/>
                  </a:cubicBezTo>
                  <a:cubicBezTo>
                    <a:pt x="1441" y="2179"/>
                    <a:pt x="1441" y="2179"/>
                    <a:pt x="1441" y="2179"/>
                  </a:cubicBezTo>
                  <a:cubicBezTo>
                    <a:pt x="1537" y="2179"/>
                    <a:pt x="1615" y="2101"/>
                    <a:pt x="1615" y="2005"/>
                  </a:cubicBezTo>
                  <a:cubicBezTo>
                    <a:pt x="1615" y="354"/>
                    <a:pt x="1615" y="354"/>
                    <a:pt x="1615" y="354"/>
                  </a:cubicBezTo>
                  <a:cubicBezTo>
                    <a:pt x="1615" y="258"/>
                    <a:pt x="1537" y="180"/>
                    <a:pt x="1441" y="180"/>
                  </a:cubicBezTo>
                  <a:close/>
                  <a:moveTo>
                    <a:pt x="1518" y="2005"/>
                  </a:moveTo>
                  <a:cubicBezTo>
                    <a:pt x="1518" y="2047"/>
                    <a:pt x="1484" y="2082"/>
                    <a:pt x="1441" y="2082"/>
                  </a:cubicBezTo>
                  <a:cubicBezTo>
                    <a:pt x="174" y="2082"/>
                    <a:pt x="174" y="2082"/>
                    <a:pt x="174" y="2082"/>
                  </a:cubicBezTo>
                  <a:cubicBezTo>
                    <a:pt x="132" y="2082"/>
                    <a:pt x="97" y="2047"/>
                    <a:pt x="97" y="2005"/>
                  </a:cubicBezTo>
                  <a:cubicBezTo>
                    <a:pt x="97" y="354"/>
                    <a:pt x="97" y="354"/>
                    <a:pt x="97" y="354"/>
                  </a:cubicBezTo>
                  <a:cubicBezTo>
                    <a:pt x="97" y="312"/>
                    <a:pt x="132" y="277"/>
                    <a:pt x="174" y="277"/>
                  </a:cubicBezTo>
                  <a:cubicBezTo>
                    <a:pt x="1441" y="277"/>
                    <a:pt x="1441" y="277"/>
                    <a:pt x="1441" y="277"/>
                  </a:cubicBezTo>
                  <a:cubicBezTo>
                    <a:pt x="1484" y="277"/>
                    <a:pt x="1518" y="312"/>
                    <a:pt x="1518" y="354"/>
                  </a:cubicBezTo>
                  <a:lnTo>
                    <a:pt x="1518" y="2005"/>
                  </a:lnTo>
                  <a:close/>
                  <a:moveTo>
                    <a:pt x="808" y="471"/>
                  </a:moveTo>
                  <a:cubicBezTo>
                    <a:pt x="494" y="471"/>
                    <a:pt x="241" y="725"/>
                    <a:pt x="241" y="1038"/>
                  </a:cubicBezTo>
                  <a:cubicBezTo>
                    <a:pt x="241" y="1201"/>
                    <a:pt x="309" y="1347"/>
                    <a:pt x="419" y="1451"/>
                  </a:cubicBezTo>
                  <a:cubicBezTo>
                    <a:pt x="532" y="1339"/>
                    <a:pt x="532" y="1339"/>
                    <a:pt x="532" y="1339"/>
                  </a:cubicBezTo>
                  <a:cubicBezTo>
                    <a:pt x="565" y="1305"/>
                    <a:pt x="610" y="1286"/>
                    <a:pt x="652" y="1286"/>
                  </a:cubicBezTo>
                  <a:cubicBezTo>
                    <a:pt x="675" y="1286"/>
                    <a:pt x="696" y="1292"/>
                    <a:pt x="713" y="1304"/>
                  </a:cubicBezTo>
                  <a:cubicBezTo>
                    <a:pt x="762" y="1337"/>
                    <a:pt x="775" y="1416"/>
                    <a:pt x="744" y="1486"/>
                  </a:cubicBezTo>
                  <a:cubicBezTo>
                    <a:pt x="695" y="1594"/>
                    <a:pt x="695" y="1594"/>
                    <a:pt x="695" y="1594"/>
                  </a:cubicBezTo>
                  <a:cubicBezTo>
                    <a:pt x="731" y="1601"/>
                    <a:pt x="769" y="1605"/>
                    <a:pt x="808" y="1605"/>
                  </a:cubicBezTo>
                  <a:cubicBezTo>
                    <a:pt x="1121" y="1605"/>
                    <a:pt x="1375" y="1351"/>
                    <a:pt x="1375" y="1038"/>
                  </a:cubicBezTo>
                  <a:cubicBezTo>
                    <a:pt x="1375" y="725"/>
                    <a:pt x="1121" y="471"/>
                    <a:pt x="808" y="471"/>
                  </a:cubicBezTo>
                  <a:close/>
                  <a:moveTo>
                    <a:pt x="808" y="1206"/>
                  </a:moveTo>
                  <a:cubicBezTo>
                    <a:pt x="715" y="1206"/>
                    <a:pt x="640" y="1131"/>
                    <a:pt x="640" y="1038"/>
                  </a:cubicBezTo>
                  <a:cubicBezTo>
                    <a:pt x="640" y="945"/>
                    <a:pt x="715" y="870"/>
                    <a:pt x="808" y="870"/>
                  </a:cubicBezTo>
                  <a:cubicBezTo>
                    <a:pt x="900" y="870"/>
                    <a:pt x="976" y="945"/>
                    <a:pt x="976" y="1038"/>
                  </a:cubicBezTo>
                  <a:cubicBezTo>
                    <a:pt x="976" y="1131"/>
                    <a:pt x="900" y="1206"/>
                    <a:pt x="808" y="1206"/>
                  </a:cubicBezTo>
                  <a:close/>
                  <a:moveTo>
                    <a:pt x="687" y="1341"/>
                  </a:moveTo>
                  <a:cubicBezTo>
                    <a:pt x="678" y="1334"/>
                    <a:pt x="665" y="1331"/>
                    <a:pt x="652" y="1331"/>
                  </a:cubicBezTo>
                  <a:cubicBezTo>
                    <a:pt x="623" y="1331"/>
                    <a:pt x="590" y="1345"/>
                    <a:pt x="564" y="1371"/>
                  </a:cubicBezTo>
                  <a:cubicBezTo>
                    <a:pt x="453" y="1481"/>
                    <a:pt x="453" y="1481"/>
                    <a:pt x="453" y="1481"/>
                  </a:cubicBezTo>
                  <a:cubicBezTo>
                    <a:pt x="271" y="1660"/>
                    <a:pt x="271" y="1660"/>
                    <a:pt x="271" y="1660"/>
                  </a:cubicBezTo>
                  <a:cubicBezTo>
                    <a:pt x="170" y="1760"/>
                    <a:pt x="164" y="1895"/>
                    <a:pt x="258" y="1960"/>
                  </a:cubicBezTo>
                  <a:cubicBezTo>
                    <a:pt x="286" y="1979"/>
                    <a:pt x="315" y="1988"/>
                    <a:pt x="346" y="1988"/>
                  </a:cubicBezTo>
                  <a:cubicBezTo>
                    <a:pt x="419" y="1988"/>
                    <a:pt x="493" y="1935"/>
                    <a:pt x="534" y="1842"/>
                  </a:cubicBezTo>
                  <a:cubicBezTo>
                    <a:pt x="650" y="1583"/>
                    <a:pt x="650" y="1583"/>
                    <a:pt x="650" y="1583"/>
                  </a:cubicBezTo>
                  <a:cubicBezTo>
                    <a:pt x="702" y="1467"/>
                    <a:pt x="702" y="1467"/>
                    <a:pt x="702" y="1467"/>
                  </a:cubicBezTo>
                  <a:cubicBezTo>
                    <a:pt x="724" y="1418"/>
                    <a:pt x="717" y="1362"/>
                    <a:pt x="687" y="1341"/>
                  </a:cubicBezTo>
                  <a:close/>
                  <a:moveTo>
                    <a:pt x="418" y="1872"/>
                  </a:moveTo>
                  <a:cubicBezTo>
                    <a:pt x="392" y="1909"/>
                    <a:pt x="341" y="1919"/>
                    <a:pt x="304" y="1893"/>
                  </a:cubicBezTo>
                  <a:cubicBezTo>
                    <a:pt x="267" y="1867"/>
                    <a:pt x="258" y="1817"/>
                    <a:pt x="284" y="1780"/>
                  </a:cubicBezTo>
                  <a:cubicBezTo>
                    <a:pt x="310" y="1743"/>
                    <a:pt x="360" y="1734"/>
                    <a:pt x="397" y="1759"/>
                  </a:cubicBezTo>
                  <a:cubicBezTo>
                    <a:pt x="434" y="1785"/>
                    <a:pt x="443" y="1836"/>
                    <a:pt x="418" y="1872"/>
                  </a:cubicBezTo>
                  <a:close/>
                  <a:moveTo>
                    <a:pt x="256" y="376"/>
                  </a:moveTo>
                  <a:cubicBezTo>
                    <a:pt x="256" y="346"/>
                    <a:pt x="233" y="323"/>
                    <a:pt x="204" y="323"/>
                  </a:cubicBezTo>
                  <a:cubicBezTo>
                    <a:pt x="174" y="323"/>
                    <a:pt x="151" y="346"/>
                    <a:pt x="151" y="376"/>
                  </a:cubicBezTo>
                  <a:cubicBezTo>
                    <a:pt x="151" y="405"/>
                    <a:pt x="174" y="428"/>
                    <a:pt x="204" y="428"/>
                  </a:cubicBezTo>
                  <a:cubicBezTo>
                    <a:pt x="233" y="428"/>
                    <a:pt x="256" y="405"/>
                    <a:pt x="256" y="376"/>
                  </a:cubicBezTo>
                  <a:close/>
                  <a:moveTo>
                    <a:pt x="1418" y="323"/>
                  </a:moveTo>
                  <a:cubicBezTo>
                    <a:pt x="1389" y="323"/>
                    <a:pt x="1366" y="346"/>
                    <a:pt x="1366" y="376"/>
                  </a:cubicBezTo>
                  <a:cubicBezTo>
                    <a:pt x="1366" y="405"/>
                    <a:pt x="1389" y="428"/>
                    <a:pt x="1418" y="428"/>
                  </a:cubicBezTo>
                  <a:cubicBezTo>
                    <a:pt x="1448" y="428"/>
                    <a:pt x="1471" y="405"/>
                    <a:pt x="1471" y="376"/>
                  </a:cubicBezTo>
                  <a:cubicBezTo>
                    <a:pt x="1471" y="346"/>
                    <a:pt x="1448" y="323"/>
                    <a:pt x="1418" y="323"/>
                  </a:cubicBezTo>
                  <a:close/>
                  <a:moveTo>
                    <a:pt x="1418" y="1925"/>
                  </a:moveTo>
                  <a:cubicBezTo>
                    <a:pt x="1389" y="1925"/>
                    <a:pt x="1366" y="1949"/>
                    <a:pt x="1366" y="1978"/>
                  </a:cubicBezTo>
                  <a:cubicBezTo>
                    <a:pt x="1366" y="2007"/>
                    <a:pt x="1389" y="2031"/>
                    <a:pt x="1418" y="2031"/>
                  </a:cubicBezTo>
                  <a:cubicBezTo>
                    <a:pt x="1448" y="2031"/>
                    <a:pt x="1471" y="2007"/>
                    <a:pt x="1471" y="1978"/>
                  </a:cubicBezTo>
                  <a:cubicBezTo>
                    <a:pt x="1471" y="1949"/>
                    <a:pt x="1448" y="1925"/>
                    <a:pt x="1418" y="1925"/>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grpSp>
      <p:grpSp>
        <p:nvGrpSpPr>
          <p:cNvPr id="30" name="Group 29"/>
          <p:cNvGrpSpPr/>
          <p:nvPr/>
        </p:nvGrpSpPr>
        <p:grpSpPr>
          <a:xfrm>
            <a:off x="514122" y="2326683"/>
            <a:ext cx="719109" cy="497845"/>
            <a:chOff x="514122" y="2326683"/>
            <a:chExt cx="719109" cy="497845"/>
          </a:xfrm>
        </p:grpSpPr>
        <p:sp>
          <p:nvSpPr>
            <p:cNvPr id="42" name="Rectangle 41"/>
            <p:cNvSpPr/>
            <p:nvPr/>
          </p:nvSpPr>
          <p:spPr bwMode="auto">
            <a:xfrm>
              <a:off x="514122" y="2326683"/>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82" name="Freeform 7"/>
            <p:cNvSpPr>
              <a:spLocks noEditPoints="1"/>
            </p:cNvSpPr>
            <p:nvPr/>
          </p:nvSpPr>
          <p:spPr bwMode="black">
            <a:xfrm>
              <a:off x="697842" y="2378543"/>
              <a:ext cx="354812" cy="381213"/>
            </a:xfrm>
            <a:custGeom>
              <a:avLst/>
              <a:gdLst>
                <a:gd name="T0" fmla="*/ 278 w 306"/>
                <a:gd name="T1" fmla="*/ 15 h 329"/>
                <a:gd name="T2" fmla="*/ 256 w 306"/>
                <a:gd name="T3" fmla="*/ 22 h 329"/>
                <a:gd name="T4" fmla="*/ 248 w 306"/>
                <a:gd name="T5" fmla="*/ 0 h 329"/>
                <a:gd name="T6" fmla="*/ 56 w 306"/>
                <a:gd name="T7" fmla="*/ 15 h 329"/>
                <a:gd name="T8" fmla="*/ 34 w 306"/>
                <a:gd name="T9" fmla="*/ 22 h 329"/>
                <a:gd name="T10" fmla="*/ 26 w 306"/>
                <a:gd name="T11" fmla="*/ 0 h 329"/>
                <a:gd name="T12" fmla="*/ 0 w 306"/>
                <a:gd name="T13" fmla="*/ 329 h 329"/>
                <a:gd name="T14" fmla="*/ 25 w 306"/>
                <a:gd name="T15" fmla="*/ 314 h 329"/>
                <a:gd name="T16" fmla="*/ 48 w 306"/>
                <a:gd name="T17" fmla="*/ 306 h 329"/>
                <a:gd name="T18" fmla="*/ 55 w 306"/>
                <a:gd name="T19" fmla="*/ 329 h 329"/>
                <a:gd name="T20" fmla="*/ 249 w 306"/>
                <a:gd name="T21" fmla="*/ 314 h 329"/>
                <a:gd name="T22" fmla="*/ 271 w 306"/>
                <a:gd name="T23" fmla="*/ 306 h 329"/>
                <a:gd name="T24" fmla="*/ 279 w 306"/>
                <a:gd name="T25" fmla="*/ 329 h 329"/>
                <a:gd name="T26" fmla="*/ 306 w 306"/>
                <a:gd name="T27" fmla="*/ 0 h 329"/>
                <a:gd name="T28" fmla="*/ 56 w 306"/>
                <a:gd name="T29" fmla="*/ 250 h 329"/>
                <a:gd name="T30" fmla="*/ 34 w 306"/>
                <a:gd name="T31" fmla="*/ 258 h 329"/>
                <a:gd name="T32" fmla="*/ 26 w 306"/>
                <a:gd name="T33" fmla="*/ 236 h 329"/>
                <a:gd name="T34" fmla="*/ 49 w 306"/>
                <a:gd name="T35" fmla="*/ 228 h 329"/>
                <a:gd name="T36" fmla="*/ 56 w 306"/>
                <a:gd name="T37" fmla="*/ 250 h 329"/>
                <a:gd name="T38" fmla="*/ 49 w 306"/>
                <a:gd name="T39" fmla="*/ 179 h 329"/>
                <a:gd name="T40" fmla="*/ 26 w 306"/>
                <a:gd name="T41" fmla="*/ 172 h 329"/>
                <a:gd name="T42" fmla="*/ 34 w 306"/>
                <a:gd name="T43" fmla="*/ 150 h 329"/>
                <a:gd name="T44" fmla="*/ 56 w 306"/>
                <a:gd name="T45" fmla="*/ 157 h 329"/>
                <a:gd name="T46" fmla="*/ 56 w 306"/>
                <a:gd name="T47" fmla="*/ 93 h 329"/>
                <a:gd name="T48" fmla="*/ 34 w 306"/>
                <a:gd name="T49" fmla="*/ 101 h 329"/>
                <a:gd name="T50" fmla="*/ 26 w 306"/>
                <a:gd name="T51" fmla="*/ 79 h 329"/>
                <a:gd name="T52" fmla="*/ 49 w 306"/>
                <a:gd name="T53" fmla="*/ 71 h 329"/>
                <a:gd name="T54" fmla="*/ 56 w 306"/>
                <a:gd name="T55" fmla="*/ 93 h 329"/>
                <a:gd name="T56" fmla="*/ 83 w 306"/>
                <a:gd name="T57" fmla="*/ 295 h 329"/>
                <a:gd name="T58" fmla="*/ 222 w 306"/>
                <a:gd name="T59" fmla="*/ 183 h 329"/>
                <a:gd name="T60" fmla="*/ 222 w 306"/>
                <a:gd name="T61" fmla="*/ 146 h 329"/>
                <a:gd name="T62" fmla="*/ 83 w 306"/>
                <a:gd name="T63" fmla="*/ 34 h 329"/>
                <a:gd name="T64" fmla="*/ 222 w 306"/>
                <a:gd name="T65" fmla="*/ 146 h 329"/>
                <a:gd name="T66" fmla="*/ 270 w 306"/>
                <a:gd name="T67" fmla="*/ 258 h 329"/>
                <a:gd name="T68" fmla="*/ 248 w 306"/>
                <a:gd name="T69" fmla="*/ 250 h 329"/>
                <a:gd name="T70" fmla="*/ 256 w 306"/>
                <a:gd name="T71" fmla="*/ 228 h 329"/>
                <a:gd name="T72" fmla="*/ 278 w 306"/>
                <a:gd name="T73" fmla="*/ 236 h 329"/>
                <a:gd name="T74" fmla="*/ 278 w 306"/>
                <a:gd name="T75" fmla="*/ 172 h 329"/>
                <a:gd name="T76" fmla="*/ 256 w 306"/>
                <a:gd name="T77" fmla="*/ 179 h 329"/>
                <a:gd name="T78" fmla="*/ 248 w 306"/>
                <a:gd name="T79" fmla="*/ 157 h 329"/>
                <a:gd name="T80" fmla="*/ 270 w 306"/>
                <a:gd name="T81" fmla="*/ 150 h 329"/>
                <a:gd name="T82" fmla="*/ 278 w 306"/>
                <a:gd name="T83" fmla="*/ 172 h 329"/>
                <a:gd name="T84" fmla="*/ 270 w 306"/>
                <a:gd name="T85" fmla="*/ 101 h 329"/>
                <a:gd name="T86" fmla="*/ 248 w 306"/>
                <a:gd name="T87" fmla="*/ 93 h 329"/>
                <a:gd name="T88" fmla="*/ 256 w 306"/>
                <a:gd name="T89" fmla="*/ 71 h 329"/>
                <a:gd name="T90" fmla="*/ 278 w 306"/>
                <a:gd name="T91" fmla="*/ 79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6" h="329">
                  <a:moveTo>
                    <a:pt x="278" y="0"/>
                  </a:moveTo>
                  <a:cubicBezTo>
                    <a:pt x="278" y="15"/>
                    <a:pt x="278" y="15"/>
                    <a:pt x="278" y="15"/>
                  </a:cubicBezTo>
                  <a:cubicBezTo>
                    <a:pt x="278" y="19"/>
                    <a:pt x="275" y="22"/>
                    <a:pt x="270" y="22"/>
                  </a:cubicBezTo>
                  <a:cubicBezTo>
                    <a:pt x="256" y="22"/>
                    <a:pt x="256" y="22"/>
                    <a:pt x="256" y="22"/>
                  </a:cubicBezTo>
                  <a:cubicBezTo>
                    <a:pt x="252" y="22"/>
                    <a:pt x="248" y="19"/>
                    <a:pt x="248" y="15"/>
                  </a:cubicBezTo>
                  <a:cubicBezTo>
                    <a:pt x="248" y="0"/>
                    <a:pt x="248" y="0"/>
                    <a:pt x="248" y="0"/>
                  </a:cubicBezTo>
                  <a:cubicBezTo>
                    <a:pt x="56" y="0"/>
                    <a:pt x="56" y="0"/>
                    <a:pt x="56" y="0"/>
                  </a:cubicBezTo>
                  <a:cubicBezTo>
                    <a:pt x="56" y="15"/>
                    <a:pt x="56" y="15"/>
                    <a:pt x="56" y="15"/>
                  </a:cubicBezTo>
                  <a:cubicBezTo>
                    <a:pt x="56" y="19"/>
                    <a:pt x="53" y="22"/>
                    <a:pt x="49" y="22"/>
                  </a:cubicBezTo>
                  <a:cubicBezTo>
                    <a:pt x="34" y="22"/>
                    <a:pt x="34" y="22"/>
                    <a:pt x="34" y="22"/>
                  </a:cubicBezTo>
                  <a:cubicBezTo>
                    <a:pt x="30" y="22"/>
                    <a:pt x="26" y="19"/>
                    <a:pt x="26" y="15"/>
                  </a:cubicBezTo>
                  <a:cubicBezTo>
                    <a:pt x="26" y="0"/>
                    <a:pt x="26" y="0"/>
                    <a:pt x="26" y="0"/>
                  </a:cubicBezTo>
                  <a:cubicBezTo>
                    <a:pt x="0" y="0"/>
                    <a:pt x="0" y="0"/>
                    <a:pt x="0" y="0"/>
                  </a:cubicBezTo>
                  <a:cubicBezTo>
                    <a:pt x="0" y="329"/>
                    <a:pt x="0" y="329"/>
                    <a:pt x="0" y="329"/>
                  </a:cubicBezTo>
                  <a:cubicBezTo>
                    <a:pt x="25" y="329"/>
                    <a:pt x="25" y="329"/>
                    <a:pt x="25" y="329"/>
                  </a:cubicBezTo>
                  <a:cubicBezTo>
                    <a:pt x="25" y="314"/>
                    <a:pt x="25" y="314"/>
                    <a:pt x="25" y="314"/>
                  </a:cubicBezTo>
                  <a:cubicBezTo>
                    <a:pt x="25" y="310"/>
                    <a:pt x="29" y="306"/>
                    <a:pt x="33" y="306"/>
                  </a:cubicBezTo>
                  <a:cubicBezTo>
                    <a:pt x="48" y="306"/>
                    <a:pt x="48" y="306"/>
                    <a:pt x="48" y="306"/>
                  </a:cubicBezTo>
                  <a:cubicBezTo>
                    <a:pt x="52" y="306"/>
                    <a:pt x="55" y="310"/>
                    <a:pt x="55" y="314"/>
                  </a:cubicBezTo>
                  <a:cubicBezTo>
                    <a:pt x="55" y="329"/>
                    <a:pt x="55" y="329"/>
                    <a:pt x="55" y="329"/>
                  </a:cubicBezTo>
                  <a:cubicBezTo>
                    <a:pt x="249" y="329"/>
                    <a:pt x="249" y="329"/>
                    <a:pt x="249" y="329"/>
                  </a:cubicBezTo>
                  <a:cubicBezTo>
                    <a:pt x="249" y="314"/>
                    <a:pt x="249" y="314"/>
                    <a:pt x="249" y="314"/>
                  </a:cubicBezTo>
                  <a:cubicBezTo>
                    <a:pt x="249" y="310"/>
                    <a:pt x="253" y="306"/>
                    <a:pt x="257" y="306"/>
                  </a:cubicBezTo>
                  <a:cubicBezTo>
                    <a:pt x="271" y="306"/>
                    <a:pt x="271" y="306"/>
                    <a:pt x="271" y="306"/>
                  </a:cubicBezTo>
                  <a:cubicBezTo>
                    <a:pt x="276" y="306"/>
                    <a:pt x="279" y="310"/>
                    <a:pt x="279" y="314"/>
                  </a:cubicBezTo>
                  <a:cubicBezTo>
                    <a:pt x="279" y="329"/>
                    <a:pt x="279" y="329"/>
                    <a:pt x="279" y="329"/>
                  </a:cubicBezTo>
                  <a:cubicBezTo>
                    <a:pt x="306" y="329"/>
                    <a:pt x="306" y="329"/>
                    <a:pt x="306" y="329"/>
                  </a:cubicBezTo>
                  <a:cubicBezTo>
                    <a:pt x="306" y="0"/>
                    <a:pt x="306" y="0"/>
                    <a:pt x="306" y="0"/>
                  </a:cubicBezTo>
                  <a:lnTo>
                    <a:pt x="278" y="0"/>
                  </a:lnTo>
                  <a:close/>
                  <a:moveTo>
                    <a:pt x="56" y="250"/>
                  </a:moveTo>
                  <a:cubicBezTo>
                    <a:pt x="56" y="254"/>
                    <a:pt x="53" y="258"/>
                    <a:pt x="49" y="258"/>
                  </a:cubicBezTo>
                  <a:cubicBezTo>
                    <a:pt x="34" y="258"/>
                    <a:pt x="34" y="258"/>
                    <a:pt x="34" y="258"/>
                  </a:cubicBezTo>
                  <a:cubicBezTo>
                    <a:pt x="30" y="258"/>
                    <a:pt x="26" y="254"/>
                    <a:pt x="26" y="250"/>
                  </a:cubicBezTo>
                  <a:cubicBezTo>
                    <a:pt x="26" y="236"/>
                    <a:pt x="26" y="236"/>
                    <a:pt x="26" y="236"/>
                  </a:cubicBezTo>
                  <a:cubicBezTo>
                    <a:pt x="26" y="231"/>
                    <a:pt x="30" y="228"/>
                    <a:pt x="34" y="228"/>
                  </a:cubicBezTo>
                  <a:cubicBezTo>
                    <a:pt x="49" y="228"/>
                    <a:pt x="49" y="228"/>
                    <a:pt x="49" y="228"/>
                  </a:cubicBezTo>
                  <a:cubicBezTo>
                    <a:pt x="53" y="228"/>
                    <a:pt x="56" y="231"/>
                    <a:pt x="56" y="236"/>
                  </a:cubicBezTo>
                  <a:lnTo>
                    <a:pt x="56" y="250"/>
                  </a:lnTo>
                  <a:close/>
                  <a:moveTo>
                    <a:pt x="56" y="172"/>
                  </a:moveTo>
                  <a:cubicBezTo>
                    <a:pt x="56" y="176"/>
                    <a:pt x="53" y="179"/>
                    <a:pt x="49" y="179"/>
                  </a:cubicBezTo>
                  <a:cubicBezTo>
                    <a:pt x="34" y="179"/>
                    <a:pt x="34" y="179"/>
                    <a:pt x="34" y="179"/>
                  </a:cubicBezTo>
                  <a:cubicBezTo>
                    <a:pt x="30" y="179"/>
                    <a:pt x="26" y="176"/>
                    <a:pt x="26" y="172"/>
                  </a:cubicBezTo>
                  <a:cubicBezTo>
                    <a:pt x="26" y="157"/>
                    <a:pt x="26" y="157"/>
                    <a:pt x="26" y="157"/>
                  </a:cubicBezTo>
                  <a:cubicBezTo>
                    <a:pt x="26" y="153"/>
                    <a:pt x="30" y="150"/>
                    <a:pt x="34" y="150"/>
                  </a:cubicBezTo>
                  <a:cubicBezTo>
                    <a:pt x="49" y="150"/>
                    <a:pt x="49" y="150"/>
                    <a:pt x="49" y="150"/>
                  </a:cubicBezTo>
                  <a:cubicBezTo>
                    <a:pt x="53" y="150"/>
                    <a:pt x="56" y="153"/>
                    <a:pt x="56" y="157"/>
                  </a:cubicBezTo>
                  <a:lnTo>
                    <a:pt x="56" y="172"/>
                  </a:lnTo>
                  <a:close/>
                  <a:moveTo>
                    <a:pt x="56" y="93"/>
                  </a:moveTo>
                  <a:cubicBezTo>
                    <a:pt x="56" y="97"/>
                    <a:pt x="53" y="101"/>
                    <a:pt x="49" y="101"/>
                  </a:cubicBezTo>
                  <a:cubicBezTo>
                    <a:pt x="34" y="101"/>
                    <a:pt x="34" y="101"/>
                    <a:pt x="34" y="101"/>
                  </a:cubicBezTo>
                  <a:cubicBezTo>
                    <a:pt x="30" y="101"/>
                    <a:pt x="26" y="97"/>
                    <a:pt x="26" y="93"/>
                  </a:cubicBezTo>
                  <a:cubicBezTo>
                    <a:pt x="26" y="79"/>
                    <a:pt x="26" y="79"/>
                    <a:pt x="26" y="79"/>
                  </a:cubicBezTo>
                  <a:cubicBezTo>
                    <a:pt x="26" y="74"/>
                    <a:pt x="30" y="71"/>
                    <a:pt x="34" y="71"/>
                  </a:cubicBezTo>
                  <a:cubicBezTo>
                    <a:pt x="49" y="71"/>
                    <a:pt x="49" y="71"/>
                    <a:pt x="49" y="71"/>
                  </a:cubicBezTo>
                  <a:cubicBezTo>
                    <a:pt x="53" y="71"/>
                    <a:pt x="56" y="74"/>
                    <a:pt x="56" y="79"/>
                  </a:cubicBezTo>
                  <a:lnTo>
                    <a:pt x="56" y="93"/>
                  </a:lnTo>
                  <a:close/>
                  <a:moveTo>
                    <a:pt x="222" y="295"/>
                  </a:moveTo>
                  <a:cubicBezTo>
                    <a:pt x="83" y="295"/>
                    <a:pt x="83" y="295"/>
                    <a:pt x="83" y="295"/>
                  </a:cubicBezTo>
                  <a:cubicBezTo>
                    <a:pt x="83" y="183"/>
                    <a:pt x="83" y="183"/>
                    <a:pt x="83" y="183"/>
                  </a:cubicBezTo>
                  <a:cubicBezTo>
                    <a:pt x="222" y="183"/>
                    <a:pt x="222" y="183"/>
                    <a:pt x="222" y="183"/>
                  </a:cubicBezTo>
                  <a:lnTo>
                    <a:pt x="222" y="295"/>
                  </a:lnTo>
                  <a:close/>
                  <a:moveTo>
                    <a:pt x="222" y="146"/>
                  </a:moveTo>
                  <a:cubicBezTo>
                    <a:pt x="83" y="146"/>
                    <a:pt x="83" y="146"/>
                    <a:pt x="83" y="146"/>
                  </a:cubicBezTo>
                  <a:cubicBezTo>
                    <a:pt x="83" y="34"/>
                    <a:pt x="83" y="34"/>
                    <a:pt x="83" y="34"/>
                  </a:cubicBezTo>
                  <a:cubicBezTo>
                    <a:pt x="222" y="34"/>
                    <a:pt x="222" y="34"/>
                    <a:pt x="222" y="34"/>
                  </a:cubicBezTo>
                  <a:lnTo>
                    <a:pt x="222" y="146"/>
                  </a:lnTo>
                  <a:close/>
                  <a:moveTo>
                    <a:pt x="278" y="250"/>
                  </a:moveTo>
                  <a:cubicBezTo>
                    <a:pt x="278" y="254"/>
                    <a:pt x="275" y="258"/>
                    <a:pt x="270" y="258"/>
                  </a:cubicBezTo>
                  <a:cubicBezTo>
                    <a:pt x="256" y="258"/>
                    <a:pt x="256" y="258"/>
                    <a:pt x="256" y="258"/>
                  </a:cubicBezTo>
                  <a:cubicBezTo>
                    <a:pt x="252" y="258"/>
                    <a:pt x="248" y="254"/>
                    <a:pt x="248" y="250"/>
                  </a:cubicBezTo>
                  <a:cubicBezTo>
                    <a:pt x="248" y="236"/>
                    <a:pt x="248" y="236"/>
                    <a:pt x="248" y="236"/>
                  </a:cubicBezTo>
                  <a:cubicBezTo>
                    <a:pt x="248" y="231"/>
                    <a:pt x="252" y="228"/>
                    <a:pt x="256" y="228"/>
                  </a:cubicBezTo>
                  <a:cubicBezTo>
                    <a:pt x="270" y="228"/>
                    <a:pt x="270" y="228"/>
                    <a:pt x="270" y="228"/>
                  </a:cubicBezTo>
                  <a:cubicBezTo>
                    <a:pt x="275" y="228"/>
                    <a:pt x="278" y="231"/>
                    <a:pt x="278" y="236"/>
                  </a:cubicBezTo>
                  <a:lnTo>
                    <a:pt x="278" y="250"/>
                  </a:lnTo>
                  <a:close/>
                  <a:moveTo>
                    <a:pt x="278" y="172"/>
                  </a:moveTo>
                  <a:cubicBezTo>
                    <a:pt x="278" y="176"/>
                    <a:pt x="275" y="179"/>
                    <a:pt x="270" y="179"/>
                  </a:cubicBezTo>
                  <a:cubicBezTo>
                    <a:pt x="256" y="179"/>
                    <a:pt x="256" y="179"/>
                    <a:pt x="256" y="179"/>
                  </a:cubicBezTo>
                  <a:cubicBezTo>
                    <a:pt x="252" y="179"/>
                    <a:pt x="248" y="176"/>
                    <a:pt x="248" y="172"/>
                  </a:cubicBezTo>
                  <a:cubicBezTo>
                    <a:pt x="248" y="157"/>
                    <a:pt x="248" y="157"/>
                    <a:pt x="248" y="157"/>
                  </a:cubicBezTo>
                  <a:cubicBezTo>
                    <a:pt x="248" y="153"/>
                    <a:pt x="252" y="150"/>
                    <a:pt x="256" y="150"/>
                  </a:cubicBezTo>
                  <a:cubicBezTo>
                    <a:pt x="270" y="150"/>
                    <a:pt x="270" y="150"/>
                    <a:pt x="270" y="150"/>
                  </a:cubicBezTo>
                  <a:cubicBezTo>
                    <a:pt x="275" y="150"/>
                    <a:pt x="278" y="153"/>
                    <a:pt x="278" y="157"/>
                  </a:cubicBezTo>
                  <a:lnTo>
                    <a:pt x="278" y="172"/>
                  </a:lnTo>
                  <a:close/>
                  <a:moveTo>
                    <a:pt x="278" y="93"/>
                  </a:moveTo>
                  <a:cubicBezTo>
                    <a:pt x="278" y="97"/>
                    <a:pt x="275" y="101"/>
                    <a:pt x="270" y="101"/>
                  </a:cubicBezTo>
                  <a:cubicBezTo>
                    <a:pt x="256" y="101"/>
                    <a:pt x="256" y="101"/>
                    <a:pt x="256" y="101"/>
                  </a:cubicBezTo>
                  <a:cubicBezTo>
                    <a:pt x="252" y="101"/>
                    <a:pt x="248" y="97"/>
                    <a:pt x="248" y="93"/>
                  </a:cubicBezTo>
                  <a:cubicBezTo>
                    <a:pt x="248" y="79"/>
                    <a:pt x="248" y="79"/>
                    <a:pt x="248" y="79"/>
                  </a:cubicBezTo>
                  <a:cubicBezTo>
                    <a:pt x="248" y="74"/>
                    <a:pt x="252" y="71"/>
                    <a:pt x="256" y="71"/>
                  </a:cubicBezTo>
                  <a:cubicBezTo>
                    <a:pt x="270" y="71"/>
                    <a:pt x="270" y="71"/>
                    <a:pt x="270" y="71"/>
                  </a:cubicBezTo>
                  <a:cubicBezTo>
                    <a:pt x="275" y="71"/>
                    <a:pt x="278" y="74"/>
                    <a:pt x="278" y="79"/>
                  </a:cubicBezTo>
                  <a:lnTo>
                    <a:pt x="278" y="93"/>
                  </a:lnTo>
                  <a:close/>
                </a:path>
              </a:pathLst>
            </a:custGeom>
            <a:solidFill>
              <a:srgbClr val="FFFFFF"/>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82302" tIns="41151" rIns="82302" bIns="41151" numCol="1" rtlCol="0" anchor="ctr" anchorCtr="0" compatLnSpc="1">
              <a:prstTxWarp prst="textNoShape">
                <a:avLst/>
              </a:prstTxWarp>
            </a:bodyPr>
            <a:lstStyle/>
            <a:p>
              <a:pPr defTabSz="740740"/>
              <a:endParaRPr lang="en-US" spc="-122" dirty="0">
                <a:solidFill>
                  <a:schemeClr val="tx1">
                    <a:lumMod val="50000"/>
                  </a:schemeClr>
                </a:solidFill>
                <a:latin typeface="Segoe Light" pitchFamily="34" charset="0"/>
              </a:endParaRPr>
            </a:p>
          </p:txBody>
        </p:sp>
      </p:grpSp>
      <p:grpSp>
        <p:nvGrpSpPr>
          <p:cNvPr id="24" name="Group 23"/>
          <p:cNvGrpSpPr/>
          <p:nvPr/>
        </p:nvGrpSpPr>
        <p:grpSpPr>
          <a:xfrm>
            <a:off x="8131965" y="2323839"/>
            <a:ext cx="719109" cy="497845"/>
            <a:chOff x="8131965" y="2323839"/>
            <a:chExt cx="719109" cy="497845"/>
          </a:xfrm>
        </p:grpSpPr>
        <p:sp>
          <p:nvSpPr>
            <p:cNvPr id="140" name="Rectangle 139"/>
            <p:cNvSpPr/>
            <p:nvPr/>
          </p:nvSpPr>
          <p:spPr bwMode="auto">
            <a:xfrm>
              <a:off x="8131965" y="2323839"/>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84" name="Picture 3" descr="C:\Users\mitchellg\Desktop\Simple_Licensing.png"/>
            <p:cNvPicPr>
              <a:picLocks noChangeAspect="1" noChangeArrowheads="1"/>
            </p:cNvPicPr>
            <p:nvPr/>
          </p:nvPicPr>
          <p:blipFill>
            <a:blip r:embed="rId6" cstate="print">
              <a:lum bright="100000"/>
            </a:blip>
            <a:srcRect/>
            <a:stretch>
              <a:fillRect/>
            </a:stretch>
          </p:blipFill>
          <p:spPr bwMode="auto">
            <a:xfrm>
              <a:off x="8257829" y="2332420"/>
              <a:ext cx="481581" cy="481581"/>
            </a:xfrm>
            <a:prstGeom prst="rect">
              <a:avLst/>
            </a:prstGeom>
            <a:noFill/>
          </p:spPr>
        </p:pic>
      </p:grpSp>
      <p:grpSp>
        <p:nvGrpSpPr>
          <p:cNvPr id="5" name="Group 4"/>
          <p:cNvGrpSpPr/>
          <p:nvPr/>
        </p:nvGrpSpPr>
        <p:grpSpPr>
          <a:xfrm>
            <a:off x="8132577" y="3872185"/>
            <a:ext cx="719109" cy="497845"/>
            <a:chOff x="8132577" y="3872185"/>
            <a:chExt cx="719109" cy="497845"/>
          </a:xfrm>
        </p:grpSpPr>
        <p:sp>
          <p:nvSpPr>
            <p:cNvPr id="156" name="Rectangle 155"/>
            <p:cNvSpPr/>
            <p:nvPr/>
          </p:nvSpPr>
          <p:spPr bwMode="auto">
            <a:xfrm>
              <a:off x="8132577" y="3872185"/>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85" name="Picture 9" descr="\\MAGNUM\Projects\Microsoft\Cloud Power FY12\Design\Icons\PNGs\Optimized.png"/>
            <p:cNvPicPr>
              <a:picLocks noChangeAspect="1" noChangeArrowheads="1"/>
            </p:cNvPicPr>
            <p:nvPr/>
          </p:nvPicPr>
          <p:blipFill>
            <a:blip r:embed="rId7" cstate="print">
              <a:lum bright="100000"/>
            </a:blip>
            <a:srcRect/>
            <a:stretch>
              <a:fillRect/>
            </a:stretch>
          </p:blipFill>
          <p:spPr bwMode="auto">
            <a:xfrm>
              <a:off x="8251340" y="3877761"/>
              <a:ext cx="481581" cy="481581"/>
            </a:xfrm>
            <a:prstGeom prst="rect">
              <a:avLst/>
            </a:prstGeom>
            <a:noFill/>
          </p:spPr>
        </p:pic>
      </p:grpSp>
      <p:grpSp>
        <p:nvGrpSpPr>
          <p:cNvPr id="26" name="Group 25"/>
          <p:cNvGrpSpPr/>
          <p:nvPr/>
        </p:nvGrpSpPr>
        <p:grpSpPr>
          <a:xfrm>
            <a:off x="4159301" y="3106396"/>
            <a:ext cx="719109" cy="497845"/>
            <a:chOff x="4159301" y="3106396"/>
            <a:chExt cx="719109" cy="497845"/>
          </a:xfrm>
        </p:grpSpPr>
        <p:sp>
          <p:nvSpPr>
            <p:cNvPr id="111" name="Rectangle 110"/>
            <p:cNvSpPr/>
            <p:nvPr/>
          </p:nvSpPr>
          <p:spPr bwMode="auto">
            <a:xfrm>
              <a:off x="4159301" y="3106396"/>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86" name="Picture 3" descr="\\MAGNUM\Projects\Microsoft\Cloud Power FY12\Design\ICONS_PNG\User.png"/>
            <p:cNvPicPr>
              <a:picLocks noChangeAspect="1" noChangeArrowheads="1"/>
            </p:cNvPicPr>
            <p:nvPr/>
          </p:nvPicPr>
          <p:blipFill>
            <a:blip r:embed="rId8" cstate="print">
              <a:lum bright="100000"/>
            </a:blip>
            <a:srcRect/>
            <a:stretch>
              <a:fillRect/>
            </a:stretch>
          </p:blipFill>
          <p:spPr bwMode="auto">
            <a:xfrm>
              <a:off x="4267432" y="3112248"/>
              <a:ext cx="481581" cy="481581"/>
            </a:xfrm>
            <a:prstGeom prst="rect">
              <a:avLst/>
            </a:prstGeom>
            <a:noFill/>
          </p:spPr>
        </p:pic>
      </p:grpSp>
      <p:grpSp>
        <p:nvGrpSpPr>
          <p:cNvPr id="28" name="Group 27"/>
          <p:cNvGrpSpPr/>
          <p:nvPr/>
        </p:nvGrpSpPr>
        <p:grpSpPr>
          <a:xfrm>
            <a:off x="514122" y="3860205"/>
            <a:ext cx="719109" cy="529739"/>
            <a:chOff x="514122" y="3860205"/>
            <a:chExt cx="719109" cy="529739"/>
          </a:xfrm>
        </p:grpSpPr>
        <p:sp>
          <p:nvSpPr>
            <p:cNvPr id="54" name="Rectangle 53"/>
            <p:cNvSpPr/>
            <p:nvPr/>
          </p:nvSpPr>
          <p:spPr bwMode="auto">
            <a:xfrm>
              <a:off x="514122" y="3869899"/>
              <a:ext cx="719109"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87" name="Picture 3" descr="\\MAGNUM\Projects\Microsoft\Cloud Power FY12\Design\Icons\PNGs\Scalable_Elastic_4.png"/>
            <p:cNvPicPr>
              <a:picLocks noChangeAspect="1" noChangeArrowheads="1"/>
            </p:cNvPicPr>
            <p:nvPr/>
          </p:nvPicPr>
          <p:blipFill>
            <a:blip r:embed="rId9" cstate="print">
              <a:lum bright="100000"/>
            </a:blip>
            <a:srcRect/>
            <a:stretch>
              <a:fillRect/>
            </a:stretch>
          </p:blipFill>
          <p:spPr bwMode="auto">
            <a:xfrm>
              <a:off x="608807" y="3860205"/>
              <a:ext cx="529739" cy="529739"/>
            </a:xfrm>
            <a:prstGeom prst="rect">
              <a:avLst/>
            </a:prstGeom>
            <a:noFill/>
          </p:spPr>
        </p:pic>
      </p:grpSp>
    </p:spTree>
    <p:extLst>
      <p:ext uri="{BB962C8B-B14F-4D97-AF65-F5344CB8AC3E}">
        <p14:creationId xmlns:p14="http://schemas.microsoft.com/office/powerpoint/2010/main" val="6204996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750" fill="hold"/>
                                        <p:tgtEl>
                                          <p:spTgt spid="30"/>
                                        </p:tgtEl>
                                        <p:attrNameLst>
                                          <p:attrName>ppt_x</p:attrName>
                                        </p:attrNameLst>
                                      </p:cBhvr>
                                      <p:tavLst>
                                        <p:tav tm="0">
                                          <p:val>
                                            <p:strVal val="#ppt_x"/>
                                          </p:val>
                                        </p:tav>
                                        <p:tav tm="100000">
                                          <p:val>
                                            <p:strVal val="#ppt_x"/>
                                          </p:val>
                                        </p:tav>
                                      </p:tavLst>
                                    </p:anim>
                                    <p:anim calcmode="lin" valueType="num">
                                      <p:cBhvr additive="base">
                                        <p:cTn id="8" dur="75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ppt_x"/>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750" fill="hold"/>
                                        <p:tgtEl>
                                          <p:spTgt spid="29"/>
                                        </p:tgtEl>
                                        <p:attrNameLst>
                                          <p:attrName>ppt_x</p:attrName>
                                        </p:attrNameLst>
                                      </p:cBhvr>
                                      <p:tavLst>
                                        <p:tav tm="0">
                                          <p:val>
                                            <p:strVal val="#ppt_x"/>
                                          </p:val>
                                        </p:tav>
                                        <p:tav tm="100000">
                                          <p:val>
                                            <p:strVal val="#ppt_x"/>
                                          </p:val>
                                        </p:tav>
                                      </p:tavLst>
                                    </p:anim>
                                    <p:anim calcmode="lin" valueType="num">
                                      <p:cBhvr additive="base">
                                        <p:cTn id="16" dur="75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750" fill="hold"/>
                                        <p:tgtEl>
                                          <p:spTgt spid="47"/>
                                        </p:tgtEl>
                                        <p:attrNameLst>
                                          <p:attrName>ppt_x</p:attrName>
                                        </p:attrNameLst>
                                      </p:cBhvr>
                                      <p:tavLst>
                                        <p:tav tm="0">
                                          <p:val>
                                            <p:strVal val="#ppt_x"/>
                                          </p:val>
                                        </p:tav>
                                        <p:tav tm="100000">
                                          <p:val>
                                            <p:strVal val="#ppt_x"/>
                                          </p:val>
                                        </p:tav>
                                      </p:tavLst>
                                    </p:anim>
                                    <p:anim calcmode="lin" valueType="num">
                                      <p:cBhvr additive="base">
                                        <p:cTn id="20" dur="750" fill="hold"/>
                                        <p:tgtEl>
                                          <p:spTgt spid="4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50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750" fill="hold"/>
                                        <p:tgtEl>
                                          <p:spTgt spid="28"/>
                                        </p:tgtEl>
                                        <p:attrNameLst>
                                          <p:attrName>ppt_x</p:attrName>
                                        </p:attrNameLst>
                                      </p:cBhvr>
                                      <p:tavLst>
                                        <p:tav tm="0">
                                          <p:val>
                                            <p:strVal val="#ppt_x"/>
                                          </p:val>
                                        </p:tav>
                                        <p:tav tm="100000">
                                          <p:val>
                                            <p:strVal val="#ppt_x"/>
                                          </p:val>
                                        </p:tav>
                                      </p:tavLst>
                                    </p:anim>
                                    <p:anim calcmode="lin" valueType="num">
                                      <p:cBhvr additive="base">
                                        <p:cTn id="24" dur="75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750" fill="hold"/>
                                        <p:tgtEl>
                                          <p:spTgt spid="52"/>
                                        </p:tgtEl>
                                        <p:attrNameLst>
                                          <p:attrName>ppt_x</p:attrName>
                                        </p:attrNameLst>
                                      </p:cBhvr>
                                      <p:tavLst>
                                        <p:tav tm="0">
                                          <p:val>
                                            <p:strVal val="#ppt_x"/>
                                          </p:val>
                                        </p:tav>
                                        <p:tav tm="100000">
                                          <p:val>
                                            <p:strVal val="#ppt_x"/>
                                          </p:val>
                                        </p:tav>
                                      </p:tavLst>
                                    </p:anim>
                                    <p:anim calcmode="lin" valueType="num">
                                      <p:cBhvr additive="base">
                                        <p:cTn id="28" dur="75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750" fill="hold"/>
                                        <p:tgtEl>
                                          <p:spTgt spid="25"/>
                                        </p:tgtEl>
                                        <p:attrNameLst>
                                          <p:attrName>ppt_x</p:attrName>
                                        </p:attrNameLst>
                                      </p:cBhvr>
                                      <p:tavLst>
                                        <p:tav tm="0">
                                          <p:val>
                                            <p:strVal val="#ppt_x"/>
                                          </p:val>
                                        </p:tav>
                                        <p:tav tm="100000">
                                          <p:val>
                                            <p:strVal val="#ppt_x"/>
                                          </p:val>
                                        </p:tav>
                                      </p:tavLst>
                                    </p:anim>
                                    <p:anim calcmode="lin" valueType="num">
                                      <p:cBhvr additive="base">
                                        <p:cTn id="34" dur="750" fill="hold"/>
                                        <p:tgtEl>
                                          <p:spTgt spid="2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08"/>
                                        </p:tgtEl>
                                        <p:attrNameLst>
                                          <p:attrName>style.visibility</p:attrName>
                                        </p:attrNameLst>
                                      </p:cBhvr>
                                      <p:to>
                                        <p:strVal val="visible"/>
                                      </p:to>
                                    </p:set>
                                    <p:anim calcmode="lin" valueType="num">
                                      <p:cBhvr additive="base">
                                        <p:cTn id="37" dur="750" fill="hold"/>
                                        <p:tgtEl>
                                          <p:spTgt spid="108"/>
                                        </p:tgtEl>
                                        <p:attrNameLst>
                                          <p:attrName>ppt_x</p:attrName>
                                        </p:attrNameLst>
                                      </p:cBhvr>
                                      <p:tavLst>
                                        <p:tav tm="0">
                                          <p:val>
                                            <p:strVal val="#ppt_x"/>
                                          </p:val>
                                        </p:tav>
                                        <p:tav tm="100000">
                                          <p:val>
                                            <p:strVal val="#ppt_x"/>
                                          </p:val>
                                        </p:tav>
                                      </p:tavLst>
                                    </p:anim>
                                    <p:anim calcmode="lin" valueType="num">
                                      <p:cBhvr additive="base">
                                        <p:cTn id="38" dur="750" fill="hold"/>
                                        <p:tgtEl>
                                          <p:spTgt spid="108"/>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5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750" fill="hold"/>
                                        <p:tgtEl>
                                          <p:spTgt spid="26"/>
                                        </p:tgtEl>
                                        <p:attrNameLst>
                                          <p:attrName>ppt_x</p:attrName>
                                        </p:attrNameLst>
                                      </p:cBhvr>
                                      <p:tavLst>
                                        <p:tav tm="0">
                                          <p:val>
                                            <p:strVal val="#ppt_x"/>
                                          </p:val>
                                        </p:tav>
                                        <p:tav tm="100000">
                                          <p:val>
                                            <p:strVal val="#ppt_x"/>
                                          </p:val>
                                        </p:tav>
                                      </p:tavLst>
                                    </p:anim>
                                    <p:anim calcmode="lin" valueType="num">
                                      <p:cBhvr additive="base">
                                        <p:cTn id="42" dur="750" fill="hold"/>
                                        <p:tgtEl>
                                          <p:spTgt spid="2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250"/>
                                  </p:stCondLst>
                                  <p:childTnLst>
                                    <p:set>
                                      <p:cBhvr>
                                        <p:cTn id="44" dur="1" fill="hold">
                                          <p:stCondLst>
                                            <p:cond delay="0"/>
                                          </p:stCondLst>
                                        </p:cTn>
                                        <p:tgtEl>
                                          <p:spTgt spid="117"/>
                                        </p:tgtEl>
                                        <p:attrNameLst>
                                          <p:attrName>style.visibility</p:attrName>
                                        </p:attrNameLst>
                                      </p:cBhvr>
                                      <p:to>
                                        <p:strVal val="visible"/>
                                      </p:to>
                                    </p:set>
                                    <p:anim calcmode="lin" valueType="num">
                                      <p:cBhvr additive="base">
                                        <p:cTn id="45" dur="750" fill="hold"/>
                                        <p:tgtEl>
                                          <p:spTgt spid="117"/>
                                        </p:tgtEl>
                                        <p:attrNameLst>
                                          <p:attrName>ppt_x</p:attrName>
                                        </p:attrNameLst>
                                      </p:cBhvr>
                                      <p:tavLst>
                                        <p:tav tm="0">
                                          <p:val>
                                            <p:strVal val="#ppt_x"/>
                                          </p:val>
                                        </p:tav>
                                        <p:tav tm="100000">
                                          <p:val>
                                            <p:strVal val="#ppt_x"/>
                                          </p:val>
                                        </p:tav>
                                      </p:tavLst>
                                    </p:anim>
                                    <p:anim calcmode="lin" valueType="num">
                                      <p:cBhvr additive="base">
                                        <p:cTn id="46" dur="750" fill="hold"/>
                                        <p:tgtEl>
                                          <p:spTgt spid="1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5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750" fill="hold"/>
                                        <p:tgtEl>
                                          <p:spTgt spid="27"/>
                                        </p:tgtEl>
                                        <p:attrNameLst>
                                          <p:attrName>ppt_x</p:attrName>
                                        </p:attrNameLst>
                                      </p:cBhvr>
                                      <p:tavLst>
                                        <p:tav tm="0">
                                          <p:val>
                                            <p:strVal val="#ppt_x"/>
                                          </p:val>
                                        </p:tav>
                                        <p:tav tm="100000">
                                          <p:val>
                                            <p:strVal val="#ppt_x"/>
                                          </p:val>
                                        </p:tav>
                                      </p:tavLst>
                                    </p:anim>
                                    <p:anim calcmode="lin" valueType="num">
                                      <p:cBhvr additive="base">
                                        <p:cTn id="50" dur="75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
                                  </p:stCondLst>
                                  <p:childTnLst>
                                    <p:set>
                                      <p:cBhvr>
                                        <p:cTn id="52" dur="1" fill="hold">
                                          <p:stCondLst>
                                            <p:cond delay="0"/>
                                          </p:stCondLst>
                                        </p:cTn>
                                        <p:tgtEl>
                                          <p:spTgt spid="114"/>
                                        </p:tgtEl>
                                        <p:attrNameLst>
                                          <p:attrName>style.visibility</p:attrName>
                                        </p:attrNameLst>
                                      </p:cBhvr>
                                      <p:to>
                                        <p:strVal val="visible"/>
                                      </p:to>
                                    </p:set>
                                    <p:anim calcmode="lin" valueType="num">
                                      <p:cBhvr additive="base">
                                        <p:cTn id="53" dur="750" fill="hold"/>
                                        <p:tgtEl>
                                          <p:spTgt spid="114"/>
                                        </p:tgtEl>
                                        <p:attrNameLst>
                                          <p:attrName>ppt_x</p:attrName>
                                        </p:attrNameLst>
                                      </p:cBhvr>
                                      <p:tavLst>
                                        <p:tav tm="0">
                                          <p:val>
                                            <p:strVal val="#ppt_x"/>
                                          </p:val>
                                        </p:tav>
                                        <p:tav tm="100000">
                                          <p:val>
                                            <p:strVal val="#ppt_x"/>
                                          </p:val>
                                        </p:tav>
                                      </p:tavLst>
                                    </p:anim>
                                    <p:anim calcmode="lin" valueType="num">
                                      <p:cBhvr additive="base">
                                        <p:cTn id="54" dur="75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750" fill="hold"/>
                                        <p:tgtEl>
                                          <p:spTgt spid="24"/>
                                        </p:tgtEl>
                                        <p:attrNameLst>
                                          <p:attrName>ppt_x</p:attrName>
                                        </p:attrNameLst>
                                      </p:cBhvr>
                                      <p:tavLst>
                                        <p:tav tm="0">
                                          <p:val>
                                            <p:strVal val="#ppt_x"/>
                                          </p:val>
                                        </p:tav>
                                        <p:tav tm="100000">
                                          <p:val>
                                            <p:strVal val="#ppt_x"/>
                                          </p:val>
                                        </p:tav>
                                      </p:tavLst>
                                    </p:anim>
                                    <p:anim calcmode="lin" valueType="num">
                                      <p:cBhvr additive="base">
                                        <p:cTn id="60" dur="750" fill="hold"/>
                                        <p:tgtEl>
                                          <p:spTgt spid="2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83"/>
                                        </p:tgtEl>
                                        <p:attrNameLst>
                                          <p:attrName>style.visibility</p:attrName>
                                        </p:attrNameLst>
                                      </p:cBhvr>
                                      <p:to>
                                        <p:strVal val="visible"/>
                                      </p:to>
                                    </p:set>
                                    <p:anim calcmode="lin" valueType="num">
                                      <p:cBhvr additive="base">
                                        <p:cTn id="63" dur="750" fill="hold"/>
                                        <p:tgtEl>
                                          <p:spTgt spid="83"/>
                                        </p:tgtEl>
                                        <p:attrNameLst>
                                          <p:attrName>ppt_x</p:attrName>
                                        </p:attrNameLst>
                                      </p:cBhvr>
                                      <p:tavLst>
                                        <p:tav tm="0">
                                          <p:val>
                                            <p:strVal val="#ppt_x"/>
                                          </p:val>
                                        </p:tav>
                                        <p:tav tm="100000">
                                          <p:val>
                                            <p:strVal val="#ppt_x"/>
                                          </p:val>
                                        </p:tav>
                                      </p:tavLst>
                                    </p:anim>
                                    <p:anim calcmode="lin" valueType="num">
                                      <p:cBhvr additive="base">
                                        <p:cTn id="64" dur="750" fill="hold"/>
                                        <p:tgtEl>
                                          <p:spTgt spid="83"/>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25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750" fill="hold"/>
                                        <p:tgtEl>
                                          <p:spTgt spid="23"/>
                                        </p:tgtEl>
                                        <p:attrNameLst>
                                          <p:attrName>ppt_x</p:attrName>
                                        </p:attrNameLst>
                                      </p:cBhvr>
                                      <p:tavLst>
                                        <p:tav tm="0">
                                          <p:val>
                                            <p:strVal val="#ppt_x"/>
                                          </p:val>
                                        </p:tav>
                                        <p:tav tm="100000">
                                          <p:val>
                                            <p:strVal val="#ppt_x"/>
                                          </p:val>
                                        </p:tav>
                                      </p:tavLst>
                                    </p:anim>
                                    <p:anim calcmode="lin" valueType="num">
                                      <p:cBhvr additive="base">
                                        <p:cTn id="68" dur="750" fill="hold"/>
                                        <p:tgtEl>
                                          <p:spTgt spid="2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250"/>
                                  </p:stCondLst>
                                  <p:childTnLst>
                                    <p:set>
                                      <p:cBhvr>
                                        <p:cTn id="70" dur="1" fill="hold">
                                          <p:stCondLst>
                                            <p:cond delay="0"/>
                                          </p:stCondLst>
                                        </p:cTn>
                                        <p:tgtEl>
                                          <p:spTgt spid="90"/>
                                        </p:tgtEl>
                                        <p:attrNameLst>
                                          <p:attrName>style.visibility</p:attrName>
                                        </p:attrNameLst>
                                      </p:cBhvr>
                                      <p:to>
                                        <p:strVal val="visible"/>
                                      </p:to>
                                    </p:set>
                                    <p:anim calcmode="lin" valueType="num">
                                      <p:cBhvr additive="base">
                                        <p:cTn id="71" dur="750" fill="hold"/>
                                        <p:tgtEl>
                                          <p:spTgt spid="90"/>
                                        </p:tgtEl>
                                        <p:attrNameLst>
                                          <p:attrName>ppt_x</p:attrName>
                                        </p:attrNameLst>
                                      </p:cBhvr>
                                      <p:tavLst>
                                        <p:tav tm="0">
                                          <p:val>
                                            <p:strVal val="#ppt_x"/>
                                          </p:val>
                                        </p:tav>
                                        <p:tav tm="100000">
                                          <p:val>
                                            <p:strVal val="#ppt_x"/>
                                          </p:val>
                                        </p:tav>
                                      </p:tavLst>
                                    </p:anim>
                                    <p:anim calcmode="lin" valueType="num">
                                      <p:cBhvr additive="base">
                                        <p:cTn id="72" dur="750" fill="hold"/>
                                        <p:tgtEl>
                                          <p:spTgt spid="90"/>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50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750" fill="hold"/>
                                        <p:tgtEl>
                                          <p:spTgt spid="5"/>
                                        </p:tgtEl>
                                        <p:attrNameLst>
                                          <p:attrName>ppt_x</p:attrName>
                                        </p:attrNameLst>
                                      </p:cBhvr>
                                      <p:tavLst>
                                        <p:tav tm="0">
                                          <p:val>
                                            <p:strVal val="#ppt_x"/>
                                          </p:val>
                                        </p:tav>
                                        <p:tav tm="100000">
                                          <p:val>
                                            <p:strVal val="#ppt_x"/>
                                          </p:val>
                                        </p:tav>
                                      </p:tavLst>
                                    </p:anim>
                                    <p:anim calcmode="lin" valueType="num">
                                      <p:cBhvr additive="base">
                                        <p:cTn id="76" dur="750" fill="hold"/>
                                        <p:tgtEl>
                                          <p:spTgt spid="5"/>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500"/>
                                  </p:stCondLst>
                                  <p:childTnLst>
                                    <p:set>
                                      <p:cBhvr>
                                        <p:cTn id="78" dur="1" fill="hold">
                                          <p:stCondLst>
                                            <p:cond delay="0"/>
                                          </p:stCondLst>
                                        </p:cTn>
                                        <p:tgtEl>
                                          <p:spTgt spid="157"/>
                                        </p:tgtEl>
                                        <p:attrNameLst>
                                          <p:attrName>style.visibility</p:attrName>
                                        </p:attrNameLst>
                                      </p:cBhvr>
                                      <p:to>
                                        <p:strVal val="visible"/>
                                      </p:to>
                                    </p:set>
                                    <p:anim calcmode="lin" valueType="num">
                                      <p:cBhvr additive="base">
                                        <p:cTn id="79" dur="750" fill="hold"/>
                                        <p:tgtEl>
                                          <p:spTgt spid="157"/>
                                        </p:tgtEl>
                                        <p:attrNameLst>
                                          <p:attrName>ppt_x</p:attrName>
                                        </p:attrNameLst>
                                      </p:cBhvr>
                                      <p:tavLst>
                                        <p:tav tm="0">
                                          <p:val>
                                            <p:strVal val="#ppt_x"/>
                                          </p:val>
                                        </p:tav>
                                        <p:tav tm="100000">
                                          <p:val>
                                            <p:strVal val="#ppt_x"/>
                                          </p:val>
                                        </p:tav>
                                      </p:tavLst>
                                    </p:anim>
                                    <p:anim calcmode="lin" valueType="num">
                                      <p:cBhvr additive="base">
                                        <p:cTn id="80" dur="750" fill="hold"/>
                                        <p:tgtEl>
                                          <p:spTgt spid="1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52" grpId="0"/>
      <p:bldP spid="83" grpId="0"/>
      <p:bldP spid="90" grpId="0"/>
      <p:bldP spid="108" grpId="0"/>
      <p:bldP spid="114" grpId="0"/>
      <p:bldP spid="117" grpId="0"/>
      <p:bldP spid="1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700" y="62475"/>
            <a:ext cx="11461750" cy="926279"/>
          </a:xfrm>
          <a:prstGeom prst="rect">
            <a:avLst/>
          </a:prstGeom>
        </p:spPr>
        <p:txBody>
          <a:bodyPr vert="horz" wrap="square" lIns="0" tIns="0" rIns="0" bIns="0" rtlCol="0">
            <a:spAutoFit/>
          </a:bodyPr>
          <a:lstStyle/>
          <a:p>
            <a:pPr>
              <a:lnSpc>
                <a:spcPts val="8000"/>
              </a:lnSpc>
            </a:pPr>
            <a:r>
              <a:rPr lang="en-US" sz="5400" spc="-100" dirty="0">
                <a:ln w="3175">
                  <a:noFill/>
                </a:ln>
                <a:solidFill>
                  <a:schemeClr val="accent1">
                    <a:lumMod val="50000"/>
                  </a:schemeClr>
                </a:solidFill>
                <a:latin typeface="+mj-lt"/>
                <a:cs typeface="Segoe Light"/>
              </a:rPr>
              <a:t>Demo: </a:t>
            </a:r>
            <a:r>
              <a:rPr lang="en-US" sz="5400" spc="-100" dirty="0" smtClean="0">
                <a:ln w="3175">
                  <a:noFill/>
                </a:ln>
                <a:solidFill>
                  <a:schemeClr val="accent1">
                    <a:lumMod val="50000"/>
                  </a:schemeClr>
                </a:solidFill>
                <a:latin typeface="+mj-lt"/>
                <a:cs typeface="Segoe Light"/>
              </a:rPr>
              <a:t>Session-Based VDI</a:t>
            </a:r>
            <a:endParaRPr lang="en-US" sz="5400" spc="-100" dirty="0">
              <a:ln w="3175">
                <a:noFill/>
              </a:ln>
              <a:solidFill>
                <a:schemeClr val="accent1">
                  <a:lumMod val="50000"/>
                </a:schemeClr>
              </a:solidFill>
              <a:latin typeface="+mj-lt"/>
              <a:cs typeface="Segoe Light"/>
            </a:endParaRPr>
          </a:p>
        </p:txBody>
      </p:sp>
    </p:spTree>
    <p:extLst>
      <p:ext uri="{BB962C8B-B14F-4D97-AF65-F5344CB8AC3E}">
        <p14:creationId xmlns:p14="http://schemas.microsoft.com/office/powerpoint/2010/main" val="1028276328"/>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88940" y="62475"/>
            <a:ext cx="11461750" cy="926279"/>
          </a:xfrm>
          <a:prstGeom prst="rect">
            <a:avLst/>
          </a:prstGeom>
        </p:spPr>
        <p:txBody>
          <a:bodyPr vert="horz" wrap="square" lIns="0" tIns="0" rIns="0" bIns="0" rtlCol="0">
            <a:spAutoFit/>
          </a:bodyPr>
          <a:lstStyle/>
          <a:p>
            <a:pPr>
              <a:lnSpc>
                <a:spcPts val="8000"/>
              </a:lnSpc>
            </a:pPr>
            <a:r>
              <a:rPr lang="en-US" sz="5400" spc="-100" dirty="0">
                <a:ln w="3175">
                  <a:noFill/>
                </a:ln>
                <a:solidFill>
                  <a:schemeClr val="accent1">
                    <a:lumMod val="50000"/>
                  </a:schemeClr>
                </a:solidFill>
                <a:latin typeface="+mj-lt"/>
                <a:cs typeface="Segoe Light"/>
              </a:rPr>
              <a:t>Demo: </a:t>
            </a:r>
            <a:r>
              <a:rPr lang="en-US" sz="5400" spc="-100" dirty="0" smtClean="0">
                <a:ln w="3175">
                  <a:noFill/>
                </a:ln>
                <a:solidFill>
                  <a:schemeClr val="accent1">
                    <a:lumMod val="50000"/>
                  </a:schemeClr>
                </a:solidFill>
                <a:latin typeface="+mj-lt"/>
                <a:cs typeface="Segoe Light"/>
              </a:rPr>
              <a:t>VM-Based VDI</a:t>
            </a:r>
            <a:endParaRPr lang="en-US" sz="5400" spc="-100" dirty="0">
              <a:ln w="3175">
                <a:noFill/>
              </a:ln>
              <a:solidFill>
                <a:schemeClr val="accent1">
                  <a:lumMod val="50000"/>
                </a:schemeClr>
              </a:solidFill>
              <a:latin typeface="+mj-lt"/>
              <a:cs typeface="Segoe Light"/>
            </a:endParaRPr>
          </a:p>
        </p:txBody>
      </p:sp>
    </p:spTree>
    <p:extLst>
      <p:ext uri="{BB962C8B-B14F-4D97-AF65-F5344CB8AC3E}">
        <p14:creationId xmlns:p14="http://schemas.microsoft.com/office/powerpoint/2010/main" val="1470127033"/>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1" t="31146" r="1484"/>
          <a:stretch/>
        </p:blipFill>
        <p:spPr bwMode="auto">
          <a:xfrm>
            <a:off x="9091406" y="1794287"/>
            <a:ext cx="2868467" cy="299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19112" y="228600"/>
            <a:ext cx="11149013" cy="747897"/>
          </a:xfrm>
        </p:spPr>
        <p:txBody>
          <a:bodyPr/>
          <a:lstStyle/>
          <a:p>
            <a:r>
              <a:rPr lang="en-US" dirty="0" smtClean="0"/>
              <a:t>Client Hyper-V</a:t>
            </a:r>
            <a:endParaRPr lang="en-US" sz="6600" dirty="0"/>
          </a:p>
        </p:txBody>
      </p:sp>
      <p:sp>
        <p:nvSpPr>
          <p:cNvPr id="4" name="Rectangle 3"/>
          <p:cNvSpPr/>
          <p:nvPr/>
        </p:nvSpPr>
        <p:spPr bwMode="auto">
          <a:xfrm>
            <a:off x="526203" y="1794287"/>
            <a:ext cx="8503920" cy="4389120"/>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a:solidFill>
                <a:srgbClr val="FFFFFF"/>
              </a:solidFill>
            </a:endParaRPr>
          </a:p>
        </p:txBody>
      </p:sp>
      <p:sp>
        <p:nvSpPr>
          <p:cNvPr id="5" name="Rectangle 4"/>
          <p:cNvSpPr/>
          <p:nvPr/>
        </p:nvSpPr>
        <p:spPr>
          <a:xfrm>
            <a:off x="9091406" y="3374654"/>
            <a:ext cx="2868466" cy="2808753"/>
          </a:xfrm>
          <a:prstGeom prst="rect">
            <a:avLst/>
          </a:prstGeom>
          <a:gradFill>
            <a:gsLst>
              <a:gs pos="0">
                <a:schemeClr val="tx1">
                  <a:alpha val="0"/>
                </a:schemeClr>
              </a:gs>
              <a:gs pos="38000">
                <a:schemeClr val="tx1">
                  <a:alpha val="83000"/>
                </a:scheme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p:nvSpPr>
        <p:spPr>
          <a:xfrm>
            <a:off x="9094278" y="4038216"/>
            <a:ext cx="2874114" cy="2145191"/>
          </a:xfrm>
          <a:prstGeom prst="rect">
            <a:avLst/>
          </a:prstGeom>
        </p:spPr>
        <p:txBody>
          <a:bodyPr wrap="square" lIns="91428" tIns="45714" rIns="91428" bIns="45714">
            <a:spAutoFit/>
          </a:bodyPr>
          <a:lstStyle/>
          <a:p>
            <a:pPr marL="0" lvl="1" fontAlgn="base">
              <a:lnSpc>
                <a:spcPct val="80000"/>
              </a:lnSpc>
              <a:spcBef>
                <a:spcPts val="200"/>
              </a:spcBef>
              <a:spcAft>
                <a:spcPts val="400"/>
              </a:spcAft>
              <a:buClr>
                <a:srgbClr val="FFFFFF"/>
              </a:buClr>
              <a:buSzPct val="90000"/>
              <a:tabLst>
                <a:tab pos="630238" algn="l"/>
              </a:tabLst>
              <a:defRPr/>
            </a:pPr>
            <a:r>
              <a:rPr lang="en-US" sz="2000" spc="-50" dirty="0">
                <a:solidFill>
                  <a:srgbClr val="F2F2F2"/>
                </a:solidFill>
              </a:rPr>
              <a:t>Benefits</a:t>
            </a:r>
          </a:p>
          <a:p>
            <a:pPr marL="169863" lvl="1" indent="-169863" fontAlgn="base">
              <a:lnSpc>
                <a:spcPct val="80000"/>
              </a:lnSpc>
              <a:spcBef>
                <a:spcPts val="200"/>
              </a:spcBef>
              <a:spcAft>
                <a:spcPts val="400"/>
              </a:spcAft>
              <a:buClr>
                <a:srgbClr val="FFFFFF"/>
              </a:buClr>
              <a:buSzPct val="90000"/>
              <a:buFont typeface="Arial" pitchFamily="34" charset="0"/>
              <a:buChar char="•"/>
              <a:tabLst>
                <a:tab pos="630238" algn="l"/>
              </a:tabLst>
              <a:defRPr/>
            </a:pPr>
            <a:r>
              <a:rPr lang="en-US" sz="1600" spc="-50" dirty="0">
                <a:solidFill>
                  <a:srgbClr val="F2F2F2"/>
                </a:solidFill>
              </a:rPr>
              <a:t>Robust , secure, manageable and scalable developer platform</a:t>
            </a:r>
          </a:p>
          <a:p>
            <a:pPr marL="169863" lvl="1" indent="-169863" fontAlgn="base">
              <a:lnSpc>
                <a:spcPct val="80000"/>
              </a:lnSpc>
              <a:spcBef>
                <a:spcPts val="200"/>
              </a:spcBef>
              <a:spcAft>
                <a:spcPts val="400"/>
              </a:spcAft>
              <a:buClr>
                <a:srgbClr val="FFFFFF"/>
              </a:buClr>
              <a:buSzPct val="90000"/>
              <a:buFont typeface="Arial" pitchFamily="34" charset="0"/>
              <a:buChar char="•"/>
              <a:tabLst>
                <a:tab pos="630238" algn="l"/>
              </a:tabLst>
              <a:defRPr/>
            </a:pPr>
            <a:r>
              <a:rPr lang="en-US" sz="1600" spc="-50" dirty="0">
                <a:solidFill>
                  <a:srgbClr val="F2F2F2"/>
                </a:solidFill>
              </a:rPr>
              <a:t>Choice in a broad range of devices, including laptops </a:t>
            </a:r>
            <a:r>
              <a:rPr lang="en-US" sz="1600" spc="-50" dirty="0" smtClean="0">
                <a:solidFill>
                  <a:srgbClr val="F2F2F2"/>
                </a:solidFill>
              </a:rPr>
              <a:t/>
            </a:r>
            <a:br>
              <a:rPr lang="en-US" sz="1600" spc="-50" dirty="0" smtClean="0">
                <a:solidFill>
                  <a:srgbClr val="F2F2F2"/>
                </a:solidFill>
              </a:rPr>
            </a:br>
            <a:r>
              <a:rPr lang="en-US" sz="1600" spc="-50" dirty="0" smtClean="0">
                <a:solidFill>
                  <a:srgbClr val="F2F2F2"/>
                </a:solidFill>
              </a:rPr>
              <a:t>and </a:t>
            </a:r>
            <a:r>
              <a:rPr lang="en-US" sz="1600" spc="-50" dirty="0">
                <a:solidFill>
                  <a:srgbClr val="F2F2F2"/>
                </a:solidFill>
              </a:rPr>
              <a:t>various USB peripherals </a:t>
            </a:r>
          </a:p>
          <a:p>
            <a:pPr marL="169863" lvl="1" indent="-169863" fontAlgn="base">
              <a:lnSpc>
                <a:spcPct val="80000"/>
              </a:lnSpc>
              <a:spcBef>
                <a:spcPts val="200"/>
              </a:spcBef>
              <a:spcAft>
                <a:spcPts val="400"/>
              </a:spcAft>
              <a:buClr>
                <a:srgbClr val="FFFFFF"/>
              </a:buClr>
              <a:buSzPct val="90000"/>
              <a:buFont typeface="Arial" pitchFamily="34" charset="0"/>
              <a:buChar char="•"/>
              <a:tabLst>
                <a:tab pos="630238" algn="l"/>
              </a:tabLst>
              <a:defRPr/>
            </a:pPr>
            <a:r>
              <a:rPr lang="en-US" sz="1600" spc="-50" dirty="0">
                <a:solidFill>
                  <a:srgbClr val="F2F2F2"/>
                </a:solidFill>
              </a:rPr>
              <a:t>Easy to create and host multiple virtual environments</a:t>
            </a:r>
          </a:p>
        </p:txBody>
      </p:sp>
      <p:grpSp>
        <p:nvGrpSpPr>
          <p:cNvPr id="10" name="Group 63"/>
          <p:cNvGrpSpPr/>
          <p:nvPr/>
        </p:nvGrpSpPr>
        <p:grpSpPr>
          <a:xfrm>
            <a:off x="3210426" y="2571351"/>
            <a:ext cx="1651178" cy="1108546"/>
            <a:chOff x="1918930" y="2454331"/>
            <a:chExt cx="1571124" cy="1207342"/>
          </a:xfrm>
        </p:grpSpPr>
        <p:grpSp>
          <p:nvGrpSpPr>
            <p:cNvPr id="32" name="Group 105"/>
            <p:cNvGrpSpPr/>
            <p:nvPr/>
          </p:nvGrpSpPr>
          <p:grpSpPr>
            <a:xfrm>
              <a:off x="2398141" y="2454331"/>
              <a:ext cx="637747" cy="561794"/>
              <a:chOff x="-259080" y="-1950720"/>
              <a:chExt cx="1181061" cy="1066801"/>
            </a:xfrm>
          </p:grpSpPr>
          <p:grpSp>
            <p:nvGrpSpPr>
              <p:cNvPr id="34" name="Desktop icon"/>
              <p:cNvGrpSpPr/>
              <p:nvPr/>
            </p:nvGrpSpPr>
            <p:grpSpPr>
              <a:xfrm>
                <a:off x="-50944" y="-1779142"/>
                <a:ext cx="826721" cy="689850"/>
                <a:chOff x="381901" y="197080"/>
                <a:chExt cx="715576" cy="447947"/>
              </a:xfrm>
              <a:solidFill>
                <a:schemeClr val="bg2"/>
              </a:solidFill>
            </p:grpSpPr>
            <p:sp>
              <p:nvSpPr>
                <p:cNvPr id="36" name="Freeform 35"/>
                <p:cNvSpPr>
                  <a:spLocks noEditPoints="1"/>
                </p:cNvSpPr>
                <p:nvPr/>
              </p:nvSpPr>
              <p:spPr bwMode="auto">
                <a:xfrm>
                  <a:off x="381901" y="197080"/>
                  <a:ext cx="222074" cy="44794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grp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37" name="Freeform 94"/>
                <p:cNvSpPr>
                  <a:spLocks noEditPoints="1"/>
                </p:cNvSpPr>
                <p:nvPr/>
              </p:nvSpPr>
              <p:spPr bwMode="auto">
                <a:xfrm>
                  <a:off x="645734" y="288188"/>
                  <a:ext cx="451743" cy="356839"/>
                </a:xfrm>
                <a:custGeom>
                  <a:avLst/>
                  <a:gdLst/>
                  <a:ahLst/>
                  <a:cxnLst>
                    <a:cxn ang="0">
                      <a:pos x="523" y="4"/>
                    </a:cxn>
                    <a:cxn ang="0">
                      <a:pos x="19" y="3"/>
                    </a:cxn>
                    <a:cxn ang="0">
                      <a:pos x="2" y="21"/>
                    </a:cxn>
                    <a:cxn ang="0">
                      <a:pos x="6" y="382"/>
                    </a:cxn>
                    <a:cxn ang="0">
                      <a:pos x="23" y="399"/>
                    </a:cxn>
                    <a:cxn ang="0">
                      <a:pos x="185" y="403"/>
                    </a:cxn>
                    <a:cxn ang="0">
                      <a:pos x="186" y="428"/>
                    </a:cxn>
                    <a:cxn ang="0">
                      <a:pos x="367" y="427"/>
                    </a:cxn>
                    <a:cxn ang="0">
                      <a:pos x="367" y="403"/>
                    </a:cxn>
                    <a:cxn ang="0">
                      <a:pos x="520" y="399"/>
                    </a:cxn>
                    <a:cxn ang="0">
                      <a:pos x="537" y="381"/>
                    </a:cxn>
                    <a:cxn ang="0">
                      <a:pos x="540" y="21"/>
                    </a:cxn>
                    <a:cxn ang="0">
                      <a:pos x="523" y="4"/>
                    </a:cxn>
                    <a:cxn ang="0">
                      <a:pos x="508" y="356"/>
                    </a:cxn>
                    <a:cxn ang="0">
                      <a:pos x="494" y="371"/>
                    </a:cxn>
                    <a:cxn ang="0">
                      <a:pos x="49" y="371"/>
                    </a:cxn>
                    <a:cxn ang="0">
                      <a:pos x="35" y="357"/>
                    </a:cxn>
                    <a:cxn ang="0">
                      <a:pos x="32" y="48"/>
                    </a:cxn>
                    <a:cxn ang="0">
                      <a:pos x="47" y="33"/>
                    </a:cxn>
                    <a:cxn ang="0">
                      <a:pos x="496" y="33"/>
                    </a:cxn>
                    <a:cxn ang="0">
                      <a:pos x="511" y="48"/>
                    </a:cxn>
                    <a:cxn ang="0">
                      <a:pos x="508" y="356"/>
                    </a:cxn>
                  </a:cxnLst>
                  <a:rect l="0" t="0" r="r" b="b"/>
                  <a:pathLst>
                    <a:path w="543" h="428">
                      <a:moveTo>
                        <a:pt x="523" y="4"/>
                      </a:moveTo>
                      <a:cubicBezTo>
                        <a:pt x="357" y="0"/>
                        <a:pt x="186" y="0"/>
                        <a:pt x="19" y="3"/>
                      </a:cubicBezTo>
                      <a:cubicBezTo>
                        <a:pt x="10" y="4"/>
                        <a:pt x="3" y="11"/>
                        <a:pt x="2" y="21"/>
                      </a:cubicBezTo>
                      <a:cubicBezTo>
                        <a:pt x="0" y="142"/>
                        <a:pt x="1" y="264"/>
                        <a:pt x="6" y="382"/>
                      </a:cubicBezTo>
                      <a:cubicBezTo>
                        <a:pt x="6" y="391"/>
                        <a:pt x="14" y="399"/>
                        <a:pt x="23" y="399"/>
                      </a:cubicBezTo>
                      <a:cubicBezTo>
                        <a:pt x="76" y="401"/>
                        <a:pt x="130" y="402"/>
                        <a:pt x="185" y="403"/>
                      </a:cubicBezTo>
                      <a:cubicBezTo>
                        <a:pt x="185" y="411"/>
                        <a:pt x="186" y="419"/>
                        <a:pt x="186" y="428"/>
                      </a:cubicBezTo>
                      <a:cubicBezTo>
                        <a:pt x="246" y="428"/>
                        <a:pt x="307" y="428"/>
                        <a:pt x="367" y="427"/>
                      </a:cubicBezTo>
                      <a:cubicBezTo>
                        <a:pt x="367" y="419"/>
                        <a:pt x="367" y="411"/>
                        <a:pt x="367" y="403"/>
                      </a:cubicBezTo>
                      <a:cubicBezTo>
                        <a:pt x="419" y="402"/>
                        <a:pt x="470" y="401"/>
                        <a:pt x="520" y="399"/>
                      </a:cubicBezTo>
                      <a:cubicBezTo>
                        <a:pt x="529" y="398"/>
                        <a:pt x="537" y="391"/>
                        <a:pt x="537" y="381"/>
                      </a:cubicBezTo>
                      <a:cubicBezTo>
                        <a:pt x="542" y="263"/>
                        <a:pt x="543" y="142"/>
                        <a:pt x="540" y="21"/>
                      </a:cubicBezTo>
                      <a:cubicBezTo>
                        <a:pt x="540" y="12"/>
                        <a:pt x="533" y="4"/>
                        <a:pt x="523" y="4"/>
                      </a:cubicBezTo>
                      <a:close/>
                      <a:moveTo>
                        <a:pt x="508" y="356"/>
                      </a:moveTo>
                      <a:cubicBezTo>
                        <a:pt x="508" y="364"/>
                        <a:pt x="501" y="371"/>
                        <a:pt x="494" y="371"/>
                      </a:cubicBezTo>
                      <a:cubicBezTo>
                        <a:pt x="347" y="376"/>
                        <a:pt x="197" y="376"/>
                        <a:pt x="49" y="371"/>
                      </a:cubicBezTo>
                      <a:cubicBezTo>
                        <a:pt x="41" y="371"/>
                        <a:pt x="35" y="365"/>
                        <a:pt x="35" y="357"/>
                      </a:cubicBezTo>
                      <a:cubicBezTo>
                        <a:pt x="32" y="255"/>
                        <a:pt x="31" y="151"/>
                        <a:pt x="32" y="48"/>
                      </a:cubicBezTo>
                      <a:cubicBezTo>
                        <a:pt x="32" y="39"/>
                        <a:pt x="39" y="33"/>
                        <a:pt x="47" y="33"/>
                      </a:cubicBezTo>
                      <a:cubicBezTo>
                        <a:pt x="196" y="30"/>
                        <a:pt x="348" y="30"/>
                        <a:pt x="496" y="33"/>
                      </a:cubicBezTo>
                      <a:cubicBezTo>
                        <a:pt x="504" y="33"/>
                        <a:pt x="511" y="40"/>
                        <a:pt x="511" y="48"/>
                      </a:cubicBezTo>
                      <a:cubicBezTo>
                        <a:pt x="512" y="151"/>
                        <a:pt x="511" y="255"/>
                        <a:pt x="508" y="356"/>
                      </a:cubicBezTo>
                      <a:close/>
                    </a:path>
                  </a:pathLst>
                </a:custGeom>
                <a:grp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35" name="Rectangle 34"/>
              <p:cNvSpPr/>
              <p:nvPr/>
            </p:nvSpPr>
            <p:spPr>
              <a:xfrm>
                <a:off x="-259080" y="-1950720"/>
                <a:ext cx="1181061" cy="1066801"/>
              </a:xfrm>
              <a:prstGeom prst="rect">
                <a:avLst/>
              </a:prstGeom>
              <a:solidFill>
                <a:srgbClr val="FFFFFF">
                  <a:alpha val="14118"/>
                </a:srgbClr>
              </a:solidFill>
              <a:ln w="28575">
                <a:solidFill>
                  <a:schemeClr val="bg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33" name="TextBox 32"/>
            <p:cNvSpPr txBox="1"/>
            <p:nvPr/>
          </p:nvSpPr>
          <p:spPr>
            <a:xfrm>
              <a:off x="1918930" y="3065794"/>
              <a:ext cx="1571124" cy="59587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000" dirty="0" smtClean="0">
                  <a:solidFill>
                    <a:prstClr val="white"/>
                  </a:solidFill>
                  <a:ea typeface="Segoe UI" pitchFamily="34" charset="0"/>
                  <a:cs typeface="Segoe UI" pitchFamily="34" charset="0"/>
                </a:rPr>
                <a:t>Windows 8 VM</a:t>
              </a:r>
            </a:p>
          </p:txBody>
        </p:sp>
      </p:grpSp>
      <p:grpSp>
        <p:nvGrpSpPr>
          <p:cNvPr id="11" name="Group 64"/>
          <p:cNvGrpSpPr/>
          <p:nvPr/>
        </p:nvGrpSpPr>
        <p:grpSpPr>
          <a:xfrm>
            <a:off x="3210426" y="3528470"/>
            <a:ext cx="1561731" cy="1062941"/>
            <a:chOff x="1918930" y="3496750"/>
            <a:chExt cx="1486014" cy="1157672"/>
          </a:xfrm>
        </p:grpSpPr>
        <p:grpSp>
          <p:nvGrpSpPr>
            <p:cNvPr id="26" name="Group 105"/>
            <p:cNvGrpSpPr/>
            <p:nvPr/>
          </p:nvGrpSpPr>
          <p:grpSpPr>
            <a:xfrm>
              <a:off x="2388112" y="3496750"/>
              <a:ext cx="637747" cy="561794"/>
              <a:chOff x="-259078" y="-1923510"/>
              <a:chExt cx="1181061" cy="1066801"/>
            </a:xfrm>
          </p:grpSpPr>
          <p:grpSp>
            <p:nvGrpSpPr>
              <p:cNvPr id="28" name="Desktop icon"/>
              <p:cNvGrpSpPr/>
              <p:nvPr/>
            </p:nvGrpSpPr>
            <p:grpSpPr>
              <a:xfrm>
                <a:off x="-50944" y="-1779142"/>
                <a:ext cx="826721" cy="689850"/>
                <a:chOff x="381901" y="197080"/>
                <a:chExt cx="715576" cy="447947"/>
              </a:xfrm>
              <a:solidFill>
                <a:schemeClr val="bg2"/>
              </a:solidFill>
            </p:grpSpPr>
            <p:sp>
              <p:nvSpPr>
                <p:cNvPr id="30" name="Freeform 29"/>
                <p:cNvSpPr>
                  <a:spLocks noEditPoints="1"/>
                </p:cNvSpPr>
                <p:nvPr/>
              </p:nvSpPr>
              <p:spPr bwMode="auto">
                <a:xfrm>
                  <a:off x="381901" y="197080"/>
                  <a:ext cx="222074" cy="44794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grp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31" name="Freeform 94"/>
                <p:cNvSpPr>
                  <a:spLocks noEditPoints="1"/>
                </p:cNvSpPr>
                <p:nvPr/>
              </p:nvSpPr>
              <p:spPr bwMode="auto">
                <a:xfrm>
                  <a:off x="645734" y="288188"/>
                  <a:ext cx="451743" cy="356839"/>
                </a:xfrm>
                <a:custGeom>
                  <a:avLst/>
                  <a:gdLst/>
                  <a:ahLst/>
                  <a:cxnLst>
                    <a:cxn ang="0">
                      <a:pos x="523" y="4"/>
                    </a:cxn>
                    <a:cxn ang="0">
                      <a:pos x="19" y="3"/>
                    </a:cxn>
                    <a:cxn ang="0">
                      <a:pos x="2" y="21"/>
                    </a:cxn>
                    <a:cxn ang="0">
                      <a:pos x="6" y="382"/>
                    </a:cxn>
                    <a:cxn ang="0">
                      <a:pos x="23" y="399"/>
                    </a:cxn>
                    <a:cxn ang="0">
                      <a:pos x="185" y="403"/>
                    </a:cxn>
                    <a:cxn ang="0">
                      <a:pos x="186" y="428"/>
                    </a:cxn>
                    <a:cxn ang="0">
                      <a:pos x="367" y="427"/>
                    </a:cxn>
                    <a:cxn ang="0">
                      <a:pos x="367" y="403"/>
                    </a:cxn>
                    <a:cxn ang="0">
                      <a:pos x="520" y="399"/>
                    </a:cxn>
                    <a:cxn ang="0">
                      <a:pos x="537" y="381"/>
                    </a:cxn>
                    <a:cxn ang="0">
                      <a:pos x="540" y="21"/>
                    </a:cxn>
                    <a:cxn ang="0">
                      <a:pos x="523" y="4"/>
                    </a:cxn>
                    <a:cxn ang="0">
                      <a:pos x="508" y="356"/>
                    </a:cxn>
                    <a:cxn ang="0">
                      <a:pos x="494" y="371"/>
                    </a:cxn>
                    <a:cxn ang="0">
                      <a:pos x="49" y="371"/>
                    </a:cxn>
                    <a:cxn ang="0">
                      <a:pos x="35" y="357"/>
                    </a:cxn>
                    <a:cxn ang="0">
                      <a:pos x="32" y="48"/>
                    </a:cxn>
                    <a:cxn ang="0">
                      <a:pos x="47" y="33"/>
                    </a:cxn>
                    <a:cxn ang="0">
                      <a:pos x="496" y="33"/>
                    </a:cxn>
                    <a:cxn ang="0">
                      <a:pos x="511" y="48"/>
                    </a:cxn>
                    <a:cxn ang="0">
                      <a:pos x="508" y="356"/>
                    </a:cxn>
                  </a:cxnLst>
                  <a:rect l="0" t="0" r="r" b="b"/>
                  <a:pathLst>
                    <a:path w="543" h="428">
                      <a:moveTo>
                        <a:pt x="523" y="4"/>
                      </a:moveTo>
                      <a:cubicBezTo>
                        <a:pt x="357" y="0"/>
                        <a:pt x="186" y="0"/>
                        <a:pt x="19" y="3"/>
                      </a:cubicBezTo>
                      <a:cubicBezTo>
                        <a:pt x="10" y="4"/>
                        <a:pt x="3" y="11"/>
                        <a:pt x="2" y="21"/>
                      </a:cubicBezTo>
                      <a:cubicBezTo>
                        <a:pt x="0" y="142"/>
                        <a:pt x="1" y="264"/>
                        <a:pt x="6" y="382"/>
                      </a:cubicBezTo>
                      <a:cubicBezTo>
                        <a:pt x="6" y="391"/>
                        <a:pt x="14" y="399"/>
                        <a:pt x="23" y="399"/>
                      </a:cubicBezTo>
                      <a:cubicBezTo>
                        <a:pt x="76" y="401"/>
                        <a:pt x="130" y="402"/>
                        <a:pt x="185" y="403"/>
                      </a:cubicBezTo>
                      <a:cubicBezTo>
                        <a:pt x="185" y="411"/>
                        <a:pt x="186" y="419"/>
                        <a:pt x="186" y="428"/>
                      </a:cubicBezTo>
                      <a:cubicBezTo>
                        <a:pt x="246" y="428"/>
                        <a:pt x="307" y="428"/>
                        <a:pt x="367" y="427"/>
                      </a:cubicBezTo>
                      <a:cubicBezTo>
                        <a:pt x="367" y="419"/>
                        <a:pt x="367" y="411"/>
                        <a:pt x="367" y="403"/>
                      </a:cubicBezTo>
                      <a:cubicBezTo>
                        <a:pt x="419" y="402"/>
                        <a:pt x="470" y="401"/>
                        <a:pt x="520" y="399"/>
                      </a:cubicBezTo>
                      <a:cubicBezTo>
                        <a:pt x="529" y="398"/>
                        <a:pt x="537" y="391"/>
                        <a:pt x="537" y="381"/>
                      </a:cubicBezTo>
                      <a:cubicBezTo>
                        <a:pt x="542" y="263"/>
                        <a:pt x="543" y="142"/>
                        <a:pt x="540" y="21"/>
                      </a:cubicBezTo>
                      <a:cubicBezTo>
                        <a:pt x="540" y="12"/>
                        <a:pt x="533" y="4"/>
                        <a:pt x="523" y="4"/>
                      </a:cubicBezTo>
                      <a:close/>
                      <a:moveTo>
                        <a:pt x="508" y="356"/>
                      </a:moveTo>
                      <a:cubicBezTo>
                        <a:pt x="508" y="364"/>
                        <a:pt x="501" y="371"/>
                        <a:pt x="494" y="371"/>
                      </a:cubicBezTo>
                      <a:cubicBezTo>
                        <a:pt x="347" y="376"/>
                        <a:pt x="197" y="376"/>
                        <a:pt x="49" y="371"/>
                      </a:cubicBezTo>
                      <a:cubicBezTo>
                        <a:pt x="41" y="371"/>
                        <a:pt x="35" y="365"/>
                        <a:pt x="35" y="357"/>
                      </a:cubicBezTo>
                      <a:cubicBezTo>
                        <a:pt x="32" y="255"/>
                        <a:pt x="31" y="151"/>
                        <a:pt x="32" y="48"/>
                      </a:cubicBezTo>
                      <a:cubicBezTo>
                        <a:pt x="32" y="39"/>
                        <a:pt x="39" y="33"/>
                        <a:pt x="47" y="33"/>
                      </a:cubicBezTo>
                      <a:cubicBezTo>
                        <a:pt x="196" y="30"/>
                        <a:pt x="348" y="30"/>
                        <a:pt x="496" y="33"/>
                      </a:cubicBezTo>
                      <a:cubicBezTo>
                        <a:pt x="504" y="33"/>
                        <a:pt x="511" y="40"/>
                        <a:pt x="511" y="48"/>
                      </a:cubicBezTo>
                      <a:cubicBezTo>
                        <a:pt x="512" y="151"/>
                        <a:pt x="511" y="255"/>
                        <a:pt x="508" y="356"/>
                      </a:cubicBezTo>
                      <a:close/>
                    </a:path>
                  </a:pathLst>
                </a:custGeom>
                <a:grp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29" name="Rectangle 28"/>
              <p:cNvSpPr/>
              <p:nvPr/>
            </p:nvSpPr>
            <p:spPr>
              <a:xfrm>
                <a:off x="-259078" y="-1923510"/>
                <a:ext cx="1181061" cy="1066801"/>
              </a:xfrm>
              <a:prstGeom prst="rect">
                <a:avLst/>
              </a:prstGeom>
              <a:solidFill>
                <a:srgbClr val="FFFFFF">
                  <a:alpha val="14118"/>
                </a:srgbClr>
              </a:solidFill>
              <a:ln w="28575">
                <a:solidFill>
                  <a:schemeClr val="bg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7" name="TextBox 26"/>
            <p:cNvSpPr txBox="1"/>
            <p:nvPr/>
          </p:nvSpPr>
          <p:spPr>
            <a:xfrm>
              <a:off x="1918930" y="4058543"/>
              <a:ext cx="1486014" cy="59587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000" dirty="0" smtClean="0">
                  <a:solidFill>
                    <a:prstClr val="white"/>
                  </a:solidFill>
                  <a:ea typeface="Segoe UI" pitchFamily="34" charset="0"/>
                  <a:cs typeface="Segoe UI" pitchFamily="34" charset="0"/>
                </a:rPr>
                <a:t>Windows 7 VM</a:t>
              </a:r>
            </a:p>
          </p:txBody>
        </p:sp>
      </p:grpSp>
      <p:grpSp>
        <p:nvGrpSpPr>
          <p:cNvPr id="12" name="Group 65"/>
          <p:cNvGrpSpPr/>
          <p:nvPr/>
        </p:nvGrpSpPr>
        <p:grpSpPr>
          <a:xfrm>
            <a:off x="4615491" y="2571350"/>
            <a:ext cx="1923073" cy="726660"/>
            <a:chOff x="3986307" y="2454331"/>
            <a:chExt cx="1829837" cy="791421"/>
          </a:xfrm>
        </p:grpSpPr>
        <p:grpSp>
          <p:nvGrpSpPr>
            <p:cNvPr id="20" name="Group 105"/>
            <p:cNvGrpSpPr/>
            <p:nvPr/>
          </p:nvGrpSpPr>
          <p:grpSpPr>
            <a:xfrm>
              <a:off x="4582353" y="2454331"/>
              <a:ext cx="637747" cy="561794"/>
              <a:chOff x="-259080" y="-1950720"/>
              <a:chExt cx="1181062" cy="1066801"/>
            </a:xfrm>
          </p:grpSpPr>
          <p:grpSp>
            <p:nvGrpSpPr>
              <p:cNvPr id="22" name="Desktop icon"/>
              <p:cNvGrpSpPr/>
              <p:nvPr/>
            </p:nvGrpSpPr>
            <p:grpSpPr>
              <a:xfrm>
                <a:off x="-50944" y="-1779142"/>
                <a:ext cx="826721" cy="689850"/>
                <a:chOff x="381901" y="197080"/>
                <a:chExt cx="715576" cy="447947"/>
              </a:xfrm>
              <a:solidFill>
                <a:schemeClr val="bg2"/>
              </a:solidFill>
            </p:grpSpPr>
            <p:sp>
              <p:nvSpPr>
                <p:cNvPr id="24" name="Freeform 23"/>
                <p:cNvSpPr>
                  <a:spLocks noEditPoints="1"/>
                </p:cNvSpPr>
                <p:nvPr/>
              </p:nvSpPr>
              <p:spPr bwMode="auto">
                <a:xfrm>
                  <a:off x="381901" y="197080"/>
                  <a:ext cx="222074" cy="44794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grp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25" name="Freeform 94"/>
                <p:cNvSpPr>
                  <a:spLocks noEditPoints="1"/>
                </p:cNvSpPr>
                <p:nvPr/>
              </p:nvSpPr>
              <p:spPr bwMode="auto">
                <a:xfrm>
                  <a:off x="645734" y="288188"/>
                  <a:ext cx="451743" cy="356839"/>
                </a:xfrm>
                <a:custGeom>
                  <a:avLst/>
                  <a:gdLst/>
                  <a:ahLst/>
                  <a:cxnLst>
                    <a:cxn ang="0">
                      <a:pos x="523" y="4"/>
                    </a:cxn>
                    <a:cxn ang="0">
                      <a:pos x="19" y="3"/>
                    </a:cxn>
                    <a:cxn ang="0">
                      <a:pos x="2" y="21"/>
                    </a:cxn>
                    <a:cxn ang="0">
                      <a:pos x="6" y="382"/>
                    </a:cxn>
                    <a:cxn ang="0">
                      <a:pos x="23" y="399"/>
                    </a:cxn>
                    <a:cxn ang="0">
                      <a:pos x="185" y="403"/>
                    </a:cxn>
                    <a:cxn ang="0">
                      <a:pos x="186" y="428"/>
                    </a:cxn>
                    <a:cxn ang="0">
                      <a:pos x="367" y="427"/>
                    </a:cxn>
                    <a:cxn ang="0">
                      <a:pos x="367" y="403"/>
                    </a:cxn>
                    <a:cxn ang="0">
                      <a:pos x="520" y="399"/>
                    </a:cxn>
                    <a:cxn ang="0">
                      <a:pos x="537" y="381"/>
                    </a:cxn>
                    <a:cxn ang="0">
                      <a:pos x="540" y="21"/>
                    </a:cxn>
                    <a:cxn ang="0">
                      <a:pos x="523" y="4"/>
                    </a:cxn>
                    <a:cxn ang="0">
                      <a:pos x="508" y="356"/>
                    </a:cxn>
                    <a:cxn ang="0">
                      <a:pos x="494" y="371"/>
                    </a:cxn>
                    <a:cxn ang="0">
                      <a:pos x="49" y="371"/>
                    </a:cxn>
                    <a:cxn ang="0">
                      <a:pos x="35" y="357"/>
                    </a:cxn>
                    <a:cxn ang="0">
                      <a:pos x="32" y="48"/>
                    </a:cxn>
                    <a:cxn ang="0">
                      <a:pos x="47" y="33"/>
                    </a:cxn>
                    <a:cxn ang="0">
                      <a:pos x="496" y="33"/>
                    </a:cxn>
                    <a:cxn ang="0">
                      <a:pos x="511" y="48"/>
                    </a:cxn>
                    <a:cxn ang="0">
                      <a:pos x="508" y="356"/>
                    </a:cxn>
                  </a:cxnLst>
                  <a:rect l="0" t="0" r="r" b="b"/>
                  <a:pathLst>
                    <a:path w="543" h="428">
                      <a:moveTo>
                        <a:pt x="523" y="4"/>
                      </a:moveTo>
                      <a:cubicBezTo>
                        <a:pt x="357" y="0"/>
                        <a:pt x="186" y="0"/>
                        <a:pt x="19" y="3"/>
                      </a:cubicBezTo>
                      <a:cubicBezTo>
                        <a:pt x="10" y="4"/>
                        <a:pt x="3" y="11"/>
                        <a:pt x="2" y="21"/>
                      </a:cubicBezTo>
                      <a:cubicBezTo>
                        <a:pt x="0" y="142"/>
                        <a:pt x="1" y="264"/>
                        <a:pt x="6" y="382"/>
                      </a:cubicBezTo>
                      <a:cubicBezTo>
                        <a:pt x="6" y="391"/>
                        <a:pt x="14" y="399"/>
                        <a:pt x="23" y="399"/>
                      </a:cubicBezTo>
                      <a:cubicBezTo>
                        <a:pt x="76" y="401"/>
                        <a:pt x="130" y="402"/>
                        <a:pt x="185" y="403"/>
                      </a:cubicBezTo>
                      <a:cubicBezTo>
                        <a:pt x="185" y="411"/>
                        <a:pt x="186" y="419"/>
                        <a:pt x="186" y="428"/>
                      </a:cubicBezTo>
                      <a:cubicBezTo>
                        <a:pt x="246" y="428"/>
                        <a:pt x="307" y="428"/>
                        <a:pt x="367" y="427"/>
                      </a:cubicBezTo>
                      <a:cubicBezTo>
                        <a:pt x="367" y="419"/>
                        <a:pt x="367" y="411"/>
                        <a:pt x="367" y="403"/>
                      </a:cubicBezTo>
                      <a:cubicBezTo>
                        <a:pt x="419" y="402"/>
                        <a:pt x="470" y="401"/>
                        <a:pt x="520" y="399"/>
                      </a:cubicBezTo>
                      <a:cubicBezTo>
                        <a:pt x="529" y="398"/>
                        <a:pt x="537" y="391"/>
                        <a:pt x="537" y="381"/>
                      </a:cubicBezTo>
                      <a:cubicBezTo>
                        <a:pt x="542" y="263"/>
                        <a:pt x="543" y="142"/>
                        <a:pt x="540" y="21"/>
                      </a:cubicBezTo>
                      <a:cubicBezTo>
                        <a:pt x="540" y="12"/>
                        <a:pt x="533" y="4"/>
                        <a:pt x="523" y="4"/>
                      </a:cubicBezTo>
                      <a:close/>
                      <a:moveTo>
                        <a:pt x="508" y="356"/>
                      </a:moveTo>
                      <a:cubicBezTo>
                        <a:pt x="508" y="364"/>
                        <a:pt x="501" y="371"/>
                        <a:pt x="494" y="371"/>
                      </a:cubicBezTo>
                      <a:cubicBezTo>
                        <a:pt x="347" y="376"/>
                        <a:pt x="197" y="376"/>
                        <a:pt x="49" y="371"/>
                      </a:cubicBezTo>
                      <a:cubicBezTo>
                        <a:pt x="41" y="371"/>
                        <a:pt x="35" y="365"/>
                        <a:pt x="35" y="357"/>
                      </a:cubicBezTo>
                      <a:cubicBezTo>
                        <a:pt x="32" y="255"/>
                        <a:pt x="31" y="151"/>
                        <a:pt x="32" y="48"/>
                      </a:cubicBezTo>
                      <a:cubicBezTo>
                        <a:pt x="32" y="39"/>
                        <a:pt x="39" y="33"/>
                        <a:pt x="47" y="33"/>
                      </a:cubicBezTo>
                      <a:cubicBezTo>
                        <a:pt x="196" y="30"/>
                        <a:pt x="348" y="30"/>
                        <a:pt x="496" y="33"/>
                      </a:cubicBezTo>
                      <a:cubicBezTo>
                        <a:pt x="504" y="33"/>
                        <a:pt x="511" y="40"/>
                        <a:pt x="511" y="48"/>
                      </a:cubicBezTo>
                      <a:cubicBezTo>
                        <a:pt x="512" y="151"/>
                        <a:pt x="511" y="255"/>
                        <a:pt x="508" y="356"/>
                      </a:cubicBezTo>
                      <a:close/>
                    </a:path>
                  </a:pathLst>
                </a:custGeom>
                <a:grp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23" name="Rectangle 22"/>
              <p:cNvSpPr/>
              <p:nvPr/>
            </p:nvSpPr>
            <p:spPr>
              <a:xfrm>
                <a:off x="-259080" y="-1950720"/>
                <a:ext cx="1181062" cy="1066801"/>
              </a:xfrm>
              <a:prstGeom prst="rect">
                <a:avLst/>
              </a:prstGeom>
              <a:solidFill>
                <a:srgbClr val="FFFFFF">
                  <a:alpha val="14118"/>
                </a:srgbClr>
              </a:solidFill>
              <a:ln w="28575">
                <a:solidFill>
                  <a:schemeClr val="bg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1" name="TextBox 20"/>
            <p:cNvSpPr txBox="1"/>
            <p:nvPr/>
          </p:nvSpPr>
          <p:spPr>
            <a:xfrm>
              <a:off x="3986307" y="3011124"/>
              <a:ext cx="1829837" cy="234628"/>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000" dirty="0" smtClean="0">
                  <a:solidFill>
                    <a:prstClr val="white"/>
                  </a:solidFill>
                  <a:ea typeface="Segoe UI" pitchFamily="34" charset="0"/>
                  <a:cs typeface="Segoe UI" pitchFamily="34" charset="0"/>
                </a:rPr>
                <a:t>Windows Server VM</a:t>
              </a:r>
            </a:p>
          </p:txBody>
        </p:sp>
      </p:grpSp>
      <p:grpSp>
        <p:nvGrpSpPr>
          <p:cNvPr id="13" name="Group 66"/>
          <p:cNvGrpSpPr/>
          <p:nvPr/>
        </p:nvGrpSpPr>
        <p:grpSpPr>
          <a:xfrm>
            <a:off x="4963332" y="3528470"/>
            <a:ext cx="1227391" cy="1077209"/>
            <a:chOff x="4317284" y="3601227"/>
            <a:chExt cx="1167883" cy="1173212"/>
          </a:xfrm>
        </p:grpSpPr>
        <p:grpSp>
          <p:nvGrpSpPr>
            <p:cNvPr id="14" name="Group 105"/>
            <p:cNvGrpSpPr/>
            <p:nvPr/>
          </p:nvGrpSpPr>
          <p:grpSpPr>
            <a:xfrm>
              <a:off x="4582353" y="3601227"/>
              <a:ext cx="637747" cy="561793"/>
              <a:chOff x="-259080" y="-1950719"/>
              <a:chExt cx="1181062" cy="1066799"/>
            </a:xfrm>
          </p:grpSpPr>
          <p:grpSp>
            <p:nvGrpSpPr>
              <p:cNvPr id="16" name="Desktop icon"/>
              <p:cNvGrpSpPr/>
              <p:nvPr/>
            </p:nvGrpSpPr>
            <p:grpSpPr>
              <a:xfrm>
                <a:off x="-50944" y="-1779142"/>
                <a:ext cx="826721" cy="689850"/>
                <a:chOff x="381901" y="197080"/>
                <a:chExt cx="715576" cy="447947"/>
              </a:xfrm>
              <a:solidFill>
                <a:schemeClr val="bg2"/>
              </a:solidFill>
            </p:grpSpPr>
            <p:sp>
              <p:nvSpPr>
                <p:cNvPr id="18" name="Freeform 17"/>
                <p:cNvSpPr>
                  <a:spLocks noEditPoints="1"/>
                </p:cNvSpPr>
                <p:nvPr/>
              </p:nvSpPr>
              <p:spPr bwMode="auto">
                <a:xfrm>
                  <a:off x="381901" y="197080"/>
                  <a:ext cx="222074" cy="44794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grp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9" name="Freeform 94"/>
                <p:cNvSpPr>
                  <a:spLocks noEditPoints="1"/>
                </p:cNvSpPr>
                <p:nvPr/>
              </p:nvSpPr>
              <p:spPr bwMode="auto">
                <a:xfrm>
                  <a:off x="645734" y="288188"/>
                  <a:ext cx="451743" cy="356839"/>
                </a:xfrm>
                <a:custGeom>
                  <a:avLst/>
                  <a:gdLst/>
                  <a:ahLst/>
                  <a:cxnLst>
                    <a:cxn ang="0">
                      <a:pos x="523" y="4"/>
                    </a:cxn>
                    <a:cxn ang="0">
                      <a:pos x="19" y="3"/>
                    </a:cxn>
                    <a:cxn ang="0">
                      <a:pos x="2" y="21"/>
                    </a:cxn>
                    <a:cxn ang="0">
                      <a:pos x="6" y="382"/>
                    </a:cxn>
                    <a:cxn ang="0">
                      <a:pos x="23" y="399"/>
                    </a:cxn>
                    <a:cxn ang="0">
                      <a:pos x="185" y="403"/>
                    </a:cxn>
                    <a:cxn ang="0">
                      <a:pos x="186" y="428"/>
                    </a:cxn>
                    <a:cxn ang="0">
                      <a:pos x="367" y="427"/>
                    </a:cxn>
                    <a:cxn ang="0">
                      <a:pos x="367" y="403"/>
                    </a:cxn>
                    <a:cxn ang="0">
                      <a:pos x="520" y="399"/>
                    </a:cxn>
                    <a:cxn ang="0">
                      <a:pos x="537" y="381"/>
                    </a:cxn>
                    <a:cxn ang="0">
                      <a:pos x="540" y="21"/>
                    </a:cxn>
                    <a:cxn ang="0">
                      <a:pos x="523" y="4"/>
                    </a:cxn>
                    <a:cxn ang="0">
                      <a:pos x="508" y="356"/>
                    </a:cxn>
                    <a:cxn ang="0">
                      <a:pos x="494" y="371"/>
                    </a:cxn>
                    <a:cxn ang="0">
                      <a:pos x="49" y="371"/>
                    </a:cxn>
                    <a:cxn ang="0">
                      <a:pos x="35" y="357"/>
                    </a:cxn>
                    <a:cxn ang="0">
                      <a:pos x="32" y="48"/>
                    </a:cxn>
                    <a:cxn ang="0">
                      <a:pos x="47" y="33"/>
                    </a:cxn>
                    <a:cxn ang="0">
                      <a:pos x="496" y="33"/>
                    </a:cxn>
                    <a:cxn ang="0">
                      <a:pos x="511" y="48"/>
                    </a:cxn>
                    <a:cxn ang="0">
                      <a:pos x="508" y="356"/>
                    </a:cxn>
                  </a:cxnLst>
                  <a:rect l="0" t="0" r="r" b="b"/>
                  <a:pathLst>
                    <a:path w="543" h="428">
                      <a:moveTo>
                        <a:pt x="523" y="4"/>
                      </a:moveTo>
                      <a:cubicBezTo>
                        <a:pt x="357" y="0"/>
                        <a:pt x="186" y="0"/>
                        <a:pt x="19" y="3"/>
                      </a:cubicBezTo>
                      <a:cubicBezTo>
                        <a:pt x="10" y="4"/>
                        <a:pt x="3" y="11"/>
                        <a:pt x="2" y="21"/>
                      </a:cubicBezTo>
                      <a:cubicBezTo>
                        <a:pt x="0" y="142"/>
                        <a:pt x="1" y="264"/>
                        <a:pt x="6" y="382"/>
                      </a:cubicBezTo>
                      <a:cubicBezTo>
                        <a:pt x="6" y="391"/>
                        <a:pt x="14" y="399"/>
                        <a:pt x="23" y="399"/>
                      </a:cubicBezTo>
                      <a:cubicBezTo>
                        <a:pt x="76" y="401"/>
                        <a:pt x="130" y="402"/>
                        <a:pt x="185" y="403"/>
                      </a:cubicBezTo>
                      <a:cubicBezTo>
                        <a:pt x="185" y="411"/>
                        <a:pt x="186" y="419"/>
                        <a:pt x="186" y="428"/>
                      </a:cubicBezTo>
                      <a:cubicBezTo>
                        <a:pt x="246" y="428"/>
                        <a:pt x="307" y="428"/>
                        <a:pt x="367" y="427"/>
                      </a:cubicBezTo>
                      <a:cubicBezTo>
                        <a:pt x="367" y="419"/>
                        <a:pt x="367" y="411"/>
                        <a:pt x="367" y="403"/>
                      </a:cubicBezTo>
                      <a:cubicBezTo>
                        <a:pt x="419" y="402"/>
                        <a:pt x="470" y="401"/>
                        <a:pt x="520" y="399"/>
                      </a:cubicBezTo>
                      <a:cubicBezTo>
                        <a:pt x="529" y="398"/>
                        <a:pt x="537" y="391"/>
                        <a:pt x="537" y="381"/>
                      </a:cubicBezTo>
                      <a:cubicBezTo>
                        <a:pt x="542" y="263"/>
                        <a:pt x="543" y="142"/>
                        <a:pt x="540" y="21"/>
                      </a:cubicBezTo>
                      <a:cubicBezTo>
                        <a:pt x="540" y="12"/>
                        <a:pt x="533" y="4"/>
                        <a:pt x="523" y="4"/>
                      </a:cubicBezTo>
                      <a:close/>
                      <a:moveTo>
                        <a:pt x="508" y="356"/>
                      </a:moveTo>
                      <a:cubicBezTo>
                        <a:pt x="508" y="364"/>
                        <a:pt x="501" y="371"/>
                        <a:pt x="494" y="371"/>
                      </a:cubicBezTo>
                      <a:cubicBezTo>
                        <a:pt x="347" y="376"/>
                        <a:pt x="197" y="376"/>
                        <a:pt x="49" y="371"/>
                      </a:cubicBezTo>
                      <a:cubicBezTo>
                        <a:pt x="41" y="371"/>
                        <a:pt x="35" y="365"/>
                        <a:pt x="35" y="357"/>
                      </a:cubicBezTo>
                      <a:cubicBezTo>
                        <a:pt x="32" y="255"/>
                        <a:pt x="31" y="151"/>
                        <a:pt x="32" y="48"/>
                      </a:cubicBezTo>
                      <a:cubicBezTo>
                        <a:pt x="32" y="39"/>
                        <a:pt x="39" y="33"/>
                        <a:pt x="47" y="33"/>
                      </a:cubicBezTo>
                      <a:cubicBezTo>
                        <a:pt x="196" y="30"/>
                        <a:pt x="348" y="30"/>
                        <a:pt x="496" y="33"/>
                      </a:cubicBezTo>
                      <a:cubicBezTo>
                        <a:pt x="504" y="33"/>
                        <a:pt x="511" y="40"/>
                        <a:pt x="511" y="48"/>
                      </a:cubicBezTo>
                      <a:cubicBezTo>
                        <a:pt x="512" y="151"/>
                        <a:pt x="511" y="255"/>
                        <a:pt x="508" y="356"/>
                      </a:cubicBezTo>
                      <a:close/>
                    </a:path>
                  </a:pathLst>
                </a:custGeom>
                <a:grp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sp>
            <p:nvSpPr>
              <p:cNvPr id="17" name="Rectangle 16"/>
              <p:cNvSpPr/>
              <p:nvPr/>
            </p:nvSpPr>
            <p:spPr>
              <a:xfrm>
                <a:off x="-259080" y="-1950719"/>
                <a:ext cx="1181062" cy="1066799"/>
              </a:xfrm>
              <a:prstGeom prst="rect">
                <a:avLst/>
              </a:prstGeom>
              <a:solidFill>
                <a:srgbClr val="FFFFFF">
                  <a:alpha val="14118"/>
                </a:srgbClr>
              </a:solidFill>
              <a:ln w="28575">
                <a:solidFill>
                  <a:schemeClr val="bg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5" name="TextBox 14"/>
            <p:cNvSpPr txBox="1"/>
            <p:nvPr/>
          </p:nvSpPr>
          <p:spPr>
            <a:xfrm>
              <a:off x="4317284" y="4178561"/>
              <a:ext cx="1167883" cy="595878"/>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000" dirty="0" smtClean="0">
                  <a:solidFill>
                    <a:prstClr val="white"/>
                  </a:solidFill>
                  <a:ea typeface="Segoe UI" pitchFamily="34" charset="0"/>
                  <a:cs typeface="Segoe UI" pitchFamily="34" charset="0"/>
                </a:rPr>
                <a:t>Linux VM</a:t>
              </a:r>
            </a:p>
          </p:txBody>
        </p:sp>
      </p:grpSp>
      <p:sp>
        <p:nvSpPr>
          <p:cNvPr id="40" name="TextBox 39"/>
          <p:cNvSpPr txBox="1"/>
          <p:nvPr/>
        </p:nvSpPr>
        <p:spPr>
          <a:xfrm>
            <a:off x="1910686" y="5775153"/>
            <a:ext cx="5868537" cy="221599"/>
          </a:xfrm>
          <a:prstGeom prst="rect">
            <a:avLst/>
          </a:prstGeom>
          <a:noFill/>
        </p:spPr>
        <p:txBody>
          <a:bodyPr wrap="square" lIns="0" tIns="0" rIns="0" bIns="0" rtlCol="0">
            <a:spAutoFit/>
          </a:bodyPr>
          <a:lstStyle/>
          <a:p>
            <a:pPr marL="0" lvl="1" algn="ctr" fontAlgn="base">
              <a:lnSpc>
                <a:spcPct val="80000"/>
              </a:lnSpc>
              <a:spcBef>
                <a:spcPts val="200"/>
              </a:spcBef>
              <a:spcAft>
                <a:spcPts val="400"/>
              </a:spcAft>
              <a:buClr>
                <a:srgbClr val="FFFFFF"/>
              </a:buClr>
              <a:buSzPct val="90000"/>
              <a:tabLst>
                <a:tab pos="630238" algn="l"/>
              </a:tabLst>
              <a:defRPr/>
            </a:pPr>
            <a:r>
              <a:rPr lang="en-US" spc="-50" dirty="0">
                <a:solidFill>
                  <a:srgbClr val="F2F2F2"/>
                </a:solidFill>
              </a:rPr>
              <a:t>Run multiple operating systems on a single Windows 8 PC</a:t>
            </a:r>
          </a:p>
        </p:txBody>
      </p:sp>
      <p:grpSp>
        <p:nvGrpSpPr>
          <p:cNvPr id="44" name="Group 43"/>
          <p:cNvGrpSpPr>
            <a:grpSpLocks noChangeAspect="1"/>
          </p:cNvGrpSpPr>
          <p:nvPr/>
        </p:nvGrpSpPr>
        <p:grpSpPr>
          <a:xfrm>
            <a:off x="2550782" y="2164380"/>
            <a:ext cx="4454763" cy="3176283"/>
            <a:chOff x="1596718" y="2765463"/>
            <a:chExt cx="1546415" cy="1102607"/>
          </a:xfrm>
          <a:solidFill>
            <a:schemeClr val="bg1"/>
          </a:solidFill>
        </p:grpSpPr>
        <p:sp>
          <p:nvSpPr>
            <p:cNvPr id="46" name="Round Same Side Corner Rectangle 11"/>
            <p:cNvSpPr/>
            <p:nvPr/>
          </p:nvSpPr>
          <p:spPr>
            <a:xfrm>
              <a:off x="1714917" y="2765463"/>
              <a:ext cx="1310015" cy="839533"/>
            </a:xfrm>
            <a:custGeom>
              <a:avLst/>
              <a:gdLst/>
              <a:ahLst/>
              <a:cxnLst/>
              <a:rect l="l" t="t" r="r" b="b"/>
              <a:pathLst>
                <a:path w="564520" h="361776">
                  <a:moveTo>
                    <a:pt x="21117" y="19360"/>
                  </a:moveTo>
                  <a:lnTo>
                    <a:pt x="21117" y="345592"/>
                  </a:lnTo>
                  <a:lnTo>
                    <a:pt x="543404" y="345592"/>
                  </a:lnTo>
                  <a:lnTo>
                    <a:pt x="543404" y="19360"/>
                  </a:lnTo>
                  <a:close/>
                  <a:moveTo>
                    <a:pt x="17539" y="0"/>
                  </a:moveTo>
                  <a:lnTo>
                    <a:pt x="546981" y="0"/>
                  </a:lnTo>
                  <a:cubicBezTo>
                    <a:pt x="556668" y="0"/>
                    <a:pt x="564520" y="7852"/>
                    <a:pt x="564520" y="17539"/>
                  </a:cubicBezTo>
                  <a:lnTo>
                    <a:pt x="564520" y="361776"/>
                  </a:lnTo>
                  <a:lnTo>
                    <a:pt x="0" y="361776"/>
                  </a:lnTo>
                  <a:lnTo>
                    <a:pt x="0" y="17539"/>
                  </a:lnTo>
                  <a:cubicBezTo>
                    <a:pt x="0" y="7852"/>
                    <a:pt x="7852" y="0"/>
                    <a:pt x="17539" y="0"/>
                  </a:cubicBezTo>
                  <a:close/>
                </a:path>
              </a:pathLst>
            </a:custGeom>
            <a:grpFill/>
            <a:ln w="25400" cap="flat" cmpd="sng" algn="ctr">
              <a:noFill/>
              <a:prstDash val="solid"/>
            </a:ln>
            <a:effectLst/>
          </p:spPr>
          <p:txBody>
            <a:bodyPr rtlCol="0" anchor="ctr"/>
            <a:lstStyle/>
            <a:p>
              <a:pPr algn="ctr" defTabSz="914400">
                <a:defRPr/>
              </a:pPr>
              <a:endParaRPr lang="en-US" kern="0" smtClean="0">
                <a:solidFill>
                  <a:sysClr val="window" lastClr="FFFFFF"/>
                </a:solidFill>
                <a:latin typeface="Segoe"/>
              </a:endParaRPr>
            </a:p>
          </p:txBody>
        </p:sp>
        <p:sp>
          <p:nvSpPr>
            <p:cNvPr id="47" name="Trapezoid 12"/>
            <p:cNvSpPr/>
            <p:nvPr/>
          </p:nvSpPr>
          <p:spPr>
            <a:xfrm>
              <a:off x="1596718" y="3609187"/>
              <a:ext cx="1546415" cy="195224"/>
            </a:xfrm>
            <a:custGeom>
              <a:avLst/>
              <a:gdLst/>
              <a:ahLst/>
              <a:cxnLst/>
              <a:rect l="l" t="t" r="r" b="b"/>
              <a:pathLst>
                <a:path w="666391" h="84127">
                  <a:moveTo>
                    <a:pt x="257990" y="52557"/>
                  </a:moveTo>
                  <a:lnTo>
                    <a:pt x="241755" y="79989"/>
                  </a:lnTo>
                  <a:lnTo>
                    <a:pt x="424635" y="79989"/>
                  </a:lnTo>
                  <a:lnTo>
                    <a:pt x="408400" y="52557"/>
                  </a:lnTo>
                  <a:close/>
                  <a:moveTo>
                    <a:pt x="49787" y="0"/>
                  </a:moveTo>
                  <a:lnTo>
                    <a:pt x="616604" y="0"/>
                  </a:lnTo>
                  <a:lnTo>
                    <a:pt x="666391" y="84127"/>
                  </a:lnTo>
                  <a:lnTo>
                    <a:pt x="0" y="84127"/>
                  </a:lnTo>
                  <a:close/>
                </a:path>
              </a:pathLst>
            </a:custGeom>
            <a:grpFill/>
            <a:ln w="25400" cap="flat" cmpd="sng" algn="ctr">
              <a:noFill/>
              <a:prstDash val="solid"/>
            </a:ln>
            <a:effectLst/>
          </p:spPr>
          <p:txBody>
            <a:bodyPr rtlCol="0" anchor="ctr"/>
            <a:lstStyle/>
            <a:p>
              <a:pPr algn="ctr" defTabSz="914400">
                <a:defRPr/>
              </a:pPr>
              <a:endParaRPr lang="en-US" kern="0" smtClean="0">
                <a:solidFill>
                  <a:sysClr val="window" lastClr="FFFFFF"/>
                </a:solidFill>
                <a:latin typeface="Segoe"/>
              </a:endParaRPr>
            </a:p>
          </p:txBody>
        </p:sp>
        <p:sp>
          <p:nvSpPr>
            <p:cNvPr id="48" name="Rectangle 47"/>
            <p:cNvSpPr/>
            <p:nvPr/>
          </p:nvSpPr>
          <p:spPr>
            <a:xfrm>
              <a:off x="1597405" y="3804412"/>
              <a:ext cx="1545039" cy="63658"/>
            </a:xfrm>
            <a:prstGeom prst="rect">
              <a:avLst/>
            </a:prstGeom>
            <a:grpFill/>
            <a:ln w="25400" cap="flat" cmpd="sng" algn="ctr">
              <a:noFill/>
              <a:prstDash val="solid"/>
            </a:ln>
            <a:effectLst/>
          </p:spPr>
          <p:txBody>
            <a:bodyPr rtlCol="0" anchor="ctr"/>
            <a:lstStyle/>
            <a:p>
              <a:pPr algn="ctr" defTabSz="914400">
                <a:defRPr/>
              </a:pPr>
              <a:endParaRPr lang="en-US" kern="0" smtClean="0">
                <a:solidFill>
                  <a:sysClr val="window" lastClr="FFFFFF"/>
                </a:solidFill>
                <a:latin typeface="Segoe"/>
              </a:endParaRPr>
            </a:p>
          </p:txBody>
        </p:sp>
      </p:grpSp>
    </p:spTree>
    <p:extLst>
      <p:ext uri="{BB962C8B-B14F-4D97-AF65-F5344CB8AC3E}">
        <p14:creationId xmlns:p14="http://schemas.microsoft.com/office/powerpoint/2010/main" val="3778847502"/>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a:t>Benefits of Client Hyper-V</a:t>
            </a:r>
          </a:p>
        </p:txBody>
      </p:sp>
      <p:sp>
        <p:nvSpPr>
          <p:cNvPr id="9" name="Text Placeholder 2"/>
          <p:cNvSpPr txBox="1">
            <a:spLocks/>
          </p:cNvSpPr>
          <p:nvPr/>
        </p:nvSpPr>
        <p:spPr>
          <a:xfrm>
            <a:off x="559551" y="1467824"/>
            <a:ext cx="3559933" cy="459777"/>
          </a:xfrm>
          <a:prstGeom prst="rect">
            <a:avLst/>
          </a:prstGeom>
        </p:spPr>
        <p:txBody>
          <a:bodyPr/>
          <a:lstStyle>
            <a:defPPr>
              <a:defRPr lang="en-US"/>
            </a:defPPr>
            <a:lvl1pPr marL="460375" indent="-460375">
              <a:lnSpc>
                <a:spcPct val="90000"/>
              </a:lnSpc>
              <a:spcBef>
                <a:spcPct val="20000"/>
              </a:spcBef>
              <a:buClr>
                <a:schemeClr val="tx1">
                  <a:lumMod val="75000"/>
                  <a:lumOff val="25000"/>
                </a:schemeClr>
              </a:buClr>
              <a:buSzPct val="90000"/>
              <a:buFont typeface="Arial" pitchFamily="34" charset="0"/>
              <a:buChar char="•"/>
              <a:defRPr sz="2400">
                <a:solidFill>
                  <a:schemeClr val="tx1">
                    <a:lumMod val="75000"/>
                    <a:lumOff val="25000"/>
                    <a:alpha val="99000"/>
                  </a:schemeClr>
                </a:solidFill>
              </a:defRPr>
            </a:lvl1pPr>
            <a:lvl2pPr marL="12699" lvl="1" indent="0" algn="ctr" defTabSz="1218855">
              <a:lnSpc>
                <a:spcPct val="100000"/>
              </a:lnSpc>
              <a:spcBef>
                <a:spcPct val="20000"/>
              </a:spcBef>
              <a:buClr>
                <a:schemeClr val="tx1">
                  <a:lumMod val="75000"/>
                  <a:lumOff val="25000"/>
                </a:schemeClr>
              </a:buClr>
              <a:buSzPct val="90000"/>
              <a:buFont typeface="Arial" pitchFamily="34" charset="0"/>
              <a:buNone/>
              <a:defRPr sz="28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defRPr>
            </a:lvl2pPr>
            <a:lvl3pPr marL="1258888" indent="-403225">
              <a:lnSpc>
                <a:spcPct val="90000"/>
              </a:lnSpc>
              <a:spcBef>
                <a:spcPct val="20000"/>
              </a:spcBef>
              <a:buClr>
                <a:schemeClr val="tx1">
                  <a:lumMod val="75000"/>
                  <a:lumOff val="25000"/>
                </a:schemeClr>
              </a:buClr>
              <a:buSzPct val="90000"/>
              <a:buFont typeface="Arial" pitchFamily="34" charset="0"/>
              <a:buChar char="•"/>
              <a:defRPr>
                <a:solidFill>
                  <a:schemeClr val="tx1">
                    <a:lumMod val="75000"/>
                    <a:lumOff val="25000"/>
                    <a:alpha val="99000"/>
                  </a:schemeClr>
                </a:solidFill>
              </a:defRPr>
            </a:lvl3pPr>
            <a:lvl4pPr marL="1604963" indent="-346075">
              <a:lnSpc>
                <a:spcPct val="90000"/>
              </a:lnSpc>
              <a:spcBef>
                <a:spcPct val="20000"/>
              </a:spcBef>
              <a:buClr>
                <a:schemeClr val="tx1">
                  <a:lumMod val="75000"/>
                  <a:lumOff val="25000"/>
                </a:schemeClr>
              </a:buClr>
              <a:buSzPct val="90000"/>
              <a:buFont typeface="Arial" pitchFamily="34" charset="0"/>
              <a:buChar char="•"/>
              <a:defRPr sz="1600">
                <a:solidFill>
                  <a:schemeClr val="tx1">
                    <a:lumMod val="75000"/>
                    <a:lumOff val="25000"/>
                    <a:alpha val="99000"/>
                  </a:schemeClr>
                </a:solidFill>
              </a:defRPr>
            </a:lvl4pPr>
            <a:lvl5pPr marL="1941513" indent="-336550">
              <a:lnSpc>
                <a:spcPct val="90000"/>
              </a:lnSpc>
              <a:spcBef>
                <a:spcPct val="20000"/>
              </a:spcBef>
              <a:buClr>
                <a:schemeClr val="tx1">
                  <a:lumMod val="75000"/>
                  <a:lumOff val="25000"/>
                </a:schemeClr>
              </a:buClr>
              <a:buSzPct val="90000"/>
              <a:buFont typeface="Arial" pitchFamily="34" charset="0"/>
              <a:buChar char="•"/>
              <a:defRPr sz="1600">
                <a:solidFill>
                  <a:schemeClr val="tx1">
                    <a:lumMod val="75000"/>
                    <a:lumOff val="25000"/>
                    <a:alpha val="99000"/>
                  </a:schemeClr>
                </a:solidFill>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pPr marL="0" lvl="0" indent="0" algn="ctr">
              <a:buNone/>
            </a:pPr>
            <a:r>
              <a:rPr lang="en-US" sz="2000" dirty="0">
                <a:solidFill>
                  <a:schemeClr val="accent1">
                    <a:lumMod val="75000"/>
                  </a:schemeClr>
                </a:solidFill>
                <a:latin typeface="Segoe UI" pitchFamily="34" charset="0"/>
              </a:rPr>
              <a:t>Robust virtualization platform</a:t>
            </a:r>
          </a:p>
        </p:txBody>
      </p:sp>
      <p:sp>
        <p:nvSpPr>
          <p:cNvPr id="10" name="Text Placeholder 2"/>
          <p:cNvSpPr txBox="1">
            <a:spLocks/>
          </p:cNvSpPr>
          <p:nvPr/>
        </p:nvSpPr>
        <p:spPr>
          <a:xfrm>
            <a:off x="4119485" y="1474380"/>
            <a:ext cx="3829682" cy="459777"/>
          </a:xfrm>
          <a:prstGeom prst="rect">
            <a:avLst/>
          </a:prstGeom>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a:buNone/>
            </a:pPr>
            <a:r>
              <a:rPr lang="en-US" sz="2000" dirty="0">
                <a:solidFill>
                  <a:schemeClr val="accent1">
                    <a:lumMod val="75000"/>
                  </a:schemeClr>
                </a:solidFill>
                <a:latin typeface="Segoe UI" pitchFamily="34" charset="0"/>
              </a:rPr>
              <a:t>Flexibility of choice</a:t>
            </a:r>
          </a:p>
        </p:txBody>
      </p:sp>
      <p:sp>
        <p:nvSpPr>
          <p:cNvPr id="11" name="Text Placeholder 2"/>
          <p:cNvSpPr txBox="1">
            <a:spLocks/>
          </p:cNvSpPr>
          <p:nvPr/>
        </p:nvSpPr>
        <p:spPr>
          <a:xfrm>
            <a:off x="8090382" y="1436982"/>
            <a:ext cx="3829683" cy="459777"/>
          </a:xfrm>
          <a:prstGeom prst="rect">
            <a:avLst/>
          </a:prstGeom>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a:buNone/>
            </a:pPr>
            <a:r>
              <a:rPr lang="en-US" sz="2000" dirty="0">
                <a:solidFill>
                  <a:schemeClr val="accent1">
                    <a:lumMod val="75000"/>
                  </a:schemeClr>
                </a:solidFill>
                <a:latin typeface="Segoe UI" pitchFamily="34" charset="0"/>
              </a:rPr>
              <a:t>Improvement in efficiency</a:t>
            </a:r>
          </a:p>
        </p:txBody>
      </p:sp>
      <p:sp>
        <p:nvSpPr>
          <p:cNvPr id="55" name="Rectangle 54"/>
          <p:cNvSpPr/>
          <p:nvPr/>
        </p:nvSpPr>
        <p:spPr bwMode="auto">
          <a:xfrm>
            <a:off x="514122" y="3126150"/>
            <a:ext cx="3545116"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107152" lvl="1" indent="0" algn="ctr">
              <a:buNone/>
            </a:pPr>
            <a:r>
              <a:rPr lang="en-US" sz="1600" dirty="0">
                <a:solidFill>
                  <a:schemeClr val="bg1"/>
                </a:solidFill>
                <a:latin typeface="Segoe UI" pitchFamily="34" charset="0"/>
              </a:rPr>
              <a:t>32- and 64-bit operating systems</a:t>
            </a:r>
          </a:p>
        </p:txBody>
      </p:sp>
      <p:sp>
        <p:nvSpPr>
          <p:cNvPr id="120" name="Freeform 79"/>
          <p:cNvSpPr>
            <a:spLocks/>
          </p:cNvSpPr>
          <p:nvPr/>
        </p:nvSpPr>
        <p:spPr bwMode="black">
          <a:xfrm rot="10800000">
            <a:off x="540160" y="5592520"/>
            <a:ext cx="73564" cy="62962"/>
          </a:xfrm>
          <a:custGeom>
            <a:avLst/>
            <a:gdLst>
              <a:gd name="T0" fmla="*/ 45 w 131"/>
              <a:gd name="T1" fmla="*/ 60 h 96"/>
              <a:gd name="T2" fmla="*/ 83 w 131"/>
              <a:gd name="T3" fmla="*/ 96 h 96"/>
              <a:gd name="T4" fmla="*/ 51 w 131"/>
              <a:gd name="T5" fmla="*/ 96 h 96"/>
              <a:gd name="T6" fmla="*/ 0 w 131"/>
              <a:gd name="T7" fmla="*/ 47 h 96"/>
              <a:gd name="T8" fmla="*/ 51 w 131"/>
              <a:gd name="T9" fmla="*/ 0 h 96"/>
              <a:gd name="T10" fmla="*/ 83 w 131"/>
              <a:gd name="T11" fmla="*/ 0 h 96"/>
              <a:gd name="T12" fmla="*/ 45 w 131"/>
              <a:gd name="T13" fmla="*/ 35 h 96"/>
              <a:gd name="T14" fmla="*/ 131 w 131"/>
              <a:gd name="T15" fmla="*/ 35 h 96"/>
              <a:gd name="T16" fmla="*/ 131 w 131"/>
              <a:gd name="T17" fmla="*/ 60 h 96"/>
              <a:gd name="T18" fmla="*/ 45 w 131"/>
              <a:gd name="T19"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96">
                <a:moveTo>
                  <a:pt x="45" y="60"/>
                </a:moveTo>
                <a:lnTo>
                  <a:pt x="83" y="96"/>
                </a:lnTo>
                <a:lnTo>
                  <a:pt x="51" y="96"/>
                </a:lnTo>
                <a:lnTo>
                  <a:pt x="0" y="47"/>
                </a:lnTo>
                <a:lnTo>
                  <a:pt x="51" y="0"/>
                </a:lnTo>
                <a:lnTo>
                  <a:pt x="83" y="0"/>
                </a:lnTo>
                <a:lnTo>
                  <a:pt x="45" y="35"/>
                </a:lnTo>
                <a:lnTo>
                  <a:pt x="131" y="35"/>
                </a:lnTo>
                <a:lnTo>
                  <a:pt x="131" y="60"/>
                </a:lnTo>
                <a:lnTo>
                  <a:pt x="45" y="60"/>
                </a:lnTo>
                <a:close/>
              </a:path>
            </a:pathLst>
          </a:custGeom>
          <a:solidFill>
            <a:srgbClr val="FFFFFF"/>
          </a:solidFill>
          <a:ln>
            <a:noFill/>
          </a:ln>
          <a:extLst/>
        </p:spPr>
        <p:txBody>
          <a:bodyPr vert="horz" wrap="square" lIns="91440" tIns="45720" rIns="91440" bIns="45720" numCol="1" anchor="ctr" anchorCtr="0" compatLnSpc="1">
            <a:prstTxWarp prst="textNoShape">
              <a:avLst/>
            </a:prstTxWarp>
          </a:bodyPr>
          <a:lstStyle/>
          <a:p>
            <a:pPr algn="ctr"/>
            <a:endParaRPr lang="en-US" sz="1600">
              <a:solidFill>
                <a:srgbClr val="000000"/>
              </a:solidFill>
            </a:endParaRPr>
          </a:p>
        </p:txBody>
      </p:sp>
      <p:sp>
        <p:nvSpPr>
          <p:cNvPr id="121" name="Freeform 79"/>
          <p:cNvSpPr>
            <a:spLocks/>
          </p:cNvSpPr>
          <p:nvPr/>
        </p:nvSpPr>
        <p:spPr bwMode="black">
          <a:xfrm rot="10800000">
            <a:off x="532024" y="5711088"/>
            <a:ext cx="73564" cy="62962"/>
          </a:xfrm>
          <a:custGeom>
            <a:avLst/>
            <a:gdLst>
              <a:gd name="T0" fmla="*/ 45 w 131"/>
              <a:gd name="T1" fmla="*/ 60 h 96"/>
              <a:gd name="T2" fmla="*/ 83 w 131"/>
              <a:gd name="T3" fmla="*/ 96 h 96"/>
              <a:gd name="T4" fmla="*/ 51 w 131"/>
              <a:gd name="T5" fmla="*/ 96 h 96"/>
              <a:gd name="T6" fmla="*/ 0 w 131"/>
              <a:gd name="T7" fmla="*/ 47 h 96"/>
              <a:gd name="T8" fmla="*/ 51 w 131"/>
              <a:gd name="T9" fmla="*/ 0 h 96"/>
              <a:gd name="T10" fmla="*/ 83 w 131"/>
              <a:gd name="T11" fmla="*/ 0 h 96"/>
              <a:gd name="T12" fmla="*/ 45 w 131"/>
              <a:gd name="T13" fmla="*/ 35 h 96"/>
              <a:gd name="T14" fmla="*/ 131 w 131"/>
              <a:gd name="T15" fmla="*/ 35 h 96"/>
              <a:gd name="T16" fmla="*/ 131 w 131"/>
              <a:gd name="T17" fmla="*/ 60 h 96"/>
              <a:gd name="T18" fmla="*/ 45 w 131"/>
              <a:gd name="T19"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96">
                <a:moveTo>
                  <a:pt x="45" y="60"/>
                </a:moveTo>
                <a:lnTo>
                  <a:pt x="83" y="96"/>
                </a:lnTo>
                <a:lnTo>
                  <a:pt x="51" y="96"/>
                </a:lnTo>
                <a:lnTo>
                  <a:pt x="0" y="47"/>
                </a:lnTo>
                <a:lnTo>
                  <a:pt x="51" y="0"/>
                </a:lnTo>
                <a:lnTo>
                  <a:pt x="83" y="0"/>
                </a:lnTo>
                <a:lnTo>
                  <a:pt x="45" y="35"/>
                </a:lnTo>
                <a:lnTo>
                  <a:pt x="131" y="35"/>
                </a:lnTo>
                <a:lnTo>
                  <a:pt x="131" y="60"/>
                </a:lnTo>
                <a:lnTo>
                  <a:pt x="45" y="60"/>
                </a:lnTo>
                <a:close/>
              </a:path>
            </a:pathLst>
          </a:custGeom>
          <a:solidFill>
            <a:srgbClr val="FFFFFF"/>
          </a:solidFill>
          <a:ln>
            <a:noFill/>
          </a:ln>
          <a:extLst/>
        </p:spPr>
        <p:txBody>
          <a:bodyPr vert="horz" wrap="square" lIns="91440" tIns="45720" rIns="91440" bIns="45720" numCol="1" anchor="ctr" anchorCtr="0" compatLnSpc="1">
            <a:prstTxWarp prst="textNoShape">
              <a:avLst/>
            </a:prstTxWarp>
          </a:bodyPr>
          <a:lstStyle/>
          <a:p>
            <a:pPr algn="ctr"/>
            <a:endParaRPr lang="en-US" sz="1600">
              <a:solidFill>
                <a:srgbClr val="000000"/>
              </a:solidFill>
            </a:endParaRPr>
          </a:p>
        </p:txBody>
      </p:sp>
      <p:sp>
        <p:nvSpPr>
          <p:cNvPr id="3" name="TextBox 2"/>
          <p:cNvSpPr txBox="1"/>
          <p:nvPr/>
        </p:nvSpPr>
        <p:spPr>
          <a:xfrm>
            <a:off x="10966771" y="1193585"/>
            <a:ext cx="56106" cy="246221"/>
          </a:xfrm>
          <a:prstGeom prst="rect">
            <a:avLst/>
          </a:prstGeom>
          <a:noFill/>
        </p:spPr>
        <p:txBody>
          <a:bodyPr wrap="none" lIns="0" tIns="0" rIns="0" bIns="0" rtlCol="0" anchor="ctr">
            <a:spAutoFit/>
          </a:bodyPr>
          <a:lstStyle/>
          <a:p>
            <a:pPr algn="ctr"/>
            <a:r>
              <a:rPr lang="en-US" sz="1600" dirty="0" smtClean="0">
                <a:gradFill>
                  <a:gsLst>
                    <a:gs pos="0">
                      <a:srgbClr val="000000">
                        <a:lumMod val="75000"/>
                        <a:lumOff val="25000"/>
                      </a:srgbClr>
                    </a:gs>
                    <a:gs pos="80000">
                      <a:srgbClr val="000000">
                        <a:lumMod val="65000"/>
                        <a:lumOff val="35000"/>
                      </a:srgbClr>
                    </a:gs>
                  </a:gsLst>
                  <a:lin ang="16200000" scaled="0"/>
                </a:gradFill>
                <a:latin typeface="Segoe UI Light" pitchFamily="34" charset="0"/>
              </a:rPr>
              <a:t> </a:t>
            </a:r>
          </a:p>
        </p:txBody>
      </p:sp>
      <p:cxnSp>
        <p:nvCxnSpPr>
          <p:cNvPr id="6" name="Straight Connector 5"/>
          <p:cNvCxnSpPr/>
          <p:nvPr/>
        </p:nvCxnSpPr>
        <p:spPr>
          <a:xfrm>
            <a:off x="519112" y="2013158"/>
            <a:ext cx="3540126"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4168775" y="2013158"/>
            <a:ext cx="3856038"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8132763" y="2013158"/>
            <a:ext cx="385603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9" name="Rectangle 108"/>
          <p:cNvSpPr/>
          <p:nvPr/>
        </p:nvSpPr>
        <p:spPr bwMode="auto">
          <a:xfrm>
            <a:off x="4159301" y="3865295"/>
            <a:ext cx="3865512"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107152" lvl="1" algn="ctr">
              <a:lnSpc>
                <a:spcPct val="90000"/>
              </a:lnSpc>
              <a:spcAft>
                <a:spcPts val="333"/>
              </a:spcAft>
              <a:defRPr/>
            </a:pPr>
            <a:r>
              <a:rPr lang="en-US" sz="1600" dirty="0">
                <a:solidFill>
                  <a:schemeClr val="bg1"/>
                </a:solidFill>
                <a:latin typeface="Segoe UI" pitchFamily="34" charset="0"/>
              </a:rPr>
              <a:t>Support for 3D, </a:t>
            </a:r>
            <a:r>
              <a:rPr lang="en-US" sz="1600" dirty="0" smtClean="0">
                <a:solidFill>
                  <a:schemeClr val="bg1"/>
                </a:solidFill>
                <a:latin typeface="Segoe UI" pitchFamily="34" charset="0"/>
              </a:rPr>
              <a:t>audio, and </a:t>
            </a:r>
            <a:r>
              <a:rPr lang="en-US" sz="1600" dirty="0">
                <a:solidFill>
                  <a:schemeClr val="bg1"/>
                </a:solidFill>
                <a:latin typeface="Segoe UI" pitchFamily="34" charset="0"/>
              </a:rPr>
              <a:t>multitouch</a:t>
            </a:r>
          </a:p>
        </p:txBody>
      </p:sp>
      <p:sp>
        <p:nvSpPr>
          <p:cNvPr id="42" name="Rectangle 41"/>
          <p:cNvSpPr/>
          <p:nvPr/>
        </p:nvSpPr>
        <p:spPr bwMode="auto">
          <a:xfrm>
            <a:off x="514122" y="2326683"/>
            <a:ext cx="3545116"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107152" lvl="1" indent="0" algn="ctr">
              <a:buNone/>
            </a:pPr>
            <a:r>
              <a:rPr lang="en-US" sz="1600" dirty="0">
                <a:solidFill>
                  <a:schemeClr val="bg1"/>
                </a:solidFill>
                <a:latin typeface="Segoe UI" pitchFamily="34" charset="0"/>
              </a:rPr>
              <a:t>Large VM configurations</a:t>
            </a:r>
          </a:p>
        </p:txBody>
      </p:sp>
      <p:sp>
        <p:nvSpPr>
          <p:cNvPr id="111" name="Rectangle 110"/>
          <p:cNvSpPr/>
          <p:nvPr/>
        </p:nvSpPr>
        <p:spPr bwMode="auto">
          <a:xfrm>
            <a:off x="4159301" y="3106396"/>
            <a:ext cx="3865512"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107152" lvl="1" indent="0" algn="ctr">
              <a:buFontTx/>
              <a:buNone/>
            </a:pPr>
            <a:endParaRPr lang="en-US" sz="1600" dirty="0">
              <a:solidFill>
                <a:schemeClr val="bg1"/>
              </a:solidFill>
              <a:latin typeface="Segoe UI" pitchFamily="34" charset="0"/>
            </a:endParaRPr>
          </a:p>
        </p:txBody>
      </p:sp>
      <p:sp>
        <p:nvSpPr>
          <p:cNvPr id="54" name="Rectangle 53"/>
          <p:cNvSpPr/>
          <p:nvPr/>
        </p:nvSpPr>
        <p:spPr bwMode="auto">
          <a:xfrm>
            <a:off x="514122" y="3869899"/>
            <a:ext cx="3545116"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107152" lvl="1" indent="0" algn="ctr">
              <a:buNone/>
            </a:pPr>
            <a:r>
              <a:rPr lang="en-US" sz="1600" dirty="0">
                <a:solidFill>
                  <a:schemeClr val="bg1"/>
                </a:solidFill>
                <a:latin typeface="Segoe UI" pitchFamily="34" charset="0"/>
              </a:rPr>
              <a:t>Multiple forms of storage</a:t>
            </a:r>
          </a:p>
        </p:txBody>
      </p:sp>
      <p:sp>
        <p:nvSpPr>
          <p:cNvPr id="58" name="Rectangle 57"/>
          <p:cNvSpPr/>
          <p:nvPr/>
        </p:nvSpPr>
        <p:spPr bwMode="auto">
          <a:xfrm>
            <a:off x="4168775" y="3542619"/>
            <a:ext cx="3857625" cy="497845"/>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212980" lvl="2" indent="0" algn="ctr">
              <a:buNone/>
            </a:pPr>
            <a:r>
              <a:rPr lang="en-US" sz="1600" dirty="0">
                <a:solidFill>
                  <a:schemeClr val="bg1"/>
                </a:solidFill>
                <a:latin typeface="Segoe UI" pitchFamily="34" charset="0"/>
              </a:rPr>
              <a:t>Most USB peripherals</a:t>
            </a:r>
          </a:p>
        </p:txBody>
      </p:sp>
      <p:sp>
        <p:nvSpPr>
          <p:cNvPr id="59" name="Rectangle 58"/>
          <p:cNvSpPr/>
          <p:nvPr/>
        </p:nvSpPr>
        <p:spPr bwMode="auto">
          <a:xfrm>
            <a:off x="4168827" y="3540119"/>
            <a:ext cx="3857625" cy="497845"/>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212980" lvl="2" indent="0" algn="ctr">
              <a:buNone/>
            </a:pPr>
            <a:r>
              <a:rPr lang="en-US" sz="1600" dirty="0">
                <a:solidFill>
                  <a:schemeClr val="bg1"/>
                </a:solidFill>
                <a:latin typeface="Segoe UI" pitchFamily="34" charset="0"/>
              </a:rPr>
              <a:t>Wireless networking</a:t>
            </a:r>
          </a:p>
        </p:txBody>
      </p:sp>
      <p:sp>
        <p:nvSpPr>
          <p:cNvPr id="60" name="Rectangle 59"/>
          <p:cNvSpPr/>
          <p:nvPr/>
        </p:nvSpPr>
        <p:spPr bwMode="auto">
          <a:xfrm>
            <a:off x="4167577" y="3540410"/>
            <a:ext cx="3857625" cy="497845"/>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212980" lvl="2" indent="0" algn="ctr">
              <a:buNone/>
            </a:pPr>
            <a:r>
              <a:rPr lang="en-US" sz="1600" dirty="0" smtClean="0">
                <a:solidFill>
                  <a:schemeClr val="bg1"/>
                </a:solidFill>
                <a:latin typeface="Segoe UI" pitchFamily="34" charset="0"/>
              </a:rPr>
              <a:t>Sleep and hibernate</a:t>
            </a:r>
            <a:endParaRPr lang="en-US" sz="1600" dirty="0">
              <a:solidFill>
                <a:schemeClr val="bg1"/>
              </a:solidFill>
              <a:latin typeface="Segoe UI" pitchFamily="34" charset="0"/>
            </a:endParaRPr>
          </a:p>
        </p:txBody>
      </p:sp>
      <p:sp>
        <p:nvSpPr>
          <p:cNvPr id="63" name="Rectangle 62"/>
          <p:cNvSpPr/>
          <p:nvPr/>
        </p:nvSpPr>
        <p:spPr bwMode="auto">
          <a:xfrm>
            <a:off x="8165152" y="2321882"/>
            <a:ext cx="3865512"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107152" lvl="1" indent="0" algn="ctr">
              <a:buFontTx/>
              <a:buNone/>
            </a:pPr>
            <a:r>
              <a:rPr lang="en-US" sz="1600" dirty="0">
                <a:solidFill>
                  <a:schemeClr val="bg1"/>
                </a:solidFill>
                <a:latin typeface="Segoe UI" pitchFamily="34" charset="0"/>
              </a:rPr>
              <a:t>Set up dev/test on a single computer</a:t>
            </a:r>
          </a:p>
        </p:txBody>
      </p:sp>
      <p:sp>
        <p:nvSpPr>
          <p:cNvPr id="65" name="Rectangle 64"/>
          <p:cNvSpPr/>
          <p:nvPr/>
        </p:nvSpPr>
        <p:spPr bwMode="auto">
          <a:xfrm>
            <a:off x="8176444" y="3865294"/>
            <a:ext cx="3865512"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107152" lvl="1" indent="0" algn="ctr">
              <a:buFontTx/>
              <a:buNone/>
            </a:pPr>
            <a:endParaRPr lang="en-US" sz="1600" dirty="0">
              <a:solidFill>
                <a:schemeClr val="bg1"/>
              </a:solidFill>
              <a:latin typeface="Segoe UI" pitchFamily="34" charset="0"/>
            </a:endParaRPr>
          </a:p>
        </p:txBody>
      </p:sp>
      <p:sp>
        <p:nvSpPr>
          <p:cNvPr id="4" name="TextBox 3"/>
          <p:cNvSpPr txBox="1"/>
          <p:nvPr/>
        </p:nvSpPr>
        <p:spPr>
          <a:xfrm>
            <a:off x="4544770" y="3232207"/>
            <a:ext cx="3094573" cy="246221"/>
          </a:xfrm>
          <a:prstGeom prst="rect">
            <a:avLst/>
          </a:prstGeom>
          <a:noFill/>
        </p:spPr>
        <p:txBody>
          <a:bodyPr wrap="square" lIns="0" tIns="0" rIns="0" bIns="0" rtlCol="0">
            <a:spAutoFit/>
          </a:bodyPr>
          <a:lstStyle/>
          <a:p>
            <a:pPr algn="ctr"/>
            <a:r>
              <a:rPr lang="en-US" sz="1600" dirty="0" smtClean="0">
                <a:solidFill>
                  <a:schemeClr val="bg1"/>
                </a:solidFill>
              </a:rPr>
              <a:t>Supports a diverse set of devices</a:t>
            </a:r>
          </a:p>
        </p:txBody>
      </p:sp>
      <p:sp>
        <p:nvSpPr>
          <p:cNvPr id="141" name="Rectangle 140"/>
          <p:cNvSpPr/>
          <p:nvPr/>
        </p:nvSpPr>
        <p:spPr bwMode="auto">
          <a:xfrm>
            <a:off x="4168827" y="3541625"/>
            <a:ext cx="3857625" cy="497845"/>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212980" lvl="2" indent="0" algn="ctr">
              <a:buNone/>
            </a:pPr>
            <a:r>
              <a:rPr lang="en-US" sz="1600" dirty="0">
                <a:solidFill>
                  <a:schemeClr val="bg1"/>
                </a:solidFill>
                <a:latin typeface="Segoe UI" pitchFamily="34" charset="0"/>
              </a:rPr>
              <a:t>Up to 12 monitors</a:t>
            </a:r>
          </a:p>
        </p:txBody>
      </p:sp>
      <p:sp>
        <p:nvSpPr>
          <p:cNvPr id="5" name="TextBox 4"/>
          <p:cNvSpPr txBox="1"/>
          <p:nvPr/>
        </p:nvSpPr>
        <p:spPr>
          <a:xfrm>
            <a:off x="8406622" y="3991106"/>
            <a:ext cx="3405157" cy="246221"/>
          </a:xfrm>
          <a:prstGeom prst="rect">
            <a:avLst/>
          </a:prstGeom>
          <a:noFill/>
        </p:spPr>
        <p:txBody>
          <a:bodyPr wrap="square" lIns="0" tIns="0" rIns="0" bIns="0" rtlCol="0">
            <a:spAutoFit/>
          </a:bodyPr>
          <a:lstStyle/>
          <a:p>
            <a:pPr marL="0" lvl="1" algn="ctr"/>
            <a:r>
              <a:rPr lang="en-US" sz="1600" dirty="0">
                <a:solidFill>
                  <a:schemeClr val="bg1"/>
                </a:solidFill>
                <a:latin typeface="Segoe UI" pitchFamily="34" charset="0"/>
              </a:rPr>
              <a:t>Leverages Windows </a:t>
            </a:r>
            <a:r>
              <a:rPr lang="en-US" sz="1600" dirty="0" smtClean="0">
                <a:solidFill>
                  <a:schemeClr val="bg1"/>
                </a:solidFill>
                <a:latin typeface="Segoe UI" pitchFamily="34" charset="0"/>
              </a:rPr>
              <a:t>8 enhancements</a:t>
            </a:r>
            <a:endParaRPr lang="en-US" sz="1600" dirty="0">
              <a:solidFill>
                <a:schemeClr val="bg1"/>
              </a:solidFill>
              <a:latin typeface="Segoe UI" pitchFamily="34" charset="0"/>
            </a:endParaRPr>
          </a:p>
        </p:txBody>
      </p:sp>
      <p:sp>
        <p:nvSpPr>
          <p:cNvPr id="124" name="Rectangle 123"/>
          <p:cNvSpPr/>
          <p:nvPr/>
        </p:nvSpPr>
        <p:spPr bwMode="auto">
          <a:xfrm>
            <a:off x="4159301" y="2321882"/>
            <a:ext cx="3865512"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107152" lvl="1" indent="0" algn="ctr">
              <a:buFontTx/>
              <a:buNone/>
            </a:pPr>
            <a:r>
              <a:rPr lang="en-US" sz="1600" dirty="0">
                <a:solidFill>
                  <a:schemeClr val="bg1"/>
                </a:solidFill>
                <a:latin typeface="Segoe UI" pitchFamily="34" charset="0"/>
              </a:rPr>
              <a:t>Use any 64-bit device with SLAT enabled</a:t>
            </a:r>
          </a:p>
        </p:txBody>
      </p:sp>
      <p:sp>
        <p:nvSpPr>
          <p:cNvPr id="64" name="Rectangle 63"/>
          <p:cNvSpPr/>
          <p:nvPr/>
        </p:nvSpPr>
        <p:spPr bwMode="auto">
          <a:xfrm>
            <a:off x="8165152" y="3120043"/>
            <a:ext cx="3865512" cy="497845"/>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107152" lvl="1" indent="0" algn="ctr">
              <a:buFontTx/>
              <a:buNone/>
            </a:pPr>
            <a:r>
              <a:rPr lang="en-US" sz="1600" dirty="0">
                <a:solidFill>
                  <a:schemeClr val="bg1"/>
                </a:solidFill>
                <a:latin typeface="Segoe UI" pitchFamily="34" charset="0"/>
              </a:rPr>
              <a:t>Transfer VMs between </a:t>
            </a:r>
            <a:r>
              <a:rPr lang="en-US" sz="1600" dirty="0" smtClean="0">
                <a:solidFill>
                  <a:schemeClr val="bg1"/>
                </a:solidFill>
                <a:latin typeface="Segoe UI" pitchFamily="34" charset="0"/>
              </a:rPr>
              <a:t>client </a:t>
            </a:r>
            <a:r>
              <a:rPr lang="en-US" sz="1600" dirty="0">
                <a:solidFill>
                  <a:schemeClr val="bg1"/>
                </a:solidFill>
                <a:latin typeface="Segoe UI" pitchFamily="34" charset="0"/>
              </a:rPr>
              <a:t>and </a:t>
            </a:r>
            <a:r>
              <a:rPr lang="en-US" sz="1600" dirty="0" smtClean="0">
                <a:solidFill>
                  <a:schemeClr val="bg1"/>
                </a:solidFill>
                <a:latin typeface="Segoe UI" pitchFamily="34" charset="0"/>
              </a:rPr>
              <a:t>server</a:t>
            </a:r>
            <a:endParaRPr lang="en-US" sz="1600" dirty="0">
              <a:solidFill>
                <a:schemeClr val="bg1"/>
              </a:solidFill>
              <a:latin typeface="Segoe UI" pitchFamily="34" charset="0"/>
            </a:endParaRPr>
          </a:p>
        </p:txBody>
      </p:sp>
      <p:sp>
        <p:nvSpPr>
          <p:cNvPr id="66" name="Rectangle 65"/>
          <p:cNvSpPr/>
          <p:nvPr/>
        </p:nvSpPr>
        <p:spPr bwMode="auto">
          <a:xfrm>
            <a:off x="8165152" y="4278076"/>
            <a:ext cx="3857625" cy="497845"/>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212980" lvl="2" indent="0" algn="ctr">
              <a:buNone/>
            </a:pPr>
            <a:r>
              <a:rPr lang="en-US" sz="1600" dirty="0" smtClean="0">
                <a:solidFill>
                  <a:schemeClr val="bg1"/>
                </a:solidFill>
                <a:latin typeface="Segoe UI" pitchFamily="34" charset="0"/>
              </a:rPr>
              <a:t>BitLocker</a:t>
            </a:r>
            <a:endParaRPr lang="en-US" sz="1600" dirty="0">
              <a:solidFill>
                <a:schemeClr val="bg1"/>
              </a:solidFill>
              <a:latin typeface="Segoe UI" pitchFamily="34" charset="0"/>
            </a:endParaRPr>
          </a:p>
        </p:txBody>
      </p:sp>
      <p:sp>
        <p:nvSpPr>
          <p:cNvPr id="67" name="Rectangle 66"/>
          <p:cNvSpPr/>
          <p:nvPr/>
        </p:nvSpPr>
        <p:spPr bwMode="auto">
          <a:xfrm>
            <a:off x="8165151" y="4277071"/>
            <a:ext cx="3857625" cy="497845"/>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212980" lvl="2" indent="0" algn="ctr">
              <a:buNone/>
            </a:pPr>
            <a:r>
              <a:rPr lang="en-US" sz="1600" dirty="0" smtClean="0">
                <a:solidFill>
                  <a:schemeClr val="bg1"/>
                </a:solidFill>
                <a:latin typeface="Segoe UI" pitchFamily="34" charset="0"/>
              </a:rPr>
              <a:t>Secure boot</a:t>
            </a:r>
            <a:endParaRPr lang="en-US" sz="1600" dirty="0">
              <a:solidFill>
                <a:schemeClr val="bg1"/>
              </a:solidFill>
              <a:latin typeface="Segoe UI" pitchFamily="34" charset="0"/>
            </a:endParaRPr>
          </a:p>
        </p:txBody>
      </p:sp>
      <p:sp>
        <p:nvSpPr>
          <p:cNvPr id="68" name="Rectangle 67"/>
          <p:cNvSpPr/>
          <p:nvPr/>
        </p:nvSpPr>
        <p:spPr bwMode="auto">
          <a:xfrm>
            <a:off x="8165712" y="4277312"/>
            <a:ext cx="3857625" cy="497845"/>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marL="212980" lvl="2" indent="0" algn="ctr">
              <a:buNone/>
            </a:pPr>
            <a:r>
              <a:rPr lang="en-US" sz="1600" dirty="0" smtClean="0">
                <a:solidFill>
                  <a:schemeClr val="bg1"/>
                </a:solidFill>
                <a:latin typeface="Segoe UI" pitchFamily="34" charset="0"/>
              </a:rPr>
              <a:t>Configuration Manager integration</a:t>
            </a:r>
            <a:endParaRPr lang="en-US" sz="1600" dirty="0">
              <a:solidFill>
                <a:schemeClr val="bg1"/>
              </a:solidFill>
              <a:latin typeface="Segoe UI" pitchFamily="34" charset="0"/>
            </a:endParaRPr>
          </a:p>
        </p:txBody>
      </p:sp>
    </p:spTree>
    <p:extLst>
      <p:ext uri="{BB962C8B-B14F-4D97-AF65-F5344CB8AC3E}">
        <p14:creationId xmlns:p14="http://schemas.microsoft.com/office/powerpoint/2010/main" val="33449660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750" fill="hold"/>
                                        <p:tgtEl>
                                          <p:spTgt spid="42"/>
                                        </p:tgtEl>
                                        <p:attrNameLst>
                                          <p:attrName>ppt_x</p:attrName>
                                        </p:attrNameLst>
                                      </p:cBhvr>
                                      <p:tavLst>
                                        <p:tav tm="0">
                                          <p:val>
                                            <p:strVal val="#ppt_x"/>
                                          </p:val>
                                        </p:tav>
                                        <p:tav tm="100000">
                                          <p:val>
                                            <p:strVal val="#ppt_x"/>
                                          </p:val>
                                        </p:tav>
                                      </p:tavLst>
                                    </p:anim>
                                    <p:anim calcmode="lin" valueType="num">
                                      <p:cBhvr additive="base">
                                        <p:cTn id="8" dur="75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750" fill="hold"/>
                                        <p:tgtEl>
                                          <p:spTgt spid="55"/>
                                        </p:tgtEl>
                                        <p:attrNameLst>
                                          <p:attrName>ppt_x</p:attrName>
                                        </p:attrNameLst>
                                      </p:cBhvr>
                                      <p:tavLst>
                                        <p:tav tm="0">
                                          <p:val>
                                            <p:strVal val="#ppt_x"/>
                                          </p:val>
                                        </p:tav>
                                        <p:tav tm="100000">
                                          <p:val>
                                            <p:strVal val="#ppt_x"/>
                                          </p:val>
                                        </p:tav>
                                      </p:tavLst>
                                    </p:anim>
                                    <p:anim calcmode="lin" valueType="num">
                                      <p:cBhvr additive="base">
                                        <p:cTn id="12" dur="750" fill="hold"/>
                                        <p:tgtEl>
                                          <p:spTgt spid="5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750" fill="hold"/>
                                        <p:tgtEl>
                                          <p:spTgt spid="54"/>
                                        </p:tgtEl>
                                        <p:attrNameLst>
                                          <p:attrName>ppt_x</p:attrName>
                                        </p:attrNameLst>
                                      </p:cBhvr>
                                      <p:tavLst>
                                        <p:tav tm="0">
                                          <p:val>
                                            <p:strVal val="#ppt_x"/>
                                          </p:val>
                                        </p:tav>
                                        <p:tav tm="100000">
                                          <p:val>
                                            <p:strVal val="#ppt_x"/>
                                          </p:val>
                                        </p:tav>
                                      </p:tavLst>
                                    </p:anim>
                                    <p:anim calcmode="lin" valueType="num">
                                      <p:cBhvr additive="base">
                                        <p:cTn id="16" dur="75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24"/>
                                        </p:tgtEl>
                                        <p:attrNameLst>
                                          <p:attrName>style.visibility</p:attrName>
                                        </p:attrNameLst>
                                      </p:cBhvr>
                                      <p:to>
                                        <p:strVal val="visible"/>
                                      </p:to>
                                    </p:set>
                                    <p:anim calcmode="lin" valueType="num">
                                      <p:cBhvr additive="base">
                                        <p:cTn id="21" dur="750" fill="hold"/>
                                        <p:tgtEl>
                                          <p:spTgt spid="124"/>
                                        </p:tgtEl>
                                        <p:attrNameLst>
                                          <p:attrName>ppt_x</p:attrName>
                                        </p:attrNameLst>
                                      </p:cBhvr>
                                      <p:tavLst>
                                        <p:tav tm="0">
                                          <p:val>
                                            <p:strVal val="#ppt_x"/>
                                          </p:val>
                                        </p:tav>
                                        <p:tav tm="100000">
                                          <p:val>
                                            <p:strVal val="#ppt_x"/>
                                          </p:val>
                                        </p:tav>
                                      </p:tavLst>
                                    </p:anim>
                                    <p:anim calcmode="lin" valueType="num">
                                      <p:cBhvr additive="base">
                                        <p:cTn id="22" dur="750" fill="hold"/>
                                        <p:tgtEl>
                                          <p:spTgt spid="12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50"/>
                                  </p:stCondLst>
                                  <p:childTnLst>
                                    <p:set>
                                      <p:cBhvr>
                                        <p:cTn id="24" dur="1" fill="hold">
                                          <p:stCondLst>
                                            <p:cond delay="0"/>
                                          </p:stCondLst>
                                        </p:cTn>
                                        <p:tgtEl>
                                          <p:spTgt spid="111"/>
                                        </p:tgtEl>
                                        <p:attrNameLst>
                                          <p:attrName>style.visibility</p:attrName>
                                        </p:attrNameLst>
                                      </p:cBhvr>
                                      <p:to>
                                        <p:strVal val="visible"/>
                                      </p:to>
                                    </p:set>
                                    <p:anim calcmode="lin" valueType="num">
                                      <p:cBhvr additive="base">
                                        <p:cTn id="25" dur="750" fill="hold"/>
                                        <p:tgtEl>
                                          <p:spTgt spid="111"/>
                                        </p:tgtEl>
                                        <p:attrNameLst>
                                          <p:attrName>ppt_x</p:attrName>
                                        </p:attrNameLst>
                                      </p:cBhvr>
                                      <p:tavLst>
                                        <p:tav tm="0">
                                          <p:val>
                                            <p:strVal val="#ppt_x"/>
                                          </p:val>
                                        </p:tav>
                                        <p:tav tm="100000">
                                          <p:val>
                                            <p:strVal val="#ppt_x"/>
                                          </p:val>
                                        </p:tav>
                                      </p:tavLst>
                                    </p:anim>
                                    <p:anim calcmode="lin" valueType="num">
                                      <p:cBhvr additive="base">
                                        <p:cTn id="26" dur="750" fill="hold"/>
                                        <p:tgtEl>
                                          <p:spTgt spid="111"/>
                                        </p:tgtEl>
                                        <p:attrNameLst>
                                          <p:attrName>ppt_y</p:attrName>
                                        </p:attrNameLst>
                                      </p:cBhvr>
                                      <p:tavLst>
                                        <p:tav tm="0">
                                          <p:val>
                                            <p:strVal val="1+#ppt_h/2"/>
                                          </p:val>
                                        </p:tav>
                                        <p:tav tm="100000">
                                          <p:val>
                                            <p:strVal val="#ppt_y"/>
                                          </p:val>
                                        </p:tav>
                                      </p:tavLst>
                                    </p:anim>
                                  </p:childTnLst>
                                </p:cTn>
                              </p:par>
                              <p:par>
                                <p:cTn id="27" presetID="2" presetClass="entr" presetSubtype="4" fill="hold" grpId="1" nodeType="withEffect">
                                  <p:stCondLst>
                                    <p:cond delay="25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750" fill="hold"/>
                                        <p:tgtEl>
                                          <p:spTgt spid="4"/>
                                        </p:tgtEl>
                                        <p:attrNameLst>
                                          <p:attrName>ppt_x</p:attrName>
                                        </p:attrNameLst>
                                      </p:cBhvr>
                                      <p:tavLst>
                                        <p:tav tm="0">
                                          <p:val>
                                            <p:strVal val="#ppt_x"/>
                                          </p:val>
                                        </p:tav>
                                        <p:tav tm="100000">
                                          <p:val>
                                            <p:strVal val="#ppt_x"/>
                                          </p:val>
                                        </p:tav>
                                      </p:tavLst>
                                    </p:anim>
                                    <p:anim calcmode="lin" valueType="num">
                                      <p:cBhvr additive="base">
                                        <p:cTn id="30" dur="75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500"/>
                                  </p:stCondLst>
                                  <p:childTnLst>
                                    <p:set>
                                      <p:cBhvr>
                                        <p:cTn id="32" dur="1" fill="hold">
                                          <p:stCondLst>
                                            <p:cond delay="0"/>
                                          </p:stCondLst>
                                        </p:cTn>
                                        <p:tgtEl>
                                          <p:spTgt spid="109"/>
                                        </p:tgtEl>
                                        <p:attrNameLst>
                                          <p:attrName>style.visibility</p:attrName>
                                        </p:attrNameLst>
                                      </p:cBhvr>
                                      <p:to>
                                        <p:strVal val="visible"/>
                                      </p:to>
                                    </p:set>
                                    <p:anim calcmode="lin" valueType="num">
                                      <p:cBhvr additive="base">
                                        <p:cTn id="33" dur="750" fill="hold"/>
                                        <p:tgtEl>
                                          <p:spTgt spid="109"/>
                                        </p:tgtEl>
                                        <p:attrNameLst>
                                          <p:attrName>ppt_x</p:attrName>
                                        </p:attrNameLst>
                                      </p:cBhvr>
                                      <p:tavLst>
                                        <p:tav tm="0">
                                          <p:val>
                                            <p:strVal val="#ppt_x"/>
                                          </p:val>
                                        </p:tav>
                                        <p:tav tm="100000">
                                          <p:val>
                                            <p:strVal val="#ppt_x"/>
                                          </p:val>
                                        </p:tav>
                                      </p:tavLst>
                                    </p:anim>
                                    <p:anim calcmode="lin" valueType="num">
                                      <p:cBhvr additive="base">
                                        <p:cTn id="34" dur="750" fill="hold"/>
                                        <p:tgtEl>
                                          <p:spTgt spid="10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64" presetClass="path" presetSubtype="0" accel="50000" decel="50000" fill="hold" grpId="0" nodeType="clickEffect">
                                  <p:stCondLst>
                                    <p:cond delay="0"/>
                                  </p:stCondLst>
                                  <p:childTnLst>
                                    <p:animMotion origin="layout" path="M -4.61118E-6 2.09991E-6 L -4.61118E-6 -0.11101 " pathEditMode="relative" rAng="0" ptsTypes="AA">
                                      <p:cBhvr>
                                        <p:cTn id="38" dur="1000" fill="hold"/>
                                        <p:tgtEl>
                                          <p:spTgt spid="4"/>
                                        </p:tgtEl>
                                        <p:attrNameLst>
                                          <p:attrName>ppt_x</p:attrName>
                                          <p:attrName>ppt_y</p:attrName>
                                        </p:attrNameLst>
                                      </p:cBhvr>
                                      <p:rCtr x="0" y="-5550"/>
                                    </p:animMotion>
                                  </p:childTnLst>
                                </p:cTn>
                              </p:par>
                              <p:par>
                                <p:cTn id="39" presetID="10" presetClass="exit" presetSubtype="0" fill="hold" grpId="2" nodeType="withEffect">
                                  <p:stCondLst>
                                    <p:cond delay="250"/>
                                  </p:stCondLst>
                                  <p:childTnLst>
                                    <p:animEffect transition="out" filter="fade">
                                      <p:cBhvr>
                                        <p:cTn id="40" dur="500"/>
                                        <p:tgtEl>
                                          <p:spTgt spid="4"/>
                                        </p:tgtEl>
                                      </p:cBhvr>
                                    </p:animEffect>
                                    <p:set>
                                      <p:cBhvr>
                                        <p:cTn id="41" dur="1" fill="hold">
                                          <p:stCondLst>
                                            <p:cond delay="499"/>
                                          </p:stCondLst>
                                        </p:cTn>
                                        <p:tgtEl>
                                          <p:spTgt spid="4"/>
                                        </p:tgtEl>
                                        <p:attrNameLst>
                                          <p:attrName>style.visibility</p:attrName>
                                        </p:attrNameLst>
                                      </p:cBhvr>
                                      <p:to>
                                        <p:strVal val="hidden"/>
                                      </p:to>
                                    </p:set>
                                  </p:childTnLst>
                                </p:cTn>
                              </p:par>
                              <p:par>
                                <p:cTn id="42" presetID="10" presetClass="entr" presetSubtype="0" fill="hold" grpId="0" nodeType="withEffect">
                                  <p:stCondLst>
                                    <p:cond delay="0"/>
                                  </p:stCondLst>
                                  <p:childTnLst>
                                    <p:set>
                                      <p:cBhvr>
                                        <p:cTn id="43" dur="1" fill="hold">
                                          <p:stCondLst>
                                            <p:cond delay="0"/>
                                          </p:stCondLst>
                                        </p:cTn>
                                        <p:tgtEl>
                                          <p:spTgt spid="141"/>
                                        </p:tgtEl>
                                        <p:attrNameLst>
                                          <p:attrName>style.visibility</p:attrName>
                                        </p:attrNameLst>
                                      </p:cBhvr>
                                      <p:to>
                                        <p:strVal val="visible"/>
                                      </p:to>
                                    </p:set>
                                    <p:animEffect transition="in" filter="fade">
                                      <p:cBhvr>
                                        <p:cTn id="44" dur="750"/>
                                        <p:tgtEl>
                                          <p:spTgt spid="141"/>
                                        </p:tgtEl>
                                      </p:cBhvr>
                                    </p:animEffect>
                                  </p:childTnLst>
                                </p:cTn>
                              </p:par>
                              <p:par>
                                <p:cTn id="45" presetID="64" presetClass="path" presetSubtype="0" accel="50000" decel="50000" fill="hold" grpId="2" nodeType="withEffect">
                                  <p:stCondLst>
                                    <p:cond delay="0"/>
                                  </p:stCondLst>
                                  <p:childTnLst>
                                    <p:animMotion origin="layout" path="M -0.00013 -0.01064 L -0.00013 -0.06267 " pathEditMode="relative" rAng="0" ptsTypes="AA">
                                      <p:cBhvr>
                                        <p:cTn id="46" dur="1000" fill="hold"/>
                                        <p:tgtEl>
                                          <p:spTgt spid="141"/>
                                        </p:tgtEl>
                                        <p:attrNameLst>
                                          <p:attrName>ppt_x</p:attrName>
                                          <p:attrName>ppt_y</p:attrName>
                                        </p:attrNameLst>
                                      </p:cBhvr>
                                      <p:rCtr x="0" y="-2613"/>
                                    </p:animMotion>
                                  </p:childTnLst>
                                </p:cTn>
                              </p:par>
                            </p:childTnLst>
                          </p:cTn>
                        </p:par>
                      </p:childTnLst>
                    </p:cTn>
                  </p:par>
                  <p:par>
                    <p:cTn id="47" fill="hold">
                      <p:stCondLst>
                        <p:cond delay="indefinite"/>
                      </p:stCondLst>
                      <p:childTnLst>
                        <p:par>
                          <p:cTn id="48" fill="hold">
                            <p:stCondLst>
                              <p:cond delay="0"/>
                            </p:stCondLst>
                            <p:childTnLst>
                              <p:par>
                                <p:cTn id="49" presetID="64" presetClass="path" presetSubtype="0" accel="50000" decel="50000" fill="hold" grpId="3" nodeType="clickEffect">
                                  <p:stCondLst>
                                    <p:cond delay="0"/>
                                  </p:stCondLst>
                                  <p:childTnLst>
                                    <p:animMotion origin="layout" path="M -0.00013 -0.06272 L -0.00026 -0.17403 " pathEditMode="relative" rAng="0" ptsTypes="AA">
                                      <p:cBhvr>
                                        <p:cTn id="50" dur="1000" fill="hold"/>
                                        <p:tgtEl>
                                          <p:spTgt spid="141"/>
                                        </p:tgtEl>
                                        <p:attrNameLst>
                                          <p:attrName>ppt_x</p:attrName>
                                          <p:attrName>ppt_y</p:attrName>
                                        </p:attrNameLst>
                                      </p:cBhvr>
                                      <p:rCtr x="-13" y="-5577"/>
                                    </p:animMotion>
                                  </p:childTnLst>
                                </p:cTn>
                              </p:par>
                              <p:par>
                                <p:cTn id="51" presetID="10" presetClass="exit" presetSubtype="0" fill="hold" grpId="4" nodeType="withEffect">
                                  <p:stCondLst>
                                    <p:cond delay="250"/>
                                  </p:stCondLst>
                                  <p:childTnLst>
                                    <p:animEffect transition="out" filter="fade">
                                      <p:cBhvr>
                                        <p:cTn id="52" dur="500"/>
                                        <p:tgtEl>
                                          <p:spTgt spid="141"/>
                                        </p:tgtEl>
                                      </p:cBhvr>
                                    </p:animEffect>
                                    <p:set>
                                      <p:cBhvr>
                                        <p:cTn id="53" dur="1" fill="hold">
                                          <p:stCondLst>
                                            <p:cond delay="499"/>
                                          </p:stCondLst>
                                        </p:cTn>
                                        <p:tgtEl>
                                          <p:spTgt spid="141"/>
                                        </p:tgtEl>
                                        <p:attrNameLst>
                                          <p:attrName>style.visibility</p:attrName>
                                        </p:attrNameLst>
                                      </p:cBhvr>
                                      <p:to>
                                        <p:strVal val="hidden"/>
                                      </p:to>
                                    </p:set>
                                  </p:childTnLst>
                                </p:cTn>
                              </p:par>
                              <p:par>
                                <p:cTn id="54" presetID="10" presetClass="entr" presetSubtype="0" fill="hold" grpId="0" nodeType="withEffect">
                                  <p:stCondLst>
                                    <p:cond delay="250"/>
                                  </p:stCondLst>
                                  <p:childTnLst>
                                    <p:set>
                                      <p:cBhvr>
                                        <p:cTn id="55" dur="1" fill="hold">
                                          <p:stCondLst>
                                            <p:cond delay="0"/>
                                          </p:stCondLst>
                                        </p:cTn>
                                        <p:tgtEl>
                                          <p:spTgt spid="58"/>
                                        </p:tgtEl>
                                        <p:attrNameLst>
                                          <p:attrName>style.visibility</p:attrName>
                                        </p:attrNameLst>
                                      </p:cBhvr>
                                      <p:to>
                                        <p:strVal val="visible"/>
                                      </p:to>
                                    </p:set>
                                    <p:animEffect transition="in" filter="fade">
                                      <p:cBhvr>
                                        <p:cTn id="56" dur="750"/>
                                        <p:tgtEl>
                                          <p:spTgt spid="58"/>
                                        </p:tgtEl>
                                      </p:cBhvr>
                                    </p:animEffect>
                                  </p:childTnLst>
                                </p:cTn>
                              </p:par>
                              <p:par>
                                <p:cTn id="57" presetID="64" presetClass="path" presetSubtype="0" accel="50000" decel="50000" fill="hold" grpId="1" nodeType="withEffect">
                                  <p:stCondLst>
                                    <p:cond delay="250"/>
                                  </p:stCondLst>
                                  <p:childTnLst>
                                    <p:animMotion origin="layout" path="M -0.00013 -0.01064 L -0.00013 -0.06267 " pathEditMode="relative" rAng="0" ptsTypes="AA">
                                      <p:cBhvr>
                                        <p:cTn id="58" dur="1000" fill="hold"/>
                                        <p:tgtEl>
                                          <p:spTgt spid="58"/>
                                        </p:tgtEl>
                                        <p:attrNameLst>
                                          <p:attrName>ppt_x</p:attrName>
                                          <p:attrName>ppt_y</p:attrName>
                                        </p:attrNameLst>
                                      </p:cBhvr>
                                      <p:rCtr x="0" y="-2613"/>
                                    </p:animMotion>
                                  </p:childTnLst>
                                </p:cTn>
                              </p:par>
                            </p:childTnLst>
                          </p:cTn>
                        </p:par>
                      </p:childTnLst>
                    </p:cTn>
                  </p:par>
                  <p:par>
                    <p:cTn id="59" fill="hold">
                      <p:stCondLst>
                        <p:cond delay="indefinite"/>
                      </p:stCondLst>
                      <p:childTnLst>
                        <p:par>
                          <p:cTn id="60" fill="hold">
                            <p:stCondLst>
                              <p:cond delay="0"/>
                            </p:stCondLst>
                            <p:childTnLst>
                              <p:par>
                                <p:cTn id="61" presetID="64" presetClass="path" presetSubtype="0" accel="50000" decel="50000" fill="hold" grpId="2" nodeType="clickEffect">
                                  <p:stCondLst>
                                    <p:cond delay="0"/>
                                  </p:stCondLst>
                                  <p:childTnLst>
                                    <p:animMotion origin="layout" path="M -0.00013 -0.0632 L -0.00027 -0.17431 " pathEditMode="relative" rAng="0" ptsTypes="AA">
                                      <p:cBhvr>
                                        <p:cTn id="62" dur="1000" fill="hold"/>
                                        <p:tgtEl>
                                          <p:spTgt spid="58"/>
                                        </p:tgtEl>
                                        <p:attrNameLst>
                                          <p:attrName>ppt_x</p:attrName>
                                          <p:attrName>ppt_y</p:attrName>
                                        </p:attrNameLst>
                                      </p:cBhvr>
                                      <p:rCtr x="-13" y="-5556"/>
                                    </p:animMotion>
                                  </p:childTnLst>
                                </p:cTn>
                              </p:par>
                              <p:par>
                                <p:cTn id="63" presetID="10" presetClass="exit" presetSubtype="0" fill="hold" grpId="3" nodeType="withEffect">
                                  <p:stCondLst>
                                    <p:cond delay="250"/>
                                  </p:stCondLst>
                                  <p:childTnLst>
                                    <p:animEffect transition="out" filter="fade">
                                      <p:cBhvr>
                                        <p:cTn id="64" dur="500"/>
                                        <p:tgtEl>
                                          <p:spTgt spid="58"/>
                                        </p:tgtEl>
                                      </p:cBhvr>
                                    </p:animEffect>
                                    <p:set>
                                      <p:cBhvr>
                                        <p:cTn id="65" dur="1" fill="hold">
                                          <p:stCondLst>
                                            <p:cond delay="499"/>
                                          </p:stCondLst>
                                        </p:cTn>
                                        <p:tgtEl>
                                          <p:spTgt spid="58"/>
                                        </p:tgtEl>
                                        <p:attrNameLst>
                                          <p:attrName>style.visibility</p:attrName>
                                        </p:attrNameLst>
                                      </p:cBhvr>
                                      <p:to>
                                        <p:strVal val="hidden"/>
                                      </p:to>
                                    </p:set>
                                  </p:childTnLst>
                                </p:cTn>
                              </p:par>
                              <p:par>
                                <p:cTn id="66" presetID="10" presetClass="entr" presetSubtype="0" fill="hold" grpId="0" nodeType="withEffect">
                                  <p:stCondLst>
                                    <p:cond delay="250"/>
                                  </p:stCondLst>
                                  <p:childTnLst>
                                    <p:set>
                                      <p:cBhvr>
                                        <p:cTn id="67" dur="1" fill="hold">
                                          <p:stCondLst>
                                            <p:cond delay="0"/>
                                          </p:stCondLst>
                                        </p:cTn>
                                        <p:tgtEl>
                                          <p:spTgt spid="59"/>
                                        </p:tgtEl>
                                        <p:attrNameLst>
                                          <p:attrName>style.visibility</p:attrName>
                                        </p:attrNameLst>
                                      </p:cBhvr>
                                      <p:to>
                                        <p:strVal val="visible"/>
                                      </p:to>
                                    </p:set>
                                    <p:animEffect transition="in" filter="fade">
                                      <p:cBhvr>
                                        <p:cTn id="68" dur="750"/>
                                        <p:tgtEl>
                                          <p:spTgt spid="59"/>
                                        </p:tgtEl>
                                      </p:cBhvr>
                                    </p:animEffect>
                                  </p:childTnLst>
                                </p:cTn>
                              </p:par>
                              <p:par>
                                <p:cTn id="69" presetID="64" presetClass="path" presetSubtype="0" accel="50000" decel="50000" fill="hold" grpId="1" nodeType="withEffect">
                                  <p:stCondLst>
                                    <p:cond delay="250"/>
                                  </p:stCondLst>
                                  <p:childTnLst>
                                    <p:animMotion origin="layout" path="M -0.00013 -0.01064 L -0.00013 -0.06267 " pathEditMode="relative" rAng="0" ptsTypes="AA">
                                      <p:cBhvr>
                                        <p:cTn id="70" dur="1000" fill="hold"/>
                                        <p:tgtEl>
                                          <p:spTgt spid="59"/>
                                        </p:tgtEl>
                                        <p:attrNameLst>
                                          <p:attrName>ppt_x</p:attrName>
                                          <p:attrName>ppt_y</p:attrName>
                                        </p:attrNameLst>
                                      </p:cBhvr>
                                      <p:rCtr x="0" y="-2613"/>
                                    </p:animMotion>
                                  </p:childTnLst>
                                </p:cTn>
                              </p:par>
                            </p:childTnLst>
                          </p:cTn>
                        </p:par>
                      </p:childTnLst>
                    </p:cTn>
                  </p:par>
                  <p:par>
                    <p:cTn id="71" fill="hold">
                      <p:stCondLst>
                        <p:cond delay="indefinite"/>
                      </p:stCondLst>
                      <p:childTnLst>
                        <p:par>
                          <p:cTn id="72" fill="hold">
                            <p:stCondLst>
                              <p:cond delay="0"/>
                            </p:stCondLst>
                            <p:childTnLst>
                              <p:par>
                                <p:cTn id="73" presetID="64" presetClass="path" presetSubtype="0" accel="50000" decel="50000" fill="hold" grpId="2" nodeType="clickEffect">
                                  <p:stCondLst>
                                    <p:cond delay="0"/>
                                  </p:stCondLst>
                                  <p:childTnLst>
                                    <p:animMotion origin="layout" path="M -0.00013 -0.0625 L -0.00027 -0.17361 " pathEditMode="relative" rAng="0" ptsTypes="AA">
                                      <p:cBhvr>
                                        <p:cTn id="74" dur="1000" fill="hold"/>
                                        <p:tgtEl>
                                          <p:spTgt spid="59"/>
                                        </p:tgtEl>
                                        <p:attrNameLst>
                                          <p:attrName>ppt_x</p:attrName>
                                          <p:attrName>ppt_y</p:attrName>
                                        </p:attrNameLst>
                                      </p:cBhvr>
                                      <p:rCtr x="-13" y="-5556"/>
                                    </p:animMotion>
                                  </p:childTnLst>
                                </p:cTn>
                              </p:par>
                              <p:par>
                                <p:cTn id="75" presetID="10" presetClass="exit" presetSubtype="0" fill="hold" grpId="3" nodeType="withEffect">
                                  <p:stCondLst>
                                    <p:cond delay="250"/>
                                  </p:stCondLst>
                                  <p:childTnLst>
                                    <p:animEffect transition="out" filter="fade">
                                      <p:cBhvr>
                                        <p:cTn id="76" dur="500"/>
                                        <p:tgtEl>
                                          <p:spTgt spid="59"/>
                                        </p:tgtEl>
                                      </p:cBhvr>
                                    </p:animEffect>
                                    <p:set>
                                      <p:cBhvr>
                                        <p:cTn id="77" dur="1" fill="hold">
                                          <p:stCondLst>
                                            <p:cond delay="499"/>
                                          </p:stCondLst>
                                        </p:cTn>
                                        <p:tgtEl>
                                          <p:spTgt spid="59"/>
                                        </p:tgtEl>
                                        <p:attrNameLst>
                                          <p:attrName>style.visibility</p:attrName>
                                        </p:attrNameLst>
                                      </p:cBhvr>
                                      <p:to>
                                        <p:strVal val="hidden"/>
                                      </p:to>
                                    </p:set>
                                  </p:childTnLst>
                                </p:cTn>
                              </p:par>
                              <p:par>
                                <p:cTn id="78" presetID="10" presetClass="entr" presetSubtype="0" fill="hold" grpId="0" nodeType="withEffect">
                                  <p:stCondLst>
                                    <p:cond delay="250"/>
                                  </p:stCondLst>
                                  <p:childTnLst>
                                    <p:set>
                                      <p:cBhvr>
                                        <p:cTn id="79" dur="1" fill="hold">
                                          <p:stCondLst>
                                            <p:cond delay="0"/>
                                          </p:stCondLst>
                                        </p:cTn>
                                        <p:tgtEl>
                                          <p:spTgt spid="60"/>
                                        </p:tgtEl>
                                        <p:attrNameLst>
                                          <p:attrName>style.visibility</p:attrName>
                                        </p:attrNameLst>
                                      </p:cBhvr>
                                      <p:to>
                                        <p:strVal val="visible"/>
                                      </p:to>
                                    </p:set>
                                    <p:animEffect transition="in" filter="fade">
                                      <p:cBhvr>
                                        <p:cTn id="80" dur="750"/>
                                        <p:tgtEl>
                                          <p:spTgt spid="60"/>
                                        </p:tgtEl>
                                      </p:cBhvr>
                                    </p:animEffect>
                                  </p:childTnLst>
                                </p:cTn>
                              </p:par>
                              <p:par>
                                <p:cTn id="81" presetID="64" presetClass="path" presetSubtype="0" accel="50000" decel="50000" fill="hold" grpId="1" nodeType="withEffect">
                                  <p:stCondLst>
                                    <p:cond delay="250"/>
                                  </p:stCondLst>
                                  <p:childTnLst>
                                    <p:animMotion origin="layout" path="M -0.00013 -0.01064 L -0.00013 -0.06267 " pathEditMode="relative" rAng="0" ptsTypes="AA">
                                      <p:cBhvr>
                                        <p:cTn id="82" dur="1000" fill="hold"/>
                                        <p:tgtEl>
                                          <p:spTgt spid="60"/>
                                        </p:tgtEl>
                                        <p:attrNameLst>
                                          <p:attrName>ppt_x</p:attrName>
                                          <p:attrName>ppt_y</p:attrName>
                                        </p:attrNameLst>
                                      </p:cBhvr>
                                      <p:rCtr x="0" y="-2613"/>
                                    </p:animMotion>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63"/>
                                        </p:tgtEl>
                                        <p:attrNameLst>
                                          <p:attrName>style.visibility</p:attrName>
                                        </p:attrNameLst>
                                      </p:cBhvr>
                                      <p:to>
                                        <p:strVal val="visible"/>
                                      </p:to>
                                    </p:set>
                                    <p:anim calcmode="lin" valueType="num">
                                      <p:cBhvr additive="base">
                                        <p:cTn id="87" dur="750" fill="hold"/>
                                        <p:tgtEl>
                                          <p:spTgt spid="63"/>
                                        </p:tgtEl>
                                        <p:attrNameLst>
                                          <p:attrName>ppt_x</p:attrName>
                                        </p:attrNameLst>
                                      </p:cBhvr>
                                      <p:tavLst>
                                        <p:tav tm="0">
                                          <p:val>
                                            <p:strVal val="#ppt_x"/>
                                          </p:val>
                                        </p:tav>
                                        <p:tav tm="100000">
                                          <p:val>
                                            <p:strVal val="#ppt_x"/>
                                          </p:val>
                                        </p:tav>
                                      </p:tavLst>
                                    </p:anim>
                                    <p:anim calcmode="lin" valueType="num">
                                      <p:cBhvr additive="base">
                                        <p:cTn id="88" dur="750" fill="hold"/>
                                        <p:tgtEl>
                                          <p:spTgt spid="63"/>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250"/>
                                  </p:stCondLst>
                                  <p:childTnLst>
                                    <p:set>
                                      <p:cBhvr>
                                        <p:cTn id="90" dur="1" fill="hold">
                                          <p:stCondLst>
                                            <p:cond delay="0"/>
                                          </p:stCondLst>
                                        </p:cTn>
                                        <p:tgtEl>
                                          <p:spTgt spid="64"/>
                                        </p:tgtEl>
                                        <p:attrNameLst>
                                          <p:attrName>style.visibility</p:attrName>
                                        </p:attrNameLst>
                                      </p:cBhvr>
                                      <p:to>
                                        <p:strVal val="visible"/>
                                      </p:to>
                                    </p:set>
                                    <p:anim calcmode="lin" valueType="num">
                                      <p:cBhvr additive="base">
                                        <p:cTn id="91" dur="750" fill="hold"/>
                                        <p:tgtEl>
                                          <p:spTgt spid="64"/>
                                        </p:tgtEl>
                                        <p:attrNameLst>
                                          <p:attrName>ppt_x</p:attrName>
                                        </p:attrNameLst>
                                      </p:cBhvr>
                                      <p:tavLst>
                                        <p:tav tm="0">
                                          <p:val>
                                            <p:strVal val="#ppt_x"/>
                                          </p:val>
                                        </p:tav>
                                        <p:tav tm="100000">
                                          <p:val>
                                            <p:strVal val="#ppt_x"/>
                                          </p:val>
                                        </p:tav>
                                      </p:tavLst>
                                    </p:anim>
                                    <p:anim calcmode="lin" valueType="num">
                                      <p:cBhvr additive="base">
                                        <p:cTn id="92" dur="750" fill="hold"/>
                                        <p:tgtEl>
                                          <p:spTgt spid="64"/>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500"/>
                                  </p:stCondLst>
                                  <p:childTnLst>
                                    <p:set>
                                      <p:cBhvr>
                                        <p:cTn id="94" dur="1" fill="hold">
                                          <p:stCondLst>
                                            <p:cond delay="0"/>
                                          </p:stCondLst>
                                        </p:cTn>
                                        <p:tgtEl>
                                          <p:spTgt spid="65"/>
                                        </p:tgtEl>
                                        <p:attrNameLst>
                                          <p:attrName>style.visibility</p:attrName>
                                        </p:attrNameLst>
                                      </p:cBhvr>
                                      <p:to>
                                        <p:strVal val="visible"/>
                                      </p:to>
                                    </p:set>
                                    <p:anim calcmode="lin" valueType="num">
                                      <p:cBhvr additive="base">
                                        <p:cTn id="95" dur="750" fill="hold"/>
                                        <p:tgtEl>
                                          <p:spTgt spid="65"/>
                                        </p:tgtEl>
                                        <p:attrNameLst>
                                          <p:attrName>ppt_x</p:attrName>
                                        </p:attrNameLst>
                                      </p:cBhvr>
                                      <p:tavLst>
                                        <p:tav tm="0">
                                          <p:val>
                                            <p:strVal val="#ppt_x"/>
                                          </p:val>
                                        </p:tav>
                                        <p:tav tm="100000">
                                          <p:val>
                                            <p:strVal val="#ppt_x"/>
                                          </p:val>
                                        </p:tav>
                                      </p:tavLst>
                                    </p:anim>
                                    <p:anim calcmode="lin" valueType="num">
                                      <p:cBhvr additive="base">
                                        <p:cTn id="96" dur="750" fill="hold"/>
                                        <p:tgtEl>
                                          <p:spTgt spid="65"/>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500"/>
                                  </p:stCondLst>
                                  <p:childTnLst>
                                    <p:set>
                                      <p:cBhvr>
                                        <p:cTn id="98" dur="1" fill="hold">
                                          <p:stCondLst>
                                            <p:cond delay="0"/>
                                          </p:stCondLst>
                                        </p:cTn>
                                        <p:tgtEl>
                                          <p:spTgt spid="5"/>
                                        </p:tgtEl>
                                        <p:attrNameLst>
                                          <p:attrName>style.visibility</p:attrName>
                                        </p:attrNameLst>
                                      </p:cBhvr>
                                      <p:to>
                                        <p:strVal val="visible"/>
                                      </p:to>
                                    </p:set>
                                    <p:anim calcmode="lin" valueType="num">
                                      <p:cBhvr additive="base">
                                        <p:cTn id="99" dur="750" fill="hold"/>
                                        <p:tgtEl>
                                          <p:spTgt spid="5"/>
                                        </p:tgtEl>
                                        <p:attrNameLst>
                                          <p:attrName>ppt_x</p:attrName>
                                        </p:attrNameLst>
                                      </p:cBhvr>
                                      <p:tavLst>
                                        <p:tav tm="0">
                                          <p:val>
                                            <p:strVal val="#ppt_x"/>
                                          </p:val>
                                        </p:tav>
                                        <p:tav tm="100000">
                                          <p:val>
                                            <p:strVal val="#ppt_x"/>
                                          </p:val>
                                        </p:tav>
                                      </p:tavLst>
                                    </p:anim>
                                    <p:anim calcmode="lin" valueType="num">
                                      <p:cBhvr additive="base">
                                        <p:cTn id="100" dur="75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64" presetClass="path" presetSubtype="0" accel="50000" decel="50000" fill="hold" grpId="1" nodeType="clickEffect">
                                  <p:stCondLst>
                                    <p:cond delay="0"/>
                                  </p:stCondLst>
                                  <p:childTnLst>
                                    <p:animMotion origin="layout" path="M -4.61118E-6 2.09991E-6 L -4.61118E-6 -0.11101 " pathEditMode="relative" rAng="0" ptsTypes="AA">
                                      <p:cBhvr>
                                        <p:cTn id="104" dur="1000" fill="hold"/>
                                        <p:tgtEl>
                                          <p:spTgt spid="5"/>
                                        </p:tgtEl>
                                        <p:attrNameLst>
                                          <p:attrName>ppt_x</p:attrName>
                                          <p:attrName>ppt_y</p:attrName>
                                        </p:attrNameLst>
                                      </p:cBhvr>
                                      <p:rCtr x="0" y="-5550"/>
                                    </p:animMotion>
                                  </p:childTnLst>
                                </p:cTn>
                              </p:par>
                              <p:par>
                                <p:cTn id="105" presetID="10" presetClass="exit" presetSubtype="0" fill="hold" grpId="2" nodeType="withEffect">
                                  <p:stCondLst>
                                    <p:cond delay="250"/>
                                  </p:stCondLst>
                                  <p:childTnLst>
                                    <p:animEffect transition="out" filter="fade">
                                      <p:cBhvr>
                                        <p:cTn id="106" dur="500"/>
                                        <p:tgtEl>
                                          <p:spTgt spid="5"/>
                                        </p:tgtEl>
                                      </p:cBhvr>
                                    </p:animEffect>
                                    <p:set>
                                      <p:cBhvr>
                                        <p:cTn id="107" dur="1" fill="hold">
                                          <p:stCondLst>
                                            <p:cond delay="499"/>
                                          </p:stCondLst>
                                        </p:cTn>
                                        <p:tgtEl>
                                          <p:spTgt spid="5"/>
                                        </p:tgtEl>
                                        <p:attrNameLst>
                                          <p:attrName>style.visibility</p:attrName>
                                        </p:attrNameLst>
                                      </p:cBhvr>
                                      <p:to>
                                        <p:strVal val="hidden"/>
                                      </p:to>
                                    </p:set>
                                  </p:childTnLst>
                                </p:cTn>
                              </p:par>
                              <p:par>
                                <p:cTn id="108" presetID="10" presetClass="entr" presetSubtype="0" fill="hold" grpId="0" nodeType="withEffect">
                                  <p:stCondLst>
                                    <p:cond delay="0"/>
                                  </p:stCondLst>
                                  <p:childTnLst>
                                    <p:set>
                                      <p:cBhvr>
                                        <p:cTn id="109" dur="1" fill="hold">
                                          <p:stCondLst>
                                            <p:cond delay="0"/>
                                          </p:stCondLst>
                                        </p:cTn>
                                        <p:tgtEl>
                                          <p:spTgt spid="66"/>
                                        </p:tgtEl>
                                        <p:attrNameLst>
                                          <p:attrName>style.visibility</p:attrName>
                                        </p:attrNameLst>
                                      </p:cBhvr>
                                      <p:to>
                                        <p:strVal val="visible"/>
                                      </p:to>
                                    </p:set>
                                    <p:animEffect transition="in" filter="fade">
                                      <p:cBhvr>
                                        <p:cTn id="110" dur="750"/>
                                        <p:tgtEl>
                                          <p:spTgt spid="66"/>
                                        </p:tgtEl>
                                      </p:cBhvr>
                                    </p:animEffect>
                                  </p:childTnLst>
                                </p:cTn>
                              </p:par>
                              <p:par>
                                <p:cTn id="111" presetID="64" presetClass="path" presetSubtype="0" accel="50000" decel="50000" fill="hold" grpId="1" nodeType="withEffect">
                                  <p:stCondLst>
                                    <p:cond delay="0"/>
                                  </p:stCondLst>
                                  <p:childTnLst>
                                    <p:animMotion origin="layout" path="M -0.00013 -0.01064 L -0.00013 -0.06267 " pathEditMode="relative" rAng="0" ptsTypes="AA">
                                      <p:cBhvr>
                                        <p:cTn id="112" dur="1000" fill="hold"/>
                                        <p:tgtEl>
                                          <p:spTgt spid="66"/>
                                        </p:tgtEl>
                                        <p:attrNameLst>
                                          <p:attrName>ppt_x</p:attrName>
                                          <p:attrName>ppt_y</p:attrName>
                                        </p:attrNameLst>
                                      </p:cBhvr>
                                      <p:rCtr x="0" y="-2613"/>
                                    </p:animMotion>
                                  </p:childTnLst>
                                </p:cTn>
                              </p:par>
                            </p:childTnLst>
                          </p:cTn>
                        </p:par>
                      </p:childTnLst>
                    </p:cTn>
                  </p:par>
                  <p:par>
                    <p:cTn id="113" fill="hold">
                      <p:stCondLst>
                        <p:cond delay="indefinite"/>
                      </p:stCondLst>
                      <p:childTnLst>
                        <p:par>
                          <p:cTn id="114" fill="hold">
                            <p:stCondLst>
                              <p:cond delay="0"/>
                            </p:stCondLst>
                            <p:childTnLst>
                              <p:par>
                                <p:cTn id="115" presetID="64" presetClass="path" presetSubtype="0" accel="50000" decel="50000" fill="hold" grpId="2" nodeType="clickEffect">
                                  <p:stCondLst>
                                    <p:cond delay="0"/>
                                  </p:stCondLst>
                                  <p:childTnLst>
                                    <p:animMotion origin="layout" path="M -0.00013 -0.06272 L -0.00026 -0.17403 " pathEditMode="relative" rAng="0" ptsTypes="AA">
                                      <p:cBhvr>
                                        <p:cTn id="116" dur="1000" fill="hold"/>
                                        <p:tgtEl>
                                          <p:spTgt spid="66"/>
                                        </p:tgtEl>
                                        <p:attrNameLst>
                                          <p:attrName>ppt_x</p:attrName>
                                          <p:attrName>ppt_y</p:attrName>
                                        </p:attrNameLst>
                                      </p:cBhvr>
                                      <p:rCtr x="-13" y="-5577"/>
                                    </p:animMotion>
                                  </p:childTnLst>
                                </p:cTn>
                              </p:par>
                              <p:par>
                                <p:cTn id="117" presetID="10" presetClass="exit" presetSubtype="0" fill="hold" grpId="3" nodeType="withEffect">
                                  <p:stCondLst>
                                    <p:cond delay="250"/>
                                  </p:stCondLst>
                                  <p:childTnLst>
                                    <p:animEffect transition="out" filter="fade">
                                      <p:cBhvr>
                                        <p:cTn id="118" dur="500"/>
                                        <p:tgtEl>
                                          <p:spTgt spid="66"/>
                                        </p:tgtEl>
                                      </p:cBhvr>
                                    </p:animEffect>
                                    <p:set>
                                      <p:cBhvr>
                                        <p:cTn id="119" dur="1" fill="hold">
                                          <p:stCondLst>
                                            <p:cond delay="499"/>
                                          </p:stCondLst>
                                        </p:cTn>
                                        <p:tgtEl>
                                          <p:spTgt spid="66"/>
                                        </p:tgtEl>
                                        <p:attrNameLst>
                                          <p:attrName>style.visibility</p:attrName>
                                        </p:attrNameLst>
                                      </p:cBhvr>
                                      <p:to>
                                        <p:strVal val="hidden"/>
                                      </p:to>
                                    </p:set>
                                  </p:childTnLst>
                                </p:cTn>
                              </p:par>
                              <p:par>
                                <p:cTn id="120" presetID="10" presetClass="entr" presetSubtype="0" fill="hold" grpId="0" nodeType="withEffect">
                                  <p:stCondLst>
                                    <p:cond delay="0"/>
                                  </p:stCondLst>
                                  <p:childTnLst>
                                    <p:set>
                                      <p:cBhvr>
                                        <p:cTn id="121" dur="1" fill="hold">
                                          <p:stCondLst>
                                            <p:cond delay="0"/>
                                          </p:stCondLst>
                                        </p:cTn>
                                        <p:tgtEl>
                                          <p:spTgt spid="67"/>
                                        </p:tgtEl>
                                        <p:attrNameLst>
                                          <p:attrName>style.visibility</p:attrName>
                                        </p:attrNameLst>
                                      </p:cBhvr>
                                      <p:to>
                                        <p:strVal val="visible"/>
                                      </p:to>
                                    </p:set>
                                    <p:animEffect transition="in" filter="fade">
                                      <p:cBhvr>
                                        <p:cTn id="122" dur="750"/>
                                        <p:tgtEl>
                                          <p:spTgt spid="67"/>
                                        </p:tgtEl>
                                      </p:cBhvr>
                                    </p:animEffect>
                                  </p:childTnLst>
                                </p:cTn>
                              </p:par>
                              <p:par>
                                <p:cTn id="123" presetID="64" presetClass="path" presetSubtype="0" accel="50000" decel="50000" fill="hold" grpId="1" nodeType="withEffect">
                                  <p:stCondLst>
                                    <p:cond delay="0"/>
                                  </p:stCondLst>
                                  <p:childTnLst>
                                    <p:animMotion origin="layout" path="M -0.00013 -0.01064 L -0.00013 -0.06267 " pathEditMode="relative" rAng="0" ptsTypes="AA">
                                      <p:cBhvr>
                                        <p:cTn id="124" dur="1000" fill="hold"/>
                                        <p:tgtEl>
                                          <p:spTgt spid="67"/>
                                        </p:tgtEl>
                                        <p:attrNameLst>
                                          <p:attrName>ppt_x</p:attrName>
                                          <p:attrName>ppt_y</p:attrName>
                                        </p:attrNameLst>
                                      </p:cBhvr>
                                      <p:rCtr x="0" y="-2613"/>
                                    </p:animMotion>
                                  </p:childTnLst>
                                </p:cTn>
                              </p:par>
                            </p:childTnLst>
                          </p:cTn>
                        </p:par>
                      </p:childTnLst>
                    </p:cTn>
                  </p:par>
                  <p:par>
                    <p:cTn id="125" fill="hold">
                      <p:stCondLst>
                        <p:cond delay="indefinite"/>
                      </p:stCondLst>
                      <p:childTnLst>
                        <p:par>
                          <p:cTn id="126" fill="hold">
                            <p:stCondLst>
                              <p:cond delay="0"/>
                            </p:stCondLst>
                            <p:childTnLst>
                              <p:par>
                                <p:cTn id="127" presetID="64" presetClass="path" presetSubtype="0" accel="50000" decel="50000" fill="hold" grpId="2" nodeType="clickEffect">
                                  <p:stCondLst>
                                    <p:cond delay="0"/>
                                  </p:stCondLst>
                                  <p:childTnLst>
                                    <p:animMotion origin="layout" path="M -0.00013 -0.06272 L -0.00026 -0.17403 " pathEditMode="relative" rAng="0" ptsTypes="AA">
                                      <p:cBhvr>
                                        <p:cTn id="128" dur="1000" fill="hold"/>
                                        <p:tgtEl>
                                          <p:spTgt spid="67"/>
                                        </p:tgtEl>
                                        <p:attrNameLst>
                                          <p:attrName>ppt_x</p:attrName>
                                          <p:attrName>ppt_y</p:attrName>
                                        </p:attrNameLst>
                                      </p:cBhvr>
                                      <p:rCtr x="-13" y="-5577"/>
                                    </p:animMotion>
                                  </p:childTnLst>
                                </p:cTn>
                              </p:par>
                              <p:par>
                                <p:cTn id="129" presetID="10" presetClass="exit" presetSubtype="0" fill="hold" grpId="3" nodeType="withEffect">
                                  <p:stCondLst>
                                    <p:cond delay="250"/>
                                  </p:stCondLst>
                                  <p:childTnLst>
                                    <p:animEffect transition="out" filter="fade">
                                      <p:cBhvr>
                                        <p:cTn id="130" dur="500"/>
                                        <p:tgtEl>
                                          <p:spTgt spid="67"/>
                                        </p:tgtEl>
                                      </p:cBhvr>
                                    </p:animEffect>
                                    <p:set>
                                      <p:cBhvr>
                                        <p:cTn id="131" dur="1" fill="hold">
                                          <p:stCondLst>
                                            <p:cond delay="499"/>
                                          </p:stCondLst>
                                        </p:cTn>
                                        <p:tgtEl>
                                          <p:spTgt spid="67"/>
                                        </p:tgtEl>
                                        <p:attrNameLst>
                                          <p:attrName>style.visibility</p:attrName>
                                        </p:attrNameLst>
                                      </p:cBhvr>
                                      <p:to>
                                        <p:strVal val="hidden"/>
                                      </p:to>
                                    </p:set>
                                  </p:childTnLst>
                                </p:cTn>
                              </p:par>
                              <p:par>
                                <p:cTn id="132" presetID="10" presetClass="entr" presetSubtype="0" fill="hold" grpId="0" nodeType="withEffect">
                                  <p:stCondLst>
                                    <p:cond delay="0"/>
                                  </p:stCondLst>
                                  <p:childTnLst>
                                    <p:set>
                                      <p:cBhvr>
                                        <p:cTn id="133" dur="1" fill="hold">
                                          <p:stCondLst>
                                            <p:cond delay="0"/>
                                          </p:stCondLst>
                                        </p:cTn>
                                        <p:tgtEl>
                                          <p:spTgt spid="68"/>
                                        </p:tgtEl>
                                        <p:attrNameLst>
                                          <p:attrName>style.visibility</p:attrName>
                                        </p:attrNameLst>
                                      </p:cBhvr>
                                      <p:to>
                                        <p:strVal val="visible"/>
                                      </p:to>
                                    </p:set>
                                    <p:animEffect transition="in" filter="fade">
                                      <p:cBhvr>
                                        <p:cTn id="134" dur="750"/>
                                        <p:tgtEl>
                                          <p:spTgt spid="68"/>
                                        </p:tgtEl>
                                      </p:cBhvr>
                                    </p:animEffect>
                                  </p:childTnLst>
                                </p:cTn>
                              </p:par>
                              <p:par>
                                <p:cTn id="135" presetID="64" presetClass="path" presetSubtype="0" accel="50000" decel="50000" fill="hold" grpId="1" nodeType="withEffect">
                                  <p:stCondLst>
                                    <p:cond delay="0"/>
                                  </p:stCondLst>
                                  <p:childTnLst>
                                    <p:animMotion origin="layout" path="M -0.00013 -0.01064 L -0.00013 -0.06267 " pathEditMode="relative" rAng="0" ptsTypes="AA">
                                      <p:cBhvr>
                                        <p:cTn id="136" dur="1000" fill="hold"/>
                                        <p:tgtEl>
                                          <p:spTgt spid="68"/>
                                        </p:tgtEl>
                                        <p:attrNameLst>
                                          <p:attrName>ppt_x</p:attrName>
                                          <p:attrName>ppt_y</p:attrName>
                                        </p:attrNameLst>
                                      </p:cBhvr>
                                      <p:rCtr x="0" y="-261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109" grpId="0" animBg="1"/>
      <p:bldP spid="42" grpId="0" animBg="1"/>
      <p:bldP spid="111" grpId="0" animBg="1"/>
      <p:bldP spid="54" grpId="0" animBg="1"/>
      <p:bldP spid="58" grpId="0"/>
      <p:bldP spid="58" grpId="1"/>
      <p:bldP spid="58" grpId="2"/>
      <p:bldP spid="58" grpId="3"/>
      <p:bldP spid="59" grpId="0"/>
      <p:bldP spid="59" grpId="1"/>
      <p:bldP spid="59" grpId="2"/>
      <p:bldP spid="59" grpId="3"/>
      <p:bldP spid="60" grpId="0"/>
      <p:bldP spid="60" grpId="1"/>
      <p:bldP spid="63" grpId="0" animBg="1"/>
      <p:bldP spid="65" grpId="0" animBg="1"/>
      <p:bldP spid="4" grpId="0"/>
      <p:bldP spid="4" grpId="1"/>
      <p:bldP spid="4" grpId="2"/>
      <p:bldP spid="141" grpId="0"/>
      <p:bldP spid="141" grpId="2"/>
      <p:bldP spid="141" grpId="3"/>
      <p:bldP spid="141" grpId="4"/>
      <p:bldP spid="5" grpId="0"/>
      <p:bldP spid="5" grpId="1"/>
      <p:bldP spid="5" grpId="2"/>
      <p:bldP spid="124" grpId="0" animBg="1"/>
      <p:bldP spid="64" grpId="0" animBg="1"/>
      <p:bldP spid="66" grpId="0"/>
      <p:bldP spid="66" grpId="1"/>
      <p:bldP spid="66" grpId="2"/>
      <p:bldP spid="66" grpId="3"/>
      <p:bldP spid="67" grpId="0"/>
      <p:bldP spid="67" grpId="1"/>
      <p:bldP spid="67" grpId="2"/>
      <p:bldP spid="67" grpId="3"/>
      <p:bldP spid="68" grpId="0"/>
      <p:bldP spid="68"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51030215"/>
              </p:ext>
            </p:extLst>
          </p:nvPr>
        </p:nvGraphicFramePr>
        <p:xfrm>
          <a:off x="272954" y="1112837"/>
          <a:ext cx="11709780" cy="5506327"/>
        </p:xfrm>
        <a:graphic>
          <a:graphicData uri="http://schemas.openxmlformats.org/drawingml/2006/table">
            <a:tbl>
              <a:tblPr firstRow="1" bandRow="1">
                <a:tableStyleId>{69CF1AB2-1976-4502-BF36-3FF5EA218861}</a:tableStyleId>
              </a:tblPr>
              <a:tblGrid>
                <a:gridCol w="4039736"/>
                <a:gridCol w="1883394"/>
                <a:gridCol w="2224585"/>
                <a:gridCol w="1746913"/>
                <a:gridCol w="1815152"/>
              </a:tblGrid>
              <a:tr h="859268">
                <a:tc>
                  <a:txBody>
                    <a:bodyPr/>
                    <a:lstStyle/>
                    <a:p>
                      <a:endParaRPr lang="en-US" sz="1400" b="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r>
              <a:tr h="758974">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r>
              <a:tr h="744366">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r>
              <a:tr h="964658">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r>
              <a:tr h="765632">
                <a:tc>
                  <a:txBody>
                    <a:bodyPr/>
                    <a:lstStyle/>
                    <a:p>
                      <a:endParaRPr lang="en-US" sz="140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r>
              <a:tr h="691196">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r>
              <a:tr h="722233">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c>
                  <a:txBody>
                    <a:bodyPr/>
                    <a:lstStyle/>
                    <a:p>
                      <a:endParaRPr lang="en-US" sz="1400" dirty="0">
                        <a:ln>
                          <a:solidFill>
                            <a:schemeClr val="bg1"/>
                          </a:solidFill>
                        </a:ln>
                        <a:solidFill>
                          <a:schemeClr val="bg1"/>
                        </a:solidFill>
                      </a:endParaRPr>
                    </a:p>
                  </a:txBody>
                  <a:tcPr marL="73053" marR="73053" marT="36527" marB="3652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lumMod val="75000"/>
                      </a:schemeClr>
                    </a:solidFill>
                  </a:tcPr>
                </a:tc>
              </a:tr>
            </a:tbl>
          </a:graphicData>
        </a:graphic>
      </p:graphicFrame>
      <p:sp>
        <p:nvSpPr>
          <p:cNvPr id="6" name="Oval 5"/>
          <p:cNvSpPr/>
          <p:nvPr/>
        </p:nvSpPr>
        <p:spPr bwMode="auto">
          <a:xfrm>
            <a:off x="7125594" y="2937289"/>
            <a:ext cx="346599" cy="351317"/>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37" name="Oval 36"/>
          <p:cNvSpPr/>
          <p:nvPr/>
        </p:nvSpPr>
        <p:spPr bwMode="auto">
          <a:xfrm>
            <a:off x="9110213" y="6080195"/>
            <a:ext cx="346599" cy="351317"/>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38" name="Oval 37"/>
          <p:cNvSpPr/>
          <p:nvPr/>
        </p:nvSpPr>
        <p:spPr bwMode="auto">
          <a:xfrm>
            <a:off x="5074550" y="3760195"/>
            <a:ext cx="346599" cy="351317"/>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39" name="Oval 38"/>
          <p:cNvSpPr/>
          <p:nvPr/>
        </p:nvSpPr>
        <p:spPr bwMode="auto">
          <a:xfrm>
            <a:off x="5074547" y="4652538"/>
            <a:ext cx="346599" cy="351317"/>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40" name="Oval 39"/>
          <p:cNvSpPr/>
          <p:nvPr/>
        </p:nvSpPr>
        <p:spPr bwMode="auto">
          <a:xfrm>
            <a:off x="7126923" y="4652537"/>
            <a:ext cx="346599" cy="351317"/>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41" name="Oval 40"/>
          <p:cNvSpPr/>
          <p:nvPr/>
        </p:nvSpPr>
        <p:spPr bwMode="auto">
          <a:xfrm>
            <a:off x="5074548" y="5360199"/>
            <a:ext cx="346599" cy="351317"/>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42" name="Oval 41"/>
          <p:cNvSpPr/>
          <p:nvPr/>
        </p:nvSpPr>
        <p:spPr bwMode="auto">
          <a:xfrm>
            <a:off x="7126923" y="5360197"/>
            <a:ext cx="346599" cy="351317"/>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45" name="Oval 44"/>
          <p:cNvSpPr/>
          <p:nvPr/>
        </p:nvSpPr>
        <p:spPr bwMode="auto">
          <a:xfrm>
            <a:off x="10893571" y="2193626"/>
            <a:ext cx="346599" cy="351317"/>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53" name="Title 1"/>
          <p:cNvSpPr txBox="1">
            <a:spLocks/>
          </p:cNvSpPr>
          <p:nvPr/>
        </p:nvSpPr>
        <p:spPr>
          <a:xfrm>
            <a:off x="164264" y="228600"/>
            <a:ext cx="11149013" cy="747897"/>
          </a:xfrm>
          <a:prstGeom prst="rect">
            <a:avLst/>
          </a:prstGeom>
        </p:spPr>
        <p:txBody>
          <a:bodyPr/>
          <a:lst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stStyle>
          <a:p>
            <a:r>
              <a:rPr sz="4800" dirty="0" smtClean="0">
                <a:solidFill>
                  <a:schemeClr val="accent2">
                    <a:lumMod val="75000"/>
                  </a:schemeClr>
                </a:solidFill>
              </a:rPr>
              <a:t>Summary</a:t>
            </a:r>
            <a:endParaRPr dirty="0">
              <a:solidFill>
                <a:schemeClr val="accent2">
                  <a:lumMod val="75000"/>
                </a:schemeClr>
              </a:solidFill>
            </a:endParaRPr>
          </a:p>
        </p:txBody>
      </p:sp>
      <p:sp>
        <p:nvSpPr>
          <p:cNvPr id="4" name="TextBox 3"/>
          <p:cNvSpPr txBox="1"/>
          <p:nvPr/>
        </p:nvSpPr>
        <p:spPr>
          <a:xfrm>
            <a:off x="528548" y="1410578"/>
            <a:ext cx="3390352" cy="307777"/>
          </a:xfrm>
          <a:prstGeom prst="rect">
            <a:avLst/>
          </a:prstGeom>
          <a:noFill/>
        </p:spPr>
        <p:txBody>
          <a:bodyPr wrap="none" lIns="0" tIns="0" rIns="0" bIns="0" rtlCol="0">
            <a:spAutoFit/>
          </a:bodyPr>
          <a:lstStyle/>
          <a:p>
            <a:r>
              <a:rPr lang="en-US" sz="2000" b="1" dirty="0" smtClean="0">
                <a:solidFill>
                  <a:schemeClr val="bg1"/>
                </a:solidFill>
                <a:latin typeface="Segoe UI Light" pitchFamily="34" charset="0"/>
              </a:rPr>
              <a:t>User Behavior or Characteristics</a:t>
            </a:r>
          </a:p>
        </p:txBody>
      </p:sp>
      <p:sp>
        <p:nvSpPr>
          <p:cNvPr id="8" name="TextBox 7"/>
          <p:cNvSpPr txBox="1"/>
          <p:nvPr/>
        </p:nvSpPr>
        <p:spPr>
          <a:xfrm>
            <a:off x="528548" y="2230786"/>
            <a:ext cx="3011530" cy="276999"/>
          </a:xfrm>
          <a:prstGeom prst="rect">
            <a:avLst/>
          </a:prstGeom>
          <a:noFill/>
        </p:spPr>
        <p:txBody>
          <a:bodyPr wrap="none" lIns="0" tIns="0" rIns="0" bIns="0" rtlCol="0">
            <a:spAutoFit/>
          </a:bodyPr>
          <a:lstStyle/>
          <a:p>
            <a:pPr marL="285750" indent="-285750">
              <a:buFont typeface="Arial" pitchFamily="34" charset="0"/>
              <a:buChar char="•"/>
            </a:pPr>
            <a:r>
              <a:rPr lang="en-US" dirty="0" smtClean="0">
                <a:solidFill>
                  <a:schemeClr val="bg1"/>
                </a:solidFill>
              </a:rPr>
              <a:t>Works across multiple PCs</a:t>
            </a:r>
          </a:p>
        </p:txBody>
      </p:sp>
      <p:sp>
        <p:nvSpPr>
          <p:cNvPr id="59" name="TextBox 58"/>
          <p:cNvSpPr txBox="1"/>
          <p:nvPr/>
        </p:nvSpPr>
        <p:spPr>
          <a:xfrm>
            <a:off x="528548" y="2835949"/>
            <a:ext cx="2544094" cy="553998"/>
          </a:xfrm>
          <a:prstGeom prst="rect">
            <a:avLst/>
          </a:prstGeom>
          <a:noFill/>
        </p:spPr>
        <p:txBody>
          <a:bodyPr wrap="none" lIns="0" tIns="0" rIns="0" bIns="0" rtlCol="0">
            <a:spAutoFit/>
          </a:bodyPr>
          <a:lstStyle/>
          <a:p>
            <a:pPr marL="285750" indent="-285750">
              <a:buFont typeface="Arial" pitchFamily="34" charset="0"/>
              <a:buChar char="•"/>
            </a:pPr>
            <a:r>
              <a:rPr lang="en-US" dirty="0" smtClean="0">
                <a:solidFill>
                  <a:schemeClr val="bg1"/>
                </a:solidFill>
              </a:rPr>
              <a:t>Always connected</a:t>
            </a:r>
          </a:p>
          <a:p>
            <a:pPr marL="285750" indent="-285750">
              <a:buFont typeface="Arial" pitchFamily="34" charset="0"/>
              <a:buChar char="•"/>
            </a:pPr>
            <a:r>
              <a:rPr lang="en-US" dirty="0" smtClean="0">
                <a:solidFill>
                  <a:schemeClr val="bg1"/>
                </a:solidFill>
              </a:rPr>
              <a:t>Limit LOB applications</a:t>
            </a:r>
          </a:p>
        </p:txBody>
      </p:sp>
      <p:sp>
        <p:nvSpPr>
          <p:cNvPr id="60" name="TextBox 59"/>
          <p:cNvSpPr txBox="1"/>
          <p:nvPr/>
        </p:nvSpPr>
        <p:spPr>
          <a:xfrm>
            <a:off x="528548" y="3686659"/>
            <a:ext cx="3605154" cy="553998"/>
          </a:xfrm>
          <a:prstGeom prst="rect">
            <a:avLst/>
          </a:prstGeom>
          <a:noFill/>
        </p:spPr>
        <p:txBody>
          <a:bodyPr wrap="none" lIns="0" tIns="0" rIns="0" bIns="0" rtlCol="0">
            <a:spAutoFit/>
          </a:bodyPr>
          <a:lstStyle/>
          <a:p>
            <a:pPr marL="285750" indent="-285750">
              <a:buFont typeface="Arial" pitchFamily="34" charset="0"/>
              <a:buChar char="•"/>
            </a:pPr>
            <a:r>
              <a:rPr lang="en-US" dirty="0" smtClean="0">
                <a:solidFill>
                  <a:schemeClr val="bg1"/>
                </a:solidFill>
              </a:rPr>
              <a:t>Always connected</a:t>
            </a:r>
          </a:p>
          <a:p>
            <a:pPr marL="285750" indent="-285750">
              <a:buFont typeface="Arial" pitchFamily="34" charset="0"/>
              <a:buChar char="•"/>
            </a:pPr>
            <a:r>
              <a:rPr lang="en-US" dirty="0" smtClean="0">
                <a:solidFill>
                  <a:schemeClr val="bg1"/>
                </a:solidFill>
              </a:rPr>
              <a:t>Multitasking and personalization</a:t>
            </a:r>
          </a:p>
        </p:txBody>
      </p:sp>
      <p:sp>
        <p:nvSpPr>
          <p:cNvPr id="61" name="TextBox 60"/>
          <p:cNvSpPr txBox="1"/>
          <p:nvPr/>
        </p:nvSpPr>
        <p:spPr>
          <a:xfrm>
            <a:off x="528548" y="4551198"/>
            <a:ext cx="1370375" cy="553998"/>
          </a:xfrm>
          <a:prstGeom prst="rect">
            <a:avLst/>
          </a:prstGeom>
          <a:noFill/>
        </p:spPr>
        <p:txBody>
          <a:bodyPr wrap="none" lIns="0" tIns="0" rIns="0" bIns="0" rtlCol="0">
            <a:spAutoFit/>
          </a:bodyPr>
          <a:lstStyle/>
          <a:p>
            <a:pPr marL="285750" indent="-285750">
              <a:buFont typeface="Arial" pitchFamily="34" charset="0"/>
              <a:buChar char="•"/>
            </a:pPr>
            <a:r>
              <a:rPr lang="en-US" dirty="0" smtClean="0">
                <a:solidFill>
                  <a:schemeClr val="bg1"/>
                </a:solidFill>
              </a:rPr>
              <a:t>BYOD</a:t>
            </a:r>
          </a:p>
          <a:p>
            <a:pPr marL="285750" indent="-285750">
              <a:buFont typeface="Arial" pitchFamily="34" charset="0"/>
              <a:buChar char="•"/>
            </a:pPr>
            <a:r>
              <a:rPr lang="en-US" dirty="0" smtClean="0">
                <a:solidFill>
                  <a:schemeClr val="bg1"/>
                </a:solidFill>
              </a:rPr>
              <a:t>Contractor</a:t>
            </a:r>
          </a:p>
        </p:txBody>
      </p:sp>
      <p:sp>
        <p:nvSpPr>
          <p:cNvPr id="62" name="TextBox 61"/>
          <p:cNvSpPr txBox="1"/>
          <p:nvPr/>
        </p:nvSpPr>
        <p:spPr>
          <a:xfrm>
            <a:off x="528548" y="5397357"/>
            <a:ext cx="3311997" cy="276999"/>
          </a:xfrm>
          <a:prstGeom prst="rect">
            <a:avLst/>
          </a:prstGeom>
          <a:noFill/>
        </p:spPr>
        <p:txBody>
          <a:bodyPr wrap="none" lIns="0" tIns="0" rIns="0" bIns="0" rtlCol="0">
            <a:spAutoFit/>
          </a:bodyPr>
          <a:lstStyle/>
          <a:p>
            <a:pPr marL="285750" indent="-285750">
              <a:buFont typeface="Arial" pitchFamily="34" charset="0"/>
              <a:buChar char="•"/>
            </a:pPr>
            <a:r>
              <a:rPr lang="en-US" dirty="0" smtClean="0">
                <a:solidFill>
                  <a:schemeClr val="bg1"/>
                </a:solidFill>
              </a:rPr>
              <a:t>Requires business compliance</a:t>
            </a:r>
          </a:p>
        </p:txBody>
      </p:sp>
      <p:sp>
        <p:nvSpPr>
          <p:cNvPr id="63" name="TextBox 62"/>
          <p:cNvSpPr txBox="1"/>
          <p:nvPr/>
        </p:nvSpPr>
        <p:spPr>
          <a:xfrm>
            <a:off x="528548" y="5978855"/>
            <a:ext cx="2542427" cy="553998"/>
          </a:xfrm>
          <a:prstGeom prst="rect">
            <a:avLst/>
          </a:prstGeom>
          <a:noFill/>
        </p:spPr>
        <p:txBody>
          <a:bodyPr wrap="none" lIns="0" tIns="0" rIns="0" bIns="0" rtlCol="0">
            <a:spAutoFit/>
          </a:bodyPr>
          <a:lstStyle/>
          <a:p>
            <a:pPr marL="285750" indent="-285750">
              <a:buFont typeface="Arial" pitchFamily="34" charset="0"/>
              <a:buChar char="•"/>
            </a:pPr>
            <a:r>
              <a:rPr lang="en-US" dirty="0" smtClean="0">
                <a:solidFill>
                  <a:schemeClr val="bg1"/>
                </a:solidFill>
              </a:rPr>
              <a:t>Developer or IT pro</a:t>
            </a:r>
          </a:p>
          <a:p>
            <a:pPr marL="285750" indent="-285750">
              <a:buFont typeface="Arial" pitchFamily="34" charset="0"/>
              <a:buChar char="•"/>
            </a:pPr>
            <a:r>
              <a:rPr lang="en-US" dirty="0" smtClean="0">
                <a:solidFill>
                  <a:schemeClr val="bg1"/>
                </a:solidFill>
              </a:rPr>
              <a:t>Develop or test</a:t>
            </a:r>
            <a:r>
              <a:rPr lang="en-US" dirty="0">
                <a:solidFill>
                  <a:schemeClr val="bg1"/>
                </a:solidFill>
              </a:rPr>
              <a:t> </a:t>
            </a:r>
            <a:r>
              <a:rPr lang="en-US" dirty="0" smtClean="0">
                <a:solidFill>
                  <a:schemeClr val="bg1"/>
                </a:solidFill>
              </a:rPr>
              <a:t>locally</a:t>
            </a:r>
          </a:p>
        </p:txBody>
      </p:sp>
      <p:sp>
        <p:nvSpPr>
          <p:cNvPr id="9" name="TextBox 8"/>
          <p:cNvSpPr txBox="1"/>
          <p:nvPr/>
        </p:nvSpPr>
        <p:spPr>
          <a:xfrm>
            <a:off x="4543330" y="1425967"/>
            <a:ext cx="1409040" cy="276999"/>
          </a:xfrm>
          <a:prstGeom prst="rect">
            <a:avLst/>
          </a:prstGeom>
          <a:noFill/>
        </p:spPr>
        <p:txBody>
          <a:bodyPr wrap="none" lIns="0" tIns="0" rIns="0" bIns="0" rtlCol="0">
            <a:spAutoFit/>
          </a:bodyPr>
          <a:lstStyle/>
          <a:p>
            <a:pPr algn="ctr"/>
            <a:r>
              <a:rPr lang="en-US" b="1" dirty="0" smtClean="0">
                <a:solidFill>
                  <a:schemeClr val="bg1"/>
                </a:solidFill>
                <a:latin typeface="+mj-lt"/>
              </a:rPr>
              <a:t>VM-Based VDI</a:t>
            </a:r>
          </a:p>
        </p:txBody>
      </p:sp>
      <p:sp>
        <p:nvSpPr>
          <p:cNvPr id="64" name="TextBox 63"/>
          <p:cNvSpPr txBox="1"/>
          <p:nvPr/>
        </p:nvSpPr>
        <p:spPr>
          <a:xfrm>
            <a:off x="6404946" y="1425967"/>
            <a:ext cx="1790554" cy="276999"/>
          </a:xfrm>
          <a:prstGeom prst="rect">
            <a:avLst/>
          </a:prstGeom>
          <a:noFill/>
        </p:spPr>
        <p:txBody>
          <a:bodyPr wrap="none" lIns="0" tIns="0" rIns="0" bIns="0" rtlCol="0">
            <a:spAutoFit/>
          </a:bodyPr>
          <a:lstStyle/>
          <a:p>
            <a:pPr algn="ctr"/>
            <a:r>
              <a:rPr lang="en-US" b="1" dirty="0" smtClean="0">
                <a:solidFill>
                  <a:schemeClr val="bg1"/>
                </a:solidFill>
                <a:latin typeface="+mj-lt"/>
              </a:rPr>
              <a:t>Session-Based VDI</a:t>
            </a:r>
          </a:p>
        </p:txBody>
      </p:sp>
      <p:sp>
        <p:nvSpPr>
          <p:cNvPr id="65" name="TextBox 64"/>
          <p:cNvSpPr txBox="1"/>
          <p:nvPr/>
        </p:nvSpPr>
        <p:spPr>
          <a:xfrm>
            <a:off x="8582071" y="1425967"/>
            <a:ext cx="1402884" cy="276999"/>
          </a:xfrm>
          <a:prstGeom prst="rect">
            <a:avLst/>
          </a:prstGeom>
          <a:noFill/>
        </p:spPr>
        <p:txBody>
          <a:bodyPr wrap="none" lIns="0" tIns="0" rIns="0" bIns="0" rtlCol="0">
            <a:spAutoFit/>
          </a:bodyPr>
          <a:lstStyle/>
          <a:p>
            <a:pPr algn="ctr"/>
            <a:r>
              <a:rPr lang="en-US" b="1" dirty="0" smtClean="0">
                <a:solidFill>
                  <a:schemeClr val="bg1"/>
                </a:solidFill>
                <a:latin typeface="+mj-lt"/>
              </a:rPr>
              <a:t>Client Hyper-V</a:t>
            </a:r>
          </a:p>
        </p:txBody>
      </p:sp>
      <p:sp>
        <p:nvSpPr>
          <p:cNvPr id="66" name="TextBox 65"/>
          <p:cNvSpPr txBox="1"/>
          <p:nvPr/>
        </p:nvSpPr>
        <p:spPr>
          <a:xfrm>
            <a:off x="10314774" y="1425967"/>
            <a:ext cx="1504194" cy="276999"/>
          </a:xfrm>
          <a:prstGeom prst="rect">
            <a:avLst/>
          </a:prstGeom>
          <a:noFill/>
        </p:spPr>
        <p:txBody>
          <a:bodyPr wrap="none" lIns="0" tIns="0" rIns="0" bIns="0" rtlCol="0">
            <a:spAutoFit/>
          </a:bodyPr>
          <a:lstStyle/>
          <a:p>
            <a:pPr algn="ctr"/>
            <a:r>
              <a:rPr lang="en-US" b="1" dirty="0" smtClean="0">
                <a:solidFill>
                  <a:schemeClr val="bg1"/>
                </a:solidFill>
                <a:latin typeface="+mj-lt"/>
              </a:rPr>
              <a:t>Windows To Go</a:t>
            </a:r>
          </a:p>
        </p:txBody>
      </p:sp>
      <p:sp>
        <p:nvSpPr>
          <p:cNvPr id="23" name="Oval 22"/>
          <p:cNvSpPr/>
          <p:nvPr/>
        </p:nvSpPr>
        <p:spPr bwMode="auto">
          <a:xfrm>
            <a:off x="10893571" y="6080194"/>
            <a:ext cx="346599" cy="351317"/>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4" name="Oval 23"/>
          <p:cNvSpPr/>
          <p:nvPr/>
        </p:nvSpPr>
        <p:spPr bwMode="auto">
          <a:xfrm>
            <a:off x="5074546" y="2193626"/>
            <a:ext cx="346599" cy="351317"/>
          </a:xfrm>
          <a:prstGeom prst="ellipse">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521192714"/>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TextBox 3"/>
          <p:cNvSpPr txBox="1">
            <a:spLocks noChangeArrowheads="1"/>
          </p:cNvSpPr>
          <p:nvPr/>
        </p:nvSpPr>
        <p:spPr bwMode="auto">
          <a:xfrm>
            <a:off x="352424" y="1425403"/>
            <a:ext cx="11482387"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r>
              <a:rPr lang="en-US" sz="3200" dirty="0">
                <a:solidFill>
                  <a:srgbClr val="051A92"/>
                </a:solidFill>
                <a:latin typeface="Segoe UI Light" panose="020B0502040204020203" pitchFamily="34" charset="0"/>
              </a:rPr>
              <a:t>TechNet Evaluation Center</a:t>
            </a:r>
          </a:p>
          <a:p>
            <a:pPr defTabSz="914400" eaLnBrk="1" hangingPunct="1"/>
            <a:r>
              <a:rPr lang="en-US" sz="1800" dirty="0">
                <a:solidFill>
                  <a:srgbClr val="051A92"/>
                </a:solidFill>
                <a:latin typeface="Segoe UI Regular" charset="0"/>
              </a:rPr>
              <a:t>Download Microsoft software trials today.</a:t>
            </a:r>
          </a:p>
          <a:p>
            <a:pPr defTabSz="914400" eaLnBrk="1" hangingPunct="1"/>
            <a:r>
              <a:rPr lang="en-US" sz="1800" dirty="0">
                <a:solidFill>
                  <a:srgbClr val="051A92"/>
                </a:solidFill>
                <a:latin typeface="Segoe UI Light" panose="020B0502040204020203" pitchFamily="34" charset="0"/>
                <a:hlinkClick r:id="rId2" action="ppaction://hlinkfile"/>
              </a:rPr>
              <a:t>technet.microsoft.com/</a:t>
            </a:r>
            <a:r>
              <a:rPr lang="en-US" sz="1800" dirty="0" err="1">
                <a:solidFill>
                  <a:srgbClr val="051A92"/>
                </a:solidFill>
                <a:latin typeface="Segoe UI Light" panose="020B0502040204020203" pitchFamily="34" charset="0"/>
                <a:hlinkClick r:id="rId2" action="ppaction://hlinkfile"/>
              </a:rPr>
              <a:t>evalcenter</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Virtual Academy</a:t>
            </a:r>
          </a:p>
          <a:p>
            <a:pPr defTabSz="914400" eaLnBrk="1" hangingPunct="1"/>
            <a:r>
              <a:rPr lang="en-US" sz="1800" dirty="0">
                <a:solidFill>
                  <a:srgbClr val="051A92"/>
                </a:solidFill>
                <a:latin typeface="Segoe UI Regular" charset="0"/>
              </a:rPr>
              <a:t>Take a free, online course.</a:t>
            </a:r>
          </a:p>
          <a:p>
            <a:pPr defTabSz="914400" eaLnBrk="1" hangingPunct="1"/>
            <a:r>
              <a:rPr lang="en-US" sz="1800" dirty="0">
                <a:solidFill>
                  <a:srgbClr val="051A92"/>
                </a:solidFill>
                <a:latin typeface="Segoe UI Light" panose="020B0502040204020203" pitchFamily="34" charset="0"/>
                <a:hlinkClick r:id="rId3" action="ppaction://hlinkfile"/>
              </a:rPr>
              <a:t>microsoftvirtualacademy.com</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IT Camps</a:t>
            </a:r>
          </a:p>
          <a:p>
            <a:pPr defTabSz="914400" eaLnBrk="1" hangingPunct="1"/>
            <a:r>
              <a:rPr lang="en-US" sz="1800" dirty="0">
                <a:solidFill>
                  <a:srgbClr val="051A92"/>
                </a:solidFill>
                <a:latin typeface="Segoe UI Regular" charset="0"/>
              </a:rPr>
              <a:t>Find an additional IT Camp near you.</a:t>
            </a:r>
          </a:p>
          <a:p>
            <a:pPr defTabSz="914400" eaLnBrk="1" hangingPunct="1"/>
            <a:r>
              <a:rPr lang="en-US" sz="1800" dirty="0">
                <a:solidFill>
                  <a:srgbClr val="051A92"/>
                </a:solidFill>
                <a:latin typeface="Segoe UI Light" panose="020B0502040204020203" pitchFamily="34" charset="0"/>
                <a:hlinkClick r:id="rId4" action="ppaction://hlinkfile"/>
              </a:rPr>
              <a:t>technet.microsoft.com/</a:t>
            </a:r>
            <a:r>
              <a:rPr lang="en-US" sz="1800" dirty="0" err="1">
                <a:solidFill>
                  <a:srgbClr val="051A92"/>
                </a:solidFill>
                <a:latin typeface="Segoe UI Light" panose="020B0502040204020203" pitchFamily="34" charset="0"/>
                <a:hlinkClick r:id="rId4" action="ppaction://hlinkfile"/>
              </a:rPr>
              <a:t>globalitcamps</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Certifications</a:t>
            </a:r>
          </a:p>
          <a:p>
            <a:pPr defTabSz="914400" eaLnBrk="1" hangingPunct="1"/>
            <a:r>
              <a:rPr lang="en-US" sz="1800" dirty="0">
                <a:solidFill>
                  <a:srgbClr val="051A92"/>
                </a:solidFill>
                <a:latin typeface="Segoe UI Regular" charset="0"/>
              </a:rPr>
              <a:t>Get certified on Microsoft Products &amp; Technologies.</a:t>
            </a:r>
          </a:p>
          <a:p>
            <a:pPr defTabSz="914400" eaLnBrk="1" hangingPunct="1"/>
            <a:r>
              <a:rPr lang="en-US" sz="1800" dirty="0">
                <a:solidFill>
                  <a:srgbClr val="051A92"/>
                </a:solidFill>
                <a:latin typeface="Segoe UI Light" panose="020B0502040204020203" pitchFamily="34" charset="0"/>
                <a:hlinkClick r:id="rId5"/>
              </a:rPr>
              <a:t>aka.ms/certifications</a:t>
            </a:r>
            <a:endParaRPr lang="en-US" sz="1800" dirty="0">
              <a:solidFill>
                <a:srgbClr val="051A92"/>
              </a:solidFill>
              <a:latin typeface="Segoe UI Light" panose="020B0502040204020203" pitchFamily="34" charset="0"/>
            </a:endParaRPr>
          </a:p>
          <a:p>
            <a:pPr defTabSz="914400" eaLnBrk="1" hangingPunct="1">
              <a:spcBef>
                <a:spcPts val="600"/>
              </a:spcBef>
            </a:pPr>
            <a:endParaRPr lang="en-US" sz="1800" dirty="0">
              <a:solidFill>
                <a:srgbClr val="051A92"/>
              </a:solidFill>
              <a:latin typeface="Segoe UI Light" panose="020B0502040204020203" pitchFamily="34" charset="0"/>
            </a:endParaRPr>
          </a:p>
          <a:p>
            <a:pPr defTabSz="914400" eaLnBrk="1" hangingPunct="1"/>
            <a:endParaRPr lang="en-US" sz="1200" dirty="0">
              <a:solidFill>
                <a:srgbClr val="051A92"/>
              </a:solidFill>
              <a:latin typeface="Segoe UI Light" panose="020B0502040204020203" pitchFamily="34" charset="0"/>
            </a:endParaRPr>
          </a:p>
        </p:txBody>
      </p:sp>
    </p:spTree>
    <p:extLst>
      <p:ext uri="{BB962C8B-B14F-4D97-AF65-F5344CB8AC3E}">
        <p14:creationId xmlns:p14="http://schemas.microsoft.com/office/powerpoint/2010/main" val="201086609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5" name="Text Box 3"/>
          <p:cNvSpPr txBox="1">
            <a:spLocks noChangeArrowheads="1"/>
          </p:cNvSpPr>
          <p:nvPr/>
        </p:nvSpPr>
        <p:spPr bwMode="blackWhite">
          <a:xfrm>
            <a:off x="520700" y="6298298"/>
            <a:ext cx="11173090" cy="323165"/>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4099" eaLnBrk="0" hangingPunct="0"/>
            <a:r>
              <a:rPr lang="en-US" sz="700" dirty="0">
                <a:gradFill>
                  <a:gsLst>
                    <a:gs pos="0">
                      <a:srgbClr val="FFFFFF"/>
                    </a:gs>
                    <a:gs pos="100000">
                      <a:srgbClr val="FFFFFF"/>
                    </a:gs>
                  </a:gsLst>
                  <a:lin ang="5400000" scaled="0"/>
                </a:gradFill>
                <a:cs typeface="Arial" charset="0"/>
              </a:rPr>
              <a:t>© </a:t>
            </a:r>
            <a:r>
              <a:rPr lang="en-US" sz="700" dirty="0" smtClean="0">
                <a:gradFill>
                  <a:gsLst>
                    <a:gs pos="0">
                      <a:srgbClr val="FFFFFF"/>
                    </a:gs>
                    <a:gs pos="100000">
                      <a:srgbClr val="FFFFFF"/>
                    </a:gs>
                  </a:gsLst>
                  <a:lin ang="5400000" scaled="0"/>
                </a:gradFill>
                <a:cs typeface="Arial" charset="0"/>
              </a:rPr>
              <a:t>2012 Microsoft </a:t>
            </a:r>
            <a:r>
              <a:rPr lang="en-US" sz="700" dirty="0">
                <a:gradFill>
                  <a:gsLst>
                    <a:gs pos="0">
                      <a:srgbClr val="FFFFFF"/>
                    </a:gs>
                    <a:gs pos="100000">
                      <a:srgbClr val="FFFFFF"/>
                    </a:gs>
                  </a:gsLst>
                  <a:lin ang="5400000" scaled="0"/>
                </a:gradFill>
                <a:cs typeface="Arial" charset="0"/>
              </a:rPr>
              <a:t>Corporation. All rights reserved. Microsoft, Windows, Windows Vista and other product names are or may be registered trademarks and/or trademarks in the U.S. and/or other countries.</a:t>
            </a:r>
          </a:p>
          <a:p>
            <a:pPr defTabSz="914099" eaLnBrk="0" hangingPunct="0"/>
            <a:r>
              <a:rPr lang="en-US" sz="700" dirty="0">
                <a:gradFill>
                  <a:gsLst>
                    <a:gs pos="0">
                      <a:srgbClr val="FFFFFF"/>
                    </a:gs>
                    <a:gs pos="100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gradFill>
                  <a:gsLst>
                    <a:gs pos="0">
                      <a:srgbClr val="FFFFFF"/>
                    </a:gs>
                    <a:gs pos="100000">
                      <a:srgbClr val="FFFFFF"/>
                    </a:gs>
                  </a:gsLst>
                  <a:lin ang="5400000" scaled="0"/>
                </a:gradFill>
                <a:cs typeface="Arial" charset="0"/>
              </a:rPr>
              <a:t>MICROSOFT </a:t>
            </a:r>
            <a:r>
              <a:rPr lang="en-US" sz="700" dirty="0">
                <a:gradFill>
                  <a:gsLst>
                    <a:gs pos="0">
                      <a:srgbClr val="FFFFFF"/>
                    </a:gs>
                    <a:gs pos="100000">
                      <a:srgbClr val="FFFFFF"/>
                    </a:gs>
                  </a:gsLst>
                  <a:lin ang="5400000" scaled="0"/>
                </a:gradFill>
                <a:cs typeface="Arial" charset="0"/>
              </a:rPr>
              <a:t>MAKES NO WARRANTIES, EXPRESS, IMPLIED OR STATUTORY, AS TO THE INFORMATION IN THIS PRESENTATION.</a:t>
            </a:r>
          </a:p>
        </p:txBody>
      </p:sp>
      <p:pic>
        <p:nvPicPr>
          <p:cNvPr id="6" name="Picture 3"/>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3094037" y="2911565"/>
            <a:ext cx="6000750" cy="10348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bwMode="black">
          <a:xfrm>
            <a:off x="10637308" y="285834"/>
            <a:ext cx="1267612" cy="300929"/>
          </a:xfrm>
          <a:prstGeom prst="rect">
            <a:avLst/>
          </a:prstGeom>
          <a:noFill/>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b="37857"/>
          <a:stretch/>
        </p:blipFill>
        <p:spPr>
          <a:xfrm>
            <a:off x="4008197" y="5354080"/>
            <a:ext cx="4572000" cy="723991"/>
          </a:xfrm>
          <a:prstGeom prst="rect">
            <a:avLst/>
          </a:prstGeom>
        </p:spPr>
      </p:pic>
    </p:spTree>
    <p:extLst>
      <p:ext uri="{BB962C8B-B14F-4D97-AF65-F5344CB8AC3E}">
        <p14:creationId xmlns:p14="http://schemas.microsoft.com/office/powerpoint/2010/main" val="2456232546"/>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Metro Template Light 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2.xml><?xml version="1.0" encoding="utf-8"?>
<a:theme xmlns:a="http://schemas.openxmlformats.org/drawingml/2006/main" name="Metro Template Colored Titles Segoe UI 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3.xml><?xml version="1.0" encoding="utf-8"?>
<a:theme xmlns:a="http://schemas.openxmlformats.org/drawingml/2006/main" name="1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4.xml><?xml version="1.0" encoding="utf-8"?>
<a:theme xmlns:a="http://schemas.openxmlformats.org/drawingml/2006/main" name="2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5.xml><?xml version="1.0" encoding="utf-8"?>
<a:theme xmlns:a="http://schemas.openxmlformats.org/drawingml/2006/main" name="3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6.xml><?xml version="1.0" encoding="utf-8"?>
<a:theme xmlns:a="http://schemas.openxmlformats.org/drawingml/2006/main" name="4_Metro Template Light 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7.xml><?xml version="1.0" encoding="utf-8"?>
<a:theme xmlns:a="http://schemas.openxmlformats.org/drawingml/2006/main" name="1_Metro Template Colored Titles Segoe UI 16x9">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6A346828C4ADA4DAF28BF5FA805152A" ma:contentTypeVersion="" ma:contentTypeDescription="Create a new document." ma:contentTypeScope="" ma:versionID="7b3635d0010f1c0db8d5635015eda4fa">
  <xsd:schema xmlns:xsd="http://www.w3.org/2001/XMLSchema" xmlns:xs="http://www.w3.org/2001/XMLSchema" xmlns:p="http://schemas.microsoft.com/office/2006/metadata/properties" targetNamespace="http://schemas.microsoft.com/office/2006/metadata/properties" ma:root="true" ma:fieldsID="24c1cf455c5f389e2ce588f3b28a0dc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04E7F4A-79B5-454E-AA47-8A2C9E3D2F6D}">
  <ds:schemaRefs>
    <ds:schemaRef ds:uri="http://schemas.microsoft.com/sharepoint/v3/contenttype/forms"/>
  </ds:schemaRefs>
</ds:datastoreItem>
</file>

<file path=customXml/itemProps2.xml><?xml version="1.0" encoding="utf-8"?>
<ds:datastoreItem xmlns:ds="http://schemas.openxmlformats.org/officeDocument/2006/customXml" ds:itemID="{B5B72BF2-0E75-4067-B726-F82F137C2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026C1BB3-5197-4464-8EE3-D8E0DB550ACD}">
  <ds:schemaRef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Metro Template Light 16x9</Template>
  <TotalTime>10316</TotalTime>
  <Words>4339</Words>
  <Application>Microsoft Office PowerPoint</Application>
  <PresentationFormat>Custom</PresentationFormat>
  <Paragraphs>433</Paragraphs>
  <Slides>17</Slides>
  <Notes>16</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17</vt:i4>
      </vt:variant>
    </vt:vector>
  </HeadingPairs>
  <TitlesOfParts>
    <vt:vector size="32" baseType="lpstr">
      <vt:lpstr>ＭＳ Ｐゴシック</vt:lpstr>
      <vt:lpstr>Arial</vt:lpstr>
      <vt:lpstr>Segoe</vt:lpstr>
      <vt:lpstr>Segoe Light</vt:lpstr>
      <vt:lpstr>Segoe UI</vt:lpstr>
      <vt:lpstr>Segoe UI Light</vt:lpstr>
      <vt:lpstr>Segoe UI Regular</vt:lpstr>
      <vt:lpstr>Wingdings</vt:lpstr>
      <vt:lpstr>Metro Template Light 16x9</vt:lpstr>
      <vt:lpstr>Metro Template Colored Titles Segoe UI 16x9</vt:lpstr>
      <vt:lpstr>1_Metro Template Light 16x9</vt:lpstr>
      <vt:lpstr>2_Metro Template Light 16x9</vt:lpstr>
      <vt:lpstr>3_Metro Template Light 16x9</vt:lpstr>
      <vt:lpstr>4_Metro Template Light 16x9</vt:lpstr>
      <vt:lpstr>1_Metro Template Colored Titles Segoe UI 16x9</vt:lpstr>
      <vt:lpstr>PowerPoint Presentation</vt:lpstr>
      <vt:lpstr>Windows To Go</vt:lpstr>
      <vt:lpstr>New Use Cases</vt:lpstr>
      <vt:lpstr>Consistent Windows 8 Experience</vt:lpstr>
      <vt:lpstr>What’s Different</vt:lpstr>
      <vt:lpstr>Requirements for Windows To Go</vt:lpstr>
      <vt:lpstr>Demo: Windows To Go</vt:lpstr>
      <vt:lpstr>Embracing BYOD</vt:lpstr>
      <vt:lpstr>VDI Simplified</vt:lpstr>
      <vt:lpstr>Benefits of Microsoft VDI</vt:lpstr>
      <vt:lpstr>PowerPoint Presentation</vt:lpstr>
      <vt:lpstr>PowerPoint Presentation</vt:lpstr>
      <vt:lpstr>Client Hyper-V</vt:lpstr>
      <vt:lpstr>Benefits of Client Hyper-V</vt:lpstr>
      <vt:lpstr>PowerPoint Presentation</vt:lpstr>
      <vt:lpstr>Resources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Philip Weitnauer</cp:lastModifiedBy>
  <cp:revision>37</cp:revision>
  <dcterms:created xsi:type="dcterms:W3CDTF">2012-02-26T17:38:04Z</dcterms:created>
  <dcterms:modified xsi:type="dcterms:W3CDTF">2013-01-04T16:38:04Z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0x01010036A346828C4ADA4DAF28BF5FA805152A</vt:lpwstr>
  </property>
  <property fmtid="{D5CDD505-2E9C-101B-9397-08002B2CF9AE}" pid="3" name="TaxKeyword">
    <vt:lpwstr>17022;#windows 8 readiness|3bc9c9cf-83ef-4fde-addb-20e7a18f86eb</vt:lpwstr>
  </property>
  <property fmtid="{D5CDD505-2E9C-101B-9397-08002B2CF9AE}" pid="4" name="Capabilities">
    <vt:lpwstr/>
  </property>
  <property fmtid="{D5CDD505-2E9C-101B-9397-08002B2CF9AE}" pid="5" name="_dlc_policyId">
    <vt:lpwstr/>
  </property>
  <property fmtid="{D5CDD505-2E9C-101B-9397-08002B2CF9AE}" pid="6" name="Region">
    <vt:lpwstr/>
  </property>
  <property fmtid="{D5CDD505-2E9C-101B-9397-08002B2CF9AE}" pid="7" name="Confidentiality">
    <vt:lpwstr>13;#FTE only|cd22a6bf-918a-4865-b82b-a8f91186fe8d</vt:lpwstr>
  </property>
  <property fmtid="{D5CDD505-2E9C-101B-9397-08002B2CF9AE}" pid="8" name="ItemType">
    <vt:lpwstr>10178;#playbooks|f2fe2f8b-6d76-4d77-ab51-69c76130bda5;#10271;#bills of materials|960d617b-5545-4c89-b5fd-e48098282398</vt:lpwstr>
  </property>
  <property fmtid="{D5CDD505-2E9C-101B-9397-08002B2CF9AE}" pid="9" name="WorkflowCreationPath">
    <vt:lpwstr>d3765c0c-e2b5-4307-934b-d5d862e93ab3,3;d3765c0c-e2b5-4307-934b-d5d862e93ab3,3;d3765c0c-e2b5-4307-934b-d5d862e93ab3,8;d3765c0c-e2b5-4307-934b-d5d862e93ab3,8;d3765c0c-e2b5-4307-934b-d5d862e93ab3,14;d3765c0c-e2b5-4307-934b-d5d862e93ab3,14;d3765c0c-e2b5-4307-</vt:lpwstr>
  </property>
  <property fmtid="{D5CDD505-2E9C-101B-9397-08002B2CF9AE}" pid="10" name="Industries">
    <vt:lpwstr/>
  </property>
  <property fmtid="{D5CDD505-2E9C-101B-9397-08002B2CF9AE}" pid="11" name="Roles">
    <vt:lpwstr/>
  </property>
  <property fmtid="{D5CDD505-2E9C-101B-9397-08002B2CF9AE}" pid="12" name="SMSGDomain">
    <vt:lpwstr>12344;#Windows Business Group|0345b95b-a01a-476d-9ed3-4bc6428075b5;#16902;#SMSG Readiness|c6595b84-b463-470a-bb46-2a47364645be;#10947;#Enterprise and Partner Group|b6e10940-8c6c-40cf-9dc4-c224c7da837a</vt:lpwstr>
  </property>
  <property fmtid="{D5CDD505-2E9C-101B-9397-08002B2CF9AE}" pid="13" name="Competitors">
    <vt:lpwstr/>
  </property>
  <property fmtid="{D5CDD505-2E9C-101B-9397-08002B2CF9AE}" pid="14" name="ItemRetentionFormula">
    <vt:lpwstr/>
  </property>
  <property fmtid="{D5CDD505-2E9C-101B-9397-08002B2CF9AE}" pid="15" name="BusinessArchitecture">
    <vt:lpwstr/>
  </property>
  <property fmtid="{D5CDD505-2E9C-101B-9397-08002B2CF9AE}" pid="16" name="SMSGTags">
    <vt:lpwstr/>
  </property>
  <property fmtid="{D5CDD505-2E9C-101B-9397-08002B2CF9AE}" pid="17" name="Products">
    <vt:lpwstr>15986;#Windows 8|bde2511f-3815-460c-8e58-d8a2c35f497e</vt:lpwstr>
  </property>
  <property fmtid="{D5CDD505-2E9C-101B-9397-08002B2CF9AE}" pid="18" name="_dlc_DocIdItemGuid">
    <vt:lpwstr>d4795349-1922-4865-8730-420eb714327c</vt:lpwstr>
  </property>
  <property fmtid="{D5CDD505-2E9C-101B-9397-08002B2CF9AE}" pid="19" name="EnterpriseDomainTags">
    <vt:lpwstr/>
  </property>
  <property fmtid="{D5CDD505-2E9C-101B-9397-08002B2CF9AE}" pid="20" name="Segments">
    <vt:lpwstr/>
  </property>
  <property fmtid="{D5CDD505-2E9C-101B-9397-08002B2CF9AE}" pid="21" name="ActivitiesAndPrograms">
    <vt:lpwstr>12990;#Microsoft product launch campaigns|e634bb7f-b77b-4305-b346-03da1c4c6f6e;#17133;#Windows 8 Readiness|e1898657-1526-46cb-b9d2-d1553697374f;#10747;#enterprise campaign in a box|39675275-15e7-44be-8b31-69c9953e6a39;#15265;#Flexible Workstyle|0344080f-7</vt:lpwstr>
  </property>
  <property fmtid="{D5CDD505-2E9C-101B-9397-08002B2CF9AE}" pid="22" name="Partners">
    <vt:lpwstr/>
  </property>
  <property fmtid="{D5CDD505-2E9C-101B-9397-08002B2CF9AE}" pid="23" name="Groups">
    <vt:lpwstr/>
  </property>
  <property fmtid="{D5CDD505-2E9C-101B-9397-08002B2CF9AE}" pid="24" name="Topics">
    <vt:lpwstr/>
  </property>
  <property fmtid="{D5CDD505-2E9C-101B-9397-08002B2CF9AE}" pid="25" name="EnterpriseDomainTagsTaxHTField0">
    <vt:lpwstr/>
  </property>
  <property fmtid="{D5CDD505-2E9C-101B-9397-08002B2CF9AE}" pid="26" name="LastUpdatedByBatchTagging">
    <vt:bool>true</vt:bool>
  </property>
  <property fmtid="{D5CDD505-2E9C-101B-9397-08002B2CF9AE}" pid="27" name="Languages">
    <vt:lpwstr>10056;#English|cb91f272-ce4d-4a7e-9bbf-78b58e3d188d</vt:lpwstr>
  </property>
  <property fmtid="{D5CDD505-2E9C-101B-9397-08002B2CF9AE}" pid="28" name="_docset_NoMedatataSyncRequired">
    <vt:lpwstr>False</vt:lpwstr>
  </property>
  <property fmtid="{D5CDD505-2E9C-101B-9397-08002B2CF9AE}" pid="29" name="SMSGTagsTaxHTField0">
    <vt:lpwstr/>
  </property>
  <property fmtid="{D5CDD505-2E9C-101B-9397-08002B2CF9AE}" pid="30" name="Audiences">
    <vt:lpwstr>13882;#commercial organizations|e6df46ee-d724-432f-a2d8-d4c8395a3c45</vt:lpwstr>
  </property>
  <property fmtid="{D5CDD505-2E9C-101B-9397-08002B2CF9AE}" pid="31" name="Order">
    <vt:r8>16911800</vt:r8>
  </property>
</Properties>
</file>