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5" r:id="rId3"/>
    <p:sldId id="287" r:id="rId4"/>
    <p:sldId id="262" r:id="rId5"/>
    <p:sldId id="269" r:id="rId6"/>
    <p:sldId id="270" r:id="rId7"/>
    <p:sldId id="260" r:id="rId8"/>
    <p:sldId id="288" r:id="rId9"/>
    <p:sldId id="264" r:id="rId10"/>
    <p:sldId id="289" r:id="rId11"/>
    <p:sldId id="265" r:id="rId12"/>
    <p:sldId id="267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13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02" autoAdjust="0"/>
    <p:restoredTop sz="80536" autoAdjust="0"/>
  </p:normalViewPr>
  <p:slideViewPr>
    <p:cSldViewPr snapToGrid="0">
      <p:cViewPr varScale="1">
        <p:scale>
          <a:sx n="92" d="100"/>
          <a:sy n="92" d="100"/>
        </p:scale>
        <p:origin x="15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391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4738A-D957-C441-9DCC-B001DCD2A24B}" type="datetimeFigureOut">
              <a:rPr lang="en-US" smtClean="0"/>
              <a:t>5/31/2017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B3985-AF26-1F45-91AF-A7EC8EC7A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9FAB9-F1DC-48DE-9598-6D7C0C6A6BD1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565D1-947A-48BB-96DD-6810E7CB77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47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12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90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36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23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39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80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34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610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60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06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785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98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Before I implemented cloud backup I was facing many of the inherent challenges of a tape backup solution. Backups running over, manual intervention needed etc.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25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reviewed my solution and knew that cloud would be a suitable replacement and should solve my pains. I have found some of the advantages of the new backup solution to be…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04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I’m sure many people are aware, in August 2016, there was a disaster at the school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35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1943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hold an encrypted</a:t>
            </a:r>
            <a:r>
              <a:rPr lang="en-GB" baseline="0" dirty="0"/>
              <a:t> memory stick at a local primary school (part of same MAT) with suppliers details for IT &amp; Premises, student database, staff contact details &amp; emergency school closure policy.  Reciprocal agreement we hold copy for them, update the data ½ termly.  We also hold a copy of this memory stick in both our buildings on site.  SLT &amp; myself only ones with encryption password.</a:t>
            </a:r>
          </a:p>
          <a:p>
            <a:endParaRPr lang="en-GB" baseline="0" dirty="0"/>
          </a:p>
          <a:p>
            <a:r>
              <a:rPr lang="en-GB" baseline="0" dirty="0"/>
              <a:t>Insurance company wanted a full inventory not just of ICT equipment but classroom furniture, text books, stationary, everything basically.  We then had to place new orders offset against what we had pre-fire. The full inventory was non existent before the fire took myself and SBM 2 weeks to collate all information from departments regarding what was in their classrooms.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62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 years of managing and maintaining cloud platforms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565D1-947A-48BB-96DD-6810E7CB77D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128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23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27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935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89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93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145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531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62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19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318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41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21" y="-27384"/>
            <a:ext cx="12229359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0842" y="3909054"/>
            <a:ext cx="4800533" cy="1056117"/>
          </a:xfrm>
        </p:spPr>
        <p:txBody>
          <a:bodyPr numCol="1">
            <a:noAutofit/>
          </a:bodyPr>
          <a:lstStyle>
            <a:lvl1pPr algn="l">
              <a:defRPr sz="3467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2040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" y="0"/>
            <a:ext cx="12180721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199456" y="2852936"/>
            <a:ext cx="6720747" cy="864096"/>
          </a:xfrm>
        </p:spPr>
        <p:txBody>
          <a:bodyPr numCol="1">
            <a:noAutofit/>
          </a:bodyPr>
          <a:lstStyle>
            <a:lvl1pPr algn="l">
              <a:defRPr sz="3467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8440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" y="0"/>
            <a:ext cx="1218072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1675" y="356659"/>
            <a:ext cx="10286933" cy="480055"/>
          </a:xfrm>
        </p:spPr>
        <p:txBody>
          <a:bodyPr numCol="1">
            <a:noAutofit/>
          </a:bodyPr>
          <a:lstStyle>
            <a:lvl1pPr algn="l">
              <a:defRPr sz="2667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775520" y="1316766"/>
            <a:ext cx="8447616" cy="3551767"/>
          </a:xfrm>
        </p:spPr>
        <p:txBody>
          <a:bodyPr/>
          <a:lstStyle>
            <a:lvl1pPr>
              <a:lnSpc>
                <a:spcPct val="150000"/>
              </a:lnSpc>
              <a:defRPr sz="2133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lnSpc>
                <a:spcPct val="150000"/>
              </a:lnSpc>
              <a:defRPr sz="1867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lnSpc>
                <a:spcPct val="150000"/>
              </a:lnSpc>
              <a:defRPr sz="1467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2681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199456" y="2852936"/>
            <a:ext cx="6720747" cy="864096"/>
          </a:xfrm>
        </p:spPr>
        <p:txBody>
          <a:bodyPr numCol="1">
            <a:noAutofit/>
          </a:bodyPr>
          <a:lstStyle>
            <a:lvl1pPr algn="l">
              <a:defRPr sz="3467" b="0" i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9234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2890F-41E8-4F5A-86C5-0C50AADE76EF}" type="datetimeFigureOut">
              <a:rPr lang="en-GB" smtClean="0"/>
              <a:t>31/05/2017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279BE-2397-4706-8289-6D8598733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90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17714" y="3984172"/>
            <a:ext cx="7739743" cy="1025146"/>
          </a:xfrm>
        </p:spPr>
        <p:txBody>
          <a:bodyPr numCol="1">
            <a:normAutofit/>
          </a:bodyPr>
          <a:lstStyle/>
          <a:p>
            <a:pPr algn="ctr"/>
            <a:r>
              <a:rPr lang="en-GB" altLang="en-GB" dirty="0"/>
              <a:t>Importance of Backup &amp; Disaster Recovery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372190" y="5159702"/>
            <a:ext cx="5779133" cy="1241098"/>
          </a:xfrm>
          <a:prstGeom prst="rect">
            <a:avLst/>
          </a:prstGeom>
        </p:spPr>
        <p:txBody>
          <a:bodyPr vert="horz" lIns="121920" tIns="60960" rIns="121920" bIns="60960" numCol="1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algn="ctr"/>
            <a:r>
              <a:rPr lang="en-GB" altLang="en-GB" sz="2133" dirty="0"/>
              <a:t>Michael Gould</a:t>
            </a:r>
          </a:p>
          <a:p>
            <a:pPr algn="ctr"/>
            <a:r>
              <a:rPr lang="en-GB" altLang="en-GB" sz="2133" dirty="0"/>
              <a:t>Education Specialist Client Adviser </a:t>
            </a:r>
          </a:p>
        </p:txBody>
      </p:sp>
    </p:spTree>
    <p:extLst>
      <p:ext uri="{BB962C8B-B14F-4D97-AF65-F5344CB8AC3E}">
        <p14:creationId xmlns:p14="http://schemas.microsoft.com/office/powerpoint/2010/main" val="3975391769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81675" y="1395420"/>
            <a:ext cx="8808998" cy="4585832"/>
          </a:xfrm>
        </p:spPr>
        <p:txBody>
          <a:bodyPr>
            <a:normAutofit/>
          </a:bodyPr>
          <a:lstStyle/>
          <a:p>
            <a:r>
              <a:rPr lang="en-GB" sz="2100" dirty="0"/>
              <a:t>Founded 1998 </a:t>
            </a:r>
            <a:r>
              <a:rPr lang="mr-IN" sz="2100" dirty="0"/>
              <a:t>–</a:t>
            </a:r>
            <a:r>
              <a:rPr lang="en-GB" sz="2100" dirty="0"/>
              <a:t> Data Management &amp; Protection Specialist</a:t>
            </a:r>
          </a:p>
          <a:p>
            <a:pPr lvl="1"/>
            <a:r>
              <a:rPr lang="en-GB" sz="1834" dirty="0"/>
              <a:t>Backup &amp; Disaster Recovery (2005 education)</a:t>
            </a:r>
          </a:p>
          <a:p>
            <a:pPr lvl="1"/>
            <a:r>
              <a:rPr lang="en-GB" sz="1834" dirty="0"/>
              <a:t>Archiving / Data </a:t>
            </a:r>
            <a:r>
              <a:rPr lang="en-GB" sz="1834" dirty="0" err="1"/>
              <a:t>Tiering</a:t>
            </a:r>
            <a:endParaRPr lang="en-GB" sz="1834" dirty="0"/>
          </a:p>
          <a:p>
            <a:r>
              <a:rPr lang="en-GB" sz="2100" dirty="0"/>
              <a:t>Protect data in 12,000+ schools</a:t>
            </a:r>
          </a:p>
          <a:p>
            <a:r>
              <a:rPr lang="en-GB" sz="2100" dirty="0"/>
              <a:t>75 Local Authorities</a:t>
            </a:r>
          </a:p>
          <a:p>
            <a:r>
              <a:rPr lang="en-GB" sz="2100" dirty="0"/>
              <a:t>Capita’s only approved SIMS backup partner</a:t>
            </a:r>
          </a:p>
          <a:p>
            <a:r>
              <a:rPr lang="en-GB" sz="2100" dirty="0"/>
              <a:t>ISO27001 &amp; ISO9001 certified</a:t>
            </a:r>
          </a:p>
          <a:p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211246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82523" y="3366690"/>
            <a:ext cx="7732877" cy="768085"/>
          </a:xfrm>
        </p:spPr>
        <p:txBody>
          <a:bodyPr numCol="1"/>
          <a:lstStyle/>
          <a:p>
            <a:r>
              <a:rPr lang="en-US" dirty="0"/>
              <a:t>Challenges of Backup &amp; </a:t>
            </a:r>
            <a:r>
              <a:rPr lang="en-US"/>
              <a:t>Disaster Recovery  </a:t>
            </a:r>
            <a:endParaRPr lang="en-US" sz="2400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>
          <a:xfrm>
            <a:off x="2" y="6130565"/>
            <a:ext cx="12191996" cy="727432"/>
          </a:xfrm>
          <a:prstGeom prst="rect">
            <a:avLst/>
          </a:prstGeom>
        </p:spPr>
        <p:txBody>
          <a:bodyPr vert="horz" lIns="121920" tIns="60960" rIns="121920" bIns="60960" numCol="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algn="ctr"/>
            <a:endParaRPr lang="en-US" sz="1400"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40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770" y="836714"/>
            <a:ext cx="6701316" cy="40316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is Exploding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69571" y="1360715"/>
            <a:ext cx="5421086" cy="3930086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AA1317"/>
                </a:solidFill>
              </a:rPr>
              <a:t>Data is growing at </a:t>
            </a:r>
            <a:r>
              <a:rPr lang="en-GB" sz="2400" b="1" dirty="0">
                <a:solidFill>
                  <a:srgbClr val="AA1317"/>
                </a:solidFill>
                <a:latin typeface="Calibri" charset="0"/>
                <a:ea typeface="Calibri" charset="0"/>
                <a:cs typeface="Calibri" charset="0"/>
              </a:rPr>
              <a:t>40% ANNUALLY</a:t>
            </a:r>
          </a:p>
          <a:p>
            <a:r>
              <a:rPr lang="en-GB" sz="2400" dirty="0">
                <a:solidFill>
                  <a:srgbClr val="AA1317"/>
                </a:solidFill>
              </a:rPr>
              <a:t>Redundant, Obsolete &amp; Trivial = </a:t>
            </a:r>
            <a:r>
              <a:rPr lang="en-GB" sz="2400" b="1" dirty="0">
                <a:solidFill>
                  <a:srgbClr val="AA1317"/>
                </a:solidFill>
                <a:latin typeface="Calibri" charset="0"/>
                <a:ea typeface="Calibri" charset="0"/>
                <a:cs typeface="Calibri" charset="0"/>
              </a:rPr>
              <a:t>70% +</a:t>
            </a:r>
          </a:p>
          <a:p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Unstructured data &amp; BYOD</a:t>
            </a:r>
          </a:p>
          <a:p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Data’s on the move</a:t>
            </a:r>
          </a:p>
          <a:p>
            <a:r>
              <a:rPr lang="en-GB" sz="2100" dirty="0">
                <a:solidFill>
                  <a:srgbClr val="AA1317"/>
                </a:solidFill>
              </a:rPr>
              <a:t>Store, Manage &amp; Protect?</a:t>
            </a:r>
          </a:p>
        </p:txBody>
      </p:sp>
    </p:spTree>
    <p:extLst>
      <p:ext uri="{BB962C8B-B14F-4D97-AF65-F5344CB8AC3E}">
        <p14:creationId xmlns:p14="http://schemas.microsoft.com/office/powerpoint/2010/main" val="425212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Ransomware &amp; Cyber Threats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46844" y="1653116"/>
            <a:ext cx="5708385" cy="3551767"/>
          </a:xfrm>
        </p:spPr>
        <p:txBody>
          <a:bodyPr>
            <a:normAutofit/>
          </a:bodyPr>
          <a:lstStyle/>
          <a:p>
            <a:pPr lvl="1"/>
            <a:r>
              <a:rPr lang="en-GB" sz="2000" dirty="0">
                <a:solidFill>
                  <a:schemeClr val="bg1"/>
                </a:solidFill>
              </a:rPr>
              <a:t>Estimated </a:t>
            </a:r>
            <a:r>
              <a:rPr lang="en-GB" sz="2000" b="1" dirty="0">
                <a:solidFill>
                  <a:schemeClr val="bg1"/>
                </a:solidFill>
                <a:latin typeface="+mn-lt"/>
              </a:rPr>
              <a:t>4 million </a:t>
            </a:r>
            <a:r>
              <a:rPr lang="en-GB" sz="2000" dirty="0">
                <a:solidFill>
                  <a:schemeClr val="bg1"/>
                </a:solidFill>
              </a:rPr>
              <a:t>ransomware viruses</a:t>
            </a: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Cost including downtime for SMB’s businesses </a:t>
            </a:r>
            <a:r>
              <a:rPr lang="en-GB" sz="2000" b="1" dirty="0">
                <a:solidFill>
                  <a:schemeClr val="bg1"/>
                </a:solidFill>
                <a:latin typeface="+mn-lt"/>
              </a:rPr>
              <a:t>$75 billion</a:t>
            </a:r>
          </a:p>
          <a:p>
            <a:pPr lvl="1"/>
            <a:r>
              <a:rPr lang="en-GB" sz="2000" b="1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WannaCry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</a:p>
          <a:p>
            <a:pPr lvl="2"/>
            <a:r>
              <a:rPr lang="en-GB" sz="16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300,000 organisations </a:t>
            </a:r>
            <a:r>
              <a:rPr lang="en-GB" sz="1600" dirty="0">
                <a:solidFill>
                  <a:schemeClr val="bg1"/>
                </a:solidFill>
              </a:rPr>
              <a:t>in </a:t>
            </a:r>
            <a:r>
              <a:rPr lang="en-GB" sz="1600" b="1" dirty="0">
                <a:solidFill>
                  <a:schemeClr val="bg1"/>
                </a:solidFill>
              </a:rPr>
              <a:t>150</a:t>
            </a:r>
            <a:r>
              <a:rPr lang="en-GB" sz="1600" dirty="0">
                <a:solidFill>
                  <a:schemeClr val="bg1"/>
                </a:solidFill>
              </a:rPr>
              <a:t> countries.</a:t>
            </a:r>
            <a:endParaRPr lang="en-GB" sz="2000" b="1" dirty="0">
              <a:solidFill>
                <a:schemeClr val="bg1"/>
              </a:solidFill>
            </a:endParaRP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2016 </a:t>
            </a:r>
            <a:r>
              <a:rPr lang="en-GB" sz="2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3,500% rise in attacks. </a:t>
            </a:r>
          </a:p>
          <a:p>
            <a:pPr lvl="1"/>
            <a:r>
              <a:rPr lang="en-GB" sz="2000" b="1" dirty="0">
                <a:solidFill>
                  <a:schemeClr val="bg1"/>
                </a:solidFill>
              </a:rPr>
              <a:t>600%</a:t>
            </a:r>
            <a:r>
              <a:rPr lang="en-GB" sz="2000" dirty="0">
                <a:solidFill>
                  <a:schemeClr val="bg1"/>
                </a:solidFill>
              </a:rPr>
              <a:t> rise in strains of ransomware. </a:t>
            </a:r>
          </a:p>
        </p:txBody>
      </p:sp>
    </p:spTree>
    <p:extLst>
      <p:ext uri="{BB962C8B-B14F-4D97-AF65-F5344CB8AC3E}">
        <p14:creationId xmlns:p14="http://schemas.microsoft.com/office/powerpoint/2010/main" val="172489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587" y="332318"/>
            <a:ext cx="3937000" cy="4743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72886" y="1273629"/>
            <a:ext cx="6792685" cy="3958772"/>
          </a:xfrm>
        </p:spPr>
        <p:txBody>
          <a:bodyPr>
            <a:normAutofit/>
          </a:bodyPr>
          <a:lstStyle/>
          <a:p>
            <a:r>
              <a:rPr lang="en-GB" sz="2100" dirty="0"/>
              <a:t>Data Protection Act (DPA)</a:t>
            </a:r>
          </a:p>
          <a:p>
            <a:pPr lvl="1"/>
            <a:r>
              <a:rPr lang="en-GB" sz="1834" dirty="0"/>
              <a:t>Information Commissioners Office (ICO)</a:t>
            </a:r>
          </a:p>
          <a:p>
            <a:r>
              <a:rPr lang="en-GB" sz="2100" dirty="0"/>
              <a:t>Schools Financial Value Standards (SFVS)</a:t>
            </a:r>
          </a:p>
          <a:p>
            <a:pPr lvl="1"/>
            <a:r>
              <a:rPr lang="en-GB" sz="1834" dirty="0"/>
              <a:t>Point 25, Section D (“</a:t>
            </a:r>
            <a:r>
              <a:rPr lang="mr-IN" sz="1834" dirty="0"/>
              <a:t>…</a:t>
            </a:r>
            <a:r>
              <a:rPr lang="en-GB" sz="1834" dirty="0"/>
              <a:t> must have offsite backup</a:t>
            </a:r>
            <a:r>
              <a:rPr lang="mr-IN" sz="1834" dirty="0"/>
              <a:t>…</a:t>
            </a:r>
            <a:r>
              <a:rPr lang="en-GB" sz="1834" dirty="0"/>
              <a:t>.)”</a:t>
            </a:r>
            <a:endParaRPr lang="en-GB" sz="2100" dirty="0"/>
          </a:p>
          <a:p>
            <a:r>
              <a:rPr lang="en-GB" sz="2100" dirty="0">
                <a:solidFill>
                  <a:srgbClr val="AA1317"/>
                </a:solidFill>
              </a:rPr>
              <a:t>General Data Protection Regulation (GDPR) </a:t>
            </a:r>
            <a:r>
              <a:rPr lang="mr-IN" sz="2100" dirty="0">
                <a:solidFill>
                  <a:srgbClr val="AA1317"/>
                </a:solidFill>
              </a:rPr>
              <a:t>–</a:t>
            </a:r>
            <a:r>
              <a:rPr lang="en-GB" sz="2100" dirty="0">
                <a:solidFill>
                  <a:srgbClr val="AA1317"/>
                </a:solidFill>
              </a:rPr>
              <a:t> 2018</a:t>
            </a:r>
          </a:p>
          <a:p>
            <a:pPr lvl="1"/>
            <a:r>
              <a:rPr lang="en-GB" sz="1834" dirty="0">
                <a:solidFill>
                  <a:srgbClr val="AA1317"/>
                </a:solidFill>
              </a:rPr>
              <a:t>4% Revenue or €20mn fines</a:t>
            </a:r>
          </a:p>
        </p:txBody>
      </p:sp>
    </p:spTree>
    <p:extLst>
      <p:ext uri="{BB962C8B-B14F-4D97-AF65-F5344CB8AC3E}">
        <p14:creationId xmlns:p14="http://schemas.microsoft.com/office/powerpoint/2010/main" val="74648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with traditional approaches to Backup &amp;DR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183704" y="1231495"/>
            <a:ext cx="9019480" cy="498243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Cost &amp; Complexity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Unreliable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Unsecure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Limited Scalability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High, upfront capital expenditure cost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Disaster Recovery is Expensive</a:t>
            </a:r>
          </a:p>
          <a:p>
            <a:pPr lvl="1">
              <a:lnSpc>
                <a:spcPct val="100000"/>
              </a:lnSpc>
            </a:pPr>
            <a:r>
              <a:rPr lang="en-GB" sz="18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Often no second site for DR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Time Consuming </a:t>
            </a:r>
            <a:r>
              <a:rPr lang="mr-IN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–</a:t>
            </a: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 management/administration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‘Human’ element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Data Retention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Speed of Backup &amp; more importantly, speed of </a:t>
            </a:r>
            <a:r>
              <a:rPr lang="en-GB" sz="2400" b="1" u="sng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Recovery</a:t>
            </a:r>
            <a:endParaRPr lang="en-GB" sz="2000" b="1" dirty="0">
              <a:solidFill>
                <a:srgbClr val="C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39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82523" y="3366690"/>
            <a:ext cx="7732877" cy="768085"/>
          </a:xfrm>
        </p:spPr>
        <p:txBody>
          <a:bodyPr numCol="1"/>
          <a:lstStyle/>
          <a:p>
            <a:r>
              <a:rPr lang="en-US" dirty="0"/>
              <a:t>Addressing The Challenges</a:t>
            </a:r>
            <a:endParaRPr lang="en-US" sz="2400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>
          <a:xfrm>
            <a:off x="2" y="6130565"/>
            <a:ext cx="12191996" cy="727432"/>
          </a:xfrm>
          <a:prstGeom prst="rect">
            <a:avLst/>
          </a:prstGeom>
        </p:spPr>
        <p:txBody>
          <a:bodyPr vert="horz" lIns="121920" tIns="60960" rIns="121920" bIns="60960" numCol="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algn="ctr"/>
            <a:endParaRPr lang="en-US" sz="1400"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40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right technology?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76943" y="1080909"/>
            <a:ext cx="5290457" cy="355176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Efficient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Speed </a:t>
            </a:r>
            <a:r>
              <a:rPr lang="mr-IN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–</a:t>
            </a: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 Reduce backup/recovery times 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Scalable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Predictable costs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Compliant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6683829" y="1084132"/>
            <a:ext cx="5279572" cy="3551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Automated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Resilient &amp; Reliable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Secure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Off-site</a:t>
            </a:r>
          </a:p>
        </p:txBody>
      </p:sp>
    </p:spTree>
    <p:extLst>
      <p:ext uri="{BB962C8B-B14F-4D97-AF65-F5344CB8AC3E}">
        <p14:creationId xmlns:p14="http://schemas.microsoft.com/office/powerpoint/2010/main" val="218220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Service Provider?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19774" y="1240566"/>
            <a:ext cx="10402325" cy="54015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/>
              <a:t>Secure UK data centres </a:t>
            </a:r>
            <a:r>
              <a:rPr lang="mr-IN" sz="2400" dirty="0"/>
              <a:t>–</a:t>
            </a:r>
            <a:r>
              <a:rPr lang="en-GB" sz="2400" dirty="0"/>
              <a:t> keep 2 x copies offsite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Support Levels/Agreements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Reference sites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Compliance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Financially backed Terms &amp; Conditions 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ISO certified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GDPR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Does it work? Make sure you try before you buy!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Retention of data</a:t>
            </a:r>
          </a:p>
        </p:txBody>
      </p:sp>
    </p:spTree>
    <p:extLst>
      <p:ext uri="{BB962C8B-B14F-4D97-AF65-F5344CB8AC3E}">
        <p14:creationId xmlns:p14="http://schemas.microsoft.com/office/powerpoint/2010/main" val="185587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To Ask Your Service Provider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91096" y="1095975"/>
            <a:ext cx="10402325" cy="5422900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GB" sz="2400" dirty="0">
                <a:latin typeface="Calibri" charset="0"/>
                <a:ea typeface="Calibri" charset="0"/>
                <a:cs typeface="Calibri" charset="0"/>
              </a:rPr>
              <a:t>Can I trial it?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GB" sz="2400" dirty="0"/>
              <a:t>Will the new solution enable you to meet legislation and regulation requirements?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GB" sz="2400" dirty="0"/>
              <a:t>Where and how is the platform supported? In other words, is the provider’s support team local and can you speak to them in person and over the phone?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GB" sz="2400" dirty="0"/>
              <a:t>Where is data being stored?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GB" sz="2400" dirty="0"/>
              <a:t>What are the SLAs and terms and conditions of the contract? Financially backed?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GB" sz="2400" dirty="0"/>
              <a:t>Are there any hidden costs such as a cost for downloading data or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/>
              <a:t>performing restores?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75" y="1642093"/>
            <a:ext cx="406400" cy="406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6" y="2137930"/>
            <a:ext cx="406400" cy="406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86" y="2958833"/>
            <a:ext cx="406400" cy="406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6" y="3494544"/>
            <a:ext cx="406400" cy="406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86" y="3993821"/>
            <a:ext cx="406400" cy="406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6" y="115685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8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82523" y="3366690"/>
            <a:ext cx="6240693" cy="768085"/>
          </a:xfrm>
        </p:spPr>
        <p:txBody>
          <a:bodyPr numCol="1"/>
          <a:lstStyle/>
          <a:p>
            <a:r>
              <a:rPr lang="en-US" dirty="0"/>
              <a:t>Real life Backup and DR </a:t>
            </a:r>
            <a:br>
              <a:rPr lang="en-US" sz="2667" dirty="0"/>
            </a:br>
            <a:endParaRPr lang="en-US" sz="2400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>
          <a:xfrm>
            <a:off x="2" y="6130565"/>
            <a:ext cx="12191996" cy="727432"/>
          </a:xfrm>
          <a:prstGeom prst="rect">
            <a:avLst/>
          </a:prstGeom>
        </p:spPr>
        <p:txBody>
          <a:bodyPr vert="horz" lIns="121920" tIns="60960" rIns="121920" bIns="60960" numCol="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algn="ctr"/>
            <a:endParaRPr lang="en-US" sz="1400">
              <a:latin typeface="Roboto" charset="0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64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81" y="2192625"/>
            <a:ext cx="2548919" cy="254891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50841" y="4532508"/>
            <a:ext cx="5229201" cy="672075"/>
          </a:xfrm>
        </p:spPr>
        <p:txBody>
          <a:bodyPr numCol="1">
            <a:normAutofit/>
          </a:bodyPr>
          <a:lstStyle/>
          <a:p>
            <a:r>
              <a:rPr lang="en-GB" altLang="en-GB" sz="3100" dirty="0"/>
              <a:t>A True Recovery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250840" y="5305669"/>
            <a:ext cx="5229201" cy="672075"/>
          </a:xfrm>
          <a:prstGeom prst="rect">
            <a:avLst/>
          </a:prstGeom>
        </p:spPr>
        <p:txBody>
          <a:bodyPr vert="horz" lIns="121920" tIns="60960" rIns="121920" bIns="60960" numCol="1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GB" altLang="en-GB" sz="2133" dirty="0"/>
              <a:t>Daniel Sapseid – Network Manager</a:t>
            </a:r>
          </a:p>
        </p:txBody>
      </p:sp>
    </p:spTree>
    <p:extLst>
      <p:ext uri="{BB962C8B-B14F-4D97-AF65-F5344CB8AC3E}">
        <p14:creationId xmlns:p14="http://schemas.microsoft.com/office/powerpoint/2010/main" val="3975391769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Faced With Previous Backup Technology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07220" y="1875566"/>
            <a:ext cx="9482453" cy="3551767"/>
          </a:xfrm>
        </p:spPr>
        <p:txBody>
          <a:bodyPr/>
          <a:lstStyle/>
          <a:p>
            <a:r>
              <a:rPr lang="en-US" dirty="0"/>
              <a:t>Legacy tape system had became time intensive and causing management time to escalate heavily.</a:t>
            </a:r>
          </a:p>
          <a:p>
            <a:r>
              <a:rPr lang="en-US" dirty="0"/>
              <a:t>Backups began overrunning the allotted backup window, taking up to 2 full days to complete.</a:t>
            </a:r>
          </a:p>
          <a:p>
            <a:r>
              <a:rPr lang="en-US" dirty="0"/>
              <a:t>The process required manual intervention to ensure 24-48 hours of backup processing wasn’t wasted.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21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moving to cloud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474383" y="5176913"/>
            <a:ext cx="8504948" cy="8315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Support</a:t>
            </a:r>
            <a:r>
              <a:rPr lang="en-US" b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dirty="0"/>
              <a:t>– 24/7/365 support from UK team </a:t>
            </a: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975" y="1454283"/>
            <a:ext cx="717659" cy="71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976" y="2360458"/>
            <a:ext cx="716616" cy="716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976" y="3291731"/>
            <a:ext cx="716616" cy="71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976" y="4224048"/>
            <a:ext cx="716616" cy="71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975" y="5155323"/>
            <a:ext cx="722875" cy="71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 txBox="1">
            <a:spLocks/>
          </p:cNvSpPr>
          <p:nvPr/>
        </p:nvSpPr>
        <p:spPr>
          <a:xfrm>
            <a:off x="2417051" y="1479683"/>
            <a:ext cx="8143180" cy="740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Simplicity</a:t>
            </a:r>
            <a:r>
              <a:rPr lang="en-US" dirty="0"/>
              <a:t> – Backups are fully automated</a:t>
            </a: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2417051" y="2389823"/>
            <a:ext cx="8562280" cy="971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Security</a:t>
            </a:r>
            <a:r>
              <a:rPr lang="en-US" dirty="0"/>
              <a:t> – End to end encryption and DPA compliant</a:t>
            </a: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2404351" y="3317155"/>
            <a:ext cx="8511117" cy="862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Flexibility</a:t>
            </a:r>
            <a:r>
              <a:rPr lang="en-US" dirty="0"/>
              <a:t> – No hardware cost, pay for what I use </a:t>
            </a: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2417050" y="4274853"/>
            <a:ext cx="8758949" cy="8452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67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charset="0"/>
                <a:ea typeface="Roboto Light" charset="0"/>
                <a:cs typeface="Roboto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Performance</a:t>
            </a:r>
            <a:r>
              <a:rPr lang="en-US" dirty="0"/>
              <a:t> – incremental (full) backups take less than an hour</a:t>
            </a:r>
          </a:p>
        </p:txBody>
      </p:sp>
    </p:spTree>
    <p:extLst>
      <p:ext uri="{BB962C8B-B14F-4D97-AF65-F5344CB8AC3E}">
        <p14:creationId xmlns:p14="http://schemas.microsoft.com/office/powerpoint/2010/main" val="127471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077646" y="845586"/>
            <a:ext cx="6240693" cy="768085"/>
          </a:xfrm>
        </p:spPr>
        <p:txBody>
          <a:bodyPr numCol="1"/>
          <a:lstStyle/>
          <a:p>
            <a:r>
              <a:rPr lang="en-US" dirty="0"/>
              <a:t>The Disaster</a:t>
            </a:r>
            <a:br>
              <a:rPr lang="en-US" sz="2667" dirty="0"/>
            </a:br>
            <a:endParaRPr lang="en-US" sz="2400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>
          <a:xfrm>
            <a:off x="2" y="6130565"/>
            <a:ext cx="12191996" cy="727432"/>
          </a:xfrm>
          <a:prstGeom prst="rect">
            <a:avLst/>
          </a:prstGeom>
        </p:spPr>
        <p:txBody>
          <a:bodyPr vert="horz" lIns="121920" tIns="60960" rIns="121920" bIns="60960" numCol="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algn="ctr"/>
            <a:endParaRPr lang="en-US" sz="140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104" y="1448571"/>
            <a:ext cx="8776410" cy="499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2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Things Happen!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45175" y="2053366"/>
            <a:ext cx="9883080" cy="3551767"/>
          </a:xfrm>
        </p:spPr>
        <p:txBody>
          <a:bodyPr>
            <a:normAutofit/>
          </a:bodyPr>
          <a:lstStyle/>
          <a:p>
            <a:r>
              <a:rPr lang="en-US" dirty="0"/>
              <a:t>8am on Sunday 21</a:t>
            </a:r>
            <a:r>
              <a:rPr lang="en-US" baseline="30000" dirty="0"/>
              <a:t>st</a:t>
            </a:r>
            <a:r>
              <a:rPr lang="en-US" dirty="0"/>
              <a:t> August. 5 days before the start of the academic year, whilst building work was being carried out, an accidental fire started. </a:t>
            </a:r>
          </a:p>
          <a:p>
            <a:r>
              <a:rPr lang="en-US" dirty="0"/>
              <a:t>The entire site was engulfed with </a:t>
            </a:r>
            <a:r>
              <a:rPr lang="en-US" b="1" u="sng" dirty="0"/>
              <a:t>all</a:t>
            </a:r>
            <a:r>
              <a:rPr lang="en-US" dirty="0"/>
              <a:t> onsite infrastructure and backups destroyed.</a:t>
            </a:r>
          </a:p>
          <a:p>
            <a:r>
              <a:rPr lang="en-US" dirty="0"/>
              <a:t>A community centric Academy, with 400 students who had no school to come back to.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61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014743" y="1722448"/>
            <a:ext cx="6240693" cy="768085"/>
          </a:xfrm>
        </p:spPr>
        <p:txBody>
          <a:bodyPr numCol="1"/>
          <a:lstStyle/>
          <a:p>
            <a:r>
              <a:rPr lang="en-US" dirty="0"/>
              <a:t>The Aftermath</a:t>
            </a:r>
            <a:br>
              <a:rPr lang="en-US" sz="2667" dirty="0"/>
            </a:br>
            <a:endParaRPr lang="en-US" sz="2400" dirty="0"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>
          <a:xfrm>
            <a:off x="2" y="6130565"/>
            <a:ext cx="12191996" cy="727432"/>
          </a:xfrm>
          <a:prstGeom prst="rect">
            <a:avLst/>
          </a:prstGeom>
        </p:spPr>
        <p:txBody>
          <a:bodyPr vert="horz" lIns="121920" tIns="60960" rIns="121920" bIns="60960" numCol="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algn="ctr"/>
            <a:endParaRPr lang="en-US" sz="1400"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85" y="2869511"/>
            <a:ext cx="11420212" cy="26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4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Left of My Server Room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722" y="1154214"/>
            <a:ext cx="4104639" cy="54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99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 recovered data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81820" y="1951766"/>
            <a:ext cx="8447616" cy="355176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Critical data was restored within 2 hours (Domain Controller &amp; SIMS).</a:t>
            </a:r>
          </a:p>
          <a:p>
            <a:r>
              <a:rPr lang="en-US" dirty="0"/>
              <a:t>All data was restored in 8-10 hours.</a:t>
            </a:r>
          </a:p>
          <a:p>
            <a:r>
              <a:rPr lang="en-US" dirty="0"/>
              <a:t>Allowed us to begin the process of returning to some normality.</a:t>
            </a:r>
          </a:p>
          <a:p>
            <a:r>
              <a:rPr lang="en-US" dirty="0"/>
              <a:t>Got back up to operational capacity much sooner than expected.</a:t>
            </a:r>
          </a:p>
          <a:p>
            <a:r>
              <a:rPr lang="en-US" dirty="0"/>
              <a:t>Allowed me to worry about the 101 other jobs I needed to do!</a:t>
            </a:r>
          </a:p>
          <a:p>
            <a:r>
              <a:rPr lang="en-US" dirty="0"/>
              <a:t>In summary</a:t>
            </a:r>
            <a:r>
              <a:rPr lang="en-US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, I was able to recover 100% of my environment.</a:t>
            </a:r>
          </a:p>
        </p:txBody>
      </p:sp>
    </p:spTree>
    <p:extLst>
      <p:ext uri="{BB962C8B-B14F-4D97-AF65-F5344CB8AC3E}">
        <p14:creationId xmlns:p14="http://schemas.microsoft.com/office/powerpoint/2010/main" val="325937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19775" y="2053366"/>
            <a:ext cx="9603680" cy="3551767"/>
          </a:xfrm>
        </p:spPr>
        <p:txBody>
          <a:bodyPr/>
          <a:lstStyle/>
          <a:p>
            <a:r>
              <a:rPr lang="en-US" dirty="0"/>
              <a:t>Spent the entire first day on the phone to suppliers &amp; members of MAT &amp; school SLT</a:t>
            </a:r>
          </a:p>
          <a:p>
            <a:r>
              <a:rPr lang="en-US" dirty="0"/>
              <a:t>Purchase new laptops for staff, projectors for temporary accommodation.</a:t>
            </a:r>
          </a:p>
          <a:p>
            <a:r>
              <a:rPr lang="en-US" dirty="0"/>
              <a:t>Phones diverted and new system installed.</a:t>
            </a:r>
          </a:p>
          <a:p>
            <a:r>
              <a:rPr lang="en-US" dirty="0"/>
              <a:t>Speaking with loss adjustors and insurance companies regarding new equipment.</a:t>
            </a:r>
          </a:p>
        </p:txBody>
      </p:sp>
    </p:spTree>
    <p:extLst>
      <p:ext uri="{BB962C8B-B14F-4D97-AF65-F5344CB8AC3E}">
        <p14:creationId xmlns:p14="http://schemas.microsoft.com/office/powerpoint/2010/main" val="137542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Advice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45174" y="2396266"/>
            <a:ext cx="10001699" cy="3551767"/>
          </a:xfrm>
        </p:spPr>
        <p:txBody>
          <a:bodyPr/>
          <a:lstStyle/>
          <a:p>
            <a:r>
              <a:rPr lang="en-US" dirty="0"/>
              <a:t>Ensure that a list of suppliers, with what service they provide, contact numbers, account managers etc. is available at another location. Useful for Premises as well as ICT.</a:t>
            </a:r>
          </a:p>
          <a:p>
            <a:r>
              <a:rPr lang="en-US" dirty="0"/>
              <a:t>Complete list of all students and staff contact details at another location.</a:t>
            </a:r>
          </a:p>
          <a:p>
            <a:r>
              <a:rPr lang="en-US" dirty="0"/>
              <a:t>Full inventory.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2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School - </a:t>
            </a:r>
            <a:r>
              <a:rPr lang="en-GB" dirty="0" err="1"/>
              <a:t>Portacabins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55" y="1144827"/>
            <a:ext cx="7620000" cy="5714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4827"/>
            <a:ext cx="3967611" cy="29757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73240"/>
            <a:ext cx="3967611" cy="29757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53462" y="1858976"/>
            <a:ext cx="5713173" cy="428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83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7071"/>
            <a:ext cx="12192000" cy="72150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School – Summer 2018</a:t>
            </a:r>
          </a:p>
        </p:txBody>
      </p:sp>
    </p:spTree>
    <p:extLst>
      <p:ext uri="{BB962C8B-B14F-4D97-AF65-F5344CB8AC3E}">
        <p14:creationId xmlns:p14="http://schemas.microsoft.com/office/powerpoint/2010/main" val="3043373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9456" y="2950472"/>
            <a:ext cx="6720747" cy="864096"/>
          </a:xfrm>
        </p:spPr>
        <p:txBody>
          <a:bodyPr/>
          <a:lstStyle/>
          <a:p>
            <a:r>
              <a:rPr lang="en-US" sz="3733" dirty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606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54331D10AA6F4D96620C0795DEEA58" ma:contentTypeVersion="2" ma:contentTypeDescription="Create a new document." ma:contentTypeScope="" ma:versionID="65065716364ea768594bc4ccf8493359">
  <xsd:schema xmlns:xsd="http://www.w3.org/2001/XMLSchema" xmlns:xs="http://www.w3.org/2001/XMLSchema" xmlns:p="http://schemas.microsoft.com/office/2006/metadata/properties" xmlns:ns2="950545ce-8360-4858-a331-426dc9768b97" targetNamespace="http://schemas.microsoft.com/office/2006/metadata/properties" ma:root="true" ma:fieldsID="5fcd87b1269f6bed2fbffe5be1d544dd" ns2:_="">
    <xsd:import namespace="950545ce-8360-4858-a331-426dc9768b9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545ce-8360-4858-a331-426dc9768b9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EC33205-17E6-45A4-8EAD-13904FEFDB8C}"/>
</file>

<file path=customXml/itemProps2.xml><?xml version="1.0" encoding="utf-8"?>
<ds:datastoreItem xmlns:ds="http://schemas.openxmlformats.org/officeDocument/2006/customXml" ds:itemID="{1DF268B8-5412-46B3-A1E0-ACE2CF772114}"/>
</file>

<file path=customXml/itemProps3.xml><?xml version="1.0" encoding="utf-8"?>
<ds:datastoreItem xmlns:ds="http://schemas.openxmlformats.org/officeDocument/2006/customXml" ds:itemID="{2B9EC4DA-369B-4495-9E58-7F80C5E44AB3}"/>
</file>

<file path=docProps/app.xml><?xml version="1.0" encoding="utf-8"?>
<Properties xmlns="http://schemas.openxmlformats.org/officeDocument/2006/extended-properties" xmlns:vt="http://schemas.openxmlformats.org/officeDocument/2006/docPropsVTypes">
  <TotalTime>2065</TotalTime>
  <Words>1022</Words>
  <Application>Microsoft Office PowerPoint</Application>
  <PresentationFormat>Widescreen</PresentationFormat>
  <Paragraphs>138</Paragraphs>
  <Slides>25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Roboto</vt:lpstr>
      <vt:lpstr>Roboto Light</vt:lpstr>
      <vt:lpstr>Office Theme</vt:lpstr>
      <vt:lpstr>Importance of Backup &amp; Disaster Recovery</vt:lpstr>
      <vt:lpstr>Background</vt:lpstr>
      <vt:lpstr>Challenges of Backup &amp; Disaster Recovery  </vt:lpstr>
      <vt:lpstr>Data is Exploding</vt:lpstr>
      <vt:lpstr>Ransomware &amp; Cyber Threats</vt:lpstr>
      <vt:lpstr>Compliance</vt:lpstr>
      <vt:lpstr>Challenges with traditional approaches to Backup &amp;DR </vt:lpstr>
      <vt:lpstr>Addressing The Challenges</vt:lpstr>
      <vt:lpstr>Choosing the right technology?</vt:lpstr>
      <vt:lpstr>Choosing the Service Provider? </vt:lpstr>
      <vt:lpstr>Questions To Ask Your Service Provider </vt:lpstr>
      <vt:lpstr>Real life Backup and DR  </vt:lpstr>
      <vt:lpstr>A True Recovery</vt:lpstr>
      <vt:lpstr>Challenges Faced With Previous Backup Technology</vt:lpstr>
      <vt:lpstr>Advantages of moving to cloud </vt:lpstr>
      <vt:lpstr>The Disaster </vt:lpstr>
      <vt:lpstr>Bad Things Happen!</vt:lpstr>
      <vt:lpstr>The Aftermath </vt:lpstr>
      <vt:lpstr>What Was Left of My Server Room</vt:lpstr>
      <vt:lpstr>How I recovered data </vt:lpstr>
      <vt:lpstr>Next steps </vt:lpstr>
      <vt:lpstr>Advice </vt:lpstr>
      <vt:lpstr>Current School - Portacabins</vt:lpstr>
      <vt:lpstr>New School – Summer 2018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Choosing a backup and DR service</dc:title>
  <dc:creator>Nathan Wilson</dc:creator>
  <cp:lastModifiedBy>Nathan Wilson</cp:lastModifiedBy>
  <cp:revision>80</cp:revision>
  <dcterms:created xsi:type="dcterms:W3CDTF">2017-05-24T14:19:33Z</dcterms:created>
  <dcterms:modified xsi:type="dcterms:W3CDTF">2017-05-31T22:18:20Z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0x0101008054331D10AA6F4D96620C0795DEEA58</vt:lpwstr>
  </property>
</Properties>
</file>