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5.xml" ContentType="application/vnd.openxmlformats-officedocument.presentationml.notesSlide+xml"/>
  <Override PartName="/ppt/slideLayouts/slideLayout10.xml" ContentType="application/vnd.openxmlformats-officedocument.presentationml.slideLayout+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Layouts/slideLayout4.xml" ContentType="application/vnd.openxmlformats-officedocument.presentationml.slideLayou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8.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8.xml" ContentType="application/vnd.openxmlformats-officedocument.presentationml.slideLayout+xml"/>
  <Override PartName="/ppt/notesSlides/notesSlide23.xml" ContentType="application/vnd.openxmlformats-officedocument.presentationml.notesSlide+xml"/>
  <Override PartName="/ppt/slideLayouts/slideLayout7.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9"/>
  </p:notesMasterIdLst>
  <p:sldIdLst>
    <p:sldId id="256" r:id="rId2"/>
    <p:sldId id="269" r:id="rId3"/>
    <p:sldId id="267" r:id="rId4"/>
    <p:sldId id="286" r:id="rId5"/>
    <p:sldId id="270" r:id="rId6"/>
    <p:sldId id="287" r:id="rId7"/>
    <p:sldId id="289" r:id="rId8"/>
    <p:sldId id="290" r:id="rId9"/>
    <p:sldId id="264" r:id="rId10"/>
    <p:sldId id="288" r:id="rId11"/>
    <p:sldId id="268" r:id="rId12"/>
    <p:sldId id="266" r:id="rId13"/>
    <p:sldId id="275" r:id="rId14"/>
    <p:sldId id="276" r:id="rId15"/>
    <p:sldId id="271" r:id="rId16"/>
    <p:sldId id="274" r:id="rId17"/>
    <p:sldId id="272" r:id="rId18"/>
    <p:sldId id="273" r:id="rId19"/>
    <p:sldId id="277" r:id="rId20"/>
    <p:sldId id="258" r:id="rId21"/>
    <p:sldId id="280" r:id="rId22"/>
    <p:sldId id="281" r:id="rId23"/>
    <p:sldId id="282" r:id="rId24"/>
    <p:sldId id="283" r:id="rId25"/>
    <p:sldId id="284" r:id="rId26"/>
    <p:sldId id="278" r:id="rId27"/>
    <p:sldId id="279"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48"/>
    <p:restoredTop sz="81935"/>
  </p:normalViewPr>
  <p:slideViewPr>
    <p:cSldViewPr snapToGrid="0">
      <p:cViewPr varScale="1">
        <p:scale>
          <a:sx n="97" d="100"/>
          <a:sy n="97" d="100"/>
        </p:scale>
        <p:origin x="224"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3" Type="http://schemas.openxmlformats.org/officeDocument/2006/relationships/slide" Target="slides/slide12.xml"/><Relationship Id="rId18" Type="http://schemas.openxmlformats.org/officeDocument/2006/relationships/slide" Target="slides/slide17.xml"/><Relationship Id="rId21" Type="http://schemas.openxmlformats.org/officeDocument/2006/relationships/slide" Target="slides/slide20.xml"/><Relationship Id="rId3" Type="http://schemas.openxmlformats.org/officeDocument/2006/relationships/slide" Target="slides/slide2.xml"/><Relationship Id="rId34" Type="http://schemas.openxmlformats.org/officeDocument/2006/relationships/customXml" Target="../customXml/item1.xml"/><Relationship Id="rId25" Type="http://schemas.openxmlformats.org/officeDocument/2006/relationships/slide" Target="slides/slide24.xml"/><Relationship Id="rId7" Type="http://schemas.openxmlformats.org/officeDocument/2006/relationships/slide" Target="slides/slide6.xml"/><Relationship Id="rId33"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20" Type="http://schemas.openxmlformats.org/officeDocument/2006/relationships/slide" Target="slides/slide19.xml"/><Relationship Id="rId29"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4" Type="http://schemas.openxmlformats.org/officeDocument/2006/relationships/slide" Target="slides/slide23.xml"/><Relationship Id="rId1" Type="http://schemas.openxmlformats.org/officeDocument/2006/relationships/slideMaster" Target="slideMasters/slideMaster1.xml"/><Relationship Id="rId32" Type="http://schemas.openxmlformats.org/officeDocument/2006/relationships/theme" Target="theme/theme1.xml"/><Relationship Id="rId6" Type="http://schemas.openxmlformats.org/officeDocument/2006/relationships/slide" Target="slides/slide5.xml"/><Relationship Id="rId11" Type="http://schemas.openxmlformats.org/officeDocument/2006/relationships/slide" Target="slides/slide10.xml"/><Relationship Id="rId23" Type="http://schemas.openxmlformats.org/officeDocument/2006/relationships/slide" Target="slides/slide22.xml"/><Relationship Id="rId28" Type="http://schemas.openxmlformats.org/officeDocument/2006/relationships/slide" Target="slides/slide27.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customXml" Target="../customXml/item3.xml"/><Relationship Id="rId3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22" Type="http://schemas.openxmlformats.org/officeDocument/2006/relationships/slide" Target="slides/slide21.xml"/><Relationship Id="rId27" Type="http://schemas.openxmlformats.org/officeDocument/2006/relationships/slide" Target="slides/slide26.xml"/><Relationship Id="rId4" Type="http://schemas.openxmlformats.org/officeDocument/2006/relationships/slide" Target="slides/slide3.xml"/><Relationship Id="rId30" Type="http://schemas.openxmlformats.org/officeDocument/2006/relationships/presProps" Target="presProps.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customXml" Target="../customXml/item2.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p:txBody>
      </p:sp>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7343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a:p>
            <a:pPr lvl="0" rtl="0">
              <a:spcBef>
                <a:spcPts val="0"/>
              </a:spcBef>
              <a:buNone/>
            </a:pPr>
            <a:endParaRPr/>
          </a:p>
          <a:p>
            <a:pPr lvl="0">
              <a:spcBef>
                <a:spcPts val="0"/>
              </a:spcBef>
              <a:buNone/>
            </a:pPr>
            <a:endParaRPr/>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3659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a:p>
            <a:pPr lvl="0" rtl="0">
              <a:spcBef>
                <a:spcPts val="0"/>
              </a:spcBef>
              <a:buNone/>
            </a:pPr>
            <a:endParaRPr/>
          </a:p>
          <a:p>
            <a:pPr lvl="0">
              <a:spcBef>
                <a:spcPts val="0"/>
              </a:spcBef>
              <a:buNone/>
            </a:pPr>
            <a:endParaRPr/>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0631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Forces clients to use HTTPS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Protects against MITM attacks which request HTTP connections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Not an issue for filters that distribute the MITM self-signed CA</a:t>
            </a: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75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Forces clients to use HTTPS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Protects against MITM attacks which request HTTP connections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Not an issue for filters that distribute the MITM self-signed CA</a:t>
            </a: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2852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Forces clients to use HTTPS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Protects against MITM attacks which request HTTP connections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Not an issue for filters that distribute the MITM self-signed CA</a:t>
            </a: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411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Forces clients to use HTTPS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Protects against MITM attacks which request HTTP connections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Not an issue for filters that distribute the MITM self-signed CA</a:t>
            </a: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5677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GB" dirty="0" smtClean="0">
                <a:solidFill>
                  <a:srgbClr val="0084CB"/>
                </a:solidFill>
                <a:latin typeface="Helvetica Neue"/>
                <a:ea typeface="Helvetica Neue"/>
                <a:cs typeface="Helvetica Neue"/>
                <a:sym typeface="Helvetica Neue"/>
              </a:rPr>
              <a:t>Allows multiple certificates on same IP and port </a:t>
            </a:r>
            <a:r>
              <a:rPr lang="mr-IN" dirty="0" smtClean="0">
                <a:solidFill>
                  <a:srgbClr val="0084CB"/>
                </a:solidFill>
                <a:latin typeface="Helvetica Neue"/>
                <a:ea typeface="Helvetica Neue"/>
                <a:cs typeface="Helvetica Neue"/>
                <a:sym typeface="Helvetica Neue"/>
              </a:rPr>
              <a:t>–</a:t>
            </a:r>
            <a:r>
              <a:rPr lang="en-GB" dirty="0" smtClean="0">
                <a:solidFill>
                  <a:srgbClr val="0084CB"/>
                </a:solidFill>
                <a:latin typeface="Helvetica Neue"/>
                <a:ea typeface="Helvetica Neue"/>
                <a:cs typeface="Helvetica Neue"/>
                <a:sym typeface="Helvetica Neue"/>
              </a:rPr>
              <a:t> connection can present different certificates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Used for policy generation in filters</a:t>
            </a:r>
            <a:endParaRPr lang="en-GB" dirty="0" smtClean="0">
              <a:solidFill>
                <a:srgbClr val="0084CB"/>
              </a:solidFill>
              <a:latin typeface="Helvetica Neue"/>
              <a:ea typeface="Helvetica Neue"/>
              <a:cs typeface="Helvetica Neue"/>
            </a:endParaRP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Sites that don’t use SNI (presumably dedicated IPs) </a:t>
            </a:r>
            <a:r>
              <a:rPr lang="mr-IN" dirty="0" smtClean="0">
                <a:solidFill>
                  <a:srgbClr val="0084CB"/>
                </a:solidFill>
                <a:latin typeface="Helvetica Neue"/>
                <a:ea typeface="Helvetica Neue"/>
                <a:cs typeface="Helvetica Neue"/>
                <a:sym typeface="Helvetica Neue"/>
              </a:rPr>
              <a:t>–</a:t>
            </a:r>
            <a:r>
              <a:rPr lang="en-GB" dirty="0" smtClean="0">
                <a:solidFill>
                  <a:srgbClr val="0084CB"/>
                </a:solidFill>
                <a:latin typeface="Helvetica Neue"/>
                <a:ea typeface="Helvetica Neue"/>
                <a:cs typeface="Helvetica Neue"/>
                <a:sym typeface="Helvetica Neue"/>
              </a:rPr>
              <a:t> Gmail</a:t>
            </a:r>
            <a:r>
              <a:rPr lang="mr-IN" dirty="0" smtClean="0">
                <a:solidFill>
                  <a:srgbClr val="0084CB"/>
                </a:solidFill>
                <a:latin typeface="Helvetica Neue"/>
                <a:ea typeface="Helvetica Neue"/>
                <a:cs typeface="Helvetica Neue"/>
                <a:sym typeface="Helvetica Neue"/>
              </a:rPr>
              <a:t>…</a:t>
            </a:r>
            <a:endParaRPr lang="mr-IN" dirty="0" smtClean="0">
              <a:solidFill>
                <a:srgbClr val="0084CB"/>
              </a:solidFill>
              <a:latin typeface="Helvetica Neue"/>
              <a:ea typeface="Helvetica Neue"/>
              <a:cs typeface="Helvetica Neue"/>
            </a:endParaRPr>
          </a:p>
          <a:p>
            <a:endParaRPr lang="mr-IN" dirty="0" smtClean="0">
              <a:solidFill>
                <a:srgbClr val="0084CB"/>
              </a:solidFill>
              <a:latin typeface="Helvetica Neue"/>
              <a:ea typeface="Helvetica Neue"/>
              <a:cs typeface="Helvetica Neue"/>
            </a:endParaRPr>
          </a:p>
          <a:p>
            <a:endParaRPr lang="en-US" dirty="0" smtClean="0">
              <a:solidFill>
                <a:srgbClr val="0084CB"/>
              </a:solidFill>
              <a:latin typeface="Helvetica Neue"/>
              <a:ea typeface="Helvetica Neue"/>
              <a:cs typeface="Helvetica Neue"/>
            </a:endParaRPr>
          </a:p>
          <a:p>
            <a:r>
              <a:rPr lang="en-US" dirty="0" smtClean="0">
                <a:solidFill>
                  <a:srgbClr val="0084CB"/>
                </a:solidFill>
                <a:latin typeface="Helvetica Neue"/>
                <a:ea typeface="Helvetica Neue"/>
                <a:cs typeface="Helvetica Neue"/>
              </a:rPr>
              <a:t>Options</a:t>
            </a:r>
          </a:p>
          <a:p>
            <a:r>
              <a:rPr lang="en-US" dirty="0" smtClean="0">
                <a:solidFill>
                  <a:srgbClr val="0084CB"/>
                </a:solidFill>
                <a:latin typeface="Helvetica Neue"/>
                <a:ea typeface="Helvetica Neue"/>
                <a:cs typeface="Helvetica Neue"/>
              </a:rPr>
              <a:t>Block HTTPS with no SNI header </a:t>
            </a:r>
            <a:r>
              <a:rPr lang="mr-IN" dirty="0" smtClean="0">
                <a:solidFill>
                  <a:srgbClr val="0084CB"/>
                </a:solidFill>
                <a:latin typeface="Helvetica Neue"/>
                <a:ea typeface="Helvetica Neue"/>
                <a:cs typeface="Helvetica Neue"/>
              </a:rPr>
              <a:t>–</a:t>
            </a:r>
            <a:r>
              <a:rPr lang="en-US" dirty="0" smtClean="0">
                <a:solidFill>
                  <a:srgbClr val="0084CB"/>
                </a:solidFill>
                <a:latin typeface="Helvetica Neue"/>
                <a:ea typeface="Helvetica Neue"/>
                <a:cs typeface="Helvetica Neue"/>
              </a:rPr>
              <a:t> might be an issue for some applications, Dropbox</a:t>
            </a:r>
          </a:p>
          <a:p>
            <a:r>
              <a:rPr lang="en-US" dirty="0" smtClean="0">
                <a:solidFill>
                  <a:srgbClr val="0084CB"/>
                </a:solidFill>
                <a:latin typeface="Helvetica Neue"/>
                <a:ea typeface="Helvetica Neue"/>
                <a:cs typeface="Helvetica Neue"/>
              </a:rPr>
              <a:t>Monitor valid IPs with no SNI header </a:t>
            </a:r>
            <a:r>
              <a:rPr lang="mr-IN" dirty="0" smtClean="0">
                <a:solidFill>
                  <a:srgbClr val="0084CB"/>
                </a:solidFill>
                <a:latin typeface="Helvetica Neue"/>
                <a:ea typeface="Helvetica Neue"/>
                <a:cs typeface="Helvetica Neue"/>
              </a:rPr>
              <a:t>–</a:t>
            </a:r>
            <a:r>
              <a:rPr lang="en-US" dirty="0" smtClean="0">
                <a:solidFill>
                  <a:srgbClr val="0084CB"/>
                </a:solidFill>
                <a:latin typeface="Helvetica Neue"/>
                <a:ea typeface="Helvetica Neue"/>
                <a:cs typeface="Helvetica Neue"/>
              </a:rPr>
              <a:t> again, list Dropbox IPs as valid</a:t>
            </a:r>
          </a:p>
          <a:p>
            <a:r>
              <a:rPr lang="en-US" dirty="0" smtClean="0">
                <a:solidFill>
                  <a:srgbClr val="0084CB"/>
                </a:solidFill>
                <a:latin typeface="Helvetica Neue"/>
                <a:ea typeface="Helvetica Neue"/>
                <a:cs typeface="Helvetica Neue"/>
              </a:rPr>
              <a:t>Grab the domain from the certificate</a:t>
            </a:r>
          </a:p>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5134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r>
              <a:rPr lang="en-GB" dirty="0" smtClean="0">
                <a:solidFill>
                  <a:srgbClr val="0084CB"/>
                </a:solidFill>
                <a:latin typeface="Helvetica Neue"/>
                <a:ea typeface="Helvetica Neue"/>
                <a:cs typeface="Helvetica Neue"/>
                <a:sym typeface="Helvetica Neue"/>
              </a:rPr>
              <a:t>Allows multiple certificates on same IP and port </a:t>
            </a:r>
            <a:r>
              <a:rPr lang="mr-IN" dirty="0" smtClean="0">
                <a:solidFill>
                  <a:srgbClr val="0084CB"/>
                </a:solidFill>
                <a:latin typeface="Helvetica Neue"/>
                <a:ea typeface="Helvetica Neue"/>
                <a:cs typeface="Helvetica Neue"/>
                <a:sym typeface="Helvetica Neue"/>
              </a:rPr>
              <a:t>–</a:t>
            </a:r>
            <a:r>
              <a:rPr lang="en-GB" dirty="0" smtClean="0">
                <a:solidFill>
                  <a:srgbClr val="0084CB"/>
                </a:solidFill>
                <a:latin typeface="Helvetica Neue"/>
                <a:ea typeface="Helvetica Neue"/>
                <a:cs typeface="Helvetica Neue"/>
                <a:sym typeface="Helvetica Neue"/>
              </a:rPr>
              <a:t> connection can present different certificates</a:t>
            </a: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Used for policy generation in filters</a:t>
            </a:r>
            <a:endParaRPr lang="en-GB" dirty="0" smtClean="0">
              <a:solidFill>
                <a:srgbClr val="0084CB"/>
              </a:solidFill>
              <a:latin typeface="Helvetica Neue"/>
              <a:ea typeface="Helvetica Neue"/>
              <a:cs typeface="Helvetica Neue"/>
            </a:endParaRPr>
          </a:p>
          <a:p>
            <a:pPr lvl="0">
              <a:spcBef>
                <a:spcPts val="0"/>
              </a:spcBef>
              <a:buNone/>
            </a:pPr>
            <a:endParaRPr lang="en-GB" dirty="0" smtClean="0">
              <a:solidFill>
                <a:srgbClr val="0084CB"/>
              </a:solidFill>
              <a:latin typeface="Helvetica Neue"/>
              <a:ea typeface="Helvetica Neue"/>
              <a:cs typeface="Helvetica Neue"/>
              <a:sym typeface="Helvetica Neue"/>
            </a:endParaRPr>
          </a:p>
          <a:p>
            <a:pPr lvl="0">
              <a:spcBef>
                <a:spcPts val="0"/>
              </a:spcBef>
              <a:buNone/>
            </a:pPr>
            <a:r>
              <a:rPr lang="en-GB" dirty="0" smtClean="0">
                <a:solidFill>
                  <a:srgbClr val="0084CB"/>
                </a:solidFill>
                <a:latin typeface="Helvetica Neue"/>
                <a:ea typeface="Helvetica Neue"/>
                <a:cs typeface="Helvetica Neue"/>
                <a:sym typeface="Helvetica Neue"/>
              </a:rPr>
              <a:t>Sites that don’t use SNI (presumably dedicated IPs) </a:t>
            </a:r>
            <a:r>
              <a:rPr lang="mr-IN" dirty="0" smtClean="0">
                <a:solidFill>
                  <a:srgbClr val="0084CB"/>
                </a:solidFill>
                <a:latin typeface="Helvetica Neue"/>
                <a:ea typeface="Helvetica Neue"/>
                <a:cs typeface="Helvetica Neue"/>
                <a:sym typeface="Helvetica Neue"/>
              </a:rPr>
              <a:t>–</a:t>
            </a:r>
            <a:r>
              <a:rPr lang="en-GB" dirty="0" smtClean="0">
                <a:solidFill>
                  <a:srgbClr val="0084CB"/>
                </a:solidFill>
                <a:latin typeface="Helvetica Neue"/>
                <a:ea typeface="Helvetica Neue"/>
                <a:cs typeface="Helvetica Neue"/>
                <a:sym typeface="Helvetica Neue"/>
              </a:rPr>
              <a:t> Gmail</a:t>
            </a:r>
            <a:r>
              <a:rPr lang="mr-IN" dirty="0" smtClean="0">
                <a:solidFill>
                  <a:srgbClr val="0084CB"/>
                </a:solidFill>
                <a:latin typeface="Helvetica Neue"/>
                <a:ea typeface="Helvetica Neue"/>
                <a:cs typeface="Helvetica Neue"/>
                <a:sym typeface="Helvetica Neue"/>
              </a:rPr>
              <a:t>…</a:t>
            </a:r>
            <a:endParaRPr lang="mr-IN" dirty="0" smtClean="0">
              <a:solidFill>
                <a:srgbClr val="0084CB"/>
              </a:solidFill>
              <a:latin typeface="Helvetica Neue"/>
              <a:ea typeface="Helvetica Neue"/>
              <a:cs typeface="Helvetica Neue"/>
            </a:endParaRPr>
          </a:p>
          <a:p>
            <a:endParaRPr lang="en-US" dirty="0" smtClean="0">
              <a:solidFill>
                <a:srgbClr val="0084CB"/>
              </a:solidFill>
              <a:latin typeface="Helvetica Neue"/>
              <a:ea typeface="Helvetica Neue"/>
              <a:cs typeface="Helvetica Neue"/>
            </a:endParaRPr>
          </a:p>
          <a:p>
            <a:r>
              <a:rPr lang="en-US" dirty="0" smtClean="0">
                <a:solidFill>
                  <a:srgbClr val="0084CB"/>
                </a:solidFill>
                <a:latin typeface="Helvetica Neue"/>
                <a:ea typeface="Helvetica Neue"/>
                <a:cs typeface="Helvetica Neue"/>
              </a:rPr>
              <a:t>Options</a:t>
            </a:r>
          </a:p>
          <a:p>
            <a:r>
              <a:rPr lang="en-US" dirty="0" smtClean="0">
                <a:solidFill>
                  <a:srgbClr val="0084CB"/>
                </a:solidFill>
                <a:latin typeface="Helvetica Neue"/>
                <a:ea typeface="Helvetica Neue"/>
                <a:cs typeface="Helvetica Neue"/>
              </a:rPr>
              <a:t>Block HTTPS with no SNI header </a:t>
            </a:r>
            <a:r>
              <a:rPr lang="mr-IN" dirty="0" smtClean="0">
                <a:solidFill>
                  <a:srgbClr val="0084CB"/>
                </a:solidFill>
                <a:latin typeface="Helvetica Neue"/>
                <a:ea typeface="Helvetica Neue"/>
                <a:cs typeface="Helvetica Neue"/>
              </a:rPr>
              <a:t>–</a:t>
            </a:r>
            <a:r>
              <a:rPr lang="en-US" dirty="0" smtClean="0">
                <a:solidFill>
                  <a:srgbClr val="0084CB"/>
                </a:solidFill>
                <a:latin typeface="Helvetica Neue"/>
                <a:ea typeface="Helvetica Neue"/>
                <a:cs typeface="Helvetica Neue"/>
              </a:rPr>
              <a:t> might be an issue for some applications, Dropbox</a:t>
            </a:r>
          </a:p>
          <a:p>
            <a:r>
              <a:rPr lang="en-US" dirty="0" smtClean="0">
                <a:solidFill>
                  <a:srgbClr val="0084CB"/>
                </a:solidFill>
                <a:latin typeface="Helvetica Neue"/>
                <a:ea typeface="Helvetica Neue"/>
                <a:cs typeface="Helvetica Neue"/>
              </a:rPr>
              <a:t>Monitor valid IPs with no SNI header </a:t>
            </a:r>
            <a:r>
              <a:rPr lang="mr-IN" dirty="0" smtClean="0">
                <a:solidFill>
                  <a:srgbClr val="0084CB"/>
                </a:solidFill>
                <a:latin typeface="Helvetica Neue"/>
                <a:ea typeface="Helvetica Neue"/>
                <a:cs typeface="Helvetica Neue"/>
              </a:rPr>
              <a:t>–</a:t>
            </a:r>
            <a:r>
              <a:rPr lang="en-US" dirty="0" smtClean="0">
                <a:solidFill>
                  <a:srgbClr val="0084CB"/>
                </a:solidFill>
                <a:latin typeface="Helvetica Neue"/>
                <a:ea typeface="Helvetica Neue"/>
                <a:cs typeface="Helvetica Neue"/>
              </a:rPr>
              <a:t> again, list Dropbox IPs as valid</a:t>
            </a:r>
          </a:p>
          <a:p>
            <a:r>
              <a:rPr lang="en-US" dirty="0" smtClean="0">
                <a:solidFill>
                  <a:srgbClr val="0084CB"/>
                </a:solidFill>
                <a:latin typeface="Helvetica Neue"/>
                <a:ea typeface="Helvetica Neue"/>
                <a:cs typeface="Helvetica Neue"/>
              </a:rPr>
              <a:t>Grab the domain from the certificate</a:t>
            </a:r>
          </a:p>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rtl="0">
              <a:spcBef>
                <a:spcPts val="0"/>
              </a:spcBef>
              <a:buNone/>
            </a:pPr>
            <a:endParaRPr dirty="0"/>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6415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dirty="0">
              <a:latin typeface="Helvetica Neue"/>
              <a:ea typeface="Helvetica Neue"/>
              <a:cs typeface="Helvetica Neue"/>
              <a:sym typeface="Helvetica Neue"/>
            </a:endParaRPr>
          </a:p>
          <a:p>
            <a:pPr lvl="0" rtl="0">
              <a:spcBef>
                <a:spcPts val="0"/>
              </a:spcBef>
              <a:buNone/>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solidFill>
                  <a:srgbClr val="0084CB"/>
                </a:solidFill>
                <a:latin typeface="Helvetica Neue"/>
                <a:ea typeface="Helvetica Neue"/>
                <a:cs typeface="Helvetica Neue"/>
                <a:sym typeface="Helvetica Neue"/>
              </a:rPr>
              <a:t>Not expected to make a difference to MITM</a:t>
            </a:r>
          </a:p>
          <a:p>
            <a:pPr lvl="0">
              <a:spcBef>
                <a:spcPts val="0"/>
              </a:spcBef>
              <a:buNone/>
            </a:pPr>
            <a:endParaRPr dirty="0"/>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7439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a:p>
            <a:pPr lvl="0" rtl="0">
              <a:spcBef>
                <a:spcPts val="0"/>
              </a:spcBef>
              <a:buNone/>
            </a:pPr>
            <a:endParaRPr/>
          </a:p>
          <a:p>
            <a:pPr lvl="0">
              <a:spcBef>
                <a:spcPts val="0"/>
              </a:spcBef>
              <a:buNone/>
            </a:pPr>
            <a:endParaRPr/>
          </a:p>
        </p:txBody>
      </p:sp>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147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8" name="Shape 21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79129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8" name="Shape 21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9005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dirty="0">
              <a:solidFill>
                <a:schemeClr val="dk1"/>
              </a:solidFill>
              <a:latin typeface="Calibri"/>
              <a:ea typeface="Calibri"/>
              <a:cs typeface="Calibri"/>
              <a:sym typeface="Calibri"/>
            </a:endParaRPr>
          </a:p>
        </p:txBody>
      </p:sp>
      <p:sp>
        <p:nvSpPr>
          <p:cNvPr id="94" name="Shape 9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909698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53" name="Shape 15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691695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8" name="Shape 7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092988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Shape 11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5" name="Shape 115"/>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a:p>
        </p:txBody>
      </p:sp>
      <p:sp>
        <p:nvSpPr>
          <p:cNvPr id="116" name="Shape 116"/>
          <p:cNvSpPr txBox="1">
            <a:spLocks noGrp="1"/>
          </p:cNvSpPr>
          <p:nvPr>
            <p:ph type="sldNum" idx="12"/>
          </p:nvPr>
        </p:nvSpPr>
        <p:spPr>
          <a:xfrm>
            <a:off x="3884612" y="8685213"/>
            <a:ext cx="2971799"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GB"/>
              <a:t>18</a:t>
            </a:fld>
            <a:endParaRPr lang="en-GB"/>
          </a:p>
        </p:txBody>
      </p:sp>
    </p:spTree>
    <p:extLst>
      <p:ext uri="{BB962C8B-B14F-4D97-AF65-F5344CB8AC3E}">
        <p14:creationId xmlns:p14="http://schemas.microsoft.com/office/powerpoint/2010/main" val="1085838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8" name="Shape 21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8221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p:txBody>
      </p:sp>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55" name="Shape 25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118347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55" name="Shape 25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04616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55" name="Shape 25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04942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Shape 254"/>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55" name="Shape 25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158209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400" cy="4114800"/>
          </a:xfrm>
          <a:prstGeom prst="rect">
            <a:avLst/>
          </a:prstGeom>
          <a:noFill/>
          <a:ln>
            <a:noFill/>
          </a:ln>
        </p:spPr>
        <p:txBody>
          <a:bodyPr lIns="91425" tIns="91425" rIns="91425" bIns="91425" anchor="ctr" anchorCtr="0">
            <a:noAutofit/>
          </a:bodyPr>
          <a:lstStyle/>
          <a:p>
            <a:pPr marL="457200" lvl="0" indent="-228600" rtl="0">
              <a:spcBef>
                <a:spcPts val="0"/>
              </a:spcBef>
              <a:buFont typeface="Helvetica Neue"/>
              <a:buChar char="-"/>
            </a:pPr>
            <a:endParaRPr>
              <a:latin typeface="Helvetica Neue"/>
              <a:ea typeface="Helvetica Neue"/>
              <a:cs typeface="Helvetica Neue"/>
              <a:sym typeface="Helvetica Neue"/>
            </a:endParaRPr>
          </a:p>
        </p:txBody>
      </p:sp>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961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7484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7322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1"/>
        <p:cNvGrpSpPr/>
        <p:nvPr/>
      </p:nvGrpSpPr>
      <p:grpSpPr>
        <a:xfrm>
          <a:off x="0" y="0"/>
          <a:ext cx="0" cy="0"/>
          <a:chOff x="0" y="0"/>
          <a:chExt cx="0" cy="0"/>
        </a:xfrm>
      </p:grpSpPr>
      <p:sp>
        <p:nvSpPr>
          <p:cNvPr id="12" name="Shape 12"/>
          <p:cNvSpPr txBox="1">
            <a:spLocks noGrp="1"/>
          </p:cNvSpPr>
          <p:nvPr>
            <p:ph type="ctrTitle"/>
          </p:nvPr>
        </p:nvSpPr>
        <p:spPr>
          <a:xfrm>
            <a:off x="1524000" y="1122362"/>
            <a:ext cx="9144000" cy="2387600"/>
          </a:xfrm>
          <a:prstGeom prst="rect">
            <a:avLst/>
          </a:prstGeom>
          <a:noFill/>
          <a:ln>
            <a:noFill/>
          </a:ln>
        </p:spPr>
        <p:txBody>
          <a:bodyPr lIns="91425" tIns="91425" rIns="91425" bIns="91425" anchor="b" anchorCtr="0"/>
          <a:lstStyle>
            <a:lvl1pPr marL="0" marR="0" lvl="0" indent="0" algn="ctr"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 name="Shape 13"/>
          <p:cNvSpPr txBox="1">
            <a:spLocks noGrp="1"/>
          </p:cNvSpPr>
          <p:nvPr>
            <p:ph type="subTitle" idx="1"/>
          </p:nvPr>
        </p:nvSpPr>
        <p:spPr>
          <a:xfrm>
            <a:off x="1524000" y="3602037"/>
            <a:ext cx="9144000" cy="1655761"/>
          </a:xfrm>
          <a:prstGeom prst="rect">
            <a:avLst/>
          </a:prstGeom>
          <a:noFill/>
          <a:ln>
            <a:noFill/>
          </a:ln>
        </p:spPr>
        <p:txBody>
          <a:bodyPr lIns="91425" tIns="91425" rIns="91425" bIns="91425" anchor="t" anchorCtr="0"/>
          <a:lstStyle>
            <a:lvl1pPr marL="0" marR="0" lvl="0" indent="0" algn="ctr" rtl="0">
              <a:lnSpc>
                <a:spcPct val="90000"/>
              </a:lnSpc>
              <a:spcBef>
                <a:spcPts val="1000"/>
              </a:spcBef>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b="0" i="0" u="none" strike="noStrike" cap="none">
                <a:solidFill>
                  <a:srgbClr val="888888"/>
                </a:solidFill>
                <a:latin typeface="Calibri"/>
                <a:ea typeface="Calibri"/>
                <a:cs typeface="Calibri"/>
                <a:sym typeface="Calibri"/>
              </a:rPr>
              <a:t>‹#›</a:t>
            </a:fld>
            <a:endParaRPr lang="en-GB"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1" name="Shape 21"/>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831850" y="1709738"/>
            <a:ext cx="10515599" cy="2852737"/>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60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831850" y="4589462"/>
            <a:ext cx="10515599" cy="1500187"/>
          </a:xfrm>
          <a:prstGeom prst="rect">
            <a:avLst/>
          </a:prstGeom>
          <a:noFill/>
          <a:ln>
            <a:noFill/>
          </a:ln>
        </p:spPr>
        <p:txBody>
          <a:bodyPr lIns="91425" tIns="91425" rIns="91425" bIns="91425" anchor="t" anchorCtr="0"/>
          <a:lstStyle>
            <a:lvl1pPr marL="0" marR="0" lvl="0" indent="0" algn="l" rtl="0">
              <a:lnSpc>
                <a:spcPct val="90000"/>
              </a:lnSpc>
              <a:spcBef>
                <a:spcPts val="1000"/>
              </a:spcBef>
              <a:buClr>
                <a:srgbClr val="888888"/>
              </a:buClr>
              <a:buFont typeface="Arial"/>
              <a:buNone/>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buClr>
                <a:srgbClr val="888888"/>
              </a:buClr>
              <a:buFont typeface="Arial"/>
              <a:buNone/>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buClr>
                <a:srgbClr val="888888"/>
              </a:buClr>
              <a:buFont typeface="Arial"/>
              <a:buNone/>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Shape 26"/>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7" name="Shape 27"/>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838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body" idx="2"/>
          </p:nvPr>
        </p:nvSpPr>
        <p:spPr>
          <a:xfrm>
            <a:off x="6172200" y="1825625"/>
            <a:ext cx="5181600"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Shape 33"/>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4" name="Shape 34"/>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39787"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839787" y="1681163"/>
            <a:ext cx="51577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2"/>
          </p:nvPr>
        </p:nvSpPr>
        <p:spPr>
          <a:xfrm>
            <a:off x="839787" y="2505075"/>
            <a:ext cx="51577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body" idx="3"/>
          </p:nvPr>
        </p:nvSpPr>
        <p:spPr>
          <a:xfrm>
            <a:off x="6172200" y="1681163"/>
            <a:ext cx="5183187" cy="823912"/>
          </a:xfrm>
          <a:prstGeom prst="rect">
            <a:avLst/>
          </a:prstGeom>
          <a:noFill/>
          <a:ln>
            <a:noFill/>
          </a:ln>
        </p:spPr>
        <p:txBody>
          <a:bodyPr lIns="91425" tIns="91425" rIns="91425" bIns="91425" anchor="b" anchorCtr="0"/>
          <a:lstStyle>
            <a:lvl1pPr marL="0" marR="0" lvl="0" indent="0" algn="l" rtl="0">
              <a:lnSpc>
                <a:spcPct val="90000"/>
              </a:lnSpc>
              <a:spcBef>
                <a:spcPts val="100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Shape 41"/>
          <p:cNvSpPr txBox="1">
            <a:spLocks noGrp="1"/>
          </p:cNvSpPr>
          <p:nvPr>
            <p:ph type="body" idx="4"/>
          </p:nvPr>
        </p:nvSpPr>
        <p:spPr>
          <a:xfrm>
            <a:off x="6172200" y="2505075"/>
            <a:ext cx="5183187" cy="368458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Shape 4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6" name="Shape 56"/>
          <p:cNvSpPr txBox="1">
            <a:spLocks noGrp="1"/>
          </p:cNvSpPr>
          <p:nvPr>
            <p:ph type="body" idx="1"/>
          </p:nvPr>
        </p:nvSpPr>
        <p:spPr>
          <a:xfrm>
            <a:off x="5183187" y="987425"/>
            <a:ext cx="6172199" cy="4873624"/>
          </a:xfrm>
          <a:prstGeom prst="rect">
            <a:avLst/>
          </a:prstGeom>
          <a:noFill/>
          <a:ln>
            <a:noFill/>
          </a:ln>
        </p:spPr>
        <p:txBody>
          <a:bodyPr lIns="91425" tIns="91425" rIns="91425" bIns="91425" anchor="t" anchorCtr="0"/>
          <a:lstStyle>
            <a:lvl1pPr marL="228600" marR="0" lvl="0" indent="-25400" algn="l" rtl="0">
              <a:lnSpc>
                <a:spcPct val="90000"/>
              </a:lnSpc>
              <a:spcBef>
                <a:spcPts val="100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9" name="Shape 5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0" name="Shape 6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839787" y="457200"/>
            <a:ext cx="3932237" cy="1600199"/>
          </a:xfrm>
          <a:prstGeom prst="rect">
            <a:avLst/>
          </a:prstGeom>
          <a:noFill/>
          <a:ln>
            <a:noFill/>
          </a:ln>
        </p:spPr>
        <p:txBody>
          <a:bodyPr lIns="91425" tIns="91425" rIns="91425" bIns="91425" anchor="b" anchorCtr="0"/>
          <a:lstStyle>
            <a:lvl1pPr marL="0" marR="0" lvl="0" indent="0" algn="l" rtl="0">
              <a:lnSpc>
                <a:spcPct val="90000"/>
              </a:lnSpc>
              <a:spcBef>
                <a:spcPts val="0"/>
              </a:spcBef>
              <a:buClr>
                <a:schemeClr val="dk1"/>
              </a:buClr>
              <a:buFont typeface="Calibri"/>
              <a:buNone/>
              <a:defRPr sz="32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a:spLocks noGrp="1"/>
          </p:cNvSpPr>
          <p:nvPr>
            <p:ph type="pic" idx="2"/>
          </p:nvPr>
        </p:nvSpPr>
        <p:spPr>
          <a:xfrm>
            <a:off x="5183187" y="987425"/>
            <a:ext cx="6172199" cy="4873624"/>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body" idx="1"/>
          </p:nvPr>
        </p:nvSpPr>
        <p:spPr>
          <a:xfrm>
            <a:off x="839787" y="2057400"/>
            <a:ext cx="3932237" cy="3811588"/>
          </a:xfrm>
          <a:prstGeom prst="rect">
            <a:avLst/>
          </a:prstGeom>
          <a:noFill/>
          <a:ln>
            <a:noFill/>
          </a:ln>
        </p:spPr>
        <p:txBody>
          <a:bodyPr lIns="91425" tIns="91425" rIns="91425" bIns="91425" anchor="t" anchorCtr="0"/>
          <a:lstStyle>
            <a:lvl1pPr marL="0" marR="0" lvl="0" indent="0" algn="l" rtl="0">
              <a:lnSpc>
                <a:spcPct val="90000"/>
              </a:lnSpc>
              <a:spcBef>
                <a:spcPts val="1000"/>
              </a:spcBef>
              <a:buClr>
                <a:schemeClr val="dk1"/>
              </a:buClr>
              <a:buFont typeface="Arial"/>
              <a:buNone/>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buClr>
                <a:schemeClr val="dk1"/>
              </a:buClr>
              <a:buFont typeface="Arial"/>
              <a:buNone/>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buClr>
                <a:schemeClr val="dk1"/>
              </a:buClr>
              <a:buFont typeface="Arial"/>
              <a:buNone/>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rot="5400000">
            <a:off x="3920331" y="-1256505"/>
            <a:ext cx="4351338" cy="105155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2" name="Shape 72"/>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3" name="Shape 73"/>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4"/>
        <p:cNvGrpSpPr/>
        <p:nvPr/>
      </p:nvGrpSpPr>
      <p:grpSpPr>
        <a:xfrm>
          <a:off x="0" y="0"/>
          <a:ext cx="0" cy="0"/>
          <a:chOff x="0" y="0"/>
          <a:chExt cx="0" cy="0"/>
        </a:xfrm>
      </p:grpSpPr>
      <p:sp>
        <p:nvSpPr>
          <p:cNvPr id="75" name="Shape 75"/>
          <p:cNvSpPr txBox="1">
            <a:spLocks noGrp="1"/>
          </p:cNvSpPr>
          <p:nvPr>
            <p:ph type="title"/>
          </p:nvPr>
        </p:nvSpPr>
        <p:spPr>
          <a:xfrm rot="5400000">
            <a:off x="7133431" y="1956594"/>
            <a:ext cx="5811838" cy="2628899"/>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body" idx="1"/>
          </p:nvPr>
        </p:nvSpPr>
        <p:spPr>
          <a:xfrm rot="5400000">
            <a:off x="1799431" y="-596105"/>
            <a:ext cx="5811838" cy="7734299"/>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a:solidFill>
                  <a:srgbClr val="888888"/>
                </a:solidFill>
                <a:latin typeface="Calibri"/>
                <a:ea typeface="Calibri"/>
                <a:cs typeface="Calibri"/>
                <a:sym typeface="Calibri"/>
              </a:rPr>
              <a:t>‹#›</a:t>
            </a:fld>
            <a:endParaRPr lang="en-GB" sz="1200">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38200" y="365125"/>
            <a:ext cx="10515599" cy="1325562"/>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 name="Shape 7"/>
          <p:cNvSpPr txBox="1">
            <a:spLocks noGrp="1"/>
          </p:cNvSpPr>
          <p:nvPr>
            <p:ph type="body" idx="1"/>
          </p:nvPr>
        </p:nvSpPr>
        <p:spPr>
          <a:xfrm>
            <a:off x="838200" y="1825625"/>
            <a:ext cx="10515599" cy="4351338"/>
          </a:xfrm>
          <a:prstGeom prst="rect">
            <a:avLst/>
          </a:prstGeom>
          <a:noFill/>
          <a:ln>
            <a:noFill/>
          </a:ln>
        </p:spPr>
        <p:txBody>
          <a:bodyPr lIns="91425" tIns="91425" rIns="91425" bIns="91425" anchor="t" anchorCtr="0"/>
          <a:lstStyle>
            <a:lvl1pPr marL="228600" marR="0" lvl="0" indent="-50800" algn="l" rtl="0">
              <a:lnSpc>
                <a:spcPct val="90000"/>
              </a:lnSpc>
              <a:spcBef>
                <a:spcPts val="100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GB" sz="1200" b="0" i="0" u="none" strike="noStrike" cap="none">
                <a:solidFill>
                  <a:srgbClr val="888888"/>
                </a:solidFill>
                <a:latin typeface="Calibri"/>
                <a:ea typeface="Calibri"/>
                <a:cs typeface="Calibri"/>
                <a:sym typeface="Calibri"/>
              </a:rPr>
              <a:t>‹#›</a:t>
            </a:fld>
            <a:endParaRPr lang="en-GB"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20.wmf"/><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4CB"/>
        </a:solidFill>
        <a:effectLst/>
      </p:bgPr>
    </p:bg>
    <p:spTree>
      <p:nvGrpSpPr>
        <p:cNvPr id="1" name="Shape 83"/>
        <p:cNvGrpSpPr/>
        <p:nvPr/>
      </p:nvGrpSpPr>
      <p:grpSpPr>
        <a:xfrm>
          <a:off x="0" y="0"/>
          <a:ext cx="0" cy="0"/>
          <a:chOff x="0" y="0"/>
          <a:chExt cx="0" cy="0"/>
        </a:xfrm>
      </p:grpSpPr>
      <p:pic>
        <p:nvPicPr>
          <p:cNvPr id="84" name="Shape 84" descr="Smoothwall logo with strap_white.png"/>
          <p:cNvPicPr preferRelativeResize="0"/>
          <p:nvPr/>
        </p:nvPicPr>
        <p:blipFill rotWithShape="1">
          <a:blip r:embed="rId3">
            <a:alphaModFix/>
          </a:blip>
          <a:srcRect/>
          <a:stretch/>
        </p:blipFill>
        <p:spPr>
          <a:xfrm>
            <a:off x="7964153" y="228613"/>
            <a:ext cx="3904356" cy="1083351"/>
          </a:xfrm>
          <a:prstGeom prst="rect">
            <a:avLst/>
          </a:prstGeom>
          <a:noFill/>
          <a:ln>
            <a:noFill/>
          </a:ln>
        </p:spPr>
      </p:pic>
      <p:sp>
        <p:nvSpPr>
          <p:cNvPr id="85" name="Shape 85"/>
          <p:cNvSpPr txBox="1"/>
          <p:nvPr/>
        </p:nvSpPr>
        <p:spPr>
          <a:xfrm>
            <a:off x="90015" y="6416703"/>
            <a:ext cx="2838615"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i="0" u="none" strike="noStrike" cap="none">
                <a:solidFill>
                  <a:schemeClr val="lt1"/>
                </a:solidFill>
                <a:latin typeface="Helvetica Neue"/>
                <a:ea typeface="Helvetica Neue"/>
                <a:cs typeface="Helvetica Neue"/>
                <a:sym typeface="Helvetica Neue"/>
              </a:rPr>
              <a:t>www.smoothwall.com</a:t>
            </a:r>
          </a:p>
        </p:txBody>
      </p:sp>
      <p:sp>
        <p:nvSpPr>
          <p:cNvPr id="86" name="Shape 86"/>
          <p:cNvSpPr txBox="1"/>
          <p:nvPr/>
        </p:nvSpPr>
        <p:spPr>
          <a:xfrm>
            <a:off x="-25" y="2545225"/>
            <a:ext cx="12192000" cy="1844700"/>
          </a:xfrm>
          <a:prstGeom prst="rect">
            <a:avLst/>
          </a:prstGeom>
          <a:noFill/>
          <a:ln>
            <a:noFill/>
          </a:ln>
        </p:spPr>
        <p:txBody>
          <a:bodyPr lIns="91425" tIns="91425" rIns="91425" bIns="91425" anchor="t" anchorCtr="0">
            <a:noAutofit/>
          </a:bodyPr>
          <a:lstStyle/>
          <a:p>
            <a:pPr lvl="0" algn="ctr">
              <a:spcBef>
                <a:spcPts val="0"/>
              </a:spcBef>
              <a:buNone/>
            </a:pPr>
            <a:r>
              <a:rPr lang="en-GB" sz="7200">
                <a:solidFill>
                  <a:srgbClr val="FFFFFF"/>
                </a:solidFill>
                <a:latin typeface="Helvetica Neue"/>
                <a:ea typeface="Helvetica Neue"/>
                <a:cs typeface="Helvetica Neue"/>
                <a:sym typeface="Helvetica Neue"/>
              </a:rPr>
              <a:t>Is Web Filtering a Dying Technology?</a:t>
            </a:r>
          </a:p>
        </p:txBody>
      </p:sp>
      <p:pic>
        <p:nvPicPr>
          <p:cNvPr id="87" name="Shape 87" descr="Hexagons for Blue Background Left corner.png"/>
          <p:cNvPicPr preferRelativeResize="0"/>
          <p:nvPr/>
        </p:nvPicPr>
        <p:blipFill>
          <a:blip r:embed="rId4">
            <a:alphaModFix/>
          </a:blip>
          <a:stretch>
            <a:fillRect/>
          </a:stretch>
        </p:blipFill>
        <p:spPr>
          <a:xfrm>
            <a:off x="-796937" y="-1125525"/>
            <a:ext cx="4295775" cy="4191000"/>
          </a:xfrm>
          <a:prstGeom prst="rect">
            <a:avLst/>
          </a:prstGeom>
          <a:noFill/>
          <a:ln>
            <a:noFill/>
          </a:ln>
        </p:spPr>
      </p:pic>
      <p:sp>
        <p:nvSpPr>
          <p:cNvPr id="88" name="Shape 88"/>
          <p:cNvSpPr txBox="1"/>
          <p:nvPr/>
        </p:nvSpPr>
        <p:spPr>
          <a:xfrm>
            <a:off x="1952320" y="4982714"/>
            <a:ext cx="7863600" cy="1116872"/>
          </a:xfrm>
          <a:prstGeom prst="rect">
            <a:avLst/>
          </a:prstGeom>
          <a:noFill/>
          <a:ln>
            <a:noFill/>
          </a:ln>
        </p:spPr>
        <p:txBody>
          <a:bodyPr lIns="91425" tIns="91425" rIns="91425" bIns="91425" anchor="t" anchorCtr="0">
            <a:noAutofit/>
          </a:bodyPr>
          <a:lstStyle/>
          <a:p>
            <a:pPr lvl="0" algn="ctr">
              <a:spcBef>
                <a:spcPts val="0"/>
              </a:spcBef>
              <a:buNone/>
            </a:pPr>
            <a:r>
              <a:rPr lang="en-GB" sz="2400">
                <a:solidFill>
                  <a:srgbClr val="00C0C5"/>
                </a:solidFill>
                <a:latin typeface="Helvetica Neue"/>
                <a:ea typeface="Helvetica Neue"/>
                <a:cs typeface="Helvetica Neue"/>
                <a:sym typeface="Helvetica Neue"/>
              </a:rPr>
              <a:t>Phil Smith</a:t>
            </a:r>
          </a:p>
          <a:p>
            <a:pPr lvl="0" algn="ctr">
              <a:spcBef>
                <a:spcPts val="0"/>
              </a:spcBef>
              <a:buNone/>
            </a:pPr>
            <a:r>
              <a:rPr lang="en-GB" sz="2400">
                <a:solidFill>
                  <a:srgbClr val="00C0C5"/>
                </a:solidFill>
                <a:latin typeface="Helvetica Neue"/>
                <a:ea typeface="Helvetica Neue"/>
                <a:cs typeface="Helvetica Neue"/>
                <a:sym typeface="Helvetica Neue"/>
              </a:rPr>
              <a:t>Head of Product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p:nvPr/>
        </p:nvSpPr>
        <p:spPr>
          <a:xfrm>
            <a:off x="5977217" y="3244333"/>
            <a:ext cx="237600" cy="369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4" name="Shape 104"/>
          <p:cNvSpPr/>
          <p:nvPr/>
        </p:nvSpPr>
        <p:spPr>
          <a:xfrm>
            <a:off x="5977217" y="3244333"/>
            <a:ext cx="237600" cy="369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5" name="Shape 105"/>
          <p:cNvSpPr/>
          <p:nvPr/>
        </p:nvSpPr>
        <p:spPr>
          <a:xfrm>
            <a:off x="0" y="0"/>
            <a:ext cx="12192000" cy="6606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106" name="Shape 106" descr="Hexagons for Blue Background right corner.png"/>
          <p:cNvPicPr preferRelativeResize="0"/>
          <p:nvPr/>
        </p:nvPicPr>
        <p:blipFill>
          <a:blip r:embed="rId3">
            <a:alphaModFix/>
          </a:blip>
          <a:stretch>
            <a:fillRect/>
          </a:stretch>
        </p:blipFill>
        <p:spPr>
          <a:xfrm>
            <a:off x="10936550" y="-366925"/>
            <a:ext cx="1579374" cy="1590050"/>
          </a:xfrm>
          <a:prstGeom prst="rect">
            <a:avLst/>
          </a:prstGeom>
          <a:noFill/>
          <a:ln>
            <a:noFill/>
          </a:ln>
        </p:spPr>
      </p:pic>
      <p:sp>
        <p:nvSpPr>
          <p:cNvPr id="107" name="Shape 107"/>
          <p:cNvSpPr txBox="1"/>
          <p:nvPr/>
        </p:nvSpPr>
        <p:spPr>
          <a:xfrm>
            <a:off x="385925" y="78549"/>
            <a:ext cx="4631100" cy="796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3000">
                <a:solidFill>
                  <a:schemeClr val="lt1"/>
                </a:solidFill>
                <a:latin typeface="Helvetica Neue"/>
                <a:ea typeface="Helvetica Neue"/>
                <a:cs typeface="Helvetica Neue"/>
                <a:sym typeface="Helvetica Neue"/>
              </a:rPr>
              <a:t>The Secure Web</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968" y="1014758"/>
            <a:ext cx="10004582" cy="5197750"/>
          </a:xfrm>
          <a:prstGeom prst="rect">
            <a:avLst/>
          </a:prstGeom>
          <a:ln w="19050">
            <a:solidFill>
              <a:schemeClr val="bg2"/>
            </a:solidFill>
          </a:ln>
          <a:effectLst>
            <a:outerShdw blurRad="50800" dist="38100" dir="2700000" algn="tl" rotWithShape="0">
              <a:prstClr val="black">
                <a:alpha val="40000"/>
              </a:prstClr>
            </a:outerShdw>
          </a:effectLst>
        </p:spPr>
      </p:pic>
      <p:sp>
        <p:nvSpPr>
          <p:cNvPr id="2" name="TextBox 1"/>
          <p:cNvSpPr txBox="1"/>
          <p:nvPr/>
        </p:nvSpPr>
        <p:spPr>
          <a:xfrm>
            <a:off x="9807816" y="6356195"/>
            <a:ext cx="2034531" cy="307777"/>
          </a:xfrm>
          <a:prstGeom prst="rect">
            <a:avLst/>
          </a:prstGeom>
          <a:noFill/>
        </p:spPr>
        <p:txBody>
          <a:bodyPr wrap="none" rtlCol="0">
            <a:spAutoFit/>
          </a:bodyPr>
          <a:lstStyle/>
          <a:p>
            <a:r>
              <a:rPr lang="en-US" dirty="0" smtClean="0"/>
              <a:t>Source: </a:t>
            </a:r>
            <a:r>
              <a:rPr lang="en-US" dirty="0" err="1" smtClean="0"/>
              <a:t>httparchive.org</a:t>
            </a:r>
            <a:endParaRPr lang="en-US" dirty="0"/>
          </a:p>
        </p:txBody>
      </p:sp>
    </p:spTree>
    <p:extLst>
      <p:ext uri="{BB962C8B-B14F-4D97-AF65-F5344CB8AC3E}">
        <p14:creationId xmlns:p14="http://schemas.microsoft.com/office/powerpoint/2010/main" val="2337921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Man in the Middle (MITM)</a:t>
            </a:r>
          </a:p>
        </p:txBody>
      </p:sp>
      <p:sp>
        <p:nvSpPr>
          <p:cNvPr id="9" name="Rounded Rectangle 8"/>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0" name="Rounded Rectangle 9"/>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5" name="Straight Arrow Connector 4"/>
          <p:cNvCxnSpPr/>
          <p:nvPr/>
        </p:nvCxnSpPr>
        <p:spPr>
          <a:xfrm>
            <a:off x="1585732" y="3376917"/>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6" name="TextBox 5"/>
          <p:cNvSpPr txBox="1"/>
          <p:nvPr/>
        </p:nvSpPr>
        <p:spPr>
          <a:xfrm>
            <a:off x="1451539" y="3033626"/>
            <a:ext cx="1199367" cy="307777"/>
          </a:xfrm>
          <a:prstGeom prst="rect">
            <a:avLst/>
          </a:prstGeom>
          <a:noFill/>
        </p:spPr>
        <p:txBody>
          <a:bodyPr wrap="none" rtlCol="0">
            <a:spAutoFit/>
          </a:bodyPr>
          <a:lstStyle/>
          <a:p>
            <a:r>
              <a:rPr lang="en-US" dirty="0" smtClean="0"/>
              <a:t>Web request</a:t>
            </a:r>
            <a:endParaRPr lang="en-US" dirty="0"/>
          </a:p>
        </p:txBody>
      </p:sp>
      <p:cxnSp>
        <p:nvCxnSpPr>
          <p:cNvPr id="15" name="Straight Arrow Connector 14"/>
          <p:cNvCxnSpPr/>
          <p:nvPr/>
        </p:nvCxnSpPr>
        <p:spPr>
          <a:xfrm flipH="1">
            <a:off x="1585732" y="4126217"/>
            <a:ext cx="8692586"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5662366" y="3779100"/>
            <a:ext cx="4833374" cy="307777"/>
          </a:xfrm>
          <a:prstGeom prst="rect">
            <a:avLst/>
          </a:prstGeom>
          <a:noFill/>
        </p:spPr>
        <p:txBody>
          <a:bodyPr wrap="none" rtlCol="0">
            <a:spAutoFit/>
          </a:bodyPr>
          <a:lstStyle/>
          <a:p>
            <a:r>
              <a:rPr lang="en-US" dirty="0" smtClean="0"/>
              <a:t>Site </a:t>
            </a:r>
            <a:r>
              <a:rPr lang="en-US" smtClean="0"/>
              <a:t>certificate and key signed </a:t>
            </a:r>
            <a:r>
              <a:rPr lang="en-US" dirty="0" smtClean="0"/>
              <a:t>by Certificate Authority (CA)</a:t>
            </a:r>
            <a:endParaRPr lang="en-US" dirty="0"/>
          </a:p>
        </p:txBody>
      </p:sp>
      <p:cxnSp>
        <p:nvCxnSpPr>
          <p:cNvPr id="21" name="Straight Arrow Connector 20"/>
          <p:cNvCxnSpPr/>
          <p:nvPr/>
        </p:nvCxnSpPr>
        <p:spPr>
          <a:xfrm>
            <a:off x="1624184" y="4911031"/>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1451539" y="4567740"/>
            <a:ext cx="3658374" cy="307777"/>
          </a:xfrm>
          <a:prstGeom prst="rect">
            <a:avLst/>
          </a:prstGeom>
          <a:noFill/>
        </p:spPr>
        <p:txBody>
          <a:bodyPr wrap="none" rtlCol="0">
            <a:spAutoFit/>
          </a:bodyPr>
          <a:lstStyle/>
          <a:p>
            <a:r>
              <a:rPr lang="en-US" dirty="0" smtClean="0"/>
              <a:t>I </a:t>
            </a:r>
            <a:r>
              <a:rPr lang="en-US" dirty="0" err="1" smtClean="0"/>
              <a:t>recognise</a:t>
            </a:r>
            <a:r>
              <a:rPr lang="en-US" dirty="0" smtClean="0"/>
              <a:t> that CA, here’s my key, let’s talk</a:t>
            </a:r>
            <a:endParaRPr lang="en-US" dirty="0"/>
          </a:p>
        </p:txBody>
      </p:sp>
    </p:spTree>
    <p:extLst>
      <p:ext uri="{BB962C8B-B14F-4D97-AF65-F5344CB8AC3E}">
        <p14:creationId xmlns:p14="http://schemas.microsoft.com/office/powerpoint/2010/main" val="643694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20" name="Rounded Rectangle 19"/>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a:p>
        </p:txBody>
      </p:sp>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Man in the Middle (MITM)</a:t>
            </a:r>
          </a:p>
        </p:txBody>
      </p:sp>
      <p:sp>
        <p:nvSpPr>
          <p:cNvPr id="9" name="Rounded Rectangle 8"/>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0" name="Rounded Rectangle 9"/>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5" name="Straight Arrow Connector 4"/>
          <p:cNvCxnSpPr/>
          <p:nvPr/>
        </p:nvCxnSpPr>
        <p:spPr>
          <a:xfrm>
            <a:off x="1585732" y="3376917"/>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flipH="1">
            <a:off x="6214783" y="4126217"/>
            <a:ext cx="4063535"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21" name="Straight Arrow Connector 20"/>
          <p:cNvCxnSpPr/>
          <p:nvPr/>
        </p:nvCxnSpPr>
        <p:spPr>
          <a:xfrm>
            <a:off x="1624184" y="5533331"/>
            <a:ext cx="4069434"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1451539" y="5190040"/>
            <a:ext cx="3658374" cy="307777"/>
          </a:xfrm>
          <a:prstGeom prst="rect">
            <a:avLst/>
          </a:prstGeom>
          <a:noFill/>
        </p:spPr>
        <p:txBody>
          <a:bodyPr wrap="none" rtlCol="0">
            <a:spAutoFit/>
          </a:bodyPr>
          <a:lstStyle/>
          <a:p>
            <a:r>
              <a:rPr lang="en-US" dirty="0" smtClean="0"/>
              <a:t>I </a:t>
            </a:r>
            <a:r>
              <a:rPr lang="en-US" dirty="0" err="1" smtClean="0"/>
              <a:t>recognise</a:t>
            </a:r>
            <a:r>
              <a:rPr lang="en-US" dirty="0" smtClean="0"/>
              <a:t> that CA, here’s my key, let’s talk</a:t>
            </a:r>
            <a:endParaRPr lang="en-US" dirty="0"/>
          </a:p>
        </p:txBody>
      </p:sp>
      <p:cxnSp>
        <p:nvCxnSpPr>
          <p:cNvPr id="23" name="Straight Arrow Connector 22"/>
          <p:cNvCxnSpPr/>
          <p:nvPr/>
        </p:nvCxnSpPr>
        <p:spPr>
          <a:xfrm flipH="1">
            <a:off x="1630083" y="4660008"/>
            <a:ext cx="4063535"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24" name="TextBox 23"/>
          <p:cNvSpPr txBox="1"/>
          <p:nvPr/>
        </p:nvSpPr>
        <p:spPr>
          <a:xfrm>
            <a:off x="2494245" y="4312891"/>
            <a:ext cx="3310522" cy="307777"/>
          </a:xfrm>
          <a:prstGeom prst="rect">
            <a:avLst/>
          </a:prstGeom>
          <a:noFill/>
        </p:spPr>
        <p:txBody>
          <a:bodyPr wrap="none" rtlCol="0">
            <a:spAutoFit/>
          </a:bodyPr>
          <a:lstStyle/>
          <a:p>
            <a:r>
              <a:rPr lang="en-US" dirty="0" smtClean="0"/>
              <a:t>Site certificate and key signed </a:t>
            </a:r>
            <a:r>
              <a:rPr lang="en-US" smtClean="0"/>
              <a:t>by Proxy</a:t>
            </a:r>
            <a:endParaRPr lang="en-US" dirty="0"/>
          </a:p>
        </p:txBody>
      </p:sp>
      <p:sp>
        <p:nvSpPr>
          <p:cNvPr id="27" name="TextBox 26"/>
          <p:cNvSpPr txBox="1"/>
          <p:nvPr/>
        </p:nvSpPr>
        <p:spPr>
          <a:xfrm>
            <a:off x="1451539" y="3033626"/>
            <a:ext cx="1199367" cy="307777"/>
          </a:xfrm>
          <a:prstGeom prst="rect">
            <a:avLst/>
          </a:prstGeom>
          <a:noFill/>
        </p:spPr>
        <p:txBody>
          <a:bodyPr wrap="none" rtlCol="0">
            <a:spAutoFit/>
          </a:bodyPr>
          <a:lstStyle/>
          <a:p>
            <a:r>
              <a:rPr lang="en-US" dirty="0" smtClean="0"/>
              <a:t>Web request</a:t>
            </a:r>
            <a:endParaRPr lang="en-US" dirty="0"/>
          </a:p>
        </p:txBody>
      </p:sp>
      <p:sp>
        <p:nvSpPr>
          <p:cNvPr id="28" name="TextBox 27"/>
          <p:cNvSpPr txBox="1"/>
          <p:nvPr/>
        </p:nvSpPr>
        <p:spPr>
          <a:xfrm>
            <a:off x="5662366" y="3779100"/>
            <a:ext cx="4833374" cy="307777"/>
          </a:xfrm>
          <a:prstGeom prst="rect">
            <a:avLst/>
          </a:prstGeom>
          <a:noFill/>
        </p:spPr>
        <p:txBody>
          <a:bodyPr wrap="none" rtlCol="0">
            <a:spAutoFit/>
          </a:bodyPr>
          <a:lstStyle/>
          <a:p>
            <a:r>
              <a:rPr lang="en-US" dirty="0" smtClean="0"/>
              <a:t>Site </a:t>
            </a:r>
            <a:r>
              <a:rPr lang="en-US" smtClean="0"/>
              <a:t>certificate and key signed </a:t>
            </a:r>
            <a:r>
              <a:rPr lang="en-US" dirty="0" smtClean="0"/>
              <a:t>by Certificate Authority (CA)</a:t>
            </a:r>
            <a:endParaRPr lang="en-US" dirty="0"/>
          </a:p>
        </p:txBody>
      </p:sp>
      <p:cxnSp>
        <p:nvCxnSpPr>
          <p:cNvPr id="29" name="Straight Arrow Connector 28"/>
          <p:cNvCxnSpPr/>
          <p:nvPr/>
        </p:nvCxnSpPr>
        <p:spPr>
          <a:xfrm>
            <a:off x="6303616" y="5888196"/>
            <a:ext cx="4069434"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30" name="TextBox 29"/>
          <p:cNvSpPr txBox="1"/>
          <p:nvPr/>
        </p:nvSpPr>
        <p:spPr>
          <a:xfrm>
            <a:off x="6130971" y="5544905"/>
            <a:ext cx="3658374" cy="307777"/>
          </a:xfrm>
          <a:prstGeom prst="rect">
            <a:avLst/>
          </a:prstGeom>
          <a:noFill/>
        </p:spPr>
        <p:txBody>
          <a:bodyPr wrap="none" rtlCol="0">
            <a:spAutoFit/>
          </a:bodyPr>
          <a:lstStyle/>
          <a:p>
            <a:r>
              <a:rPr lang="en-US" dirty="0" smtClean="0"/>
              <a:t>I </a:t>
            </a:r>
            <a:r>
              <a:rPr lang="en-US" dirty="0" err="1" smtClean="0"/>
              <a:t>recognise</a:t>
            </a:r>
            <a:r>
              <a:rPr lang="en-US" dirty="0" smtClean="0"/>
              <a:t> that CA, here’s my key, let’s talk</a:t>
            </a:r>
            <a:endParaRPr lang="en-US" dirty="0"/>
          </a:p>
        </p:txBody>
      </p:sp>
      <p:sp>
        <p:nvSpPr>
          <p:cNvPr id="4" name="Oval 3"/>
          <p:cNvSpPr/>
          <p:nvPr/>
        </p:nvSpPr>
        <p:spPr>
          <a:xfrm>
            <a:off x="1325243" y="5730224"/>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spTree>
    <p:extLst>
      <p:ext uri="{BB962C8B-B14F-4D97-AF65-F5344CB8AC3E}">
        <p14:creationId xmlns:p14="http://schemas.microsoft.com/office/powerpoint/2010/main" val="1735282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0" indent="0">
              <a:buSzPct val="25000"/>
              <a:defRPr sz="4800">
                <a:solidFill>
                  <a:schemeClr val="lt1"/>
                </a:solidFill>
                <a:latin typeface="Helvetica Neue"/>
                <a:ea typeface="Helvetica Neue"/>
                <a:cs typeface="Helvetica Neue"/>
              </a:defRPr>
            </a:lvl1pPr>
          </a:lstStyle>
          <a:p>
            <a:r>
              <a:rPr lang="en-US"/>
              <a:t>HTTP Strict Transport Security (HSTS)</a:t>
            </a:r>
            <a:endParaRPr lang="en-GB">
              <a:sym typeface="Helvetica Neue"/>
            </a:endParaRPr>
          </a:p>
        </p:txBody>
      </p:sp>
      <p:sp>
        <p:nvSpPr>
          <p:cNvPr id="8"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 name="Rounded Rectangle 9"/>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1" name="Rounded Rectangle 10"/>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12" name="Straight Arrow Connector 11"/>
          <p:cNvCxnSpPr/>
          <p:nvPr/>
        </p:nvCxnSpPr>
        <p:spPr>
          <a:xfrm>
            <a:off x="1585732" y="3376917"/>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1451539" y="3033626"/>
            <a:ext cx="1717137" cy="307777"/>
          </a:xfrm>
          <a:prstGeom prst="rect">
            <a:avLst/>
          </a:prstGeom>
          <a:noFill/>
        </p:spPr>
        <p:txBody>
          <a:bodyPr wrap="none" rtlCol="0">
            <a:spAutoFit/>
          </a:bodyPr>
          <a:lstStyle/>
          <a:p>
            <a:r>
              <a:rPr lang="en-US" dirty="0" smtClean="0"/>
              <a:t>HTTP Web request</a:t>
            </a:r>
            <a:endParaRPr lang="en-US" dirty="0"/>
          </a:p>
        </p:txBody>
      </p:sp>
      <p:cxnSp>
        <p:nvCxnSpPr>
          <p:cNvPr id="14" name="Straight Arrow Connector 13"/>
          <p:cNvCxnSpPr/>
          <p:nvPr/>
        </p:nvCxnSpPr>
        <p:spPr>
          <a:xfrm flipH="1">
            <a:off x="1585732" y="4126217"/>
            <a:ext cx="8692586"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8628488" y="3800683"/>
            <a:ext cx="1688283" cy="307777"/>
          </a:xfrm>
          <a:prstGeom prst="rect">
            <a:avLst/>
          </a:prstGeom>
          <a:noFill/>
        </p:spPr>
        <p:txBody>
          <a:bodyPr wrap="none" rtlCol="0">
            <a:spAutoFit/>
          </a:bodyPr>
          <a:lstStyle/>
          <a:p>
            <a:r>
              <a:rPr lang="en-US" smtClean="0"/>
              <a:t>Redirect to HTTPS</a:t>
            </a:r>
            <a:endParaRPr lang="en-US" dirty="0"/>
          </a:p>
        </p:txBody>
      </p:sp>
      <p:cxnSp>
        <p:nvCxnSpPr>
          <p:cNvPr id="16" name="Straight Arrow Connector 15"/>
          <p:cNvCxnSpPr/>
          <p:nvPr/>
        </p:nvCxnSpPr>
        <p:spPr>
          <a:xfrm>
            <a:off x="1624184" y="4911031"/>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1451539" y="4567740"/>
            <a:ext cx="3182281" cy="307777"/>
          </a:xfrm>
          <a:prstGeom prst="rect">
            <a:avLst/>
          </a:prstGeom>
          <a:noFill/>
        </p:spPr>
        <p:txBody>
          <a:bodyPr wrap="none" rtlCol="0">
            <a:spAutoFit/>
          </a:bodyPr>
          <a:lstStyle/>
          <a:p>
            <a:r>
              <a:rPr lang="en-US" dirty="0" smtClean="0"/>
              <a:t>OK, if you insist, HTTPS Web request</a:t>
            </a:r>
            <a:endParaRPr lang="en-US" dirty="0"/>
          </a:p>
        </p:txBody>
      </p:sp>
    </p:spTree>
    <p:extLst>
      <p:ext uri="{BB962C8B-B14F-4D97-AF65-F5344CB8AC3E}">
        <p14:creationId xmlns:p14="http://schemas.microsoft.com/office/powerpoint/2010/main" val="1914403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8" name="Rounded Rectangle 17"/>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dirty="0"/>
          </a:p>
        </p:txBody>
      </p:sp>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0" indent="0">
              <a:buSzPct val="25000"/>
              <a:defRPr sz="4800">
                <a:solidFill>
                  <a:schemeClr val="lt1"/>
                </a:solidFill>
                <a:latin typeface="Helvetica Neue"/>
                <a:ea typeface="Helvetica Neue"/>
                <a:cs typeface="Helvetica Neue"/>
              </a:defRPr>
            </a:lvl1pPr>
          </a:lstStyle>
          <a:p>
            <a:r>
              <a:rPr lang="en-US"/>
              <a:t>HTTP Strict Transport Security (HSTS)</a:t>
            </a:r>
            <a:endParaRPr lang="en-GB">
              <a:sym typeface="Helvetica Neue"/>
            </a:endParaRPr>
          </a:p>
        </p:txBody>
      </p:sp>
      <p:sp>
        <p:nvSpPr>
          <p:cNvPr id="8"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 name="Rounded Rectangle 9"/>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1" name="Rounded Rectangle 10"/>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12" name="Straight Arrow Connector 11"/>
          <p:cNvCxnSpPr/>
          <p:nvPr/>
        </p:nvCxnSpPr>
        <p:spPr>
          <a:xfrm>
            <a:off x="1585732" y="3376917"/>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1451539" y="3033626"/>
            <a:ext cx="1717137" cy="307777"/>
          </a:xfrm>
          <a:prstGeom prst="rect">
            <a:avLst/>
          </a:prstGeom>
          <a:noFill/>
        </p:spPr>
        <p:txBody>
          <a:bodyPr wrap="none" rtlCol="0">
            <a:spAutoFit/>
          </a:bodyPr>
          <a:lstStyle/>
          <a:p>
            <a:r>
              <a:rPr lang="en-US" dirty="0" smtClean="0"/>
              <a:t>HTTP Web request</a:t>
            </a:r>
            <a:endParaRPr lang="en-US" dirty="0"/>
          </a:p>
        </p:txBody>
      </p:sp>
      <p:cxnSp>
        <p:nvCxnSpPr>
          <p:cNvPr id="14" name="Straight Arrow Connector 13"/>
          <p:cNvCxnSpPr/>
          <p:nvPr/>
        </p:nvCxnSpPr>
        <p:spPr>
          <a:xfrm flipH="1">
            <a:off x="1585732" y="4126217"/>
            <a:ext cx="8692586"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5" name="TextBox 14"/>
          <p:cNvSpPr txBox="1"/>
          <p:nvPr/>
        </p:nvSpPr>
        <p:spPr>
          <a:xfrm>
            <a:off x="8628488" y="3800683"/>
            <a:ext cx="1688283" cy="307777"/>
          </a:xfrm>
          <a:prstGeom prst="rect">
            <a:avLst/>
          </a:prstGeom>
          <a:noFill/>
        </p:spPr>
        <p:txBody>
          <a:bodyPr wrap="none" rtlCol="0">
            <a:spAutoFit/>
          </a:bodyPr>
          <a:lstStyle/>
          <a:p>
            <a:r>
              <a:rPr lang="en-US" smtClean="0"/>
              <a:t>Redirect to HTTPS</a:t>
            </a:r>
            <a:endParaRPr lang="en-US" dirty="0"/>
          </a:p>
        </p:txBody>
      </p:sp>
      <p:cxnSp>
        <p:nvCxnSpPr>
          <p:cNvPr id="16" name="Straight Arrow Connector 15"/>
          <p:cNvCxnSpPr/>
          <p:nvPr/>
        </p:nvCxnSpPr>
        <p:spPr>
          <a:xfrm>
            <a:off x="1624184" y="4911031"/>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17" name="TextBox 16"/>
          <p:cNvSpPr txBox="1"/>
          <p:nvPr/>
        </p:nvSpPr>
        <p:spPr>
          <a:xfrm>
            <a:off x="1451539" y="4567740"/>
            <a:ext cx="3182281" cy="307777"/>
          </a:xfrm>
          <a:prstGeom prst="rect">
            <a:avLst/>
          </a:prstGeom>
          <a:noFill/>
        </p:spPr>
        <p:txBody>
          <a:bodyPr wrap="none" rtlCol="0">
            <a:spAutoFit/>
          </a:bodyPr>
          <a:lstStyle/>
          <a:p>
            <a:r>
              <a:rPr lang="en-US" dirty="0" smtClean="0"/>
              <a:t>OK, if you insist, HTTPS Web request</a:t>
            </a:r>
            <a:endParaRPr lang="en-US" dirty="0"/>
          </a:p>
        </p:txBody>
      </p:sp>
      <p:cxnSp>
        <p:nvCxnSpPr>
          <p:cNvPr id="19" name="Straight Arrow Connector 18"/>
          <p:cNvCxnSpPr/>
          <p:nvPr/>
        </p:nvCxnSpPr>
        <p:spPr>
          <a:xfrm flipH="1">
            <a:off x="6214783" y="5581544"/>
            <a:ext cx="4063535"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flipH="1" flipV="1">
            <a:off x="2176530" y="6075995"/>
            <a:ext cx="3517089" cy="3934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21" name="TextBox 20"/>
          <p:cNvSpPr txBox="1"/>
          <p:nvPr/>
        </p:nvSpPr>
        <p:spPr>
          <a:xfrm>
            <a:off x="2494245" y="5768218"/>
            <a:ext cx="3310522" cy="307777"/>
          </a:xfrm>
          <a:prstGeom prst="rect">
            <a:avLst/>
          </a:prstGeom>
          <a:noFill/>
        </p:spPr>
        <p:txBody>
          <a:bodyPr wrap="none" rtlCol="0">
            <a:spAutoFit/>
          </a:bodyPr>
          <a:lstStyle/>
          <a:p>
            <a:r>
              <a:rPr lang="en-US" dirty="0" smtClean="0"/>
              <a:t>Site certificate and key signed </a:t>
            </a:r>
            <a:r>
              <a:rPr lang="en-US" smtClean="0"/>
              <a:t>by Proxy</a:t>
            </a:r>
            <a:endParaRPr lang="en-US" dirty="0"/>
          </a:p>
        </p:txBody>
      </p:sp>
      <p:sp>
        <p:nvSpPr>
          <p:cNvPr id="22" name="TextBox 21"/>
          <p:cNvSpPr txBox="1"/>
          <p:nvPr/>
        </p:nvSpPr>
        <p:spPr>
          <a:xfrm>
            <a:off x="5662366" y="5234427"/>
            <a:ext cx="4833374" cy="307777"/>
          </a:xfrm>
          <a:prstGeom prst="rect">
            <a:avLst/>
          </a:prstGeom>
          <a:noFill/>
        </p:spPr>
        <p:txBody>
          <a:bodyPr wrap="none" rtlCol="0">
            <a:spAutoFit/>
          </a:bodyPr>
          <a:lstStyle/>
          <a:p>
            <a:r>
              <a:rPr lang="en-US" dirty="0" smtClean="0"/>
              <a:t>Site </a:t>
            </a:r>
            <a:r>
              <a:rPr lang="en-US" smtClean="0"/>
              <a:t>certificate and key signed </a:t>
            </a:r>
            <a:r>
              <a:rPr lang="en-US" dirty="0" smtClean="0"/>
              <a:t>by Certificate Authority (CA)</a:t>
            </a:r>
            <a:endParaRPr lang="en-US" dirty="0"/>
          </a:p>
        </p:txBody>
      </p:sp>
      <p:sp>
        <p:nvSpPr>
          <p:cNvPr id="24" name="Oval 23"/>
          <p:cNvSpPr/>
          <p:nvPr/>
        </p:nvSpPr>
        <p:spPr>
          <a:xfrm>
            <a:off x="1325243" y="5730224"/>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spTree>
    <p:extLst>
      <p:ext uri="{BB962C8B-B14F-4D97-AF65-F5344CB8AC3E}">
        <p14:creationId xmlns:p14="http://schemas.microsoft.com/office/powerpoint/2010/main" val="1158208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8" name="Rounded Rectangle 17"/>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dirty="0"/>
          </a:p>
        </p:txBody>
      </p:sp>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0" indent="0">
              <a:buSzPct val="25000"/>
              <a:defRPr sz="4800">
                <a:solidFill>
                  <a:schemeClr val="lt1"/>
                </a:solidFill>
                <a:latin typeface="Helvetica Neue"/>
                <a:ea typeface="Helvetica Neue"/>
                <a:cs typeface="Helvetica Neue"/>
              </a:defRPr>
            </a:lvl1pPr>
          </a:lstStyle>
          <a:p>
            <a:pPr lvl="0"/>
            <a:r>
              <a:rPr lang="en-GB" dirty="0">
                <a:sym typeface="Helvetica Neue"/>
              </a:rPr>
              <a:t>HTTP Public Key Pinning (HPKP)</a:t>
            </a:r>
          </a:p>
        </p:txBody>
      </p:sp>
      <p:sp>
        <p:nvSpPr>
          <p:cNvPr id="8"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 name="Rounded Rectangle 9"/>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1" name="Rounded Rectangle 10"/>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19" name="Straight Arrow Connector 18"/>
          <p:cNvCxnSpPr/>
          <p:nvPr/>
        </p:nvCxnSpPr>
        <p:spPr>
          <a:xfrm flipH="1">
            <a:off x="6400800" y="3613665"/>
            <a:ext cx="2120761"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grpSp>
        <p:nvGrpSpPr>
          <p:cNvPr id="24" name="Group 23"/>
          <p:cNvGrpSpPr/>
          <p:nvPr/>
        </p:nvGrpSpPr>
        <p:grpSpPr>
          <a:xfrm>
            <a:off x="8240281" y="3022550"/>
            <a:ext cx="3298893" cy="343826"/>
            <a:chOff x="1170077" y="2786180"/>
            <a:chExt cx="3298893" cy="343826"/>
          </a:xfrm>
        </p:grpSpPr>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26" name="TextBox 25"/>
            <p:cNvSpPr txBox="1"/>
            <p:nvPr/>
          </p:nvSpPr>
          <p:spPr>
            <a:xfrm>
              <a:off x="1584102" y="2822229"/>
              <a:ext cx="2884868" cy="307777"/>
            </a:xfrm>
            <a:prstGeom prst="rect">
              <a:avLst/>
            </a:prstGeom>
            <a:noFill/>
          </p:spPr>
          <p:txBody>
            <a:bodyPr wrap="square" rtlCol="0">
              <a:spAutoFit/>
            </a:bodyPr>
            <a:lstStyle/>
            <a:p>
              <a:r>
                <a:rPr lang="en-US" dirty="0" smtClean="0"/>
                <a:t>Company Root CA Trust Anchor</a:t>
              </a:r>
              <a:endParaRPr lang="en-US" dirty="0"/>
            </a:p>
          </p:txBody>
        </p:sp>
      </p:grpSp>
      <p:grpSp>
        <p:nvGrpSpPr>
          <p:cNvPr id="27" name="Group 26"/>
          <p:cNvGrpSpPr/>
          <p:nvPr/>
        </p:nvGrpSpPr>
        <p:grpSpPr>
          <a:xfrm>
            <a:off x="8654305" y="3389130"/>
            <a:ext cx="2176531" cy="343827"/>
            <a:chOff x="1170077" y="2786180"/>
            <a:chExt cx="2176531" cy="343827"/>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29" name="TextBox 28"/>
            <p:cNvSpPr txBox="1"/>
            <p:nvPr/>
          </p:nvSpPr>
          <p:spPr>
            <a:xfrm>
              <a:off x="1584102" y="2822230"/>
              <a:ext cx="1762506" cy="307777"/>
            </a:xfrm>
            <a:prstGeom prst="rect">
              <a:avLst/>
            </a:prstGeom>
            <a:noFill/>
          </p:spPr>
          <p:txBody>
            <a:bodyPr wrap="square" rtlCol="0">
              <a:spAutoFit/>
            </a:bodyPr>
            <a:lstStyle/>
            <a:p>
              <a:r>
                <a:rPr lang="en-US" dirty="0" smtClean="0"/>
                <a:t>Intermediary CA</a:t>
              </a:r>
              <a:endParaRPr lang="en-US" dirty="0"/>
            </a:p>
          </p:txBody>
        </p:sp>
      </p:grpSp>
      <p:grpSp>
        <p:nvGrpSpPr>
          <p:cNvPr id="30" name="Group 29"/>
          <p:cNvGrpSpPr/>
          <p:nvPr/>
        </p:nvGrpSpPr>
        <p:grpSpPr>
          <a:xfrm>
            <a:off x="9068329" y="3755710"/>
            <a:ext cx="2625391" cy="343826"/>
            <a:chOff x="1170077" y="2786180"/>
            <a:chExt cx="2625391" cy="343826"/>
          </a:xfrm>
        </p:grpSpPr>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32" name="TextBox 31"/>
            <p:cNvSpPr txBox="1"/>
            <p:nvPr/>
          </p:nvSpPr>
          <p:spPr>
            <a:xfrm>
              <a:off x="1584102" y="2822229"/>
              <a:ext cx="2211366" cy="307777"/>
            </a:xfrm>
            <a:prstGeom prst="rect">
              <a:avLst/>
            </a:prstGeom>
            <a:noFill/>
          </p:spPr>
          <p:txBody>
            <a:bodyPr wrap="square" rtlCol="0">
              <a:spAutoFit/>
            </a:bodyPr>
            <a:lstStyle/>
            <a:p>
              <a:r>
                <a:rPr lang="en-US" dirty="0" err="1"/>
                <a:t>e</a:t>
              </a:r>
              <a:r>
                <a:rPr lang="en-US" dirty="0" err="1" smtClean="0"/>
                <a:t>xample.com</a:t>
              </a:r>
              <a:r>
                <a:rPr lang="en-US" dirty="0" smtClean="0"/>
                <a:t> certificate</a:t>
              </a:r>
              <a:endParaRPr lang="en-US" dirty="0"/>
            </a:p>
          </p:txBody>
        </p:sp>
      </p:grpSp>
      <p:grpSp>
        <p:nvGrpSpPr>
          <p:cNvPr id="37" name="Group 36"/>
          <p:cNvGrpSpPr/>
          <p:nvPr/>
        </p:nvGrpSpPr>
        <p:grpSpPr>
          <a:xfrm>
            <a:off x="3199884" y="3619846"/>
            <a:ext cx="3298893" cy="343826"/>
            <a:chOff x="1170077" y="2786180"/>
            <a:chExt cx="3298893" cy="343826"/>
          </a:xfrm>
        </p:grpSpPr>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39" name="TextBox 38"/>
            <p:cNvSpPr txBox="1"/>
            <p:nvPr/>
          </p:nvSpPr>
          <p:spPr>
            <a:xfrm>
              <a:off x="1584102" y="2822229"/>
              <a:ext cx="2884868" cy="307777"/>
            </a:xfrm>
            <a:prstGeom prst="rect">
              <a:avLst/>
            </a:prstGeom>
            <a:noFill/>
          </p:spPr>
          <p:txBody>
            <a:bodyPr wrap="square" rtlCol="0">
              <a:spAutoFit/>
            </a:bodyPr>
            <a:lstStyle/>
            <a:p>
              <a:r>
                <a:rPr lang="en-US" dirty="0" smtClean="0"/>
                <a:t>Proxy Root CA Trust Anchor</a:t>
              </a:r>
              <a:endParaRPr lang="en-US" dirty="0"/>
            </a:p>
          </p:txBody>
        </p:sp>
      </p:grpSp>
      <p:grpSp>
        <p:nvGrpSpPr>
          <p:cNvPr id="40" name="Group 39"/>
          <p:cNvGrpSpPr/>
          <p:nvPr/>
        </p:nvGrpSpPr>
        <p:grpSpPr>
          <a:xfrm>
            <a:off x="3613908" y="3986425"/>
            <a:ext cx="2551838" cy="345005"/>
            <a:chOff x="1170077" y="2786180"/>
            <a:chExt cx="2350160" cy="343826"/>
          </a:xfrm>
        </p:grpSpPr>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42" name="TextBox 41"/>
            <p:cNvSpPr txBox="1"/>
            <p:nvPr/>
          </p:nvSpPr>
          <p:spPr>
            <a:xfrm>
              <a:off x="1584102" y="2822230"/>
              <a:ext cx="1936135" cy="306725"/>
            </a:xfrm>
            <a:prstGeom prst="rect">
              <a:avLst/>
            </a:prstGeom>
            <a:noFill/>
          </p:spPr>
          <p:txBody>
            <a:bodyPr wrap="square" rtlCol="0">
              <a:spAutoFit/>
            </a:bodyPr>
            <a:lstStyle/>
            <a:p>
              <a:r>
                <a:rPr lang="en-US" dirty="0" err="1" smtClean="0"/>
                <a:t>Example.com</a:t>
              </a:r>
              <a:r>
                <a:rPr lang="en-US" dirty="0" smtClean="0"/>
                <a:t> certificate</a:t>
              </a:r>
              <a:endParaRPr lang="en-US" dirty="0"/>
            </a:p>
          </p:txBody>
        </p:sp>
      </p:grpSp>
      <p:cxnSp>
        <p:nvCxnSpPr>
          <p:cNvPr id="7" name="Elbow Connector 6"/>
          <p:cNvCxnSpPr>
            <a:stCxn id="38" idx="2"/>
            <a:endCxn id="41" idx="3"/>
          </p:cNvCxnSpPr>
          <p:nvPr/>
        </p:nvCxnSpPr>
        <p:spPr>
          <a:xfrm rot="16200000" flipH="1">
            <a:off x="3412774" y="3957794"/>
            <a:ext cx="195257" cy="20701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1650963" y="4158928"/>
            <a:ext cx="1548922"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44" name="Elbow Connector 43"/>
          <p:cNvCxnSpPr>
            <a:stCxn id="25" idx="2"/>
            <a:endCxn id="28" idx="3"/>
          </p:cNvCxnSpPr>
          <p:nvPr/>
        </p:nvCxnSpPr>
        <p:spPr>
          <a:xfrm rot="16200000" flipH="1">
            <a:off x="8453466" y="3360203"/>
            <a:ext cx="194667" cy="20701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28" idx="2"/>
            <a:endCxn id="31" idx="3"/>
          </p:cNvCxnSpPr>
          <p:nvPr/>
        </p:nvCxnSpPr>
        <p:spPr>
          <a:xfrm rot="16200000" flipH="1">
            <a:off x="8867490" y="3726783"/>
            <a:ext cx="194667" cy="20701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9482353" y="4134059"/>
            <a:ext cx="1438214" cy="307777"/>
          </a:xfrm>
          <a:prstGeom prst="rect">
            <a:avLst/>
          </a:prstGeom>
          <a:noFill/>
        </p:spPr>
        <p:txBody>
          <a:bodyPr wrap="none" rtlCol="0">
            <a:spAutoFit/>
          </a:bodyPr>
          <a:lstStyle/>
          <a:p>
            <a:r>
              <a:rPr lang="en-US" dirty="0" smtClean="0"/>
              <a:t>### Hashed pin</a:t>
            </a:r>
            <a:endParaRPr lang="en-US" dirty="0"/>
          </a:p>
        </p:txBody>
      </p:sp>
      <p:cxnSp>
        <p:nvCxnSpPr>
          <p:cNvPr id="50" name="Elbow Connector 49"/>
          <p:cNvCxnSpPr>
            <a:stCxn id="31" idx="2"/>
            <a:endCxn id="48" idx="1"/>
          </p:cNvCxnSpPr>
          <p:nvPr/>
        </p:nvCxnSpPr>
        <p:spPr>
          <a:xfrm rot="16200000" flipH="1">
            <a:off x="9284641" y="4090236"/>
            <a:ext cx="188412" cy="20701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097341" y="4362607"/>
            <a:ext cx="1438214" cy="307777"/>
          </a:xfrm>
          <a:prstGeom prst="rect">
            <a:avLst/>
          </a:prstGeom>
          <a:noFill/>
        </p:spPr>
        <p:txBody>
          <a:bodyPr wrap="none" rtlCol="0">
            <a:spAutoFit/>
          </a:bodyPr>
          <a:lstStyle/>
          <a:p>
            <a:r>
              <a:rPr lang="en-US" dirty="0" smtClean="0"/>
              <a:t>### Hashed pin</a:t>
            </a:r>
            <a:endParaRPr lang="en-US" dirty="0"/>
          </a:p>
        </p:txBody>
      </p:sp>
      <p:cxnSp>
        <p:nvCxnSpPr>
          <p:cNvPr id="52" name="Elbow Connector 51"/>
          <p:cNvCxnSpPr>
            <a:stCxn id="41" idx="2"/>
            <a:endCxn id="56" idx="1"/>
          </p:cNvCxnSpPr>
          <p:nvPr/>
        </p:nvCxnSpPr>
        <p:spPr>
          <a:xfrm rot="16200000" flipH="1">
            <a:off x="3875479" y="4294634"/>
            <a:ext cx="185066" cy="258657"/>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862356" y="3789595"/>
            <a:ext cx="863577" cy="738664"/>
          </a:xfrm>
          <a:prstGeom prst="rect">
            <a:avLst/>
          </a:prstGeom>
          <a:noFill/>
        </p:spPr>
        <p:txBody>
          <a:bodyPr wrap="square" rtlCol="0">
            <a:spAutoFit/>
          </a:bodyPr>
          <a:lstStyle/>
          <a:p>
            <a:pPr algn="ctr"/>
            <a:r>
              <a:rPr lang="en-US" smtClean="0"/>
              <a:t>Pin doesn’t match</a:t>
            </a:r>
            <a:endParaRPr lang="en-US"/>
          </a:p>
        </p:txBody>
      </p:sp>
      <p:sp>
        <p:nvSpPr>
          <p:cNvPr id="60" name="Oval 59"/>
          <p:cNvSpPr/>
          <p:nvPr/>
        </p:nvSpPr>
        <p:spPr>
          <a:xfrm>
            <a:off x="1325243" y="5728023"/>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spTree>
    <p:extLst>
      <p:ext uri="{BB962C8B-B14F-4D97-AF65-F5344CB8AC3E}">
        <p14:creationId xmlns:p14="http://schemas.microsoft.com/office/powerpoint/2010/main" val="1065124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8" name="Rounded Rectangle 17"/>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dirty="0"/>
          </a:p>
        </p:txBody>
      </p:sp>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0" indent="0">
              <a:buSzPct val="25000"/>
              <a:defRPr sz="4800">
                <a:solidFill>
                  <a:schemeClr val="lt1"/>
                </a:solidFill>
                <a:latin typeface="Helvetica Neue"/>
                <a:ea typeface="Helvetica Neue"/>
                <a:cs typeface="Helvetica Neue"/>
              </a:defRPr>
            </a:lvl1pPr>
          </a:lstStyle>
          <a:p>
            <a:pPr lvl="0"/>
            <a:r>
              <a:rPr lang="en-GB" dirty="0">
                <a:sym typeface="Helvetica Neue"/>
              </a:rPr>
              <a:t>HTTP Public Key Pinning (HPKP)</a:t>
            </a:r>
          </a:p>
        </p:txBody>
      </p:sp>
      <p:sp>
        <p:nvSpPr>
          <p:cNvPr id="8"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 name="Rounded Rectangle 9"/>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11" name="Rounded Rectangle 10"/>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19" name="Straight Arrow Connector 18"/>
          <p:cNvCxnSpPr/>
          <p:nvPr/>
        </p:nvCxnSpPr>
        <p:spPr>
          <a:xfrm flipH="1">
            <a:off x="6400800" y="3613665"/>
            <a:ext cx="2120761"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23" name="Oval 22"/>
          <p:cNvSpPr/>
          <p:nvPr/>
        </p:nvSpPr>
        <p:spPr>
          <a:xfrm>
            <a:off x="1325243" y="5728023"/>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grpSp>
        <p:nvGrpSpPr>
          <p:cNvPr id="24" name="Group 23"/>
          <p:cNvGrpSpPr/>
          <p:nvPr/>
        </p:nvGrpSpPr>
        <p:grpSpPr>
          <a:xfrm>
            <a:off x="8240281" y="3022550"/>
            <a:ext cx="3298893" cy="343826"/>
            <a:chOff x="1170077" y="2786180"/>
            <a:chExt cx="3298893" cy="343826"/>
          </a:xfrm>
        </p:grpSpPr>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26" name="TextBox 25"/>
            <p:cNvSpPr txBox="1"/>
            <p:nvPr/>
          </p:nvSpPr>
          <p:spPr>
            <a:xfrm>
              <a:off x="1584102" y="2822229"/>
              <a:ext cx="2884868" cy="307777"/>
            </a:xfrm>
            <a:prstGeom prst="rect">
              <a:avLst/>
            </a:prstGeom>
            <a:noFill/>
          </p:spPr>
          <p:txBody>
            <a:bodyPr wrap="square" rtlCol="0">
              <a:spAutoFit/>
            </a:bodyPr>
            <a:lstStyle/>
            <a:p>
              <a:r>
                <a:rPr lang="en-US" dirty="0" smtClean="0"/>
                <a:t>Company Root CA Trust Anchor</a:t>
              </a:r>
              <a:endParaRPr lang="en-US" dirty="0"/>
            </a:p>
          </p:txBody>
        </p:sp>
      </p:grpSp>
      <p:grpSp>
        <p:nvGrpSpPr>
          <p:cNvPr id="27" name="Group 26"/>
          <p:cNvGrpSpPr/>
          <p:nvPr/>
        </p:nvGrpSpPr>
        <p:grpSpPr>
          <a:xfrm>
            <a:off x="8654305" y="3389130"/>
            <a:ext cx="2176531" cy="343827"/>
            <a:chOff x="1170077" y="2786180"/>
            <a:chExt cx="2176531" cy="343827"/>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29" name="TextBox 28"/>
            <p:cNvSpPr txBox="1"/>
            <p:nvPr/>
          </p:nvSpPr>
          <p:spPr>
            <a:xfrm>
              <a:off x="1584102" y="2822230"/>
              <a:ext cx="1762506" cy="307777"/>
            </a:xfrm>
            <a:prstGeom prst="rect">
              <a:avLst/>
            </a:prstGeom>
            <a:noFill/>
          </p:spPr>
          <p:txBody>
            <a:bodyPr wrap="square" rtlCol="0">
              <a:spAutoFit/>
            </a:bodyPr>
            <a:lstStyle/>
            <a:p>
              <a:r>
                <a:rPr lang="en-US" dirty="0" smtClean="0"/>
                <a:t>Intermediary CA</a:t>
              </a:r>
              <a:endParaRPr lang="en-US" dirty="0"/>
            </a:p>
          </p:txBody>
        </p:sp>
      </p:grpSp>
      <p:grpSp>
        <p:nvGrpSpPr>
          <p:cNvPr id="30" name="Group 29"/>
          <p:cNvGrpSpPr/>
          <p:nvPr/>
        </p:nvGrpSpPr>
        <p:grpSpPr>
          <a:xfrm>
            <a:off x="9068329" y="3755710"/>
            <a:ext cx="2625391" cy="343826"/>
            <a:chOff x="1170077" y="2786180"/>
            <a:chExt cx="2625391" cy="343826"/>
          </a:xfrm>
        </p:grpSpPr>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32" name="TextBox 31"/>
            <p:cNvSpPr txBox="1"/>
            <p:nvPr/>
          </p:nvSpPr>
          <p:spPr>
            <a:xfrm>
              <a:off x="1584102" y="2822229"/>
              <a:ext cx="2211366" cy="307777"/>
            </a:xfrm>
            <a:prstGeom prst="rect">
              <a:avLst/>
            </a:prstGeom>
            <a:noFill/>
          </p:spPr>
          <p:txBody>
            <a:bodyPr wrap="square" rtlCol="0">
              <a:spAutoFit/>
            </a:bodyPr>
            <a:lstStyle/>
            <a:p>
              <a:r>
                <a:rPr lang="en-US" dirty="0" err="1"/>
                <a:t>e</a:t>
              </a:r>
              <a:r>
                <a:rPr lang="en-US" dirty="0" err="1" smtClean="0"/>
                <a:t>xample.com</a:t>
              </a:r>
              <a:r>
                <a:rPr lang="en-US" dirty="0" smtClean="0"/>
                <a:t> certificate</a:t>
              </a:r>
              <a:endParaRPr lang="en-US" dirty="0"/>
            </a:p>
          </p:txBody>
        </p:sp>
      </p:grpSp>
      <p:grpSp>
        <p:nvGrpSpPr>
          <p:cNvPr id="37" name="Group 36"/>
          <p:cNvGrpSpPr/>
          <p:nvPr/>
        </p:nvGrpSpPr>
        <p:grpSpPr>
          <a:xfrm>
            <a:off x="3199884" y="3619846"/>
            <a:ext cx="3298893" cy="343826"/>
            <a:chOff x="1170077" y="2786180"/>
            <a:chExt cx="3298893" cy="343826"/>
          </a:xfrm>
        </p:grpSpPr>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39" name="TextBox 38"/>
            <p:cNvSpPr txBox="1"/>
            <p:nvPr/>
          </p:nvSpPr>
          <p:spPr>
            <a:xfrm>
              <a:off x="1584102" y="2822229"/>
              <a:ext cx="2884868" cy="307777"/>
            </a:xfrm>
            <a:prstGeom prst="rect">
              <a:avLst/>
            </a:prstGeom>
            <a:noFill/>
          </p:spPr>
          <p:txBody>
            <a:bodyPr wrap="square" rtlCol="0">
              <a:spAutoFit/>
            </a:bodyPr>
            <a:lstStyle/>
            <a:p>
              <a:r>
                <a:rPr lang="en-US" dirty="0" smtClean="0"/>
                <a:t>Proxy Root CA Trust Anchor</a:t>
              </a:r>
              <a:endParaRPr lang="en-US" dirty="0"/>
            </a:p>
          </p:txBody>
        </p:sp>
      </p:grpSp>
      <p:grpSp>
        <p:nvGrpSpPr>
          <p:cNvPr id="40" name="Group 39"/>
          <p:cNvGrpSpPr/>
          <p:nvPr/>
        </p:nvGrpSpPr>
        <p:grpSpPr>
          <a:xfrm>
            <a:off x="3613908" y="3986425"/>
            <a:ext cx="2551838" cy="345005"/>
            <a:chOff x="1170077" y="2786180"/>
            <a:chExt cx="2350160" cy="343826"/>
          </a:xfrm>
        </p:grpSpPr>
        <p:pic>
          <p:nvPicPr>
            <p:cNvPr id="41" name="Picture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70077" y="2786180"/>
              <a:ext cx="414024" cy="343826"/>
            </a:xfrm>
            <a:prstGeom prst="rect">
              <a:avLst/>
            </a:prstGeom>
          </p:spPr>
        </p:pic>
        <p:sp>
          <p:nvSpPr>
            <p:cNvPr id="42" name="TextBox 41"/>
            <p:cNvSpPr txBox="1"/>
            <p:nvPr/>
          </p:nvSpPr>
          <p:spPr>
            <a:xfrm>
              <a:off x="1584102" y="2822230"/>
              <a:ext cx="1936135" cy="306725"/>
            </a:xfrm>
            <a:prstGeom prst="rect">
              <a:avLst/>
            </a:prstGeom>
            <a:noFill/>
          </p:spPr>
          <p:txBody>
            <a:bodyPr wrap="square" rtlCol="0">
              <a:spAutoFit/>
            </a:bodyPr>
            <a:lstStyle/>
            <a:p>
              <a:r>
                <a:rPr lang="en-US" dirty="0" err="1" smtClean="0"/>
                <a:t>Example.com</a:t>
              </a:r>
              <a:r>
                <a:rPr lang="en-US" dirty="0" smtClean="0"/>
                <a:t> certificate</a:t>
              </a:r>
              <a:endParaRPr lang="en-US" dirty="0"/>
            </a:p>
          </p:txBody>
        </p:sp>
      </p:grpSp>
      <p:cxnSp>
        <p:nvCxnSpPr>
          <p:cNvPr id="7" name="Elbow Connector 6"/>
          <p:cNvCxnSpPr>
            <a:stCxn id="38" idx="2"/>
            <a:endCxn id="41" idx="3"/>
          </p:cNvCxnSpPr>
          <p:nvPr/>
        </p:nvCxnSpPr>
        <p:spPr>
          <a:xfrm rot="16200000" flipH="1">
            <a:off x="3412774" y="3957794"/>
            <a:ext cx="195257" cy="20701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1650963" y="4158928"/>
            <a:ext cx="1548922"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44" name="Elbow Connector 43"/>
          <p:cNvCxnSpPr>
            <a:stCxn id="25" idx="2"/>
            <a:endCxn id="28" idx="3"/>
          </p:cNvCxnSpPr>
          <p:nvPr/>
        </p:nvCxnSpPr>
        <p:spPr>
          <a:xfrm rot="16200000" flipH="1">
            <a:off x="8453466" y="3360203"/>
            <a:ext cx="194667" cy="20701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28" idx="2"/>
            <a:endCxn id="31" idx="3"/>
          </p:cNvCxnSpPr>
          <p:nvPr/>
        </p:nvCxnSpPr>
        <p:spPr>
          <a:xfrm rot="16200000" flipH="1">
            <a:off x="8867490" y="3726783"/>
            <a:ext cx="194667" cy="20701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9482353" y="4134059"/>
            <a:ext cx="1438214" cy="307777"/>
          </a:xfrm>
          <a:prstGeom prst="rect">
            <a:avLst/>
          </a:prstGeom>
          <a:noFill/>
        </p:spPr>
        <p:txBody>
          <a:bodyPr wrap="none" rtlCol="0">
            <a:spAutoFit/>
          </a:bodyPr>
          <a:lstStyle/>
          <a:p>
            <a:r>
              <a:rPr lang="en-US" dirty="0" smtClean="0"/>
              <a:t>### Hashed pin</a:t>
            </a:r>
            <a:endParaRPr lang="en-US" dirty="0"/>
          </a:p>
        </p:txBody>
      </p:sp>
      <p:cxnSp>
        <p:nvCxnSpPr>
          <p:cNvPr id="50" name="Elbow Connector 49"/>
          <p:cNvCxnSpPr>
            <a:stCxn id="31" idx="2"/>
            <a:endCxn id="48" idx="1"/>
          </p:cNvCxnSpPr>
          <p:nvPr/>
        </p:nvCxnSpPr>
        <p:spPr>
          <a:xfrm rot="16200000" flipH="1">
            <a:off x="9284641" y="4090236"/>
            <a:ext cx="188412" cy="20701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097341" y="4362607"/>
            <a:ext cx="1438214" cy="307777"/>
          </a:xfrm>
          <a:prstGeom prst="rect">
            <a:avLst/>
          </a:prstGeom>
          <a:noFill/>
        </p:spPr>
        <p:txBody>
          <a:bodyPr wrap="none" rtlCol="0">
            <a:spAutoFit/>
          </a:bodyPr>
          <a:lstStyle/>
          <a:p>
            <a:r>
              <a:rPr lang="en-US" dirty="0" smtClean="0"/>
              <a:t>### Hashed pin</a:t>
            </a:r>
            <a:endParaRPr lang="en-US" dirty="0"/>
          </a:p>
        </p:txBody>
      </p:sp>
      <p:cxnSp>
        <p:nvCxnSpPr>
          <p:cNvPr id="52" name="Elbow Connector 51"/>
          <p:cNvCxnSpPr>
            <a:stCxn id="41" idx="2"/>
            <a:endCxn id="56" idx="1"/>
          </p:cNvCxnSpPr>
          <p:nvPr/>
        </p:nvCxnSpPr>
        <p:spPr>
          <a:xfrm rot="16200000" flipH="1">
            <a:off x="3875479" y="4294634"/>
            <a:ext cx="185066" cy="258657"/>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862356" y="3789595"/>
            <a:ext cx="863577" cy="738664"/>
          </a:xfrm>
          <a:prstGeom prst="rect">
            <a:avLst/>
          </a:prstGeom>
          <a:noFill/>
        </p:spPr>
        <p:txBody>
          <a:bodyPr wrap="square" rtlCol="0">
            <a:spAutoFit/>
          </a:bodyPr>
          <a:lstStyle/>
          <a:p>
            <a:pPr algn="ctr"/>
            <a:r>
              <a:rPr lang="en-US" dirty="0" smtClean="0"/>
              <a:t>Pin doesn’t match</a:t>
            </a:r>
            <a:endParaRPr lang="en-US"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6763" y="4634447"/>
            <a:ext cx="838998" cy="838998"/>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456" y="4678174"/>
            <a:ext cx="786774" cy="751545"/>
          </a:xfrm>
          <a:prstGeom prst="rect">
            <a:avLst/>
          </a:prstGeom>
        </p:spPr>
      </p:pic>
      <p:cxnSp>
        <p:nvCxnSpPr>
          <p:cNvPr id="14" name="Elbow Connector 13"/>
          <p:cNvCxnSpPr>
            <a:stCxn id="2" idx="1"/>
            <a:endCxn id="23" idx="0"/>
          </p:cNvCxnSpPr>
          <p:nvPr/>
        </p:nvCxnSpPr>
        <p:spPr>
          <a:xfrm rot="10800000" flipV="1">
            <a:off x="1650963" y="5053945"/>
            <a:ext cx="195800" cy="6740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3" idx="3"/>
            <a:endCxn id="23" idx="0"/>
          </p:cNvCxnSpPr>
          <p:nvPr/>
        </p:nvCxnSpPr>
        <p:spPr>
          <a:xfrm>
            <a:off x="1488230" y="5053947"/>
            <a:ext cx="162733" cy="674076"/>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303611" y="5365056"/>
            <a:ext cx="723275" cy="307777"/>
          </a:xfrm>
          <a:prstGeom prst="rect">
            <a:avLst/>
          </a:prstGeom>
          <a:noFill/>
        </p:spPr>
        <p:txBody>
          <a:bodyPr wrap="none" rtlCol="0">
            <a:spAutoFit/>
          </a:bodyPr>
          <a:lstStyle/>
          <a:p>
            <a:r>
              <a:rPr lang="en-US" smtClean="0"/>
              <a:t>It’s OK</a:t>
            </a:r>
            <a:endParaRPr lang="en-US"/>
          </a:p>
        </p:txBody>
      </p:sp>
    </p:spTree>
    <p:extLst>
      <p:ext uri="{BB962C8B-B14F-4D97-AF65-F5344CB8AC3E}">
        <p14:creationId xmlns:p14="http://schemas.microsoft.com/office/powerpoint/2010/main" val="265816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Server Name Identification</a:t>
            </a:r>
          </a:p>
        </p:txBody>
      </p:sp>
      <p:sp>
        <p:nvSpPr>
          <p:cNvPr id="26" name="Rounded Rectangle 25"/>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a:p>
        </p:txBody>
      </p:sp>
      <p:sp>
        <p:nvSpPr>
          <p:cNvPr id="27"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28"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29" name="Rounded Rectangle 28"/>
          <p:cNvSpPr/>
          <p:nvPr/>
        </p:nvSpPr>
        <p:spPr>
          <a:xfrm>
            <a:off x="9297761" y="2542487"/>
            <a:ext cx="2395959" cy="3948019"/>
          </a:xfrm>
          <a:prstGeom prst="roundRect">
            <a:avLst>
              <a:gd name="adj" fmla="val 7971"/>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sz="1800" smtClean="0"/>
              <a:t>Server</a:t>
            </a:r>
            <a:endParaRPr lang="en-US" sz="1800"/>
          </a:p>
        </p:txBody>
      </p:sp>
      <p:sp>
        <p:nvSpPr>
          <p:cNvPr id="30" name="Rounded Rectangle 29"/>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31" name="Straight Arrow Connector 30"/>
          <p:cNvCxnSpPr/>
          <p:nvPr/>
        </p:nvCxnSpPr>
        <p:spPr>
          <a:xfrm>
            <a:off x="1585732" y="3376917"/>
            <a:ext cx="8692587"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flipH="1">
            <a:off x="6214783" y="4126217"/>
            <a:ext cx="4063535"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a:off x="1624184" y="5533331"/>
            <a:ext cx="4069434"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34" name="TextBox 33"/>
          <p:cNvSpPr txBox="1"/>
          <p:nvPr/>
        </p:nvSpPr>
        <p:spPr>
          <a:xfrm>
            <a:off x="1451539" y="5190040"/>
            <a:ext cx="3658374" cy="307777"/>
          </a:xfrm>
          <a:prstGeom prst="rect">
            <a:avLst/>
          </a:prstGeom>
          <a:noFill/>
        </p:spPr>
        <p:txBody>
          <a:bodyPr wrap="none" rtlCol="0">
            <a:spAutoFit/>
          </a:bodyPr>
          <a:lstStyle/>
          <a:p>
            <a:r>
              <a:rPr lang="en-US" dirty="0" smtClean="0"/>
              <a:t>I </a:t>
            </a:r>
            <a:r>
              <a:rPr lang="en-US" dirty="0" err="1" smtClean="0"/>
              <a:t>recognise</a:t>
            </a:r>
            <a:r>
              <a:rPr lang="en-US" dirty="0" smtClean="0"/>
              <a:t> that CA, here’s my key, let’s talk</a:t>
            </a:r>
            <a:endParaRPr lang="en-US" dirty="0"/>
          </a:p>
        </p:txBody>
      </p:sp>
      <p:cxnSp>
        <p:nvCxnSpPr>
          <p:cNvPr id="35" name="Straight Arrow Connector 34"/>
          <p:cNvCxnSpPr/>
          <p:nvPr/>
        </p:nvCxnSpPr>
        <p:spPr>
          <a:xfrm flipH="1">
            <a:off x="1630083" y="4660008"/>
            <a:ext cx="4063535"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1795985" y="4312891"/>
            <a:ext cx="4086375" cy="307777"/>
          </a:xfrm>
          <a:prstGeom prst="rect">
            <a:avLst/>
          </a:prstGeom>
          <a:noFill/>
        </p:spPr>
        <p:txBody>
          <a:bodyPr wrap="none" rtlCol="0">
            <a:spAutoFit/>
          </a:bodyPr>
          <a:lstStyle/>
          <a:p>
            <a:r>
              <a:rPr lang="en-US" dirty="0" err="1" smtClean="0"/>
              <a:t>Example.com</a:t>
            </a:r>
            <a:r>
              <a:rPr lang="en-US" dirty="0" smtClean="0"/>
              <a:t> certificate and key signed by Proxy</a:t>
            </a:r>
            <a:endParaRPr lang="en-US" dirty="0"/>
          </a:p>
        </p:txBody>
      </p:sp>
      <p:sp>
        <p:nvSpPr>
          <p:cNvPr id="37" name="TextBox 36"/>
          <p:cNvSpPr txBox="1"/>
          <p:nvPr/>
        </p:nvSpPr>
        <p:spPr>
          <a:xfrm>
            <a:off x="1451539" y="3033626"/>
            <a:ext cx="3563796" cy="307777"/>
          </a:xfrm>
          <a:prstGeom prst="rect">
            <a:avLst/>
          </a:prstGeom>
          <a:noFill/>
        </p:spPr>
        <p:txBody>
          <a:bodyPr wrap="none" rtlCol="0">
            <a:spAutoFit/>
          </a:bodyPr>
          <a:lstStyle/>
          <a:p>
            <a:r>
              <a:rPr lang="en-US" dirty="0" smtClean="0"/>
              <a:t>HTTPS Web request &lt;SNI=</a:t>
            </a:r>
            <a:r>
              <a:rPr lang="en-US" dirty="0" err="1" smtClean="0"/>
              <a:t>example.com</a:t>
            </a:r>
            <a:r>
              <a:rPr lang="en-US" dirty="0" smtClean="0"/>
              <a:t>&gt;</a:t>
            </a:r>
            <a:endParaRPr lang="en-US" dirty="0"/>
          </a:p>
        </p:txBody>
      </p:sp>
      <p:sp>
        <p:nvSpPr>
          <p:cNvPr id="38" name="TextBox 37"/>
          <p:cNvSpPr txBox="1"/>
          <p:nvPr/>
        </p:nvSpPr>
        <p:spPr>
          <a:xfrm>
            <a:off x="4886512" y="3779100"/>
            <a:ext cx="5609228" cy="307777"/>
          </a:xfrm>
          <a:prstGeom prst="rect">
            <a:avLst/>
          </a:prstGeom>
          <a:noFill/>
        </p:spPr>
        <p:txBody>
          <a:bodyPr wrap="none" rtlCol="0">
            <a:spAutoFit/>
          </a:bodyPr>
          <a:lstStyle/>
          <a:p>
            <a:r>
              <a:rPr lang="en-US" smtClean="0"/>
              <a:t>Example .com certificate </a:t>
            </a:r>
            <a:r>
              <a:rPr lang="en-US" dirty="0" smtClean="0"/>
              <a:t>and key signed by Certificate Authority (CA)</a:t>
            </a:r>
            <a:endParaRPr lang="en-US" dirty="0"/>
          </a:p>
        </p:txBody>
      </p:sp>
      <p:cxnSp>
        <p:nvCxnSpPr>
          <p:cNvPr id="39" name="Straight Arrow Connector 38"/>
          <p:cNvCxnSpPr/>
          <p:nvPr/>
        </p:nvCxnSpPr>
        <p:spPr>
          <a:xfrm>
            <a:off x="6303616" y="5888196"/>
            <a:ext cx="4069434"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40" name="TextBox 39"/>
          <p:cNvSpPr txBox="1"/>
          <p:nvPr/>
        </p:nvSpPr>
        <p:spPr>
          <a:xfrm>
            <a:off x="6130971" y="5544905"/>
            <a:ext cx="3658374" cy="307777"/>
          </a:xfrm>
          <a:prstGeom prst="rect">
            <a:avLst/>
          </a:prstGeom>
          <a:noFill/>
        </p:spPr>
        <p:txBody>
          <a:bodyPr wrap="none" rtlCol="0">
            <a:spAutoFit/>
          </a:bodyPr>
          <a:lstStyle/>
          <a:p>
            <a:r>
              <a:rPr lang="en-US" dirty="0" smtClean="0"/>
              <a:t>I </a:t>
            </a:r>
            <a:r>
              <a:rPr lang="en-US" dirty="0" err="1" smtClean="0"/>
              <a:t>recognise</a:t>
            </a:r>
            <a:r>
              <a:rPr lang="en-US" dirty="0" smtClean="0"/>
              <a:t> that CA, here’s my key, let’s talk</a:t>
            </a:r>
            <a:endParaRPr lang="en-US" dirty="0"/>
          </a:p>
        </p:txBody>
      </p:sp>
      <p:sp>
        <p:nvSpPr>
          <p:cNvPr id="42" name="TextBox 41"/>
          <p:cNvSpPr txBox="1"/>
          <p:nvPr/>
        </p:nvSpPr>
        <p:spPr>
          <a:xfrm>
            <a:off x="10285848" y="3004835"/>
            <a:ext cx="1480955" cy="738664"/>
          </a:xfrm>
          <a:prstGeom prst="rect">
            <a:avLst/>
          </a:prstGeom>
          <a:noFill/>
        </p:spPr>
        <p:txBody>
          <a:bodyPr wrap="square" rtlCol="0">
            <a:spAutoFit/>
          </a:bodyPr>
          <a:lstStyle/>
          <a:p>
            <a:pPr algn="ctr"/>
            <a:r>
              <a:rPr lang="en-US" dirty="0" smtClean="0"/>
              <a:t>Determine certificate from SNI</a:t>
            </a:r>
            <a:endParaRPr lang="en-US" dirty="0"/>
          </a:p>
        </p:txBody>
      </p:sp>
      <p:sp>
        <p:nvSpPr>
          <p:cNvPr id="43" name="Oval 42"/>
          <p:cNvSpPr/>
          <p:nvPr/>
        </p:nvSpPr>
        <p:spPr>
          <a:xfrm>
            <a:off x="1325243" y="5730224"/>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spTree>
    <p:extLst>
      <p:ext uri="{BB962C8B-B14F-4D97-AF65-F5344CB8AC3E}">
        <p14:creationId xmlns:p14="http://schemas.microsoft.com/office/powerpoint/2010/main" val="1183622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869264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Server Name Identification</a:t>
            </a:r>
          </a:p>
        </p:txBody>
      </p:sp>
      <p:sp>
        <p:nvSpPr>
          <p:cNvPr id="26" name="Rounded Rectangle 25"/>
          <p:cNvSpPr/>
          <p:nvPr/>
        </p:nvSpPr>
        <p:spPr>
          <a:xfrm>
            <a:off x="4875373" y="2545378"/>
            <a:ext cx="2395959" cy="3948019"/>
          </a:xfrm>
          <a:prstGeom prst="roundRect">
            <a:avLst>
              <a:gd name="adj" fmla="val 797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smtClean="0"/>
              <a:t>Proxy</a:t>
            </a:r>
            <a:endParaRPr lang="en-US" sz="1800"/>
          </a:p>
        </p:txBody>
      </p:sp>
      <p:sp>
        <p:nvSpPr>
          <p:cNvPr id="27"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28"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30" name="Rounded Rectangle 29"/>
          <p:cNvSpPr/>
          <p:nvPr/>
        </p:nvSpPr>
        <p:spPr>
          <a:xfrm>
            <a:off x="452984" y="2542487"/>
            <a:ext cx="2395959" cy="3948019"/>
          </a:xfrm>
          <a:prstGeom prst="roundRect">
            <a:avLst>
              <a:gd name="adj" fmla="val 7971"/>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800" dirty="0" smtClean="0"/>
              <a:t>User</a:t>
            </a:r>
            <a:endParaRPr lang="en-US" sz="1800" dirty="0"/>
          </a:p>
        </p:txBody>
      </p:sp>
      <p:cxnSp>
        <p:nvCxnSpPr>
          <p:cNvPr id="31" name="Straight Arrow Connector 30"/>
          <p:cNvCxnSpPr/>
          <p:nvPr/>
        </p:nvCxnSpPr>
        <p:spPr>
          <a:xfrm>
            <a:off x="1585732" y="3376917"/>
            <a:ext cx="4531733" cy="0"/>
          </a:xfrm>
          <a:prstGeom prst="straightConnector1">
            <a:avLst/>
          </a:prstGeom>
          <a:ln w="25400">
            <a:tailEnd type="triangle" w="lg" len="med"/>
          </a:ln>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1451539" y="3033626"/>
            <a:ext cx="2674130" cy="307777"/>
          </a:xfrm>
          <a:prstGeom prst="rect">
            <a:avLst/>
          </a:prstGeom>
          <a:noFill/>
        </p:spPr>
        <p:txBody>
          <a:bodyPr wrap="none" rtlCol="0">
            <a:spAutoFit/>
          </a:bodyPr>
          <a:lstStyle/>
          <a:p>
            <a:r>
              <a:rPr lang="en-US" dirty="0" smtClean="0"/>
              <a:t>HTTPS Web request &lt;No SNI&gt;</a:t>
            </a:r>
            <a:endParaRPr lang="en-US" dirty="0"/>
          </a:p>
        </p:txBody>
      </p:sp>
      <p:sp>
        <p:nvSpPr>
          <p:cNvPr id="3" name="TextBox 2"/>
          <p:cNvSpPr txBox="1"/>
          <p:nvPr/>
        </p:nvSpPr>
        <p:spPr>
          <a:xfrm>
            <a:off x="7926161" y="2542487"/>
            <a:ext cx="3999675" cy="3170099"/>
          </a:xfrm>
          <a:prstGeom prst="rect">
            <a:avLst/>
          </a:prstGeom>
          <a:noFill/>
        </p:spPr>
        <p:txBody>
          <a:bodyPr wrap="square" rtlCol="0">
            <a:spAutoFit/>
          </a:bodyPr>
          <a:lstStyle/>
          <a:p>
            <a:pPr>
              <a:lnSpc>
                <a:spcPct val="150000"/>
              </a:lnSpc>
            </a:pPr>
            <a:r>
              <a:rPr lang="en-US" sz="2000" dirty="0" smtClean="0"/>
              <a:t>Policies based on:</a:t>
            </a:r>
          </a:p>
          <a:p>
            <a:pPr marL="342900" indent="-342900">
              <a:lnSpc>
                <a:spcPct val="150000"/>
              </a:lnSpc>
              <a:buFont typeface="Arial" charset="0"/>
              <a:buChar char="•"/>
            </a:pPr>
            <a:r>
              <a:rPr lang="en-US" sz="2000" dirty="0" smtClean="0"/>
              <a:t>Blocking no-SNI traffic</a:t>
            </a:r>
          </a:p>
          <a:p>
            <a:pPr marL="342900" indent="-342900">
              <a:lnSpc>
                <a:spcPct val="150000"/>
              </a:lnSpc>
              <a:buFont typeface="Arial" charset="0"/>
              <a:buChar char="•"/>
            </a:pPr>
            <a:r>
              <a:rPr lang="en-US" sz="2000" dirty="0" smtClean="0"/>
              <a:t>Allowing from known IP list (Dropbox, Google Drive, </a:t>
            </a:r>
            <a:r>
              <a:rPr lang="en-US" sz="2000" dirty="0" err="1" smtClean="0"/>
              <a:t>etc</a:t>
            </a:r>
            <a:r>
              <a:rPr lang="en-US" sz="2000" dirty="0" smtClean="0"/>
              <a:t>)</a:t>
            </a:r>
          </a:p>
          <a:p>
            <a:pPr marL="342900" indent="-342900">
              <a:lnSpc>
                <a:spcPct val="150000"/>
              </a:lnSpc>
              <a:buFont typeface="Arial" charset="0"/>
              <a:buChar char="•"/>
            </a:pPr>
            <a:r>
              <a:rPr lang="en-US" sz="2000" dirty="0" smtClean="0"/>
              <a:t>Domain name from presented certificate</a:t>
            </a:r>
          </a:p>
          <a:p>
            <a:pPr marL="342900" indent="-342900">
              <a:buFont typeface="Arial" charset="0"/>
              <a:buChar char="•"/>
            </a:pPr>
            <a:endParaRPr lang="en-US" sz="2000" dirty="0"/>
          </a:p>
        </p:txBody>
      </p:sp>
      <p:sp>
        <p:nvSpPr>
          <p:cNvPr id="23" name="Oval 22"/>
          <p:cNvSpPr/>
          <p:nvPr/>
        </p:nvSpPr>
        <p:spPr>
          <a:xfrm>
            <a:off x="1325243" y="5730224"/>
            <a:ext cx="651439" cy="65143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CA</a:t>
            </a:r>
            <a:endParaRPr lang="en-US"/>
          </a:p>
        </p:txBody>
      </p:sp>
    </p:spTree>
    <p:extLst>
      <p:ext uri="{BB962C8B-B14F-4D97-AF65-F5344CB8AC3E}">
        <p14:creationId xmlns:p14="http://schemas.microsoft.com/office/powerpoint/2010/main" val="365650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924128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TLS 1.3</a:t>
            </a:r>
          </a:p>
        </p:txBody>
      </p:sp>
      <p:sp>
        <p:nvSpPr>
          <p:cNvPr id="3" name="Rectangle 2"/>
          <p:cNvSpPr/>
          <p:nvPr/>
        </p:nvSpPr>
        <p:spPr>
          <a:xfrm>
            <a:off x="784088" y="3240556"/>
            <a:ext cx="1495473" cy="6488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Client Hello</a:t>
            </a:r>
          </a:p>
          <a:p>
            <a:pPr algn="ctr"/>
            <a:r>
              <a:rPr lang="en-US" dirty="0" smtClean="0"/>
              <a:t>Ciphers</a:t>
            </a:r>
            <a:endParaRPr lang="en-US" dirty="0"/>
          </a:p>
        </p:txBody>
      </p:sp>
      <p:sp>
        <p:nvSpPr>
          <p:cNvPr id="11" name="Rectangle 10"/>
          <p:cNvSpPr/>
          <p:nvPr/>
        </p:nvSpPr>
        <p:spPr>
          <a:xfrm>
            <a:off x="3808477" y="3664819"/>
            <a:ext cx="1495473" cy="68824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Server Hello</a:t>
            </a:r>
          </a:p>
          <a:p>
            <a:pPr algn="ctr"/>
            <a:r>
              <a:rPr lang="en-US" dirty="0" smtClean="0"/>
              <a:t>Ciphers, Key,</a:t>
            </a:r>
          </a:p>
          <a:p>
            <a:pPr algn="ctr"/>
            <a:r>
              <a:rPr lang="en-US" dirty="0" smtClean="0"/>
              <a:t>Certificate</a:t>
            </a:r>
            <a:endParaRPr lang="en-US" dirty="0"/>
          </a:p>
        </p:txBody>
      </p:sp>
      <p:sp>
        <p:nvSpPr>
          <p:cNvPr id="12" name="Rectangle 11"/>
          <p:cNvSpPr/>
          <p:nvPr/>
        </p:nvSpPr>
        <p:spPr>
          <a:xfrm>
            <a:off x="784087" y="4187233"/>
            <a:ext cx="1495473" cy="6488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Key</a:t>
            </a:r>
          </a:p>
          <a:p>
            <a:pPr algn="ctr"/>
            <a:r>
              <a:rPr lang="en-US" dirty="0" smtClean="0"/>
              <a:t>Finished</a:t>
            </a:r>
          </a:p>
        </p:txBody>
      </p:sp>
      <p:sp>
        <p:nvSpPr>
          <p:cNvPr id="13" name="Rectangle 12"/>
          <p:cNvSpPr/>
          <p:nvPr/>
        </p:nvSpPr>
        <p:spPr>
          <a:xfrm>
            <a:off x="3808476" y="4677491"/>
            <a:ext cx="1495473" cy="68824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Finished</a:t>
            </a:r>
            <a:endParaRPr lang="en-US" dirty="0"/>
          </a:p>
        </p:txBody>
      </p:sp>
      <p:sp>
        <p:nvSpPr>
          <p:cNvPr id="14" name="Rectangle 13"/>
          <p:cNvSpPr/>
          <p:nvPr/>
        </p:nvSpPr>
        <p:spPr>
          <a:xfrm>
            <a:off x="800809" y="5133910"/>
            <a:ext cx="1495473" cy="6488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HTTPS Get</a:t>
            </a:r>
          </a:p>
        </p:txBody>
      </p:sp>
      <p:cxnSp>
        <p:nvCxnSpPr>
          <p:cNvPr id="5" name="Straight Arrow Connector 4"/>
          <p:cNvCxnSpPr>
            <a:stCxn id="3" idx="3"/>
          </p:cNvCxnSpPr>
          <p:nvPr/>
        </p:nvCxnSpPr>
        <p:spPr>
          <a:xfrm flipV="1">
            <a:off x="2279561" y="3564987"/>
            <a:ext cx="81136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11" idx="1"/>
          </p:cNvCxnSpPr>
          <p:nvPr/>
        </p:nvCxnSpPr>
        <p:spPr>
          <a:xfrm flipH="1">
            <a:off x="3129567" y="4008940"/>
            <a:ext cx="678910" cy="11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12" idx="3"/>
          </p:cNvCxnSpPr>
          <p:nvPr/>
        </p:nvCxnSpPr>
        <p:spPr>
          <a:xfrm flipV="1">
            <a:off x="2279560" y="4511664"/>
            <a:ext cx="8113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3" idx="1"/>
          </p:cNvCxnSpPr>
          <p:nvPr/>
        </p:nvCxnSpPr>
        <p:spPr>
          <a:xfrm flipH="1" flipV="1">
            <a:off x="3090930" y="5021611"/>
            <a:ext cx="717546"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3"/>
          </p:cNvCxnSpPr>
          <p:nvPr/>
        </p:nvCxnSpPr>
        <p:spPr>
          <a:xfrm flipV="1">
            <a:off x="2296282" y="5458341"/>
            <a:ext cx="83328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832866" y="3240555"/>
            <a:ext cx="1495473" cy="6488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Client Hello</a:t>
            </a:r>
          </a:p>
          <a:p>
            <a:pPr algn="ctr"/>
            <a:r>
              <a:rPr lang="en-US" dirty="0" smtClean="0"/>
              <a:t>Ciphers, Key</a:t>
            </a:r>
            <a:endParaRPr lang="en-US" dirty="0"/>
          </a:p>
        </p:txBody>
      </p:sp>
      <p:sp>
        <p:nvSpPr>
          <p:cNvPr id="37" name="Rectangle 36"/>
          <p:cNvSpPr/>
          <p:nvPr/>
        </p:nvSpPr>
        <p:spPr>
          <a:xfrm>
            <a:off x="9857255" y="3664818"/>
            <a:ext cx="1495473" cy="84684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smtClean="0"/>
              <a:t>Server Hello</a:t>
            </a:r>
          </a:p>
          <a:p>
            <a:pPr algn="ctr"/>
            <a:r>
              <a:rPr lang="en-US" dirty="0" smtClean="0"/>
              <a:t>Ciphers, Key,</a:t>
            </a:r>
          </a:p>
          <a:p>
            <a:pPr algn="ctr"/>
            <a:r>
              <a:rPr lang="en-US" dirty="0" smtClean="0"/>
              <a:t>Certificate, Finished</a:t>
            </a:r>
            <a:endParaRPr lang="en-US" dirty="0"/>
          </a:p>
        </p:txBody>
      </p:sp>
      <p:sp>
        <p:nvSpPr>
          <p:cNvPr id="38" name="Rectangle 37"/>
          <p:cNvSpPr/>
          <p:nvPr/>
        </p:nvSpPr>
        <p:spPr>
          <a:xfrm>
            <a:off x="6832865" y="4187232"/>
            <a:ext cx="1495473" cy="6488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smtClean="0"/>
              <a:t>Finished</a:t>
            </a:r>
          </a:p>
          <a:p>
            <a:pPr algn="ctr"/>
            <a:r>
              <a:rPr lang="en-US" dirty="0" smtClean="0"/>
              <a:t>HTTPS Get</a:t>
            </a:r>
          </a:p>
        </p:txBody>
      </p:sp>
      <p:cxnSp>
        <p:nvCxnSpPr>
          <p:cNvPr id="42" name="Straight Arrow Connector 41"/>
          <p:cNvCxnSpPr/>
          <p:nvPr/>
        </p:nvCxnSpPr>
        <p:spPr>
          <a:xfrm flipH="1">
            <a:off x="9178345" y="4008939"/>
            <a:ext cx="678910" cy="119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8328338" y="4511663"/>
            <a:ext cx="8113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6" idx="3"/>
          </p:cNvCxnSpPr>
          <p:nvPr/>
        </p:nvCxnSpPr>
        <p:spPr>
          <a:xfrm>
            <a:off x="8328339" y="3564987"/>
            <a:ext cx="81136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429448" y="2544197"/>
            <a:ext cx="1462260" cy="523220"/>
          </a:xfrm>
          <a:prstGeom prst="rect">
            <a:avLst/>
          </a:prstGeom>
          <a:noFill/>
        </p:spPr>
        <p:txBody>
          <a:bodyPr wrap="none" rtlCol="0">
            <a:spAutoFit/>
          </a:bodyPr>
          <a:lstStyle/>
          <a:p>
            <a:r>
              <a:rPr lang="en-US" sz="2800" b="1" smtClean="0"/>
              <a:t>TLS 1.2</a:t>
            </a:r>
            <a:endParaRPr lang="en-US" sz="2800" b="1"/>
          </a:p>
        </p:txBody>
      </p:sp>
      <p:sp>
        <p:nvSpPr>
          <p:cNvPr id="50" name="TextBox 49"/>
          <p:cNvSpPr txBox="1"/>
          <p:nvPr/>
        </p:nvSpPr>
        <p:spPr>
          <a:xfrm>
            <a:off x="8055540" y="2544197"/>
            <a:ext cx="1462260" cy="523220"/>
          </a:xfrm>
          <a:prstGeom prst="rect">
            <a:avLst/>
          </a:prstGeom>
          <a:noFill/>
        </p:spPr>
        <p:txBody>
          <a:bodyPr wrap="none" rtlCol="0">
            <a:spAutoFit/>
          </a:bodyPr>
          <a:lstStyle/>
          <a:p>
            <a:r>
              <a:rPr lang="en-US" sz="2800" b="1" dirty="0" smtClean="0"/>
              <a:t>TLS 1.3</a:t>
            </a:r>
            <a:endParaRPr lang="en-US" sz="2800" b="1" dirty="0"/>
          </a:p>
        </p:txBody>
      </p:sp>
    </p:spTree>
    <p:extLst>
      <p:ext uri="{BB962C8B-B14F-4D97-AF65-F5344CB8AC3E}">
        <p14:creationId xmlns:p14="http://schemas.microsoft.com/office/powerpoint/2010/main" val="12584717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4" name="Shape 94"/>
          <p:cNvSpPr/>
          <p:nvPr/>
        </p:nvSpPr>
        <p:spPr>
          <a:xfrm>
            <a:off x="5977217" y="3244333"/>
            <a:ext cx="237566"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95" name="Shape 95"/>
          <p:cNvSpPr/>
          <p:nvPr/>
        </p:nvSpPr>
        <p:spPr>
          <a:xfrm>
            <a:off x="0" y="0"/>
            <a:ext cx="12192000" cy="2290916"/>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96" name="Shape 96"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97" name="Shape 97"/>
          <p:cNvSpPr txBox="1"/>
          <p:nvPr/>
        </p:nvSpPr>
        <p:spPr>
          <a:xfrm>
            <a:off x="462116" y="729958"/>
            <a:ext cx="9241282" cy="8310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4800">
                <a:solidFill>
                  <a:schemeClr val="lt1"/>
                </a:solidFill>
                <a:latin typeface="Helvetica Neue"/>
                <a:ea typeface="Helvetica Neue"/>
                <a:cs typeface="Helvetica Neue"/>
                <a:sym typeface="Helvetica Neue"/>
              </a:rPr>
              <a:t>Application-Specific Encryption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9907" y="4728834"/>
            <a:ext cx="1827727" cy="1827727"/>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0557" y="3219069"/>
            <a:ext cx="1509765" cy="1509765"/>
          </a:xfrm>
          <a:prstGeom prst="rect">
            <a:avLst/>
          </a:prstGeom>
        </p:spPr>
      </p:pic>
      <p:sp>
        <p:nvSpPr>
          <p:cNvPr id="4" name="TextBox 3"/>
          <p:cNvSpPr txBox="1"/>
          <p:nvPr/>
        </p:nvSpPr>
        <p:spPr>
          <a:xfrm>
            <a:off x="1084009" y="2606274"/>
            <a:ext cx="1782860" cy="523220"/>
          </a:xfrm>
          <a:prstGeom prst="rect">
            <a:avLst/>
          </a:prstGeom>
          <a:noFill/>
        </p:spPr>
        <p:txBody>
          <a:bodyPr wrap="none" rtlCol="0">
            <a:spAutoFit/>
          </a:bodyPr>
          <a:lstStyle/>
          <a:p>
            <a:r>
              <a:rPr lang="en-US" sz="2800" b="1" dirty="0" smtClean="0"/>
              <a:t>Telegram</a:t>
            </a:r>
            <a:endParaRPr lang="en-US" sz="2800" b="1" dirty="0"/>
          </a:p>
        </p:txBody>
      </p:sp>
      <p:sp>
        <p:nvSpPr>
          <p:cNvPr id="11" name="TextBox 10"/>
          <p:cNvSpPr txBox="1"/>
          <p:nvPr/>
        </p:nvSpPr>
        <p:spPr>
          <a:xfrm>
            <a:off x="3273185" y="4323316"/>
            <a:ext cx="2161169" cy="523220"/>
          </a:xfrm>
          <a:prstGeom prst="rect">
            <a:avLst/>
          </a:prstGeom>
          <a:noFill/>
        </p:spPr>
        <p:txBody>
          <a:bodyPr wrap="none" rtlCol="0">
            <a:spAutoFit/>
          </a:bodyPr>
          <a:lstStyle/>
          <a:p>
            <a:r>
              <a:rPr lang="en-US" sz="2800" b="1" dirty="0" smtClean="0"/>
              <a:t>What’s App</a:t>
            </a:r>
            <a:endParaRPr lang="en-US" sz="2800" b="1" dirty="0"/>
          </a:p>
        </p:txBody>
      </p:sp>
    </p:spTree>
    <p:extLst>
      <p:ext uri="{BB962C8B-B14F-4D97-AF65-F5344CB8AC3E}">
        <p14:creationId xmlns:p14="http://schemas.microsoft.com/office/powerpoint/2010/main" val="2056667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p:nvPr/>
        </p:nvSpPr>
        <p:spPr>
          <a:xfrm>
            <a:off x="836737" y="4022648"/>
            <a:ext cx="45255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D7D31"/>
              </a:buClr>
              <a:buSzPct val="25000"/>
              <a:buFont typeface="Calibri"/>
              <a:buNone/>
            </a:pPr>
            <a:r>
              <a:rPr lang="en-GB" sz="6600" b="1" i="0" u="none" strike="noStrike" cap="none">
                <a:solidFill>
                  <a:srgbClr val="ED7D31"/>
                </a:solidFill>
                <a:latin typeface="Helvetica Neue"/>
                <a:ea typeface="Helvetica Neue"/>
                <a:cs typeface="Helvetica Neue"/>
                <a:sym typeface="Helvetica Neue"/>
              </a:rPr>
              <a:t>Blocking</a:t>
            </a:r>
          </a:p>
        </p:txBody>
      </p:sp>
      <p:sp>
        <p:nvSpPr>
          <p:cNvPr id="221" name="Shape 221"/>
          <p:cNvSpPr txBox="1"/>
          <p:nvPr/>
        </p:nvSpPr>
        <p:spPr>
          <a:xfrm>
            <a:off x="5979024" y="4022650"/>
            <a:ext cx="5561099"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D7D31"/>
              </a:buClr>
              <a:buSzPct val="25000"/>
              <a:buFont typeface="Calibri"/>
              <a:buNone/>
            </a:pPr>
            <a:r>
              <a:rPr lang="en-GB" sz="6600" b="1" i="0" u="none" strike="noStrike" cap="none">
                <a:solidFill>
                  <a:srgbClr val="ED7D31"/>
                </a:solidFill>
                <a:latin typeface="Helvetica Neue"/>
                <a:ea typeface="Helvetica Neue"/>
                <a:cs typeface="Helvetica Neue"/>
                <a:sym typeface="Helvetica Neue"/>
              </a:rPr>
              <a:t>=         Event</a:t>
            </a:r>
          </a:p>
        </p:txBody>
      </p:sp>
      <p:grpSp>
        <p:nvGrpSpPr>
          <p:cNvPr id="222" name="Shape 222"/>
          <p:cNvGrpSpPr/>
          <p:nvPr/>
        </p:nvGrpSpPr>
        <p:grpSpPr>
          <a:xfrm>
            <a:off x="907816" y="2369350"/>
            <a:ext cx="4383318" cy="4414491"/>
            <a:chOff x="659152" y="1039"/>
            <a:chExt cx="4793655" cy="4872507"/>
          </a:xfrm>
        </p:grpSpPr>
        <p:sp>
          <p:nvSpPr>
            <p:cNvPr id="223" name="Shape 223"/>
            <p:cNvSpPr/>
            <p:nvPr/>
          </p:nvSpPr>
          <p:spPr>
            <a:xfrm>
              <a:off x="2361391" y="1039"/>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24" name="Shape 224"/>
            <p:cNvSpPr txBox="1"/>
            <p:nvPr/>
          </p:nvSpPr>
          <p:spPr>
            <a:xfrm>
              <a:off x="2403057" y="42704"/>
              <a:ext cx="1229782" cy="770193"/>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URL</a:t>
              </a:r>
            </a:p>
            <a:p>
              <a:pPr marL="0" marR="0" lvl="0" indent="0" algn="ctr" rtl="0">
                <a:lnSpc>
                  <a:spcPct val="90000"/>
                </a:lnSpc>
                <a:spcBef>
                  <a:spcPts val="56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filtering</a:t>
              </a:r>
            </a:p>
          </p:txBody>
        </p:sp>
        <p:sp>
          <p:nvSpPr>
            <p:cNvPr id="225" name="Shape 225"/>
            <p:cNvSpPr/>
            <p:nvPr/>
          </p:nvSpPr>
          <p:spPr>
            <a:xfrm>
              <a:off x="1045915" y="427237"/>
              <a:ext cx="4018979" cy="4018979"/>
            </a:xfrm>
            <a:custGeom>
              <a:avLst/>
              <a:gdLst/>
              <a:ahLst/>
              <a:cxnLst/>
              <a:rect l="0" t="0" r="0" b="0"/>
              <a:pathLst>
                <a:path w="120000" h="120000" extrusionOk="0">
                  <a:moveTo>
                    <a:pt x="78748" y="3004"/>
                  </a:moveTo>
                  <a:lnTo>
                    <a:pt x="78747" y="3003"/>
                  </a:lnTo>
                  <a:cubicBezTo>
                    <a:pt x="87447" y="5865"/>
                    <a:pt x="95376" y="10680"/>
                    <a:pt x="101927" y="17080"/>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26" name="Shape 226"/>
            <p:cNvSpPr/>
            <p:nvPr/>
          </p:nvSpPr>
          <p:spPr>
            <a:xfrm>
              <a:off x="4139691" y="1005786"/>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27" name="Shape 227"/>
            <p:cNvSpPr txBox="1"/>
            <p:nvPr/>
          </p:nvSpPr>
          <p:spPr>
            <a:xfrm>
              <a:off x="4181357" y="1047450"/>
              <a:ext cx="1229782" cy="770193"/>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dirty="0" smtClean="0">
                  <a:solidFill>
                    <a:schemeClr val="lt1"/>
                  </a:solidFill>
                  <a:latin typeface="Calibri"/>
                  <a:ea typeface="Calibri"/>
                  <a:cs typeface="Calibri"/>
                  <a:sym typeface="Calibri"/>
                </a:rPr>
                <a:t>SSL inspection</a:t>
              </a:r>
              <a:endParaRPr lang="en-GB" sz="1600" b="0" i="0" u="none" strike="noStrike" cap="none" dirty="0">
                <a:solidFill>
                  <a:schemeClr val="lt1"/>
                </a:solidFill>
                <a:latin typeface="Calibri"/>
                <a:ea typeface="Calibri"/>
                <a:cs typeface="Calibri"/>
                <a:sym typeface="Calibri"/>
              </a:endParaRPr>
            </a:p>
          </p:txBody>
        </p:sp>
        <p:sp>
          <p:nvSpPr>
            <p:cNvPr id="228" name="Shape 228"/>
            <p:cNvSpPr/>
            <p:nvPr/>
          </p:nvSpPr>
          <p:spPr>
            <a:xfrm>
              <a:off x="1046490" y="427804"/>
              <a:ext cx="4018979" cy="4018979"/>
            </a:xfrm>
            <a:custGeom>
              <a:avLst/>
              <a:gdLst/>
              <a:ahLst/>
              <a:cxnLst/>
              <a:rect l="0" t="0" r="0" b="0"/>
              <a:pathLst>
                <a:path w="120000" h="120000" extrusionOk="0">
                  <a:moveTo>
                    <a:pt x="117562" y="43073"/>
                  </a:moveTo>
                  <a:cubicBezTo>
                    <a:pt x="120811" y="54123"/>
                    <a:pt x="120811" y="65875"/>
                    <a:pt x="117562" y="76926"/>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29" name="Shape 229"/>
            <p:cNvSpPr/>
            <p:nvPr/>
          </p:nvSpPr>
          <p:spPr>
            <a:xfrm>
              <a:off x="4139691" y="3015275"/>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0" name="Shape 230"/>
            <p:cNvSpPr txBox="1"/>
            <p:nvPr/>
          </p:nvSpPr>
          <p:spPr>
            <a:xfrm>
              <a:off x="4181357" y="3056941"/>
              <a:ext cx="1229782" cy="770193"/>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Content</a:t>
              </a:r>
            </a:p>
            <a:p>
              <a:pPr marL="0" marR="0" lvl="0" indent="0" algn="ctr" rtl="0">
                <a:lnSpc>
                  <a:spcPct val="90000"/>
                </a:lnSpc>
                <a:spcBef>
                  <a:spcPts val="56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inspection</a:t>
              </a:r>
            </a:p>
          </p:txBody>
        </p:sp>
        <p:sp>
          <p:nvSpPr>
            <p:cNvPr id="231" name="Shape 231"/>
            <p:cNvSpPr/>
            <p:nvPr/>
          </p:nvSpPr>
          <p:spPr>
            <a:xfrm>
              <a:off x="1046490" y="427804"/>
              <a:ext cx="4018979" cy="4018979"/>
            </a:xfrm>
            <a:custGeom>
              <a:avLst/>
              <a:gdLst/>
              <a:ahLst/>
              <a:cxnLst/>
              <a:rect l="0" t="0" r="0" b="0"/>
              <a:pathLst>
                <a:path w="120000" h="120000" extrusionOk="0">
                  <a:moveTo>
                    <a:pt x="101918" y="102927"/>
                  </a:moveTo>
                  <a:lnTo>
                    <a:pt x="101918" y="102926"/>
                  </a:lnTo>
                  <a:cubicBezTo>
                    <a:pt x="95650" y="109047"/>
                    <a:pt x="88119" y="113720"/>
                    <a:pt x="79852" y="116619"/>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2" name="Shape 232"/>
            <p:cNvSpPr/>
            <p:nvPr/>
          </p:nvSpPr>
          <p:spPr>
            <a:xfrm>
              <a:off x="2399421" y="4020021"/>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3" name="Shape 233"/>
            <p:cNvSpPr txBox="1"/>
            <p:nvPr/>
          </p:nvSpPr>
          <p:spPr>
            <a:xfrm>
              <a:off x="2400058" y="4061744"/>
              <a:ext cx="1313100" cy="770100"/>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Content modification</a:t>
              </a:r>
            </a:p>
          </p:txBody>
        </p:sp>
        <p:sp>
          <p:nvSpPr>
            <p:cNvPr id="234" name="Shape 234"/>
            <p:cNvSpPr/>
            <p:nvPr/>
          </p:nvSpPr>
          <p:spPr>
            <a:xfrm>
              <a:off x="1046490" y="427804"/>
              <a:ext cx="4018979" cy="4018979"/>
            </a:xfrm>
            <a:custGeom>
              <a:avLst/>
              <a:gdLst/>
              <a:ahLst/>
              <a:cxnLst/>
              <a:rect l="0" t="0" r="0" b="0"/>
              <a:pathLst>
                <a:path w="120000" h="120000" extrusionOk="0">
                  <a:moveTo>
                    <a:pt x="40146" y="116620"/>
                  </a:moveTo>
                  <a:lnTo>
                    <a:pt x="40146" y="116620"/>
                  </a:lnTo>
                  <a:cubicBezTo>
                    <a:pt x="31879" y="113721"/>
                    <a:pt x="24348" y="109047"/>
                    <a:pt x="18080" y="102927"/>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5" name="Shape 235"/>
            <p:cNvSpPr/>
            <p:nvPr/>
          </p:nvSpPr>
          <p:spPr>
            <a:xfrm>
              <a:off x="659152" y="3015275"/>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6" name="Shape 236"/>
            <p:cNvSpPr txBox="1"/>
            <p:nvPr/>
          </p:nvSpPr>
          <p:spPr>
            <a:xfrm>
              <a:off x="700818" y="3056941"/>
              <a:ext cx="1229782" cy="770193"/>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Search term filtering</a:t>
              </a:r>
            </a:p>
          </p:txBody>
        </p:sp>
        <p:sp>
          <p:nvSpPr>
            <p:cNvPr id="237" name="Shape 237"/>
            <p:cNvSpPr/>
            <p:nvPr/>
          </p:nvSpPr>
          <p:spPr>
            <a:xfrm>
              <a:off x="1046490" y="427804"/>
              <a:ext cx="4018979" cy="4018979"/>
            </a:xfrm>
            <a:custGeom>
              <a:avLst/>
              <a:gdLst/>
              <a:ahLst/>
              <a:cxnLst/>
              <a:rect l="0" t="0" r="0" b="0"/>
              <a:pathLst>
                <a:path w="120000" h="120000" extrusionOk="0">
                  <a:moveTo>
                    <a:pt x="2437" y="76926"/>
                  </a:moveTo>
                  <a:lnTo>
                    <a:pt x="2437" y="76926"/>
                  </a:lnTo>
                  <a:cubicBezTo>
                    <a:pt x="-812" y="65875"/>
                    <a:pt x="-812" y="54123"/>
                    <a:pt x="2436" y="43072"/>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8" name="Shape 238"/>
            <p:cNvSpPr/>
            <p:nvPr/>
          </p:nvSpPr>
          <p:spPr>
            <a:xfrm>
              <a:off x="659152" y="1005786"/>
              <a:ext cx="1313116" cy="853525"/>
            </a:xfrm>
            <a:prstGeom prst="roundRect">
              <a:avLst>
                <a:gd name="adj" fmla="val 16667"/>
              </a:avLst>
            </a:prstGeom>
            <a:gradFill>
              <a:gsLst>
                <a:gs pos="0">
                  <a:srgbClr val="6EA5DA"/>
                </a:gs>
                <a:gs pos="50000">
                  <a:srgbClr val="529BDA"/>
                </a:gs>
                <a:gs pos="100000">
                  <a:srgbClr val="4188C8"/>
                </a:gs>
              </a:gsLst>
              <a:lin ang="5400000" scaled="0"/>
            </a:grad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39" name="Shape 239"/>
            <p:cNvSpPr txBox="1"/>
            <p:nvPr/>
          </p:nvSpPr>
          <p:spPr>
            <a:xfrm>
              <a:off x="700818" y="1047450"/>
              <a:ext cx="1229782" cy="770193"/>
            </a:xfrm>
            <a:prstGeom prst="rect">
              <a:avLst/>
            </a:prstGeom>
            <a:noFill/>
            <a:ln>
              <a:noFill/>
            </a:ln>
          </p:spPr>
          <p:txBody>
            <a:bodyPr lIns="60950" tIns="60950" rIns="60950" bIns="60950" anchor="ctr" anchorCtr="0">
              <a:noAutofit/>
            </a:bodyPr>
            <a:lstStyle/>
            <a:p>
              <a:pPr marL="0" marR="0" lvl="0" indent="0" algn="ctr" rtl="0">
                <a:lnSpc>
                  <a:spcPct val="90000"/>
                </a:lnSpc>
                <a:spcBef>
                  <a:spcPts val="0"/>
                </a:spcBef>
                <a:spcAft>
                  <a:spcPts val="0"/>
                </a:spcAft>
                <a:buClr>
                  <a:schemeClr val="lt1"/>
                </a:buClr>
                <a:buSzPct val="25000"/>
                <a:buFont typeface="Calibri"/>
                <a:buNone/>
              </a:pPr>
              <a:r>
                <a:rPr lang="en-GB" sz="1600" b="0" i="0" u="none" strike="noStrike" cap="none">
                  <a:solidFill>
                    <a:schemeClr val="lt1"/>
                  </a:solidFill>
                  <a:latin typeface="Calibri"/>
                  <a:ea typeface="Calibri"/>
                  <a:cs typeface="Calibri"/>
                  <a:sym typeface="Calibri"/>
                </a:rPr>
                <a:t>Egress filtering</a:t>
              </a:r>
            </a:p>
          </p:txBody>
        </p:sp>
        <p:sp>
          <p:nvSpPr>
            <p:cNvPr id="240" name="Shape 240"/>
            <p:cNvSpPr/>
            <p:nvPr/>
          </p:nvSpPr>
          <p:spPr>
            <a:xfrm>
              <a:off x="1047112" y="427187"/>
              <a:ext cx="4018979" cy="4018979"/>
            </a:xfrm>
            <a:custGeom>
              <a:avLst/>
              <a:gdLst/>
              <a:ahLst/>
              <a:cxnLst/>
              <a:rect l="0" t="0" r="0" b="0"/>
              <a:pathLst>
                <a:path w="120000" h="120000" extrusionOk="0">
                  <a:moveTo>
                    <a:pt x="18053" y="17098"/>
                  </a:moveTo>
                  <a:lnTo>
                    <a:pt x="18053" y="17097"/>
                  </a:lnTo>
                  <a:cubicBezTo>
                    <a:pt x="24032" y="11251"/>
                    <a:pt x="31169" y="6719"/>
                    <a:pt x="39003" y="3792"/>
                  </a:cubicBezTo>
                </a:path>
              </a:pathLst>
            </a:custGeom>
            <a:noFill/>
            <a:ln w="9525" cap="flat" cmpd="sng">
              <a:solidFill>
                <a:srgbClr val="599BD5"/>
              </a:solidFill>
              <a:prstDash val="solid"/>
              <a:miter/>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grpSp>
      <p:sp>
        <p:nvSpPr>
          <p:cNvPr id="241" name="Shape 241"/>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4800" dirty="0">
                <a:solidFill>
                  <a:srgbClr val="FFFFFF"/>
                </a:solidFill>
                <a:latin typeface="Helvetica Neue"/>
                <a:ea typeface="Helvetica Neue"/>
                <a:cs typeface="Helvetica Neue"/>
                <a:sym typeface="Helvetica Neue"/>
              </a:rPr>
              <a:t>Filtering in </a:t>
            </a:r>
            <a:r>
              <a:rPr lang="en-GB" sz="4800" dirty="0" smtClean="0">
                <a:solidFill>
                  <a:srgbClr val="FFFFFF"/>
                </a:solidFill>
                <a:latin typeface="Helvetica Neue"/>
                <a:ea typeface="Helvetica Neue"/>
                <a:cs typeface="Helvetica Neue"/>
                <a:sym typeface="Helvetica Neue"/>
              </a:rPr>
              <a:t>2017</a:t>
            </a:r>
            <a:endParaRPr lang="en-GB" sz="4800" dirty="0">
              <a:solidFill>
                <a:srgbClr val="FFFFFF"/>
              </a:solidFill>
              <a:latin typeface="Helvetica Neue"/>
              <a:ea typeface="Helvetica Neue"/>
              <a:cs typeface="Helvetica Neue"/>
              <a:sym typeface="Helvetica Neue"/>
            </a:endParaRPr>
          </a:p>
        </p:txBody>
      </p:sp>
      <p:pic>
        <p:nvPicPr>
          <p:cNvPr id="242" name="Shape 242"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Tree>
    <p:extLst>
      <p:ext uri="{BB962C8B-B14F-4D97-AF65-F5344CB8AC3E}">
        <p14:creationId xmlns:p14="http://schemas.microsoft.com/office/powerpoint/2010/main" val="188256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p:nvPr/>
        </p:nvSpPr>
        <p:spPr>
          <a:xfrm>
            <a:off x="836737" y="3166946"/>
            <a:ext cx="10604414" cy="196360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D7D31"/>
              </a:buClr>
              <a:buSzPct val="25000"/>
              <a:buFont typeface="Calibri"/>
              <a:buNone/>
            </a:pPr>
            <a:r>
              <a:rPr lang="en-GB" sz="6600" b="1" i="0" u="none" strike="noStrike" cap="none" dirty="0" smtClean="0">
                <a:solidFill>
                  <a:srgbClr val="ED7D31"/>
                </a:solidFill>
                <a:latin typeface="Helvetica Neue"/>
                <a:ea typeface="Helvetica Neue"/>
                <a:cs typeface="Helvetica Neue"/>
                <a:sym typeface="Helvetica Neue"/>
              </a:rPr>
              <a:t>What happens when you can</a:t>
            </a:r>
            <a:r>
              <a:rPr lang="mr-IN" sz="6600" b="1" i="0" u="none" strike="noStrike" cap="none" dirty="0" smtClean="0">
                <a:solidFill>
                  <a:srgbClr val="ED7D31"/>
                </a:solidFill>
                <a:latin typeface="Helvetica Neue"/>
                <a:ea typeface="Helvetica Neue"/>
                <a:cs typeface="Helvetica Neue"/>
                <a:sym typeface="Helvetica Neue"/>
              </a:rPr>
              <a:t>’</a:t>
            </a:r>
            <a:r>
              <a:rPr lang="en-GB" sz="6600" b="1" i="0" u="none" strike="noStrike" cap="none" dirty="0" smtClean="0">
                <a:solidFill>
                  <a:srgbClr val="ED7D31"/>
                </a:solidFill>
                <a:latin typeface="Helvetica Neue"/>
                <a:ea typeface="Helvetica Neue"/>
                <a:cs typeface="Helvetica Neue"/>
                <a:sym typeface="Helvetica Neue"/>
              </a:rPr>
              <a:t>t filter?</a:t>
            </a:r>
            <a:endParaRPr lang="en-GB" sz="6600" b="1" i="0" u="none" strike="noStrike" cap="none" dirty="0">
              <a:solidFill>
                <a:srgbClr val="ED7D31"/>
              </a:solidFill>
              <a:latin typeface="Helvetica Neue"/>
              <a:ea typeface="Helvetica Neue"/>
              <a:cs typeface="Helvetica Neue"/>
              <a:sym typeface="Helvetica Neue"/>
            </a:endParaRPr>
          </a:p>
        </p:txBody>
      </p:sp>
      <p:sp>
        <p:nvSpPr>
          <p:cNvPr id="241" name="Shape 241"/>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4800" dirty="0">
                <a:solidFill>
                  <a:srgbClr val="FFFFFF"/>
                </a:solidFill>
                <a:latin typeface="Helvetica Neue"/>
                <a:ea typeface="Helvetica Neue"/>
                <a:cs typeface="Helvetica Neue"/>
                <a:sym typeface="Helvetica Neue"/>
              </a:rPr>
              <a:t>Filtering in </a:t>
            </a:r>
            <a:r>
              <a:rPr lang="en-GB" sz="4800" dirty="0" smtClean="0">
                <a:solidFill>
                  <a:srgbClr val="FFFFFF"/>
                </a:solidFill>
                <a:latin typeface="Helvetica Neue"/>
                <a:ea typeface="Helvetica Neue"/>
                <a:cs typeface="Helvetica Neue"/>
                <a:sym typeface="Helvetica Neue"/>
              </a:rPr>
              <a:t>2017</a:t>
            </a:r>
            <a:endParaRPr lang="en-GB" sz="4800" dirty="0">
              <a:solidFill>
                <a:srgbClr val="FFFFFF"/>
              </a:solidFill>
              <a:latin typeface="Helvetica Neue"/>
              <a:ea typeface="Helvetica Neue"/>
              <a:cs typeface="Helvetica Neue"/>
              <a:sym typeface="Helvetica Neue"/>
            </a:endParaRPr>
          </a:p>
        </p:txBody>
      </p:sp>
      <p:pic>
        <p:nvPicPr>
          <p:cNvPr id="242" name="Shape 242"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Tree>
    <p:extLst>
      <p:ext uri="{BB962C8B-B14F-4D97-AF65-F5344CB8AC3E}">
        <p14:creationId xmlns:p14="http://schemas.microsoft.com/office/powerpoint/2010/main" val="5294967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grpSp>
        <p:nvGrpSpPr>
          <p:cNvPr id="96" name="Shape 96"/>
          <p:cNvGrpSpPr/>
          <p:nvPr/>
        </p:nvGrpSpPr>
        <p:grpSpPr>
          <a:xfrm>
            <a:off x="533284" y="2233683"/>
            <a:ext cx="9762703" cy="3196143"/>
            <a:chOff x="846898" y="1986100"/>
            <a:chExt cx="9762703" cy="3196143"/>
          </a:xfrm>
        </p:grpSpPr>
        <p:sp>
          <p:nvSpPr>
            <p:cNvPr id="97" name="Shape 97"/>
            <p:cNvSpPr/>
            <p:nvPr/>
          </p:nvSpPr>
          <p:spPr>
            <a:xfrm>
              <a:off x="4298201" y="3711944"/>
              <a:ext cx="6311400" cy="14703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Whilst it is essential that governing bodies and proprietors ensure that appropriate filters and monitoring systems are in place; they should be careful that “over blocking” does not lead to unreasonable restrictions as to what children can be taught with regards to online teaching and safeguarding</a:t>
              </a:r>
            </a:p>
          </p:txBody>
        </p:sp>
        <p:sp>
          <p:nvSpPr>
            <p:cNvPr id="98" name="Shape 98"/>
            <p:cNvSpPr/>
            <p:nvPr/>
          </p:nvSpPr>
          <p:spPr>
            <a:xfrm>
              <a:off x="846898" y="1986100"/>
              <a:ext cx="8694667" cy="64633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3600" b="0" i="0" u="none" strike="noStrike" cap="none">
                <a:solidFill>
                  <a:schemeClr val="accent5"/>
                </a:solidFill>
                <a:latin typeface="Calibri"/>
                <a:ea typeface="Calibri"/>
                <a:cs typeface="Calibri"/>
                <a:sym typeface="Calibri"/>
              </a:endParaRPr>
            </a:p>
          </p:txBody>
        </p:sp>
      </p:grpSp>
      <p:sp>
        <p:nvSpPr>
          <p:cNvPr id="103" name="Shape 103"/>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lvl="0" rtl="0">
              <a:lnSpc>
                <a:spcPct val="90000"/>
              </a:lnSpc>
              <a:spcBef>
                <a:spcPts val="0"/>
              </a:spcBef>
              <a:buSzPct val="25000"/>
              <a:buNone/>
            </a:pPr>
            <a:r>
              <a:rPr lang="en-GB" sz="6000">
                <a:solidFill>
                  <a:srgbClr val="FFFFFF"/>
                </a:solidFill>
                <a:latin typeface="Quattrocento Sans"/>
                <a:ea typeface="Quattrocento Sans"/>
                <a:cs typeface="Quattrocento Sans"/>
                <a:sym typeface="Quattrocento Sans"/>
              </a:rPr>
              <a:t>  </a:t>
            </a:r>
            <a:r>
              <a:rPr lang="en-GB" sz="6000">
                <a:solidFill>
                  <a:srgbClr val="FFFFFF"/>
                </a:solidFill>
                <a:latin typeface="Helvetica Neue"/>
                <a:ea typeface="Helvetica Neue"/>
                <a:cs typeface="Helvetica Neue"/>
                <a:sym typeface="Helvetica Neue"/>
              </a:rPr>
              <a:t>Department for Education</a:t>
            </a:r>
          </a:p>
        </p:txBody>
      </p:sp>
      <p:pic>
        <p:nvPicPr>
          <p:cNvPr id="104" name="Shape 104"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353" y="2467083"/>
            <a:ext cx="2912806" cy="4114800"/>
          </a:xfrm>
          <a:prstGeom prst="rect">
            <a:avLst/>
          </a:prstGeom>
          <a:ln>
            <a:solidFill>
              <a:schemeClr val="accent3"/>
            </a:solidFill>
          </a:ln>
          <a:effectLst>
            <a:outerShdw blurRad="50800" dist="38100" dir="2700000" algn="tl" rotWithShape="0">
              <a:prstClr val="black">
                <a:alpha val="40000"/>
              </a:prstClr>
            </a:outerShdw>
          </a:effectLst>
        </p:spPr>
      </p:pic>
      <p:grpSp>
        <p:nvGrpSpPr>
          <p:cNvPr id="3" name="Group 2"/>
          <p:cNvGrpSpPr/>
          <p:nvPr/>
        </p:nvGrpSpPr>
        <p:grpSpPr>
          <a:xfrm>
            <a:off x="5098139" y="4453193"/>
            <a:ext cx="4361516" cy="840055"/>
            <a:chOff x="5005373" y="4438131"/>
            <a:chExt cx="4361516" cy="840055"/>
          </a:xfrm>
        </p:grpSpPr>
        <p:pic>
          <p:nvPicPr>
            <p:cNvPr id="12" name="Shape 100" descr="circle 1.png"/>
            <p:cNvPicPr preferRelativeResize="0"/>
            <p:nvPr/>
          </p:nvPicPr>
          <p:blipFill rotWithShape="1">
            <a:blip r:embed="rId5">
              <a:alphaModFix/>
            </a:blip>
            <a:srcRect/>
            <a:stretch/>
          </p:blipFill>
          <p:spPr>
            <a:xfrm rot="16009190">
              <a:off x="6118635" y="3554791"/>
              <a:ext cx="610133" cy="2836658"/>
            </a:xfrm>
            <a:prstGeom prst="rect">
              <a:avLst/>
            </a:prstGeom>
            <a:noFill/>
            <a:ln>
              <a:noFill/>
            </a:ln>
          </p:spPr>
        </p:pic>
        <p:pic>
          <p:nvPicPr>
            <p:cNvPr id="13" name="Shape 101" descr="circle 1.png"/>
            <p:cNvPicPr preferRelativeResize="0"/>
            <p:nvPr/>
          </p:nvPicPr>
          <p:blipFill rotWithShape="1">
            <a:blip r:embed="rId6">
              <a:alphaModFix/>
            </a:blip>
            <a:srcRect/>
            <a:stretch/>
          </p:blipFill>
          <p:spPr>
            <a:xfrm rot="5014116">
              <a:off x="8268703" y="3897768"/>
              <a:ext cx="557824" cy="1638549"/>
            </a:xfrm>
            <a:prstGeom prst="rect">
              <a:avLst/>
            </a:prstGeom>
            <a:noFill/>
            <a:ln>
              <a:noFill/>
            </a:ln>
          </p:spPr>
        </p:pic>
      </p:grpSp>
    </p:spTree>
    <p:extLst>
      <p:ext uri="{BB962C8B-B14F-4D97-AF65-F5344CB8AC3E}">
        <p14:creationId xmlns:p14="http://schemas.microsoft.com/office/powerpoint/2010/main" val="40055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p:nvPr/>
        </p:nvSpPr>
        <p:spPr>
          <a:xfrm>
            <a:off x="603183" y="3383083"/>
            <a:ext cx="4702800" cy="20313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…how well the school prepares pupils positively for life in modern Britain and promotes the fundamental British values of democracy, the rule of law, individual liberty and mutual respect for and tolerance of those with different faiths and beliefs and for those without faith… </a:t>
            </a:r>
          </a:p>
        </p:txBody>
      </p:sp>
      <p:sp>
        <p:nvSpPr>
          <p:cNvPr id="156" name="Shape 156"/>
          <p:cNvSpPr/>
          <p:nvPr/>
        </p:nvSpPr>
        <p:spPr>
          <a:xfrm>
            <a:off x="6456035" y="3521516"/>
            <a:ext cx="5055600" cy="1754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…how well leaders and governors promote all forms of equality and foster greater understanding of and respect for people of all faiths (and those of no faith), races, genders, ages, disability and sexual orientations (and other groups with protected characteristics)…</a:t>
            </a:r>
          </a:p>
        </p:txBody>
      </p:sp>
      <p:sp>
        <p:nvSpPr>
          <p:cNvPr id="157" name="Shape 157"/>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lvl="0" rtl="0">
              <a:lnSpc>
                <a:spcPct val="90000"/>
              </a:lnSpc>
              <a:spcBef>
                <a:spcPts val="0"/>
              </a:spcBef>
              <a:buSzPct val="25000"/>
              <a:buNone/>
            </a:pPr>
            <a:r>
              <a:rPr lang="en-GB" sz="4800">
                <a:solidFill>
                  <a:srgbClr val="FFFFFF"/>
                </a:solidFill>
                <a:latin typeface="Helvetica Neue"/>
                <a:ea typeface="Helvetica Neue"/>
                <a:cs typeface="Helvetica Neue"/>
                <a:sym typeface="Helvetica Neue"/>
              </a:rPr>
              <a:t>   Ofsted Inspection Considers...</a:t>
            </a:r>
          </a:p>
        </p:txBody>
      </p:sp>
      <p:pic>
        <p:nvPicPr>
          <p:cNvPr id="158" name="Shape 158"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Tree>
    <p:extLst>
      <p:ext uri="{BB962C8B-B14F-4D97-AF65-F5344CB8AC3E}">
        <p14:creationId xmlns:p14="http://schemas.microsoft.com/office/powerpoint/2010/main" val="868447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1493025" y="6767000"/>
            <a:ext cx="10515600" cy="1325700"/>
          </a:xfrm>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rgbClr val="0084CB"/>
              </a:buClr>
              <a:buSzPct val="25000"/>
              <a:buFont typeface="Quattrocento Sans"/>
              <a:buNone/>
            </a:pPr>
            <a:r>
              <a:rPr lang="en-GB" sz="6000" b="0" i="0" u="none" strike="noStrike" cap="none">
                <a:solidFill>
                  <a:srgbClr val="0084CB"/>
                </a:solidFill>
                <a:latin typeface="Quattrocento Sans"/>
                <a:ea typeface="Quattrocento Sans"/>
                <a:cs typeface="Quattrocento Sans"/>
                <a:sym typeface="Quattrocento Sans"/>
              </a:rPr>
              <a:t>A Path to Good Intentions</a:t>
            </a:r>
          </a:p>
        </p:txBody>
      </p:sp>
      <p:sp>
        <p:nvSpPr>
          <p:cNvPr id="81" name="Shape 81"/>
          <p:cNvSpPr txBox="1">
            <a:spLocks noGrp="1"/>
          </p:cNvSpPr>
          <p:nvPr>
            <p:ph type="body" idx="1"/>
          </p:nvPr>
        </p:nvSpPr>
        <p:spPr>
          <a:xfrm>
            <a:off x="838200" y="1825625"/>
            <a:ext cx="10515599" cy="659158"/>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rgbClr val="0084CB"/>
              </a:buClr>
              <a:buSzPct val="25000"/>
              <a:buFont typeface="Arial"/>
              <a:buNone/>
            </a:pPr>
            <a:r>
              <a:rPr lang="en-GB" sz="2800" b="0" i="0" u="none" strike="noStrike" cap="none">
                <a:solidFill>
                  <a:srgbClr val="0084CB"/>
                </a:solidFill>
                <a:latin typeface="Helvetica Neue"/>
                <a:ea typeface="Helvetica Neue"/>
                <a:cs typeface="Helvetica Neue"/>
                <a:sym typeface="Helvetica Neue"/>
              </a:rPr>
              <a:t>Leads to a hellish problem for schools</a:t>
            </a:r>
          </a:p>
          <a:p>
            <a:pPr marL="0" marR="0" lvl="0" indent="0" algn="ctr" rtl="0">
              <a:lnSpc>
                <a:spcPct val="90000"/>
              </a:lnSpc>
              <a:spcBef>
                <a:spcPts val="1000"/>
              </a:spcBef>
              <a:spcAft>
                <a:spcPts val="0"/>
              </a:spcAft>
              <a:buClr>
                <a:srgbClr val="0084CB"/>
              </a:buClr>
              <a:buSzPct val="25000"/>
              <a:buFont typeface="Arial"/>
              <a:buNone/>
            </a:pPr>
            <a:endParaRPr sz="2800" b="0" i="0" u="none" strike="noStrike" cap="none">
              <a:solidFill>
                <a:srgbClr val="0084CB"/>
              </a:solidFill>
              <a:latin typeface="Quattrocento Sans"/>
              <a:ea typeface="Quattrocento Sans"/>
              <a:cs typeface="Quattrocento Sans"/>
              <a:sym typeface="Quattrocento Sans"/>
            </a:endParaRPr>
          </a:p>
          <a:p>
            <a:pPr marL="0" marR="0" lvl="0" indent="0" algn="ctr" rtl="0">
              <a:lnSpc>
                <a:spcPct val="90000"/>
              </a:lnSpc>
              <a:spcBef>
                <a:spcPts val="1000"/>
              </a:spcBef>
              <a:spcAft>
                <a:spcPts val="0"/>
              </a:spcAft>
              <a:buClr>
                <a:srgbClr val="0084CB"/>
              </a:buClr>
              <a:buSzPct val="25000"/>
              <a:buFont typeface="Arial"/>
              <a:buNone/>
            </a:pPr>
            <a:endParaRPr sz="2800" b="0" i="0" u="none" strike="noStrike" cap="none">
              <a:solidFill>
                <a:srgbClr val="0084CB"/>
              </a:solidFill>
              <a:latin typeface="Quattrocento Sans"/>
              <a:ea typeface="Quattrocento Sans"/>
              <a:cs typeface="Quattrocento Sans"/>
              <a:sym typeface="Quattrocento Sans"/>
            </a:endParaRPr>
          </a:p>
        </p:txBody>
      </p:sp>
      <p:grpSp>
        <p:nvGrpSpPr>
          <p:cNvPr id="82" name="Shape 82"/>
          <p:cNvGrpSpPr/>
          <p:nvPr/>
        </p:nvGrpSpPr>
        <p:grpSpPr>
          <a:xfrm>
            <a:off x="327565" y="2578051"/>
            <a:ext cx="10831696" cy="3093815"/>
            <a:chOff x="327565" y="2578051"/>
            <a:chExt cx="10831696" cy="3093815"/>
          </a:xfrm>
        </p:grpSpPr>
        <p:sp>
          <p:nvSpPr>
            <p:cNvPr id="83" name="Shape 83"/>
            <p:cNvSpPr/>
            <p:nvPr/>
          </p:nvSpPr>
          <p:spPr>
            <a:xfrm>
              <a:off x="508527" y="2578051"/>
              <a:ext cx="5488568" cy="120032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Specified authorities will be expected to ensure children are safe from terrorist and extremist material when accessing the internet in school, including by establishing appropriate levels of filtering.</a:t>
              </a:r>
            </a:p>
          </p:txBody>
        </p:sp>
        <p:sp>
          <p:nvSpPr>
            <p:cNvPr id="84" name="Shape 84"/>
            <p:cNvSpPr/>
            <p:nvPr/>
          </p:nvSpPr>
          <p:spPr>
            <a:xfrm>
              <a:off x="6057176" y="3804789"/>
              <a:ext cx="5102085" cy="923328"/>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…staff have training that gives them the knowledge and confidence to identify children at risk of being drawn into terrorism…</a:t>
              </a:r>
            </a:p>
          </p:txBody>
        </p:sp>
        <p:sp>
          <p:nvSpPr>
            <p:cNvPr id="85" name="Shape 85"/>
            <p:cNvSpPr/>
            <p:nvPr/>
          </p:nvSpPr>
          <p:spPr>
            <a:xfrm>
              <a:off x="327565" y="5025667"/>
              <a:ext cx="5102100" cy="646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…encourage and support schools to move </a:t>
              </a:r>
            </a:p>
            <a:p>
              <a:pPr marL="0" marR="0" lvl="0" indent="0" algn="l" rtl="0">
                <a:lnSpc>
                  <a:spcPct val="100000"/>
                </a:lnSpc>
                <a:spcBef>
                  <a:spcPts val="0"/>
                </a:spcBef>
                <a:spcAft>
                  <a:spcPts val="0"/>
                </a:spcAft>
                <a:buClr>
                  <a:srgbClr val="007CC4"/>
                </a:buClr>
                <a:buSzPct val="25000"/>
                <a:buFont typeface="Quattrocento Sans"/>
                <a:buNone/>
              </a:pPr>
              <a:r>
                <a:rPr lang="en-GB" sz="1800" b="0" i="0" u="none" strike="noStrike" cap="none">
                  <a:solidFill>
                    <a:srgbClr val="007CC4"/>
                  </a:solidFill>
                  <a:latin typeface="Helvetica Neue"/>
                  <a:ea typeface="Helvetica Neue"/>
                  <a:cs typeface="Helvetica Neue"/>
                  <a:sym typeface="Helvetica Neue"/>
                </a:rPr>
                <a:t>from locked down to managed [e-safety] systems…</a:t>
              </a:r>
            </a:p>
          </p:txBody>
        </p:sp>
      </p:grpSp>
      <p:grpSp>
        <p:nvGrpSpPr>
          <p:cNvPr id="86" name="Shape 86"/>
          <p:cNvGrpSpPr/>
          <p:nvPr/>
        </p:nvGrpSpPr>
        <p:grpSpPr>
          <a:xfrm>
            <a:off x="838196" y="3185551"/>
            <a:ext cx="7546978" cy="2758657"/>
            <a:chOff x="651596" y="3168326"/>
            <a:chExt cx="7546978" cy="2758657"/>
          </a:xfrm>
        </p:grpSpPr>
        <p:pic>
          <p:nvPicPr>
            <p:cNvPr id="87" name="Shape 87" descr="circle 1.png"/>
            <p:cNvPicPr preferRelativeResize="0"/>
            <p:nvPr/>
          </p:nvPicPr>
          <p:blipFill rotWithShape="1">
            <a:blip r:embed="rId3">
              <a:alphaModFix/>
            </a:blip>
            <a:srcRect/>
            <a:stretch/>
          </p:blipFill>
          <p:spPr>
            <a:xfrm rot="4955861">
              <a:off x="3650181" y="2524710"/>
              <a:ext cx="658321" cy="2226983"/>
            </a:xfrm>
            <a:prstGeom prst="rect">
              <a:avLst/>
            </a:prstGeom>
            <a:noFill/>
            <a:ln>
              <a:noFill/>
            </a:ln>
          </p:spPr>
        </p:pic>
        <p:pic>
          <p:nvPicPr>
            <p:cNvPr id="88" name="Shape 88" descr="circle 2.png"/>
            <p:cNvPicPr preferRelativeResize="0"/>
            <p:nvPr/>
          </p:nvPicPr>
          <p:blipFill rotWithShape="1">
            <a:blip r:embed="rId4">
              <a:alphaModFix/>
            </a:blip>
            <a:srcRect/>
            <a:stretch/>
          </p:blipFill>
          <p:spPr>
            <a:xfrm flipH="1">
              <a:off x="6012477" y="4231896"/>
              <a:ext cx="2186097" cy="695700"/>
            </a:xfrm>
            <a:prstGeom prst="rect">
              <a:avLst/>
            </a:prstGeom>
            <a:noFill/>
            <a:ln>
              <a:noFill/>
            </a:ln>
          </p:spPr>
        </p:pic>
        <p:pic>
          <p:nvPicPr>
            <p:cNvPr id="89" name="Shape 89" descr="circle 1.png"/>
            <p:cNvPicPr preferRelativeResize="0"/>
            <p:nvPr/>
          </p:nvPicPr>
          <p:blipFill rotWithShape="1">
            <a:blip r:embed="rId5">
              <a:alphaModFix/>
            </a:blip>
            <a:srcRect/>
            <a:stretch/>
          </p:blipFill>
          <p:spPr>
            <a:xfrm rot="-5670513">
              <a:off x="2114144" y="3688285"/>
              <a:ext cx="658323" cy="3542631"/>
            </a:xfrm>
            <a:prstGeom prst="rect">
              <a:avLst/>
            </a:prstGeom>
            <a:noFill/>
            <a:ln>
              <a:noFill/>
            </a:ln>
          </p:spPr>
        </p:pic>
      </p:grpSp>
      <p:sp>
        <p:nvSpPr>
          <p:cNvPr id="90" name="Shape 90"/>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lvl="0" rtl="0">
              <a:lnSpc>
                <a:spcPct val="90000"/>
              </a:lnSpc>
              <a:spcBef>
                <a:spcPts val="0"/>
              </a:spcBef>
              <a:buClr>
                <a:srgbClr val="0084CB"/>
              </a:buClr>
              <a:buSzPct val="25000"/>
              <a:buFont typeface="Quattrocento Sans"/>
              <a:buNone/>
            </a:pPr>
            <a:r>
              <a:rPr lang="en-GB" sz="6000">
                <a:solidFill>
                  <a:srgbClr val="FFFFFF"/>
                </a:solidFill>
                <a:latin typeface="Quattrocento Sans"/>
                <a:ea typeface="Quattrocento Sans"/>
                <a:cs typeface="Quattrocento Sans"/>
                <a:sym typeface="Quattrocento Sans"/>
              </a:rPr>
              <a:t> </a:t>
            </a:r>
            <a:r>
              <a:rPr lang="en-GB" sz="6000">
                <a:solidFill>
                  <a:srgbClr val="FFFFFF"/>
                </a:solidFill>
                <a:latin typeface="Helvetica Neue"/>
                <a:ea typeface="Helvetica Neue"/>
                <a:cs typeface="Helvetica Neue"/>
                <a:sym typeface="Helvetica Neue"/>
              </a:rPr>
              <a:t> A Path to Good Intentions</a:t>
            </a:r>
          </a:p>
        </p:txBody>
      </p:sp>
      <p:pic>
        <p:nvPicPr>
          <p:cNvPr id="91" name="Shape 91" descr="Hexagons for Blue Background right corner.png"/>
          <p:cNvPicPr preferRelativeResize="0"/>
          <p:nvPr/>
        </p:nvPicPr>
        <p:blipFill>
          <a:blip r:embed="rId6">
            <a:alphaModFix/>
          </a:blip>
          <a:stretch>
            <a:fillRect/>
          </a:stretch>
        </p:blipFill>
        <p:spPr>
          <a:xfrm>
            <a:off x="9245675" y="-1086001"/>
            <a:ext cx="3756475" cy="3781850"/>
          </a:xfrm>
          <a:prstGeom prst="rect">
            <a:avLst/>
          </a:prstGeom>
          <a:noFill/>
          <a:ln>
            <a:noFill/>
          </a:ln>
        </p:spPr>
      </p:pic>
    </p:spTree>
    <p:extLst>
      <p:ext uri="{BB962C8B-B14F-4D97-AF65-F5344CB8AC3E}">
        <p14:creationId xmlns:p14="http://schemas.microsoft.com/office/powerpoint/2010/main" val="75597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2577" y="4851752"/>
            <a:ext cx="10831440" cy="1428072"/>
          </a:xfrm>
          <a:prstGeom prst="rect">
            <a:avLst/>
          </a:prstGeom>
        </p:spPr>
        <p:txBody>
          <a:bodyPr lIns="121900" tIns="121900" rIns="121900" bIns="121900" anchor="t" anchorCtr="0">
            <a:noAutofit/>
          </a:bodyPr>
          <a:lstStyle/>
          <a:p>
            <a:pPr marL="0" lvl="0" indent="0" rtl="0">
              <a:lnSpc>
                <a:spcPct val="125000"/>
              </a:lnSpc>
              <a:spcBef>
                <a:spcPts val="0"/>
              </a:spcBef>
              <a:buNone/>
            </a:pPr>
            <a:r>
              <a:rPr lang="en-GB" sz="2000" i="1" dirty="0" smtClean="0">
                <a:solidFill>
                  <a:srgbClr val="0084CB"/>
                </a:solidFill>
                <a:latin typeface="Helvetica Neue"/>
                <a:ea typeface="Helvetica Neue"/>
                <a:cs typeface="Helvetica Neue"/>
                <a:sym typeface="Helvetica Neue"/>
              </a:rPr>
              <a:t>“From </a:t>
            </a:r>
            <a:r>
              <a:rPr lang="en-GB" sz="2000" i="1" dirty="0">
                <a:solidFill>
                  <a:srgbClr val="0084CB"/>
                </a:solidFill>
                <a:latin typeface="Helvetica Neue"/>
                <a:ea typeface="Helvetica Neue"/>
                <a:cs typeface="Helvetica Neue"/>
                <a:sym typeface="Helvetica Neue"/>
              </a:rPr>
              <a:t>September 2016 all governing bodies and proprietors should be doing all that they reasonably can to limit children’s exposure to the above risks from the school or colleges IT system. As part of this process you should ensure your school has appropriate filtering and monitoring systems in </a:t>
            </a:r>
            <a:r>
              <a:rPr lang="en-GB" sz="2000" i="1" dirty="0" smtClean="0">
                <a:solidFill>
                  <a:srgbClr val="0084CB"/>
                </a:solidFill>
                <a:latin typeface="Helvetica Neue"/>
                <a:ea typeface="Helvetica Neue"/>
                <a:cs typeface="Helvetica Neue"/>
                <a:sym typeface="Helvetica Neue"/>
              </a:rPr>
              <a:t>place”.</a:t>
            </a:r>
            <a:endParaRPr lang="en-GB" sz="2000" i="1" dirty="0">
              <a:solidFill>
                <a:srgbClr val="0084CB"/>
              </a:solidFill>
              <a:latin typeface="Helvetica Neue"/>
              <a:ea typeface="Helvetica Neue"/>
              <a:cs typeface="Helvetica Neue"/>
              <a:sym typeface="Helvetica Neue"/>
            </a:endParaRPr>
          </a:p>
          <a:p>
            <a:pPr lvl="0" rtl="0">
              <a:lnSpc>
                <a:spcPct val="125000"/>
              </a:lnSpc>
              <a:spcBef>
                <a:spcPts val="0"/>
              </a:spcBef>
              <a:buNone/>
            </a:pPr>
            <a:endParaRPr sz="3200" i="1" dirty="0"/>
          </a:p>
        </p:txBody>
      </p:sp>
      <p:sp>
        <p:nvSpPr>
          <p:cNvPr id="119" name="Shape 119"/>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lvl="0" rtl="0">
              <a:lnSpc>
                <a:spcPct val="90000"/>
              </a:lnSpc>
              <a:spcBef>
                <a:spcPts val="0"/>
              </a:spcBef>
              <a:buSzPct val="25000"/>
              <a:buNone/>
            </a:pPr>
            <a:r>
              <a:rPr lang="en-GB" sz="4800">
                <a:solidFill>
                  <a:srgbClr val="FFFFFF"/>
                </a:solidFill>
                <a:latin typeface="Helvetica Neue"/>
                <a:ea typeface="Helvetica Neue"/>
                <a:cs typeface="Helvetica Neue"/>
                <a:sym typeface="Helvetica Neue"/>
              </a:rPr>
              <a:t>   What are the main areas of risk?</a:t>
            </a:r>
          </a:p>
        </p:txBody>
      </p:sp>
      <p:pic>
        <p:nvPicPr>
          <p:cNvPr id="120" name="Shape 120"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
        <p:nvSpPr>
          <p:cNvPr id="2" name="TextBox 1"/>
          <p:cNvSpPr txBox="1"/>
          <p:nvPr/>
        </p:nvSpPr>
        <p:spPr>
          <a:xfrm>
            <a:off x="682577" y="2694113"/>
            <a:ext cx="2561755" cy="1754326"/>
          </a:xfrm>
          <a:prstGeom prst="rect">
            <a:avLst/>
          </a:prstGeom>
          <a:noFill/>
        </p:spPr>
        <p:txBody>
          <a:bodyPr wrap="square" rtlCol="0">
            <a:spAutoFit/>
          </a:bodyPr>
          <a:lstStyle/>
          <a:p>
            <a:r>
              <a:rPr lang="en-US" sz="3200" dirty="0" smtClean="0">
                <a:solidFill>
                  <a:schemeClr val="accent5"/>
                </a:solidFill>
              </a:rPr>
              <a:t>Content</a:t>
            </a:r>
          </a:p>
          <a:p>
            <a:pPr lvl="0"/>
            <a:r>
              <a:rPr lang="en-GB" sz="2000" dirty="0" smtClean="0">
                <a:solidFill>
                  <a:schemeClr val="accent6"/>
                </a:solidFill>
                <a:latin typeface="Helvetica Neue"/>
                <a:ea typeface="Helvetica Neue"/>
                <a:cs typeface="Helvetica Neue"/>
                <a:sym typeface="Helvetica Neue"/>
              </a:rPr>
              <a:t>being </a:t>
            </a:r>
            <a:r>
              <a:rPr lang="en-GB" sz="2000" dirty="0">
                <a:solidFill>
                  <a:schemeClr val="accent6"/>
                </a:solidFill>
                <a:latin typeface="Helvetica Neue"/>
                <a:ea typeface="Helvetica Neue"/>
                <a:cs typeface="Helvetica Neue"/>
                <a:sym typeface="Helvetica Neue"/>
              </a:rPr>
              <a:t>exposed to illegal, inappropriate or harmful material</a:t>
            </a:r>
          </a:p>
          <a:p>
            <a:endParaRPr lang="en-US" sz="1600" dirty="0">
              <a:solidFill>
                <a:schemeClr val="accent5"/>
              </a:solidFill>
            </a:endParaRPr>
          </a:p>
        </p:txBody>
      </p:sp>
      <p:sp>
        <p:nvSpPr>
          <p:cNvPr id="6" name="TextBox 5"/>
          <p:cNvSpPr txBox="1"/>
          <p:nvPr/>
        </p:nvSpPr>
        <p:spPr>
          <a:xfrm>
            <a:off x="4355478" y="2694113"/>
            <a:ext cx="3149338" cy="1200329"/>
          </a:xfrm>
          <a:prstGeom prst="rect">
            <a:avLst/>
          </a:prstGeom>
          <a:noFill/>
        </p:spPr>
        <p:txBody>
          <a:bodyPr wrap="square" rtlCol="0">
            <a:spAutoFit/>
          </a:bodyPr>
          <a:lstStyle/>
          <a:p>
            <a:r>
              <a:rPr lang="en-US" sz="3200" dirty="0" smtClean="0">
                <a:solidFill>
                  <a:schemeClr val="accent5"/>
                </a:solidFill>
              </a:rPr>
              <a:t>Contact</a:t>
            </a:r>
          </a:p>
          <a:p>
            <a:pPr lvl="0"/>
            <a:r>
              <a:rPr lang="en-GB" sz="2000" dirty="0">
                <a:solidFill>
                  <a:schemeClr val="accent6"/>
                </a:solidFill>
                <a:latin typeface="Helvetica Neue"/>
                <a:ea typeface="Helvetica Neue"/>
                <a:cs typeface="Helvetica Neue"/>
                <a:sym typeface="Helvetica Neue"/>
              </a:rPr>
              <a:t>being </a:t>
            </a:r>
            <a:r>
              <a:rPr lang="en-GB" sz="2000" dirty="0" smtClean="0">
                <a:solidFill>
                  <a:schemeClr val="accent6"/>
                </a:solidFill>
                <a:latin typeface="Helvetica Neue"/>
                <a:ea typeface="Helvetica Neue"/>
                <a:cs typeface="Helvetica Neue"/>
                <a:sym typeface="Helvetica Neue"/>
              </a:rPr>
              <a:t>subjected to harmful online interaction</a:t>
            </a:r>
            <a:endParaRPr lang="en-GB" sz="2000" dirty="0">
              <a:solidFill>
                <a:schemeClr val="accent6"/>
              </a:solidFill>
              <a:latin typeface="Helvetica Neue"/>
              <a:ea typeface="Helvetica Neue"/>
              <a:cs typeface="Helvetica Neue"/>
              <a:sym typeface="Helvetica Neue"/>
            </a:endParaRPr>
          </a:p>
        </p:txBody>
      </p:sp>
      <p:sp>
        <p:nvSpPr>
          <p:cNvPr id="7" name="TextBox 6"/>
          <p:cNvSpPr txBox="1"/>
          <p:nvPr/>
        </p:nvSpPr>
        <p:spPr>
          <a:xfrm>
            <a:off x="8615963" y="2694113"/>
            <a:ext cx="2898054" cy="1508105"/>
          </a:xfrm>
          <a:prstGeom prst="rect">
            <a:avLst/>
          </a:prstGeom>
          <a:noFill/>
        </p:spPr>
        <p:txBody>
          <a:bodyPr wrap="square" rtlCol="0">
            <a:spAutoFit/>
          </a:bodyPr>
          <a:lstStyle/>
          <a:p>
            <a:r>
              <a:rPr lang="en-US" sz="3200" dirty="0" smtClean="0">
                <a:solidFill>
                  <a:schemeClr val="accent5"/>
                </a:solidFill>
              </a:rPr>
              <a:t>Conduct</a:t>
            </a:r>
          </a:p>
          <a:p>
            <a:pPr lvl="0"/>
            <a:r>
              <a:rPr lang="en-GB" sz="2000" dirty="0">
                <a:solidFill>
                  <a:schemeClr val="accent6"/>
                </a:solidFill>
                <a:latin typeface="Helvetica Neue"/>
                <a:ea typeface="Helvetica Neue"/>
                <a:cs typeface="Helvetica Neue"/>
                <a:sym typeface="Helvetica Neue"/>
              </a:rPr>
              <a:t>p</a:t>
            </a:r>
            <a:r>
              <a:rPr lang="en-GB" sz="2000" dirty="0" smtClean="0">
                <a:solidFill>
                  <a:schemeClr val="accent6"/>
                </a:solidFill>
                <a:latin typeface="Helvetica Neue"/>
                <a:ea typeface="Helvetica Neue"/>
                <a:cs typeface="Helvetica Neue"/>
                <a:sym typeface="Helvetica Neue"/>
              </a:rPr>
              <a:t>ersonal behaviour that increases the likelihood of harm</a:t>
            </a:r>
            <a:endParaRPr lang="en-GB" sz="2000" dirty="0">
              <a:solidFill>
                <a:schemeClr val="accent6"/>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955424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Shape 220"/>
          <p:cNvSpPr txBox="1"/>
          <p:nvPr/>
        </p:nvSpPr>
        <p:spPr>
          <a:xfrm>
            <a:off x="836737" y="3166946"/>
            <a:ext cx="10604414" cy="196360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D7D31"/>
              </a:buClr>
              <a:buSzPct val="25000"/>
              <a:buFont typeface="Calibri"/>
              <a:buNone/>
            </a:pPr>
            <a:r>
              <a:rPr lang="en-GB" sz="6600" b="1" i="0" u="none" strike="noStrike" cap="none" dirty="0" smtClean="0">
                <a:solidFill>
                  <a:srgbClr val="ED7D31"/>
                </a:solidFill>
                <a:latin typeface="Helvetica Neue"/>
                <a:ea typeface="Helvetica Neue"/>
                <a:cs typeface="Helvetica Neue"/>
                <a:sym typeface="Helvetica Neue"/>
              </a:rPr>
              <a:t>What happens when you can</a:t>
            </a:r>
            <a:r>
              <a:rPr lang="mr-IN" sz="6600" b="1" i="0" u="none" strike="noStrike" cap="none" dirty="0" smtClean="0">
                <a:solidFill>
                  <a:srgbClr val="ED7D31"/>
                </a:solidFill>
                <a:latin typeface="Helvetica Neue"/>
                <a:ea typeface="Helvetica Neue"/>
                <a:cs typeface="Helvetica Neue"/>
                <a:sym typeface="Helvetica Neue"/>
              </a:rPr>
              <a:t>’</a:t>
            </a:r>
            <a:r>
              <a:rPr lang="en-GB" sz="6600" b="1" i="0" u="none" strike="noStrike" cap="none" dirty="0" smtClean="0">
                <a:solidFill>
                  <a:srgbClr val="ED7D31"/>
                </a:solidFill>
                <a:latin typeface="Helvetica Neue"/>
                <a:ea typeface="Helvetica Neue"/>
                <a:cs typeface="Helvetica Neue"/>
                <a:sym typeface="Helvetica Neue"/>
              </a:rPr>
              <a:t>t filter?</a:t>
            </a:r>
            <a:endParaRPr lang="en-GB" sz="6600" b="1" i="0" u="none" strike="noStrike" cap="none" dirty="0">
              <a:solidFill>
                <a:srgbClr val="ED7D31"/>
              </a:solidFill>
              <a:latin typeface="Helvetica Neue"/>
              <a:ea typeface="Helvetica Neue"/>
              <a:cs typeface="Helvetica Neue"/>
              <a:sym typeface="Helvetica Neue"/>
            </a:endParaRPr>
          </a:p>
        </p:txBody>
      </p:sp>
      <p:sp>
        <p:nvSpPr>
          <p:cNvPr id="241" name="Shape 241"/>
          <p:cNvSpPr/>
          <p:nvPr/>
        </p:nvSpPr>
        <p:spPr>
          <a:xfrm>
            <a:off x="0" y="0"/>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4800" dirty="0">
                <a:solidFill>
                  <a:srgbClr val="FFFFFF"/>
                </a:solidFill>
                <a:latin typeface="Helvetica Neue"/>
                <a:ea typeface="Helvetica Neue"/>
                <a:cs typeface="Helvetica Neue"/>
                <a:sym typeface="Helvetica Neue"/>
              </a:rPr>
              <a:t>Filtering in </a:t>
            </a:r>
            <a:r>
              <a:rPr lang="en-GB" sz="4800" dirty="0" smtClean="0">
                <a:solidFill>
                  <a:srgbClr val="FFFFFF"/>
                </a:solidFill>
                <a:latin typeface="Helvetica Neue"/>
                <a:ea typeface="Helvetica Neue"/>
                <a:cs typeface="Helvetica Neue"/>
                <a:sym typeface="Helvetica Neue"/>
              </a:rPr>
              <a:t>2017</a:t>
            </a:r>
            <a:endParaRPr lang="en-GB" sz="4800" dirty="0">
              <a:solidFill>
                <a:srgbClr val="FFFFFF"/>
              </a:solidFill>
              <a:latin typeface="Helvetica Neue"/>
              <a:ea typeface="Helvetica Neue"/>
              <a:cs typeface="Helvetica Neue"/>
              <a:sym typeface="Helvetica Neue"/>
            </a:endParaRPr>
          </a:p>
        </p:txBody>
      </p:sp>
      <p:pic>
        <p:nvPicPr>
          <p:cNvPr id="242" name="Shape 242" descr="Hexagons for Blue Background right corner.png"/>
          <p:cNvPicPr preferRelativeResize="0"/>
          <p:nvPr/>
        </p:nvPicPr>
        <p:blipFill>
          <a:blip r:embed="rId3">
            <a:alphaModFix/>
          </a:blip>
          <a:stretch>
            <a:fillRect/>
          </a:stretch>
        </p:blipFill>
        <p:spPr>
          <a:xfrm>
            <a:off x="9245675" y="-1086001"/>
            <a:ext cx="3756475" cy="3781850"/>
          </a:xfrm>
          <a:prstGeom prst="rect">
            <a:avLst/>
          </a:prstGeom>
          <a:noFill/>
          <a:ln>
            <a:noFill/>
          </a:ln>
        </p:spPr>
      </p:pic>
    </p:spTree>
    <p:extLst>
      <p:ext uri="{BB962C8B-B14F-4D97-AF65-F5344CB8AC3E}">
        <p14:creationId xmlns:p14="http://schemas.microsoft.com/office/powerpoint/2010/main" val="1923520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p:nvPr/>
        </p:nvSpPr>
        <p:spPr>
          <a:xfrm>
            <a:off x="5977217" y="3244333"/>
            <a:ext cx="237600" cy="369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4" name="Shape 104"/>
          <p:cNvSpPr/>
          <p:nvPr/>
        </p:nvSpPr>
        <p:spPr>
          <a:xfrm>
            <a:off x="5977217" y="3244333"/>
            <a:ext cx="237600" cy="3693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a:solidFill>
                  <a:schemeClr val="dk1"/>
                </a:solidFill>
                <a:latin typeface="Calibri"/>
                <a:ea typeface="Calibri"/>
                <a:cs typeface="Calibri"/>
                <a:sym typeface="Calibri"/>
              </a:rPr>
              <a:t> </a:t>
            </a:r>
          </a:p>
        </p:txBody>
      </p:sp>
      <p:sp>
        <p:nvSpPr>
          <p:cNvPr id="105" name="Shape 105"/>
          <p:cNvSpPr/>
          <p:nvPr/>
        </p:nvSpPr>
        <p:spPr>
          <a:xfrm>
            <a:off x="0" y="0"/>
            <a:ext cx="12192000" cy="6606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106" name="Shape 106" descr="Hexagons for Blue Background right corner.png"/>
          <p:cNvPicPr preferRelativeResize="0"/>
          <p:nvPr/>
        </p:nvPicPr>
        <p:blipFill>
          <a:blip r:embed="rId3">
            <a:alphaModFix/>
          </a:blip>
          <a:stretch>
            <a:fillRect/>
          </a:stretch>
        </p:blipFill>
        <p:spPr>
          <a:xfrm>
            <a:off x="10936550" y="-366925"/>
            <a:ext cx="1579374" cy="1590050"/>
          </a:xfrm>
          <a:prstGeom prst="rect">
            <a:avLst/>
          </a:prstGeom>
          <a:noFill/>
          <a:ln>
            <a:noFill/>
          </a:ln>
        </p:spPr>
      </p:pic>
      <p:sp>
        <p:nvSpPr>
          <p:cNvPr id="107" name="Shape 107"/>
          <p:cNvSpPr txBox="1"/>
          <p:nvPr/>
        </p:nvSpPr>
        <p:spPr>
          <a:xfrm>
            <a:off x="385924" y="78549"/>
            <a:ext cx="10226701" cy="5820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3000" dirty="0" smtClean="0">
                <a:solidFill>
                  <a:schemeClr val="lt1"/>
                </a:solidFill>
                <a:latin typeface="Helvetica Neue"/>
                <a:ea typeface="Helvetica Neue"/>
                <a:cs typeface="Helvetica Neue"/>
                <a:sym typeface="Helvetica Neue"/>
              </a:rPr>
              <a:t>Monitoring to </a:t>
            </a:r>
            <a:r>
              <a:rPr lang="en-GB" sz="3000" smtClean="0">
                <a:solidFill>
                  <a:schemeClr val="lt1"/>
                </a:solidFill>
                <a:latin typeface="Helvetica Neue"/>
                <a:ea typeface="Helvetica Neue"/>
                <a:cs typeface="Helvetica Neue"/>
                <a:sym typeface="Helvetica Neue"/>
              </a:rPr>
              <a:t>Supplement Filtering </a:t>
            </a:r>
            <a:endParaRPr lang="en-GB" sz="3000" dirty="0">
              <a:solidFill>
                <a:schemeClr val="lt1"/>
              </a:solidFill>
              <a:latin typeface="Helvetica Neue"/>
              <a:ea typeface="Helvetica Neue"/>
              <a:cs typeface="Helvetica Neue"/>
              <a:sym typeface="Helvetica Neue"/>
            </a:endParaRPr>
          </a:p>
        </p:txBody>
      </p:sp>
      <p:sp>
        <p:nvSpPr>
          <p:cNvPr id="2" name="Rounded Rectangle 1"/>
          <p:cNvSpPr/>
          <p:nvPr/>
        </p:nvSpPr>
        <p:spPr>
          <a:xfrm>
            <a:off x="4031329" y="1019556"/>
            <a:ext cx="3891776" cy="10593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smtClean="0"/>
              <a:t>Monitoring</a:t>
            </a:r>
            <a:endParaRPr lang="en-US" sz="4800" dirty="0"/>
          </a:p>
        </p:txBody>
      </p:sp>
      <p:sp>
        <p:nvSpPr>
          <p:cNvPr id="3" name="TextBox 2"/>
          <p:cNvSpPr txBox="1"/>
          <p:nvPr/>
        </p:nvSpPr>
        <p:spPr>
          <a:xfrm>
            <a:off x="669073" y="2767279"/>
            <a:ext cx="1944763" cy="954107"/>
          </a:xfrm>
          <a:prstGeom prst="rect">
            <a:avLst/>
          </a:prstGeom>
          <a:noFill/>
        </p:spPr>
        <p:txBody>
          <a:bodyPr wrap="none" rtlCol="0">
            <a:spAutoFit/>
          </a:bodyPr>
          <a:lstStyle/>
          <a:p>
            <a:pPr algn="ctr"/>
            <a:r>
              <a:rPr lang="en-US" sz="2800" dirty="0" smtClean="0">
                <a:solidFill>
                  <a:schemeClr val="accent5"/>
                </a:solidFill>
              </a:rPr>
              <a:t>Application</a:t>
            </a:r>
          </a:p>
          <a:p>
            <a:pPr algn="ctr"/>
            <a:r>
              <a:rPr lang="en-US" sz="2800" dirty="0" smtClean="0">
                <a:solidFill>
                  <a:schemeClr val="accent5"/>
                </a:solidFill>
              </a:rPr>
              <a:t>usage</a:t>
            </a:r>
            <a:endParaRPr lang="en-US" sz="2800" dirty="0">
              <a:solidFill>
                <a:schemeClr val="accent5"/>
              </a:solidFill>
            </a:endParaRPr>
          </a:p>
        </p:txBody>
      </p:sp>
      <p:sp>
        <p:nvSpPr>
          <p:cNvPr id="10" name="TextBox 9"/>
          <p:cNvSpPr txBox="1"/>
          <p:nvPr/>
        </p:nvSpPr>
        <p:spPr>
          <a:xfrm>
            <a:off x="2940847" y="4050789"/>
            <a:ext cx="2633893" cy="1815882"/>
          </a:xfrm>
          <a:prstGeom prst="rect">
            <a:avLst/>
          </a:prstGeom>
          <a:noFill/>
        </p:spPr>
        <p:txBody>
          <a:bodyPr wrap="square" rtlCol="0">
            <a:spAutoFit/>
          </a:bodyPr>
          <a:lstStyle/>
          <a:p>
            <a:pPr algn="ctr"/>
            <a:r>
              <a:rPr lang="en-US" sz="2800" dirty="0" smtClean="0">
                <a:solidFill>
                  <a:schemeClr val="accent5"/>
                </a:solidFill>
              </a:rPr>
              <a:t>Legitimate</a:t>
            </a:r>
          </a:p>
          <a:p>
            <a:pPr algn="ctr"/>
            <a:r>
              <a:rPr lang="en-US" sz="2800" dirty="0">
                <a:solidFill>
                  <a:schemeClr val="accent5"/>
                </a:solidFill>
              </a:rPr>
              <a:t>t</a:t>
            </a:r>
            <a:r>
              <a:rPr lang="en-US" sz="2800" dirty="0" smtClean="0">
                <a:solidFill>
                  <a:schemeClr val="accent5"/>
                </a:solidFill>
              </a:rPr>
              <a:t>ransactions:</a:t>
            </a:r>
          </a:p>
          <a:p>
            <a:pPr algn="ctr"/>
            <a:r>
              <a:rPr lang="en-US" sz="2800" dirty="0">
                <a:solidFill>
                  <a:schemeClr val="accent5"/>
                </a:solidFill>
              </a:rPr>
              <a:t>s</a:t>
            </a:r>
            <a:r>
              <a:rPr lang="en-US" sz="2800" dirty="0" smtClean="0">
                <a:solidFill>
                  <a:schemeClr val="accent5"/>
                </a:solidFill>
              </a:rPr>
              <a:t>earch terms, chat</a:t>
            </a:r>
            <a:endParaRPr lang="en-US" sz="2800" dirty="0">
              <a:solidFill>
                <a:schemeClr val="accent5"/>
              </a:solidFill>
            </a:endParaRPr>
          </a:p>
        </p:txBody>
      </p:sp>
      <p:sp>
        <p:nvSpPr>
          <p:cNvPr id="11" name="TextBox 10"/>
          <p:cNvSpPr txBox="1"/>
          <p:nvPr/>
        </p:nvSpPr>
        <p:spPr>
          <a:xfrm>
            <a:off x="5901751" y="2767279"/>
            <a:ext cx="2633893" cy="2246769"/>
          </a:xfrm>
          <a:prstGeom prst="rect">
            <a:avLst/>
          </a:prstGeom>
          <a:noFill/>
        </p:spPr>
        <p:txBody>
          <a:bodyPr wrap="square" rtlCol="0">
            <a:spAutoFit/>
          </a:bodyPr>
          <a:lstStyle/>
          <a:p>
            <a:pPr algn="ctr"/>
            <a:r>
              <a:rPr lang="en-US" sz="2800" dirty="0" smtClean="0">
                <a:solidFill>
                  <a:schemeClr val="accent5"/>
                </a:solidFill>
              </a:rPr>
              <a:t>Chain of events:</a:t>
            </a:r>
          </a:p>
          <a:p>
            <a:pPr algn="ctr"/>
            <a:r>
              <a:rPr lang="en-US" sz="2800" dirty="0">
                <a:solidFill>
                  <a:schemeClr val="accent5"/>
                </a:solidFill>
              </a:rPr>
              <a:t>s</a:t>
            </a:r>
            <a:r>
              <a:rPr lang="en-US" sz="2800" dirty="0" smtClean="0">
                <a:solidFill>
                  <a:schemeClr val="accent5"/>
                </a:solidFill>
              </a:rPr>
              <a:t>earch term to web site to chat app</a:t>
            </a:r>
            <a:endParaRPr lang="en-US" sz="2800" dirty="0">
              <a:solidFill>
                <a:schemeClr val="accent5"/>
              </a:solidFill>
            </a:endParaRPr>
          </a:p>
        </p:txBody>
      </p:sp>
      <p:sp>
        <p:nvSpPr>
          <p:cNvPr id="12" name="TextBox 11"/>
          <p:cNvSpPr txBox="1"/>
          <p:nvPr/>
        </p:nvSpPr>
        <p:spPr>
          <a:xfrm>
            <a:off x="8862655" y="4050789"/>
            <a:ext cx="2633893" cy="2677656"/>
          </a:xfrm>
          <a:prstGeom prst="rect">
            <a:avLst/>
          </a:prstGeom>
          <a:noFill/>
        </p:spPr>
        <p:txBody>
          <a:bodyPr wrap="square" rtlCol="0">
            <a:spAutoFit/>
          </a:bodyPr>
          <a:lstStyle/>
          <a:p>
            <a:pPr algn="ctr"/>
            <a:r>
              <a:rPr lang="en-US" sz="2800" dirty="0" smtClean="0">
                <a:solidFill>
                  <a:schemeClr val="accent5"/>
                </a:solidFill>
              </a:rPr>
              <a:t>Transactions at source:</a:t>
            </a:r>
          </a:p>
          <a:p>
            <a:pPr algn="ctr"/>
            <a:r>
              <a:rPr lang="en-US" sz="2800" dirty="0">
                <a:solidFill>
                  <a:schemeClr val="accent5"/>
                </a:solidFill>
              </a:rPr>
              <a:t>w</a:t>
            </a:r>
            <a:r>
              <a:rPr lang="en-US" sz="2800" dirty="0" smtClean="0">
                <a:solidFill>
                  <a:schemeClr val="accent5"/>
                </a:solidFill>
              </a:rPr>
              <a:t>hat is typed into what window and what happened</a:t>
            </a:r>
            <a:endParaRPr lang="en-US" sz="2800" dirty="0">
              <a:solidFill>
                <a:schemeClr val="accent5"/>
              </a:solidFill>
            </a:endParaRPr>
          </a:p>
        </p:txBody>
      </p:sp>
      <p:cxnSp>
        <p:nvCxnSpPr>
          <p:cNvPr id="15" name="Elbow Connector 14"/>
          <p:cNvCxnSpPr>
            <a:stCxn id="2" idx="2"/>
            <a:endCxn id="3" idx="0"/>
          </p:cNvCxnSpPr>
          <p:nvPr/>
        </p:nvCxnSpPr>
        <p:spPr>
          <a:xfrm rot="5400000">
            <a:off x="3465158" y="255219"/>
            <a:ext cx="688357" cy="433576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2" idx="2"/>
            <a:endCxn id="11" idx="0"/>
          </p:cNvCxnSpPr>
          <p:nvPr/>
        </p:nvCxnSpPr>
        <p:spPr>
          <a:xfrm rot="16200000" flipH="1">
            <a:off x="6253779" y="1802359"/>
            <a:ext cx="688357" cy="124148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2" idx="2"/>
            <a:endCxn id="12" idx="0"/>
          </p:cNvCxnSpPr>
          <p:nvPr/>
        </p:nvCxnSpPr>
        <p:spPr>
          <a:xfrm rot="16200000" flipH="1">
            <a:off x="7092476" y="963662"/>
            <a:ext cx="1971867" cy="4202385"/>
          </a:xfrm>
          <a:prstGeom prst="bentConnector3">
            <a:avLst>
              <a:gd name="adj1" fmla="val 17200"/>
            </a:avLst>
          </a:prstGeom>
        </p:spPr>
        <p:style>
          <a:lnRef idx="1">
            <a:schemeClr val="accent1"/>
          </a:lnRef>
          <a:fillRef idx="0">
            <a:schemeClr val="accent1"/>
          </a:fillRef>
          <a:effectRef idx="0">
            <a:schemeClr val="accent1"/>
          </a:effectRef>
          <a:fontRef idx="minor">
            <a:schemeClr val="tx1"/>
          </a:fontRef>
        </p:style>
      </p:cxnSp>
      <p:cxnSp>
        <p:nvCxnSpPr>
          <p:cNvPr id="27" name="Elbow Connector 26"/>
          <p:cNvCxnSpPr>
            <a:stCxn id="2" idx="2"/>
            <a:endCxn id="10" idx="0"/>
          </p:cNvCxnSpPr>
          <p:nvPr/>
        </p:nvCxnSpPr>
        <p:spPr>
          <a:xfrm rot="5400000">
            <a:off x="4131573" y="2205144"/>
            <a:ext cx="1971867" cy="1719423"/>
          </a:xfrm>
          <a:prstGeom prst="bentConnector3">
            <a:avLst>
              <a:gd name="adj1" fmla="val 17200"/>
            </a:avLst>
          </a:prstGeom>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85924" y="5988676"/>
            <a:ext cx="2961067" cy="584775"/>
          </a:xfrm>
          <a:prstGeom prst="rect">
            <a:avLst/>
          </a:prstGeom>
          <a:noFill/>
        </p:spPr>
        <p:txBody>
          <a:bodyPr wrap="none" rtlCol="0">
            <a:spAutoFit/>
          </a:bodyPr>
          <a:lstStyle/>
          <a:p>
            <a:r>
              <a:rPr lang="en-US" sz="3200" b="1" smtClean="0">
                <a:solidFill>
                  <a:schemeClr val="accent6"/>
                </a:solidFill>
              </a:rPr>
              <a:t>Context is key</a:t>
            </a:r>
            <a:endParaRPr lang="en-US" sz="3200" b="1">
              <a:solidFill>
                <a:schemeClr val="accent6"/>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grpSp>
        <p:nvGrpSpPr>
          <p:cNvPr id="3" name="Group 2"/>
          <p:cNvGrpSpPr/>
          <p:nvPr/>
        </p:nvGrpSpPr>
        <p:grpSpPr>
          <a:xfrm>
            <a:off x="501805" y="3317775"/>
            <a:ext cx="5021532" cy="2523626"/>
            <a:chOff x="501805" y="3317775"/>
            <a:chExt cx="5021532" cy="2523626"/>
          </a:xfrm>
        </p:grpSpPr>
        <p:sp>
          <p:nvSpPr>
            <p:cNvPr id="257" name="Shape 257"/>
            <p:cNvSpPr txBox="1"/>
            <p:nvPr/>
          </p:nvSpPr>
          <p:spPr>
            <a:xfrm>
              <a:off x="501805" y="4733501"/>
              <a:ext cx="5021532"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6"/>
                </a:buClr>
                <a:buSzPct val="25000"/>
                <a:buFont typeface="Quattrocento Sans"/>
                <a:buNone/>
              </a:pPr>
              <a:r>
                <a:rPr lang="en-GB" sz="6600" b="1" i="0" u="none" strike="noStrike" cap="none" dirty="0">
                  <a:solidFill>
                    <a:schemeClr val="accent6"/>
                  </a:solidFill>
                  <a:latin typeface="Helvetica Neue"/>
                  <a:ea typeface="Helvetica Neue"/>
                  <a:cs typeface="Helvetica Neue"/>
                  <a:sym typeface="Helvetica Neue"/>
                </a:rPr>
                <a:t>Monitoring</a:t>
              </a:r>
            </a:p>
          </p:txBody>
        </p:sp>
        <p:sp>
          <p:nvSpPr>
            <p:cNvPr id="259" name="Shape 259"/>
            <p:cNvSpPr txBox="1"/>
            <p:nvPr/>
          </p:nvSpPr>
          <p:spPr>
            <a:xfrm>
              <a:off x="749821" y="3317775"/>
              <a:ext cx="45255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2"/>
                </a:buClr>
                <a:buSzPct val="25000"/>
                <a:buFont typeface="Quattrocento Sans"/>
                <a:buNone/>
              </a:pPr>
              <a:r>
                <a:rPr lang="en-GB" sz="6600" b="1" i="0" u="none" strike="noStrike" cap="none" dirty="0" smtClean="0">
                  <a:solidFill>
                    <a:schemeClr val="accent2"/>
                  </a:solidFill>
                  <a:latin typeface="Helvetica Neue"/>
                  <a:ea typeface="Helvetica Neue"/>
                  <a:cs typeface="Helvetica Neue"/>
                  <a:sym typeface="Helvetica Neue"/>
                </a:rPr>
                <a:t>Filtering</a:t>
              </a:r>
              <a:endParaRPr lang="en-GB" sz="6600" b="1" i="0" u="none" strike="noStrike" cap="none" dirty="0">
                <a:solidFill>
                  <a:schemeClr val="accent2"/>
                </a:solidFill>
                <a:latin typeface="Helvetica Neue"/>
                <a:ea typeface="Helvetica Neue"/>
                <a:cs typeface="Helvetica Neue"/>
                <a:sym typeface="Helvetica Neue"/>
              </a:endParaRPr>
            </a:p>
          </p:txBody>
        </p:sp>
        <p:sp>
          <p:nvSpPr>
            <p:cNvPr id="261" name="Shape 261"/>
            <p:cNvSpPr txBox="1"/>
            <p:nvPr/>
          </p:nvSpPr>
          <p:spPr>
            <a:xfrm>
              <a:off x="2383171" y="4025638"/>
              <a:ext cx="12588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1"/>
                </a:buClr>
                <a:buSzPct val="25000"/>
                <a:buFont typeface="Calibri"/>
                <a:buNone/>
              </a:pPr>
              <a:r>
                <a:rPr lang="en-GB" sz="6600" b="1" i="0" u="none" strike="noStrike" cap="none" dirty="0">
                  <a:solidFill>
                    <a:schemeClr val="accent1"/>
                  </a:solidFill>
                  <a:latin typeface="Helvetica Neue"/>
                  <a:ea typeface="Helvetica Neue"/>
                  <a:cs typeface="Helvetica Neue"/>
                  <a:sym typeface="Helvetica Neue"/>
                </a:rPr>
                <a:t>+</a:t>
              </a:r>
            </a:p>
          </p:txBody>
        </p:sp>
      </p:grpSp>
      <p:grpSp>
        <p:nvGrpSpPr>
          <p:cNvPr id="2" name="Group 1"/>
          <p:cNvGrpSpPr/>
          <p:nvPr/>
        </p:nvGrpSpPr>
        <p:grpSpPr>
          <a:xfrm>
            <a:off x="6339790" y="3317775"/>
            <a:ext cx="4980300" cy="2523626"/>
            <a:chOff x="6339790" y="3317775"/>
            <a:chExt cx="4980300" cy="2523626"/>
          </a:xfrm>
        </p:grpSpPr>
        <p:sp>
          <p:nvSpPr>
            <p:cNvPr id="258" name="Shape 258"/>
            <p:cNvSpPr txBox="1"/>
            <p:nvPr/>
          </p:nvSpPr>
          <p:spPr>
            <a:xfrm>
              <a:off x="6339790" y="4733501"/>
              <a:ext cx="49803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6"/>
                </a:buClr>
                <a:buSzPct val="25000"/>
                <a:buFont typeface="Calibri"/>
                <a:buNone/>
              </a:pPr>
              <a:r>
                <a:rPr lang="en-GB" sz="6600" b="1" i="0" u="none" strike="noStrike" cap="none" dirty="0" smtClean="0">
                  <a:solidFill>
                    <a:schemeClr val="accent6"/>
                  </a:solidFill>
                  <a:latin typeface="Helvetica Neue"/>
                  <a:ea typeface="Helvetica Neue"/>
                  <a:cs typeface="Helvetica Neue"/>
                  <a:sym typeface="Helvetica Neue"/>
                </a:rPr>
                <a:t>Intent</a:t>
              </a:r>
              <a:endParaRPr lang="en-GB" sz="6600" b="1" i="0" u="none" strike="noStrike" cap="none" dirty="0">
                <a:solidFill>
                  <a:schemeClr val="accent6"/>
                </a:solidFill>
                <a:latin typeface="Helvetica Neue"/>
                <a:ea typeface="Helvetica Neue"/>
                <a:cs typeface="Helvetica Neue"/>
                <a:sym typeface="Helvetica Neue"/>
              </a:endParaRPr>
            </a:p>
          </p:txBody>
        </p:sp>
        <p:sp>
          <p:nvSpPr>
            <p:cNvPr id="260" name="Shape 260"/>
            <p:cNvSpPr txBox="1"/>
            <p:nvPr/>
          </p:nvSpPr>
          <p:spPr>
            <a:xfrm>
              <a:off x="6339790" y="3317775"/>
              <a:ext cx="49803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ED7D31"/>
                </a:buClr>
                <a:buSzPct val="25000"/>
                <a:buFont typeface="Calibri"/>
                <a:buNone/>
              </a:pPr>
              <a:r>
                <a:rPr lang="en-GB" sz="6600" b="1" i="0" u="none" strike="noStrike" cap="none" dirty="0" smtClean="0">
                  <a:solidFill>
                    <a:srgbClr val="ED7D31"/>
                  </a:solidFill>
                  <a:latin typeface="Helvetica Neue"/>
                  <a:ea typeface="Helvetica Neue"/>
                  <a:cs typeface="Helvetica Neue"/>
                  <a:sym typeface="Helvetica Neue"/>
                </a:rPr>
                <a:t>Event</a:t>
              </a:r>
              <a:endParaRPr lang="en-GB" sz="6600" b="1" i="0" u="none" strike="noStrike" cap="none" dirty="0">
                <a:solidFill>
                  <a:srgbClr val="ED7D31"/>
                </a:solidFill>
                <a:latin typeface="Helvetica Neue"/>
                <a:ea typeface="Helvetica Neue"/>
                <a:cs typeface="Helvetica Neue"/>
                <a:sym typeface="Helvetica Neue"/>
              </a:endParaRPr>
            </a:p>
          </p:txBody>
        </p:sp>
        <p:sp>
          <p:nvSpPr>
            <p:cNvPr id="262" name="Shape 262"/>
            <p:cNvSpPr txBox="1"/>
            <p:nvPr/>
          </p:nvSpPr>
          <p:spPr>
            <a:xfrm>
              <a:off x="8200540" y="4025638"/>
              <a:ext cx="1258800" cy="11079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accent1"/>
                </a:buClr>
                <a:buSzPct val="25000"/>
                <a:buFont typeface="Calibri"/>
                <a:buNone/>
              </a:pPr>
              <a:r>
                <a:rPr lang="en-GB" sz="6600" b="1" i="0" u="none" strike="noStrike" cap="none">
                  <a:solidFill>
                    <a:schemeClr val="accent1"/>
                  </a:solidFill>
                  <a:latin typeface="Helvetica Neue"/>
                  <a:ea typeface="Helvetica Neue"/>
                  <a:cs typeface="Helvetica Neue"/>
                  <a:sym typeface="Helvetica Neue"/>
                </a:rPr>
                <a:t>+</a:t>
              </a:r>
            </a:p>
          </p:txBody>
        </p:sp>
      </p:grpSp>
      <p:sp>
        <p:nvSpPr>
          <p:cNvPr id="263" name="Shape 263"/>
          <p:cNvSpPr/>
          <p:nvPr/>
        </p:nvSpPr>
        <p:spPr>
          <a:xfrm>
            <a:off x="0" y="-25"/>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6000">
                <a:solidFill>
                  <a:srgbClr val="FFFFFF"/>
                </a:solidFill>
                <a:latin typeface="Helvetica Neue"/>
                <a:ea typeface="Helvetica Neue"/>
                <a:cs typeface="Helvetica Neue"/>
                <a:sym typeface="Helvetica Neue"/>
              </a:rPr>
              <a:t>Safeguarding</a:t>
            </a:r>
          </a:p>
        </p:txBody>
      </p:sp>
      <p:pic>
        <p:nvPicPr>
          <p:cNvPr id="264" name="Shape 264" descr="Hexagons for Blue Background right corner.png"/>
          <p:cNvPicPr preferRelativeResize="0"/>
          <p:nvPr/>
        </p:nvPicPr>
        <p:blipFill>
          <a:blip r:embed="rId3">
            <a:alphaModFix/>
          </a:blip>
          <a:stretch>
            <a:fillRect/>
          </a:stretch>
        </p:blipFill>
        <p:spPr>
          <a:xfrm>
            <a:off x="9245675" y="-1086026"/>
            <a:ext cx="3756475" cy="3781850"/>
          </a:xfrm>
          <a:prstGeom prst="rect">
            <a:avLst/>
          </a:prstGeom>
          <a:noFill/>
          <a:ln>
            <a:noFill/>
          </a:ln>
        </p:spPr>
      </p:pic>
    </p:spTree>
    <p:extLst>
      <p:ext uri="{BB962C8B-B14F-4D97-AF65-F5344CB8AC3E}">
        <p14:creationId xmlns:p14="http://schemas.microsoft.com/office/powerpoint/2010/main" val="4456710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40" name="Rectangle 39"/>
          <p:cNvSpPr/>
          <p:nvPr/>
        </p:nvSpPr>
        <p:spPr>
          <a:xfrm>
            <a:off x="8316686" y="5441301"/>
            <a:ext cx="1794590" cy="1222535"/>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5" name="Rectangle 24"/>
          <p:cNvSpPr/>
          <p:nvPr/>
        </p:nvSpPr>
        <p:spPr>
          <a:xfrm>
            <a:off x="1110343" y="3071266"/>
            <a:ext cx="6085115" cy="3679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81744" y="3105704"/>
            <a:ext cx="6313714" cy="364522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63" name="Shape 263"/>
          <p:cNvSpPr/>
          <p:nvPr/>
        </p:nvSpPr>
        <p:spPr>
          <a:xfrm>
            <a:off x="0" y="-25"/>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6000" dirty="0" smtClean="0">
                <a:solidFill>
                  <a:srgbClr val="FFFFFF"/>
                </a:solidFill>
                <a:latin typeface="Helvetica Neue"/>
                <a:ea typeface="Helvetica Neue"/>
                <a:cs typeface="Helvetica Neue"/>
                <a:sym typeface="Helvetica Neue"/>
              </a:rPr>
              <a:t>Is There Another </a:t>
            </a:r>
            <a:br>
              <a:rPr lang="en-GB" sz="6000" dirty="0" smtClean="0">
                <a:solidFill>
                  <a:srgbClr val="FFFFFF"/>
                </a:solidFill>
                <a:latin typeface="Helvetica Neue"/>
                <a:ea typeface="Helvetica Neue"/>
                <a:cs typeface="Helvetica Neue"/>
                <a:sym typeface="Helvetica Neue"/>
              </a:rPr>
            </a:br>
            <a:r>
              <a:rPr lang="en-GB" sz="6000" dirty="0" smtClean="0">
                <a:solidFill>
                  <a:srgbClr val="FFFFFF"/>
                </a:solidFill>
                <a:latin typeface="Helvetica Neue"/>
                <a:ea typeface="Helvetica Neue"/>
                <a:cs typeface="Helvetica Neue"/>
                <a:sym typeface="Helvetica Neue"/>
              </a:rPr>
              <a:t>Paradigm Shift?</a:t>
            </a:r>
            <a:endParaRPr lang="en-GB" sz="6000" dirty="0">
              <a:solidFill>
                <a:srgbClr val="FFFFFF"/>
              </a:solidFill>
              <a:latin typeface="Helvetica Neue"/>
              <a:ea typeface="Helvetica Neue"/>
              <a:cs typeface="Helvetica Neue"/>
              <a:sym typeface="Helvetica Neue"/>
            </a:endParaRPr>
          </a:p>
        </p:txBody>
      </p:sp>
      <p:pic>
        <p:nvPicPr>
          <p:cNvPr id="264" name="Shape 264" descr="Hexagons for Blue Background right corner.png"/>
          <p:cNvPicPr preferRelativeResize="0"/>
          <p:nvPr/>
        </p:nvPicPr>
        <p:blipFill>
          <a:blip r:embed="rId3">
            <a:alphaModFix/>
          </a:blip>
          <a:stretch>
            <a:fillRect/>
          </a:stretch>
        </p:blipFill>
        <p:spPr>
          <a:xfrm>
            <a:off x="9245675" y="-1086026"/>
            <a:ext cx="3756475" cy="3781850"/>
          </a:xfrm>
          <a:prstGeom prst="rect">
            <a:avLst/>
          </a:prstGeom>
          <a:noFill/>
          <a:ln>
            <a:noFill/>
          </a:ln>
        </p:spPr>
      </p:pic>
      <p:pic>
        <p:nvPicPr>
          <p:cNvPr id="1026" name="Picture 2" descr="https://documents.lucidchart.com/documents/e656b313-f3ed-4d79-8b36-5da62555fc68/pages/0_0?a=94&amp;x=389&amp;y=398&amp;w=248&amp;h=117&amp;store=1&amp;accept=image%2F*&amp;auth=LCA%2077dddd403640cb8dc450b25d2294596f8c18c14d-ts%3D14957998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450" y="4269940"/>
            <a:ext cx="2783125" cy="13167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ocuments.lucidchart.com/documents/e656b313-f3ed-4d79-8b36-5da62555fc68/pages/0_0?a=94&amp;x=910&amp;y=372&amp;w=229&amp;h=168&amp;store=1&amp;accept=image%2F*&amp;auth=LCA%20c198ebe9b2a08aec5c4663022eb6fd4150d688c4-ts%3D149579989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8059" y="3217659"/>
            <a:ext cx="163830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25039" y="3217659"/>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25039" y="4394914"/>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35924" y="5564030"/>
            <a:ext cx="1638300" cy="1066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18450" y="2314603"/>
            <a:ext cx="2566134" cy="830997"/>
          </a:xfrm>
          <a:prstGeom prst="rect">
            <a:avLst/>
          </a:prstGeom>
          <a:noFill/>
        </p:spPr>
        <p:txBody>
          <a:bodyPr wrap="square" rtlCol="0">
            <a:spAutoFit/>
          </a:bodyPr>
          <a:lstStyle/>
          <a:p>
            <a:pPr algn="ctr"/>
            <a:r>
              <a:rPr lang="en-US" sz="2400" b="1" smtClean="0">
                <a:solidFill>
                  <a:schemeClr val="accent6"/>
                </a:solidFill>
              </a:rPr>
              <a:t>Filtering &amp; Monitoring</a:t>
            </a:r>
            <a:endParaRPr lang="en-US" sz="2400" b="1" dirty="0">
              <a:solidFill>
                <a:schemeClr val="accent6"/>
              </a:solidFill>
            </a:endParaRPr>
          </a:p>
        </p:txBody>
      </p:sp>
      <p:cxnSp>
        <p:nvCxnSpPr>
          <p:cNvPr id="10" name="Straight Connector 9"/>
          <p:cNvCxnSpPr>
            <a:stCxn id="1030" idx="1"/>
            <a:endCxn id="1026" idx="1"/>
          </p:cNvCxnSpPr>
          <p:nvPr/>
        </p:nvCxnSpPr>
        <p:spPr>
          <a:xfrm>
            <a:off x="2863339" y="3751059"/>
            <a:ext cx="1655111" cy="1177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6" idx="1"/>
            <a:endCxn id="1026" idx="1"/>
          </p:cNvCxnSpPr>
          <p:nvPr/>
        </p:nvCxnSpPr>
        <p:spPr>
          <a:xfrm>
            <a:off x="2863339" y="4928314"/>
            <a:ext cx="16551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7" idx="1"/>
            <a:endCxn id="1026" idx="1"/>
          </p:cNvCxnSpPr>
          <p:nvPr/>
        </p:nvCxnSpPr>
        <p:spPr>
          <a:xfrm flipV="1">
            <a:off x="2874224" y="4928314"/>
            <a:ext cx="1644226" cy="11691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026" idx="3"/>
            <a:endCxn id="1028" idx="1"/>
          </p:cNvCxnSpPr>
          <p:nvPr/>
        </p:nvCxnSpPr>
        <p:spPr>
          <a:xfrm flipV="1">
            <a:off x="7301575" y="3817734"/>
            <a:ext cx="2286484" cy="1110580"/>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426525" y="5515647"/>
            <a:ext cx="1638300" cy="106680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p:cNvCxnSpPr>
            <a:stCxn id="31" idx="3"/>
          </p:cNvCxnSpPr>
          <p:nvPr/>
        </p:nvCxnSpPr>
        <p:spPr>
          <a:xfrm flipH="1" flipV="1">
            <a:off x="6509657" y="5346310"/>
            <a:ext cx="1916868" cy="702737"/>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458415" y="6428474"/>
            <a:ext cx="732893" cy="307777"/>
          </a:xfrm>
          <a:prstGeom prst="rect">
            <a:avLst/>
          </a:prstGeom>
          <a:noFill/>
        </p:spPr>
        <p:txBody>
          <a:bodyPr wrap="none" rtlCol="0">
            <a:spAutoFit/>
          </a:bodyPr>
          <a:lstStyle/>
          <a:p>
            <a:r>
              <a:rPr lang="en-US" smtClean="0"/>
              <a:t>School</a:t>
            </a:r>
            <a:endParaRPr lang="en-US"/>
          </a:p>
        </p:txBody>
      </p:sp>
      <p:sp>
        <p:nvSpPr>
          <p:cNvPr id="41" name="TextBox 40"/>
          <p:cNvSpPr txBox="1"/>
          <p:nvPr/>
        </p:nvSpPr>
        <p:spPr>
          <a:xfrm>
            <a:off x="8317898" y="6356059"/>
            <a:ext cx="662361" cy="307777"/>
          </a:xfrm>
          <a:prstGeom prst="rect">
            <a:avLst/>
          </a:prstGeom>
          <a:noFill/>
        </p:spPr>
        <p:txBody>
          <a:bodyPr wrap="none" rtlCol="0">
            <a:spAutoFit/>
          </a:bodyPr>
          <a:lstStyle/>
          <a:p>
            <a:r>
              <a:rPr lang="en-US" dirty="0" smtClean="0"/>
              <a:t>Home</a:t>
            </a:r>
            <a:endParaRPr lang="en-US" dirty="0"/>
          </a:p>
        </p:txBody>
      </p:sp>
    </p:spTree>
    <p:extLst>
      <p:ext uri="{BB962C8B-B14F-4D97-AF65-F5344CB8AC3E}">
        <p14:creationId xmlns:p14="http://schemas.microsoft.com/office/powerpoint/2010/main" val="12695723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40" name="Rectangle 39"/>
          <p:cNvSpPr/>
          <p:nvPr/>
        </p:nvSpPr>
        <p:spPr>
          <a:xfrm>
            <a:off x="8316686" y="5441301"/>
            <a:ext cx="1794590" cy="1222535"/>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5" name="Rectangle 24"/>
          <p:cNvSpPr/>
          <p:nvPr/>
        </p:nvSpPr>
        <p:spPr>
          <a:xfrm>
            <a:off x="1110343" y="3071266"/>
            <a:ext cx="6085115" cy="3679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81744" y="3105704"/>
            <a:ext cx="6313714" cy="3645220"/>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63" name="Shape 263"/>
          <p:cNvSpPr/>
          <p:nvPr/>
        </p:nvSpPr>
        <p:spPr>
          <a:xfrm>
            <a:off x="0" y="-25"/>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6000" dirty="0" smtClean="0">
                <a:solidFill>
                  <a:srgbClr val="FFFFFF"/>
                </a:solidFill>
                <a:latin typeface="Helvetica Neue"/>
                <a:ea typeface="Helvetica Neue"/>
                <a:cs typeface="Helvetica Neue"/>
                <a:sym typeface="Helvetica Neue"/>
              </a:rPr>
              <a:t>Is There Another </a:t>
            </a:r>
            <a:br>
              <a:rPr lang="en-GB" sz="6000" dirty="0" smtClean="0">
                <a:solidFill>
                  <a:srgbClr val="FFFFFF"/>
                </a:solidFill>
                <a:latin typeface="Helvetica Neue"/>
                <a:ea typeface="Helvetica Neue"/>
                <a:cs typeface="Helvetica Neue"/>
                <a:sym typeface="Helvetica Neue"/>
              </a:rPr>
            </a:br>
            <a:r>
              <a:rPr lang="en-GB" sz="6000" dirty="0" smtClean="0">
                <a:solidFill>
                  <a:srgbClr val="FFFFFF"/>
                </a:solidFill>
                <a:latin typeface="Helvetica Neue"/>
                <a:ea typeface="Helvetica Neue"/>
                <a:cs typeface="Helvetica Neue"/>
                <a:sym typeface="Helvetica Neue"/>
              </a:rPr>
              <a:t>Paradigm Shift?</a:t>
            </a:r>
            <a:endParaRPr lang="en-GB" sz="6000" dirty="0">
              <a:solidFill>
                <a:srgbClr val="FFFFFF"/>
              </a:solidFill>
              <a:latin typeface="Helvetica Neue"/>
              <a:ea typeface="Helvetica Neue"/>
              <a:cs typeface="Helvetica Neue"/>
              <a:sym typeface="Helvetica Neue"/>
            </a:endParaRPr>
          </a:p>
        </p:txBody>
      </p:sp>
      <p:pic>
        <p:nvPicPr>
          <p:cNvPr id="264" name="Shape 264" descr="Hexagons for Blue Background right corner.png"/>
          <p:cNvPicPr preferRelativeResize="0"/>
          <p:nvPr/>
        </p:nvPicPr>
        <p:blipFill>
          <a:blip r:embed="rId3">
            <a:alphaModFix/>
          </a:blip>
          <a:stretch>
            <a:fillRect/>
          </a:stretch>
        </p:blipFill>
        <p:spPr>
          <a:xfrm>
            <a:off x="9245675" y="-1086026"/>
            <a:ext cx="3756475" cy="3781850"/>
          </a:xfrm>
          <a:prstGeom prst="rect">
            <a:avLst/>
          </a:prstGeom>
          <a:noFill/>
          <a:ln>
            <a:noFill/>
          </a:ln>
        </p:spPr>
      </p:pic>
      <p:pic>
        <p:nvPicPr>
          <p:cNvPr id="1026" name="Picture 2" descr="https://documents.lucidchart.com/documents/e656b313-f3ed-4d79-8b36-5da62555fc68/pages/0_0?a=94&amp;x=389&amp;y=398&amp;w=248&amp;h=117&amp;store=1&amp;accept=image%2F*&amp;auth=LCA%2077dddd403640cb8dc450b25d2294596f8c18c14d-ts%3D14957998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450" y="4269940"/>
            <a:ext cx="2783125" cy="13167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ocuments.lucidchart.com/documents/e656b313-f3ed-4d79-8b36-5da62555fc68/pages/0_0?a=94&amp;x=910&amp;y=372&amp;w=229&amp;h=168&amp;store=1&amp;accept=image%2F*&amp;auth=LCA%20c198ebe9b2a08aec5c4663022eb6fd4150d688c4-ts%3D149579989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88059" y="3217659"/>
            <a:ext cx="163830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25039" y="3217659"/>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25039" y="4394914"/>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235924" y="5564030"/>
            <a:ext cx="1638300" cy="10668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a:stCxn id="1030" idx="1"/>
            <a:endCxn id="1026" idx="1"/>
          </p:cNvCxnSpPr>
          <p:nvPr/>
        </p:nvCxnSpPr>
        <p:spPr>
          <a:xfrm>
            <a:off x="2863339" y="3751059"/>
            <a:ext cx="1655111" cy="1177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6" idx="1"/>
            <a:endCxn id="1026" idx="1"/>
          </p:cNvCxnSpPr>
          <p:nvPr/>
        </p:nvCxnSpPr>
        <p:spPr>
          <a:xfrm>
            <a:off x="2863339" y="4928314"/>
            <a:ext cx="16551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7" idx="1"/>
            <a:endCxn id="1026" idx="1"/>
          </p:cNvCxnSpPr>
          <p:nvPr/>
        </p:nvCxnSpPr>
        <p:spPr>
          <a:xfrm flipV="1">
            <a:off x="2874224" y="4928314"/>
            <a:ext cx="1644226" cy="11691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026" idx="3"/>
            <a:endCxn id="1028" idx="1"/>
          </p:cNvCxnSpPr>
          <p:nvPr/>
        </p:nvCxnSpPr>
        <p:spPr>
          <a:xfrm flipV="1">
            <a:off x="7301575" y="3817734"/>
            <a:ext cx="2286484" cy="1110580"/>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Picture 6" descr="https://documents.lucidchart.com/documents/e656b313-f3ed-4d79-8b36-5da62555fc68/pages/0_0?a=94&amp;x=590&amp;y=593&amp;w=230&amp;h=150&amp;store=1&amp;accept=image%2F*&amp;auth=LCA%202caeb430e09601fa83bc8d027b3f32ab785f2447-ts%3D149579989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426525" y="5515647"/>
            <a:ext cx="1638300" cy="106680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p:cNvCxnSpPr>
            <a:stCxn id="40" idx="0"/>
            <a:endCxn id="1028" idx="2"/>
          </p:cNvCxnSpPr>
          <p:nvPr/>
        </p:nvCxnSpPr>
        <p:spPr>
          <a:xfrm flipV="1">
            <a:off x="9213981" y="4417809"/>
            <a:ext cx="1193228" cy="1023492"/>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458415" y="6428474"/>
            <a:ext cx="732893" cy="307777"/>
          </a:xfrm>
          <a:prstGeom prst="rect">
            <a:avLst/>
          </a:prstGeom>
          <a:noFill/>
        </p:spPr>
        <p:txBody>
          <a:bodyPr wrap="none" rtlCol="0">
            <a:spAutoFit/>
          </a:bodyPr>
          <a:lstStyle/>
          <a:p>
            <a:r>
              <a:rPr lang="en-US" smtClean="0"/>
              <a:t>School</a:t>
            </a:r>
            <a:endParaRPr lang="en-US"/>
          </a:p>
        </p:txBody>
      </p:sp>
      <p:sp>
        <p:nvSpPr>
          <p:cNvPr id="41" name="TextBox 40"/>
          <p:cNvSpPr txBox="1"/>
          <p:nvPr/>
        </p:nvSpPr>
        <p:spPr>
          <a:xfrm>
            <a:off x="8317898" y="6356059"/>
            <a:ext cx="662361" cy="307777"/>
          </a:xfrm>
          <a:prstGeom prst="rect">
            <a:avLst/>
          </a:prstGeom>
          <a:noFill/>
        </p:spPr>
        <p:txBody>
          <a:bodyPr wrap="none" rtlCol="0">
            <a:spAutoFit/>
          </a:bodyPr>
          <a:lstStyle/>
          <a:p>
            <a:r>
              <a:rPr lang="en-US" dirty="0" smtClean="0"/>
              <a:t>Home</a:t>
            </a:r>
            <a:endParaRPr lang="en-US" dirty="0"/>
          </a:p>
        </p:txBody>
      </p:sp>
      <p:sp>
        <p:nvSpPr>
          <p:cNvPr id="27" name="TextBox 26"/>
          <p:cNvSpPr txBox="1"/>
          <p:nvPr/>
        </p:nvSpPr>
        <p:spPr>
          <a:xfrm>
            <a:off x="4518450" y="2311527"/>
            <a:ext cx="2566134" cy="830997"/>
          </a:xfrm>
          <a:prstGeom prst="rect">
            <a:avLst/>
          </a:prstGeom>
          <a:noFill/>
        </p:spPr>
        <p:txBody>
          <a:bodyPr wrap="square" rtlCol="0">
            <a:spAutoFit/>
          </a:bodyPr>
          <a:lstStyle/>
          <a:p>
            <a:pPr algn="ctr"/>
            <a:r>
              <a:rPr lang="en-US" sz="2400" b="1" dirty="0" smtClean="0">
                <a:solidFill>
                  <a:schemeClr val="accent6"/>
                </a:solidFill>
              </a:rPr>
              <a:t>Filtering &amp; Monitoring</a:t>
            </a:r>
            <a:endParaRPr lang="en-US" sz="2400" b="1" dirty="0">
              <a:solidFill>
                <a:schemeClr val="accent6"/>
              </a:solidFill>
            </a:endParaRPr>
          </a:p>
        </p:txBody>
      </p:sp>
      <p:sp>
        <p:nvSpPr>
          <p:cNvPr id="28" name="TextBox 27"/>
          <p:cNvSpPr txBox="1"/>
          <p:nvPr/>
        </p:nvSpPr>
        <p:spPr>
          <a:xfrm>
            <a:off x="8828209" y="2311527"/>
            <a:ext cx="2566134" cy="830997"/>
          </a:xfrm>
          <a:prstGeom prst="rect">
            <a:avLst/>
          </a:prstGeom>
          <a:noFill/>
        </p:spPr>
        <p:txBody>
          <a:bodyPr wrap="square" rtlCol="0">
            <a:spAutoFit/>
          </a:bodyPr>
          <a:lstStyle/>
          <a:p>
            <a:pPr algn="ctr"/>
            <a:r>
              <a:rPr lang="en-US" sz="2400" b="1" smtClean="0">
                <a:solidFill>
                  <a:schemeClr val="accent6"/>
                </a:solidFill>
              </a:rPr>
              <a:t>Filtering &amp; Monitoring</a:t>
            </a:r>
            <a:endParaRPr lang="en-US" sz="2400" b="1" dirty="0">
              <a:solidFill>
                <a:schemeClr val="accent6"/>
              </a:solidFill>
            </a:endParaRPr>
          </a:p>
        </p:txBody>
      </p:sp>
      <p:sp>
        <p:nvSpPr>
          <p:cNvPr id="29" name="TextBox 28"/>
          <p:cNvSpPr txBox="1"/>
          <p:nvPr/>
        </p:nvSpPr>
        <p:spPr>
          <a:xfrm>
            <a:off x="881744" y="2311527"/>
            <a:ext cx="2566134" cy="830997"/>
          </a:xfrm>
          <a:prstGeom prst="rect">
            <a:avLst/>
          </a:prstGeom>
          <a:noFill/>
        </p:spPr>
        <p:txBody>
          <a:bodyPr wrap="square" rtlCol="0">
            <a:spAutoFit/>
          </a:bodyPr>
          <a:lstStyle/>
          <a:p>
            <a:pPr algn="ctr"/>
            <a:r>
              <a:rPr lang="en-US" sz="2400" b="1" smtClean="0">
                <a:solidFill>
                  <a:schemeClr val="accent6"/>
                </a:solidFill>
              </a:rPr>
              <a:t>Filtering &amp; Monitoring</a:t>
            </a:r>
            <a:endParaRPr lang="en-US" sz="2400" b="1" dirty="0">
              <a:solidFill>
                <a:schemeClr val="accent6"/>
              </a:solidFill>
            </a:endParaRPr>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78701" y="3278669"/>
            <a:ext cx="1250265" cy="406737"/>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514474">
            <a:off x="928434" y="4006931"/>
            <a:ext cx="1086851" cy="353575"/>
          </a:xfrm>
          <a:prstGeom prst="rect">
            <a:avLst/>
          </a:prstGeom>
        </p:spPr>
      </p:pic>
    </p:spTree>
    <p:extLst>
      <p:ext uri="{BB962C8B-B14F-4D97-AF65-F5344CB8AC3E}">
        <p14:creationId xmlns:p14="http://schemas.microsoft.com/office/powerpoint/2010/main" val="5164506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63" name="Shape 263"/>
          <p:cNvSpPr/>
          <p:nvPr/>
        </p:nvSpPr>
        <p:spPr>
          <a:xfrm>
            <a:off x="0" y="-25"/>
            <a:ext cx="12192000" cy="22908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457200" lvl="0" indent="0" rtl="0">
              <a:lnSpc>
                <a:spcPct val="90000"/>
              </a:lnSpc>
              <a:spcBef>
                <a:spcPts val="0"/>
              </a:spcBef>
              <a:buSzPct val="25000"/>
              <a:buNone/>
            </a:pPr>
            <a:r>
              <a:rPr lang="en-GB" sz="6000" dirty="0" smtClean="0">
                <a:solidFill>
                  <a:srgbClr val="FFFFFF"/>
                </a:solidFill>
                <a:latin typeface="Helvetica Neue"/>
                <a:ea typeface="Helvetica Neue"/>
                <a:cs typeface="Helvetica Neue"/>
                <a:sym typeface="Helvetica Neue"/>
              </a:rPr>
              <a:t>Different Strokes?</a:t>
            </a:r>
            <a:endParaRPr lang="en-GB" sz="6000" dirty="0">
              <a:solidFill>
                <a:srgbClr val="FFFFFF"/>
              </a:solidFill>
              <a:latin typeface="Helvetica Neue"/>
              <a:ea typeface="Helvetica Neue"/>
              <a:cs typeface="Helvetica Neue"/>
              <a:sym typeface="Helvetica Neue"/>
            </a:endParaRPr>
          </a:p>
        </p:txBody>
      </p:sp>
      <p:pic>
        <p:nvPicPr>
          <p:cNvPr id="264" name="Shape 264" descr="Hexagons for Blue Background right corner.png"/>
          <p:cNvPicPr preferRelativeResize="0"/>
          <p:nvPr/>
        </p:nvPicPr>
        <p:blipFill>
          <a:blip r:embed="rId3">
            <a:alphaModFix/>
          </a:blip>
          <a:stretch>
            <a:fillRect/>
          </a:stretch>
        </p:blipFill>
        <p:spPr>
          <a:xfrm>
            <a:off x="9245675" y="-1086026"/>
            <a:ext cx="3756475" cy="3781850"/>
          </a:xfrm>
          <a:prstGeom prst="rect">
            <a:avLst/>
          </a:prstGeom>
          <a:noFill/>
          <a:ln>
            <a:noFill/>
          </a:ln>
        </p:spPr>
      </p:pic>
      <p:grpSp>
        <p:nvGrpSpPr>
          <p:cNvPr id="6" name="Group 5"/>
          <p:cNvGrpSpPr/>
          <p:nvPr/>
        </p:nvGrpSpPr>
        <p:grpSpPr>
          <a:xfrm>
            <a:off x="566670" y="2637646"/>
            <a:ext cx="1227294" cy="3400704"/>
            <a:chOff x="566670" y="2637646"/>
            <a:chExt cx="1227294" cy="3400704"/>
          </a:xfrm>
        </p:grpSpPr>
        <p:pic>
          <p:nvPicPr>
            <p:cNvPr id="4" name="Picture 3"/>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18456" y="2637646"/>
              <a:ext cx="1034144" cy="1034144"/>
            </a:xfrm>
            <a:prstGeom prst="rect">
              <a:avLst/>
            </a:prstGeom>
          </p:spPr>
        </p:pic>
        <p:sp>
          <p:nvSpPr>
            <p:cNvPr id="5" name="TextBox 4"/>
            <p:cNvSpPr txBox="1"/>
            <p:nvPr/>
          </p:nvSpPr>
          <p:spPr>
            <a:xfrm>
              <a:off x="677092" y="3774714"/>
              <a:ext cx="1116872" cy="923330"/>
            </a:xfrm>
            <a:prstGeom prst="rect">
              <a:avLst/>
            </a:prstGeom>
            <a:noFill/>
          </p:spPr>
          <p:txBody>
            <a:bodyPr wrap="square" rtlCol="0">
              <a:spAutoFit/>
            </a:bodyPr>
            <a:lstStyle/>
            <a:p>
              <a:pPr algn="ctr"/>
              <a:r>
                <a:rPr lang="en-US" sz="1800" dirty="0" smtClean="0">
                  <a:solidFill>
                    <a:schemeClr val="bg2"/>
                  </a:solidFill>
                </a:rPr>
                <a:t>Primary School Student</a:t>
              </a:r>
              <a:endParaRPr lang="en-US" sz="1800" dirty="0">
                <a:solidFill>
                  <a:schemeClr val="bg2"/>
                </a:solidFill>
              </a:endParaRPr>
            </a:p>
          </p:txBody>
        </p:sp>
        <p:sp>
          <p:nvSpPr>
            <p:cNvPr id="43" name="TextBox 42"/>
            <p:cNvSpPr txBox="1"/>
            <p:nvPr/>
          </p:nvSpPr>
          <p:spPr>
            <a:xfrm>
              <a:off x="566670" y="5115020"/>
              <a:ext cx="1227294" cy="923330"/>
            </a:xfrm>
            <a:prstGeom prst="rect">
              <a:avLst/>
            </a:prstGeom>
            <a:noFill/>
          </p:spPr>
          <p:txBody>
            <a:bodyPr wrap="square" rtlCol="0">
              <a:spAutoFit/>
            </a:bodyPr>
            <a:lstStyle/>
            <a:p>
              <a:pPr algn="ctr"/>
              <a:r>
                <a:rPr lang="en-US" sz="1800" b="1" dirty="0" smtClean="0">
                  <a:solidFill>
                    <a:schemeClr val="accent6"/>
                  </a:solidFill>
                </a:rPr>
                <a:t>Whitelist</a:t>
              </a:r>
            </a:p>
            <a:p>
              <a:pPr algn="ctr"/>
              <a:r>
                <a:rPr lang="en-US" sz="1800" b="1" dirty="0" smtClean="0">
                  <a:solidFill>
                    <a:schemeClr val="accent6"/>
                  </a:solidFill>
                </a:rPr>
                <a:t>Filtering Only</a:t>
              </a:r>
              <a:endParaRPr lang="en-US" sz="1800" b="1" dirty="0">
                <a:solidFill>
                  <a:schemeClr val="accent6"/>
                </a:solidFill>
              </a:endParaRPr>
            </a:p>
          </p:txBody>
        </p:sp>
      </p:grpSp>
      <p:grpSp>
        <p:nvGrpSpPr>
          <p:cNvPr id="7" name="Group 6"/>
          <p:cNvGrpSpPr/>
          <p:nvPr/>
        </p:nvGrpSpPr>
        <p:grpSpPr>
          <a:xfrm>
            <a:off x="2807426" y="2637646"/>
            <a:ext cx="1389559" cy="3677703"/>
            <a:chOff x="2807426" y="2637646"/>
            <a:chExt cx="1389559" cy="3677703"/>
          </a:xfrm>
        </p:grpSpPr>
        <p:pic>
          <p:nvPicPr>
            <p:cNvPr id="35" name="Picture 34"/>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3062695" y="2637646"/>
              <a:ext cx="1034144" cy="1034144"/>
            </a:xfrm>
            <a:prstGeom prst="rect">
              <a:avLst/>
            </a:prstGeom>
          </p:spPr>
        </p:pic>
        <p:sp>
          <p:nvSpPr>
            <p:cNvPr id="36" name="TextBox 35"/>
            <p:cNvSpPr txBox="1"/>
            <p:nvPr/>
          </p:nvSpPr>
          <p:spPr>
            <a:xfrm>
              <a:off x="2819944" y="3774714"/>
              <a:ext cx="1356359" cy="646331"/>
            </a:xfrm>
            <a:prstGeom prst="rect">
              <a:avLst/>
            </a:prstGeom>
            <a:noFill/>
          </p:spPr>
          <p:txBody>
            <a:bodyPr wrap="square" rtlCol="0">
              <a:spAutoFit/>
            </a:bodyPr>
            <a:lstStyle/>
            <a:p>
              <a:pPr algn="ctr"/>
              <a:r>
                <a:rPr lang="en-US" sz="1800" smtClean="0">
                  <a:solidFill>
                    <a:schemeClr val="bg2"/>
                  </a:solidFill>
                </a:rPr>
                <a:t>Vulnerable Student</a:t>
              </a:r>
              <a:endParaRPr lang="en-US" sz="1800" dirty="0">
                <a:solidFill>
                  <a:schemeClr val="bg2"/>
                </a:solidFill>
              </a:endParaRPr>
            </a:p>
          </p:txBody>
        </p:sp>
        <p:sp>
          <p:nvSpPr>
            <p:cNvPr id="44" name="TextBox 43"/>
            <p:cNvSpPr txBox="1"/>
            <p:nvPr/>
          </p:nvSpPr>
          <p:spPr>
            <a:xfrm>
              <a:off x="2807426" y="5115020"/>
              <a:ext cx="1389559" cy="1200329"/>
            </a:xfrm>
            <a:prstGeom prst="rect">
              <a:avLst/>
            </a:prstGeom>
            <a:noFill/>
          </p:spPr>
          <p:txBody>
            <a:bodyPr wrap="square" rtlCol="0">
              <a:spAutoFit/>
            </a:bodyPr>
            <a:lstStyle/>
            <a:p>
              <a:pPr algn="ctr"/>
              <a:r>
                <a:rPr lang="en-US" sz="1800" b="1" dirty="0" smtClean="0">
                  <a:solidFill>
                    <a:schemeClr val="accent6"/>
                  </a:solidFill>
                </a:rPr>
                <a:t>Whitelist</a:t>
              </a:r>
            </a:p>
            <a:p>
              <a:pPr algn="ctr"/>
              <a:r>
                <a:rPr lang="en-US" sz="1800" b="1" dirty="0" smtClean="0">
                  <a:solidFill>
                    <a:schemeClr val="accent6"/>
                  </a:solidFill>
                </a:rPr>
                <a:t>Filtering and Monitoring</a:t>
              </a:r>
              <a:endParaRPr lang="en-US" sz="1800" b="1" dirty="0">
                <a:solidFill>
                  <a:schemeClr val="accent6"/>
                </a:solidFill>
              </a:endParaRPr>
            </a:p>
          </p:txBody>
        </p:sp>
      </p:grpSp>
      <p:grpSp>
        <p:nvGrpSpPr>
          <p:cNvPr id="8" name="Group 7"/>
          <p:cNvGrpSpPr/>
          <p:nvPr/>
        </p:nvGrpSpPr>
        <p:grpSpPr>
          <a:xfrm>
            <a:off x="5202283" y="2637646"/>
            <a:ext cx="1397723" cy="3400704"/>
            <a:chOff x="5202283" y="2637646"/>
            <a:chExt cx="1397723" cy="3400704"/>
          </a:xfrm>
        </p:grpSpPr>
        <p:pic>
          <p:nvPicPr>
            <p:cNvPr id="33" name="Picture 32"/>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5406934" y="2637646"/>
              <a:ext cx="1034144" cy="1034144"/>
            </a:xfrm>
            <a:prstGeom prst="rect">
              <a:avLst/>
            </a:prstGeom>
          </p:spPr>
        </p:pic>
        <p:sp>
          <p:nvSpPr>
            <p:cNvPr id="38" name="TextBox 37"/>
            <p:cNvSpPr txBox="1"/>
            <p:nvPr/>
          </p:nvSpPr>
          <p:spPr>
            <a:xfrm>
              <a:off x="5202283" y="3774714"/>
              <a:ext cx="1356359" cy="923330"/>
            </a:xfrm>
            <a:prstGeom prst="rect">
              <a:avLst/>
            </a:prstGeom>
            <a:noFill/>
          </p:spPr>
          <p:txBody>
            <a:bodyPr wrap="square" rtlCol="0">
              <a:spAutoFit/>
            </a:bodyPr>
            <a:lstStyle/>
            <a:p>
              <a:pPr algn="ctr"/>
              <a:r>
                <a:rPr lang="en-US" sz="1800" dirty="0" err="1" smtClean="0">
                  <a:solidFill>
                    <a:schemeClr val="bg2"/>
                  </a:solidFill>
                </a:rPr>
                <a:t>SecondarySchool</a:t>
              </a:r>
              <a:r>
                <a:rPr lang="en-US" sz="1800" dirty="0" smtClean="0">
                  <a:solidFill>
                    <a:schemeClr val="bg2"/>
                  </a:solidFill>
                </a:rPr>
                <a:t> Student</a:t>
              </a:r>
              <a:endParaRPr lang="en-US" sz="1800" dirty="0">
                <a:solidFill>
                  <a:schemeClr val="bg2"/>
                </a:solidFill>
              </a:endParaRPr>
            </a:p>
          </p:txBody>
        </p:sp>
        <p:sp>
          <p:nvSpPr>
            <p:cNvPr id="45" name="TextBox 44"/>
            <p:cNvSpPr txBox="1"/>
            <p:nvPr/>
          </p:nvSpPr>
          <p:spPr>
            <a:xfrm>
              <a:off x="5210447" y="5115020"/>
              <a:ext cx="1389559" cy="923330"/>
            </a:xfrm>
            <a:prstGeom prst="rect">
              <a:avLst/>
            </a:prstGeom>
            <a:noFill/>
          </p:spPr>
          <p:txBody>
            <a:bodyPr wrap="square" rtlCol="0">
              <a:spAutoFit/>
            </a:bodyPr>
            <a:lstStyle/>
            <a:p>
              <a:pPr algn="ctr"/>
              <a:r>
                <a:rPr lang="en-US" sz="1800" b="1" dirty="0" smtClean="0">
                  <a:solidFill>
                    <a:schemeClr val="accent6"/>
                  </a:solidFill>
                </a:rPr>
                <a:t>Time of Day Policies</a:t>
              </a:r>
              <a:endParaRPr lang="en-US" sz="1800" b="1" dirty="0">
                <a:solidFill>
                  <a:schemeClr val="accent6"/>
                </a:solidFill>
              </a:endParaRPr>
            </a:p>
          </p:txBody>
        </p:sp>
      </p:grpSp>
      <p:grpSp>
        <p:nvGrpSpPr>
          <p:cNvPr id="9" name="Group 8"/>
          <p:cNvGrpSpPr/>
          <p:nvPr/>
        </p:nvGrpSpPr>
        <p:grpSpPr>
          <a:xfrm>
            <a:off x="7584622" y="2637646"/>
            <a:ext cx="1418405" cy="3400704"/>
            <a:chOff x="7584622" y="2637646"/>
            <a:chExt cx="1418405" cy="3400704"/>
          </a:xfrm>
        </p:grpSpPr>
        <p:pic>
          <p:nvPicPr>
            <p:cNvPr id="34" name="Picture 33"/>
            <p:cNvPicPr>
              <a:picLocks noChangeAspect="1"/>
            </p:cNvPicPr>
            <p:nvPr/>
          </p:nvPicPr>
          <p:blipFill>
            <a:blip r:embed="rId4">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7751173" y="2637646"/>
              <a:ext cx="1034144" cy="1034144"/>
            </a:xfrm>
            <a:prstGeom prst="rect">
              <a:avLst/>
            </a:prstGeom>
          </p:spPr>
        </p:pic>
        <p:sp>
          <p:nvSpPr>
            <p:cNvPr id="39" name="TextBox 38"/>
            <p:cNvSpPr txBox="1"/>
            <p:nvPr/>
          </p:nvSpPr>
          <p:spPr>
            <a:xfrm>
              <a:off x="7584622" y="3774714"/>
              <a:ext cx="1356359" cy="923330"/>
            </a:xfrm>
            <a:prstGeom prst="rect">
              <a:avLst/>
            </a:prstGeom>
            <a:noFill/>
          </p:spPr>
          <p:txBody>
            <a:bodyPr wrap="square" rtlCol="0">
              <a:spAutoFit/>
            </a:bodyPr>
            <a:lstStyle/>
            <a:p>
              <a:pPr algn="ctr"/>
              <a:r>
                <a:rPr lang="en-US" sz="1800" dirty="0" smtClean="0">
                  <a:solidFill>
                    <a:schemeClr val="bg2"/>
                  </a:solidFill>
                </a:rPr>
                <a:t>Further Education Student</a:t>
              </a:r>
              <a:endParaRPr lang="en-US" sz="1800" dirty="0">
                <a:solidFill>
                  <a:schemeClr val="bg2"/>
                </a:solidFill>
              </a:endParaRPr>
            </a:p>
          </p:txBody>
        </p:sp>
        <p:sp>
          <p:nvSpPr>
            <p:cNvPr id="46" name="TextBox 45"/>
            <p:cNvSpPr txBox="1"/>
            <p:nvPr/>
          </p:nvSpPr>
          <p:spPr>
            <a:xfrm>
              <a:off x="7613468" y="5115020"/>
              <a:ext cx="1389559" cy="923330"/>
            </a:xfrm>
            <a:prstGeom prst="rect">
              <a:avLst/>
            </a:prstGeom>
            <a:noFill/>
          </p:spPr>
          <p:txBody>
            <a:bodyPr wrap="square" rtlCol="0">
              <a:spAutoFit/>
            </a:bodyPr>
            <a:lstStyle/>
            <a:p>
              <a:pPr algn="ctr"/>
              <a:r>
                <a:rPr lang="en-US" sz="1800" b="1" dirty="0" smtClean="0">
                  <a:solidFill>
                    <a:schemeClr val="accent6"/>
                  </a:solidFill>
                </a:rPr>
                <a:t>Open Access &amp; Monitoring</a:t>
              </a:r>
              <a:endParaRPr lang="en-US" sz="1800" b="1" dirty="0">
                <a:solidFill>
                  <a:schemeClr val="accent6"/>
                </a:solidFill>
              </a:endParaRPr>
            </a:p>
          </p:txBody>
        </p:sp>
      </p:grpSp>
      <p:grpSp>
        <p:nvGrpSpPr>
          <p:cNvPr id="11" name="Group 10"/>
          <p:cNvGrpSpPr/>
          <p:nvPr/>
        </p:nvGrpSpPr>
        <p:grpSpPr>
          <a:xfrm>
            <a:off x="9966959" y="2637646"/>
            <a:ext cx="1439089" cy="3123705"/>
            <a:chOff x="9966959" y="2637646"/>
            <a:chExt cx="1439089" cy="3123705"/>
          </a:xfrm>
        </p:grpSpPr>
        <p:pic>
          <p:nvPicPr>
            <p:cNvPr id="30" name="Picture 29"/>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0095410" y="2637646"/>
              <a:ext cx="1034144" cy="1034144"/>
            </a:xfrm>
            <a:prstGeom prst="rect">
              <a:avLst/>
            </a:prstGeom>
          </p:spPr>
        </p:pic>
        <p:sp>
          <p:nvSpPr>
            <p:cNvPr id="42" name="TextBox 41"/>
            <p:cNvSpPr txBox="1"/>
            <p:nvPr/>
          </p:nvSpPr>
          <p:spPr>
            <a:xfrm>
              <a:off x="9966959" y="3774714"/>
              <a:ext cx="1356359" cy="369332"/>
            </a:xfrm>
            <a:prstGeom prst="rect">
              <a:avLst/>
            </a:prstGeom>
            <a:noFill/>
          </p:spPr>
          <p:txBody>
            <a:bodyPr wrap="square" rtlCol="0">
              <a:spAutoFit/>
            </a:bodyPr>
            <a:lstStyle/>
            <a:p>
              <a:pPr algn="ctr"/>
              <a:r>
                <a:rPr lang="en-US" sz="1800" dirty="0" smtClean="0">
                  <a:solidFill>
                    <a:schemeClr val="bg2"/>
                  </a:solidFill>
                </a:rPr>
                <a:t>Teacher</a:t>
              </a:r>
              <a:endParaRPr lang="en-US" sz="1800" dirty="0">
                <a:solidFill>
                  <a:schemeClr val="bg2"/>
                </a:solidFill>
              </a:endParaRPr>
            </a:p>
          </p:txBody>
        </p:sp>
        <p:sp>
          <p:nvSpPr>
            <p:cNvPr id="47" name="TextBox 46"/>
            <p:cNvSpPr txBox="1"/>
            <p:nvPr/>
          </p:nvSpPr>
          <p:spPr>
            <a:xfrm>
              <a:off x="10016489" y="5115020"/>
              <a:ext cx="1389559" cy="646331"/>
            </a:xfrm>
            <a:prstGeom prst="rect">
              <a:avLst/>
            </a:prstGeom>
            <a:noFill/>
          </p:spPr>
          <p:txBody>
            <a:bodyPr wrap="square" rtlCol="0">
              <a:spAutoFit/>
            </a:bodyPr>
            <a:lstStyle/>
            <a:p>
              <a:pPr algn="ctr"/>
              <a:r>
                <a:rPr lang="en-US" sz="1800" b="1" dirty="0" smtClean="0">
                  <a:solidFill>
                    <a:schemeClr val="accent6"/>
                  </a:solidFill>
                </a:rPr>
                <a:t>Monitoring Only</a:t>
              </a:r>
              <a:endParaRPr lang="en-US" sz="1800" b="1" dirty="0">
                <a:solidFill>
                  <a:schemeClr val="accent6"/>
                </a:solidFill>
              </a:endParaRPr>
            </a:p>
          </p:txBody>
        </p:sp>
      </p:grpSp>
    </p:spTree>
    <p:extLst>
      <p:ext uri="{BB962C8B-B14F-4D97-AF65-F5344CB8AC3E}">
        <p14:creationId xmlns:p14="http://schemas.microsoft.com/office/powerpoint/2010/main" val="9455903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5" name="Shape 105"/>
          <p:cNvSpPr/>
          <p:nvPr/>
        </p:nvSpPr>
        <p:spPr>
          <a:xfrm>
            <a:off x="0" y="0"/>
            <a:ext cx="12192000" cy="660600"/>
          </a:xfrm>
          <a:prstGeom prst="rect">
            <a:avLst/>
          </a:prstGeom>
          <a:solidFill>
            <a:srgbClr val="0084CB"/>
          </a:solidFill>
          <a:ln w="12700" cap="flat" cmpd="sng">
            <a:solidFill>
              <a:srgbClr val="42719B"/>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pic>
        <p:nvPicPr>
          <p:cNvPr id="106" name="Shape 106" descr="Hexagons for Blue Background right corner.png"/>
          <p:cNvPicPr preferRelativeResize="0"/>
          <p:nvPr/>
        </p:nvPicPr>
        <p:blipFill>
          <a:blip r:embed="rId3">
            <a:alphaModFix/>
          </a:blip>
          <a:stretch>
            <a:fillRect/>
          </a:stretch>
        </p:blipFill>
        <p:spPr>
          <a:xfrm>
            <a:off x="10936550" y="-366925"/>
            <a:ext cx="1579374" cy="1590050"/>
          </a:xfrm>
          <a:prstGeom prst="rect">
            <a:avLst/>
          </a:prstGeom>
          <a:noFill/>
          <a:ln>
            <a:noFill/>
          </a:ln>
        </p:spPr>
      </p:pic>
      <p:sp>
        <p:nvSpPr>
          <p:cNvPr id="107" name="Shape 107"/>
          <p:cNvSpPr txBox="1"/>
          <p:nvPr/>
        </p:nvSpPr>
        <p:spPr>
          <a:xfrm>
            <a:off x="385924" y="78549"/>
            <a:ext cx="10226701" cy="582051"/>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3000" dirty="0" smtClean="0">
                <a:solidFill>
                  <a:schemeClr val="lt1"/>
                </a:solidFill>
                <a:latin typeface="Helvetica Neue"/>
                <a:ea typeface="Helvetica Neue"/>
                <a:cs typeface="Helvetica Neue"/>
                <a:sym typeface="Helvetica Neue"/>
              </a:rPr>
              <a:t>Some Other Questions</a:t>
            </a:r>
            <a:endParaRPr lang="en-GB" sz="3000" dirty="0">
              <a:solidFill>
                <a:schemeClr val="lt1"/>
              </a:solidFill>
              <a:latin typeface="Helvetica Neue"/>
              <a:ea typeface="Helvetica Neue"/>
              <a:cs typeface="Helvetica Neue"/>
              <a:sym typeface="Helvetica Neue"/>
            </a:endParaRPr>
          </a:p>
        </p:txBody>
      </p:sp>
      <p:sp>
        <p:nvSpPr>
          <p:cNvPr id="5" name="TextBox 4"/>
          <p:cNvSpPr txBox="1"/>
          <p:nvPr/>
        </p:nvSpPr>
        <p:spPr>
          <a:xfrm>
            <a:off x="729205" y="1307939"/>
            <a:ext cx="11315918" cy="4455835"/>
          </a:xfrm>
          <a:prstGeom prst="rect">
            <a:avLst/>
          </a:prstGeom>
          <a:noFill/>
        </p:spPr>
        <p:txBody>
          <a:bodyPr wrap="none" rtlCol="0">
            <a:spAutoFit/>
          </a:bodyPr>
          <a:lstStyle/>
          <a:p>
            <a:pPr>
              <a:lnSpc>
                <a:spcPct val="150000"/>
              </a:lnSpc>
            </a:pPr>
            <a:r>
              <a:rPr lang="en-US" sz="2400" dirty="0" smtClean="0"/>
              <a:t>What about BYOD?</a:t>
            </a:r>
          </a:p>
          <a:p>
            <a:pPr>
              <a:lnSpc>
                <a:spcPct val="150000"/>
              </a:lnSpc>
            </a:pPr>
            <a:r>
              <a:rPr lang="en-US" sz="2400" dirty="0" smtClean="0"/>
              <a:t>What about guest services?</a:t>
            </a:r>
          </a:p>
          <a:p>
            <a:pPr>
              <a:lnSpc>
                <a:spcPct val="150000"/>
              </a:lnSpc>
            </a:pPr>
            <a:r>
              <a:rPr lang="en-US" sz="2400" dirty="0" smtClean="0"/>
              <a:t>What about shared devices?</a:t>
            </a:r>
          </a:p>
          <a:p>
            <a:pPr>
              <a:lnSpc>
                <a:spcPct val="150000"/>
              </a:lnSpc>
            </a:pPr>
            <a:r>
              <a:rPr lang="en-US" sz="2400" dirty="0" smtClean="0"/>
              <a:t>How to deal with 1:1 devices (school owned)?</a:t>
            </a:r>
          </a:p>
          <a:p>
            <a:pPr>
              <a:lnSpc>
                <a:spcPct val="150000"/>
              </a:lnSpc>
            </a:pPr>
            <a:r>
              <a:rPr lang="en-US" sz="2400" dirty="0" smtClean="0"/>
              <a:t>What about 1:1 school/home devices (parent owned)?</a:t>
            </a:r>
          </a:p>
          <a:p>
            <a:pPr>
              <a:lnSpc>
                <a:spcPct val="150000"/>
              </a:lnSpc>
            </a:pPr>
            <a:r>
              <a:rPr lang="en-US" sz="2400" dirty="0" smtClean="0"/>
              <a:t>Where’s the crossover between school and home responsibilities?</a:t>
            </a:r>
          </a:p>
          <a:p>
            <a:pPr>
              <a:lnSpc>
                <a:spcPct val="150000"/>
              </a:lnSpc>
            </a:pPr>
            <a:r>
              <a:rPr lang="en-US" sz="2400" dirty="0" smtClean="0"/>
              <a:t>Should parents be running filtering and monitoring services as well as the school?</a:t>
            </a:r>
          </a:p>
          <a:p>
            <a:pPr>
              <a:lnSpc>
                <a:spcPct val="150000"/>
              </a:lnSpc>
            </a:pPr>
            <a:r>
              <a:rPr lang="en-US" sz="2400" dirty="0" smtClean="0"/>
              <a:t>And</a:t>
            </a:r>
            <a:r>
              <a:rPr lang="mr-IN" sz="2400" dirty="0" smtClean="0"/>
              <a:t>…</a:t>
            </a:r>
            <a:r>
              <a:rPr lang="en-US" sz="2400" dirty="0" smtClean="0"/>
              <a:t>.where does GDPR fit into this puzzle? </a:t>
            </a:r>
          </a:p>
        </p:txBody>
      </p:sp>
    </p:spTree>
    <p:extLst>
      <p:ext uri="{BB962C8B-B14F-4D97-AF65-F5344CB8AC3E}">
        <p14:creationId xmlns:p14="http://schemas.microsoft.com/office/powerpoint/2010/main" val="204694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descr="Smoothwall logo with strap_white.png"/>
          <p:cNvPicPr preferRelativeResize="0"/>
          <p:nvPr/>
        </p:nvPicPr>
        <p:blipFill rotWithShape="1">
          <a:blip r:embed="rId3">
            <a:alphaModFix/>
          </a:blip>
          <a:srcRect/>
          <a:stretch/>
        </p:blipFill>
        <p:spPr>
          <a:xfrm>
            <a:off x="7964153" y="228613"/>
            <a:ext cx="3904356" cy="1083351"/>
          </a:xfrm>
          <a:prstGeom prst="rect">
            <a:avLst/>
          </a:prstGeom>
          <a:noFill/>
          <a:ln>
            <a:noFill/>
          </a:ln>
        </p:spPr>
      </p:pic>
      <p:sp>
        <p:nvSpPr>
          <p:cNvPr id="85" name="Shape 85"/>
          <p:cNvSpPr txBox="1"/>
          <p:nvPr/>
        </p:nvSpPr>
        <p:spPr>
          <a:xfrm>
            <a:off x="90015" y="6416703"/>
            <a:ext cx="2838615"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i="0" u="none" strike="noStrike" cap="none">
                <a:solidFill>
                  <a:schemeClr val="lt1"/>
                </a:solidFill>
                <a:latin typeface="Helvetica Neue"/>
                <a:ea typeface="Helvetica Neue"/>
                <a:cs typeface="Helvetica Neue"/>
                <a:sym typeface="Helvetica Neue"/>
              </a:rPr>
              <a:t>www.smoothwall.com</a:t>
            </a:r>
          </a:p>
        </p:txBody>
      </p:sp>
      <p:pic>
        <p:nvPicPr>
          <p:cNvPr id="87" name="Shape 87" descr="Hexagons for Blue Background Left corner.png"/>
          <p:cNvPicPr preferRelativeResize="0"/>
          <p:nvPr/>
        </p:nvPicPr>
        <p:blipFill>
          <a:blip r:embed="rId4">
            <a:alphaModFix/>
          </a:blip>
          <a:stretch>
            <a:fillRect/>
          </a:stretch>
        </p:blipFill>
        <p:spPr>
          <a:xfrm>
            <a:off x="-796937" y="-1125525"/>
            <a:ext cx="4295775" cy="4191000"/>
          </a:xfrm>
          <a:prstGeom prst="rect">
            <a:avLst/>
          </a:prstGeom>
          <a:noFill/>
          <a:ln>
            <a:noFill/>
          </a:ln>
        </p:spPr>
      </p:pic>
      <p:sp>
        <p:nvSpPr>
          <p:cNvPr id="86" name="Shape 86"/>
          <p:cNvSpPr txBox="1"/>
          <p:nvPr/>
        </p:nvSpPr>
        <p:spPr>
          <a:xfrm>
            <a:off x="-25" y="772178"/>
            <a:ext cx="12192000" cy="1844700"/>
          </a:xfrm>
          <a:prstGeom prst="rect">
            <a:avLst/>
          </a:prstGeom>
          <a:noFill/>
          <a:ln>
            <a:noFill/>
          </a:ln>
        </p:spPr>
        <p:txBody>
          <a:bodyPr lIns="91425" tIns="91425" rIns="91425" bIns="91425" anchor="t" anchorCtr="0">
            <a:noAutofit/>
          </a:bodyPr>
          <a:lstStyle/>
          <a:p>
            <a:pPr lvl="0" algn="ctr">
              <a:spcBef>
                <a:spcPts val="0"/>
              </a:spcBef>
              <a:buNone/>
            </a:pPr>
            <a:r>
              <a:rPr lang="en-GB" sz="7200">
                <a:solidFill>
                  <a:schemeClr val="bg2"/>
                </a:solidFill>
                <a:latin typeface="Arial" charset="0"/>
                <a:ea typeface="Arial" charset="0"/>
                <a:cs typeface="Arial" charset="0"/>
                <a:sym typeface="Helvetica Neue"/>
              </a:rPr>
              <a:t>Is Web Filtering a Dying Technology?</a:t>
            </a:r>
          </a:p>
        </p:txBody>
      </p:sp>
    </p:spTree>
    <p:extLst>
      <p:ext uri="{BB962C8B-B14F-4D97-AF65-F5344CB8AC3E}">
        <p14:creationId xmlns:p14="http://schemas.microsoft.com/office/powerpoint/2010/main" val="12507632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descr="Smoothwall logo with strap_white.png"/>
          <p:cNvPicPr preferRelativeResize="0"/>
          <p:nvPr/>
        </p:nvPicPr>
        <p:blipFill rotWithShape="1">
          <a:blip r:embed="rId3">
            <a:alphaModFix/>
          </a:blip>
          <a:srcRect/>
          <a:stretch/>
        </p:blipFill>
        <p:spPr>
          <a:xfrm>
            <a:off x="7964153" y="228613"/>
            <a:ext cx="3904356" cy="1083351"/>
          </a:xfrm>
          <a:prstGeom prst="rect">
            <a:avLst/>
          </a:prstGeom>
          <a:noFill/>
          <a:ln>
            <a:noFill/>
          </a:ln>
        </p:spPr>
      </p:pic>
      <p:sp>
        <p:nvSpPr>
          <p:cNvPr id="85" name="Shape 85"/>
          <p:cNvSpPr txBox="1"/>
          <p:nvPr/>
        </p:nvSpPr>
        <p:spPr>
          <a:xfrm>
            <a:off x="90015" y="6416703"/>
            <a:ext cx="2838615"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GB" sz="1800" b="0" i="0" u="none" strike="noStrike" cap="none">
                <a:solidFill>
                  <a:schemeClr val="lt1"/>
                </a:solidFill>
                <a:latin typeface="Helvetica Neue"/>
                <a:ea typeface="Helvetica Neue"/>
                <a:cs typeface="Helvetica Neue"/>
                <a:sym typeface="Helvetica Neue"/>
              </a:rPr>
              <a:t>www.smoothwall.com</a:t>
            </a:r>
          </a:p>
        </p:txBody>
      </p:sp>
      <p:pic>
        <p:nvPicPr>
          <p:cNvPr id="87" name="Shape 87" descr="Hexagons for Blue Background Left corner.png"/>
          <p:cNvPicPr preferRelativeResize="0"/>
          <p:nvPr/>
        </p:nvPicPr>
        <p:blipFill>
          <a:blip r:embed="rId4">
            <a:alphaModFix/>
          </a:blip>
          <a:stretch>
            <a:fillRect/>
          </a:stretch>
        </p:blipFill>
        <p:spPr>
          <a:xfrm>
            <a:off x="-796937" y="-1125525"/>
            <a:ext cx="4295775" cy="4191000"/>
          </a:xfrm>
          <a:prstGeom prst="rect">
            <a:avLst/>
          </a:prstGeom>
          <a:noFill/>
          <a:ln>
            <a:noFill/>
          </a:ln>
        </p:spPr>
      </p:pic>
      <p:sp>
        <p:nvSpPr>
          <p:cNvPr id="86" name="Shape 86"/>
          <p:cNvSpPr txBox="1"/>
          <p:nvPr/>
        </p:nvSpPr>
        <p:spPr>
          <a:xfrm>
            <a:off x="-25" y="772178"/>
            <a:ext cx="12192000" cy="1844700"/>
          </a:xfrm>
          <a:prstGeom prst="rect">
            <a:avLst/>
          </a:prstGeom>
          <a:noFill/>
          <a:ln>
            <a:noFill/>
          </a:ln>
        </p:spPr>
        <p:txBody>
          <a:bodyPr lIns="91425" tIns="91425" rIns="91425" bIns="91425" anchor="t" anchorCtr="0">
            <a:noAutofit/>
          </a:bodyPr>
          <a:lstStyle/>
          <a:p>
            <a:pPr lvl="0" algn="ctr">
              <a:spcBef>
                <a:spcPts val="0"/>
              </a:spcBef>
              <a:buNone/>
            </a:pPr>
            <a:r>
              <a:rPr lang="en-GB" sz="7200" dirty="0">
                <a:solidFill>
                  <a:schemeClr val="accent3"/>
                </a:solidFill>
                <a:latin typeface="Arial" charset="0"/>
                <a:ea typeface="Arial" charset="0"/>
                <a:cs typeface="Arial" charset="0"/>
                <a:sym typeface="Helvetica Neue"/>
              </a:rPr>
              <a:t>Is Web Filtering a Dying Technology?</a:t>
            </a:r>
          </a:p>
        </p:txBody>
      </p:sp>
      <p:sp>
        <p:nvSpPr>
          <p:cNvPr id="2" name="TextBox 1"/>
          <p:cNvSpPr txBox="1"/>
          <p:nvPr/>
        </p:nvSpPr>
        <p:spPr>
          <a:xfrm>
            <a:off x="1460809" y="3797019"/>
            <a:ext cx="8887523" cy="2123658"/>
          </a:xfrm>
          <a:prstGeom prst="rect">
            <a:avLst/>
          </a:prstGeom>
          <a:noFill/>
        </p:spPr>
        <p:txBody>
          <a:bodyPr wrap="square" rtlCol="0">
            <a:spAutoFit/>
          </a:bodyPr>
          <a:lstStyle/>
          <a:p>
            <a:pPr algn="ctr"/>
            <a:r>
              <a:rPr lang="en-US" sz="4400" dirty="0" smtClean="0"/>
              <a:t>No !</a:t>
            </a:r>
          </a:p>
          <a:p>
            <a:pPr algn="ctr"/>
            <a:r>
              <a:rPr lang="en-US" sz="4400" dirty="0" smtClean="0"/>
              <a:t>It has now become just one tool in a much larger arsenal of systems</a:t>
            </a:r>
            <a:endParaRPr lang="en-US" sz="4400" dirty="0"/>
          </a:p>
        </p:txBody>
      </p:sp>
    </p:spTree>
    <p:extLst>
      <p:ext uri="{BB962C8B-B14F-4D97-AF65-F5344CB8AC3E}">
        <p14:creationId xmlns:p14="http://schemas.microsoft.com/office/powerpoint/2010/main" val="1765157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54331D10AA6F4D96620C0795DEEA58" ma:contentTypeVersion="2" ma:contentTypeDescription="Create a new document." ma:contentTypeScope="" ma:versionID="65065716364ea768594bc4ccf8493359">
  <xsd:schema xmlns:xsd="http://www.w3.org/2001/XMLSchema" xmlns:xs="http://www.w3.org/2001/XMLSchema" xmlns:p="http://schemas.microsoft.com/office/2006/metadata/properties" xmlns:ns2="950545ce-8360-4858-a331-426dc9768b97" targetNamespace="http://schemas.microsoft.com/office/2006/metadata/properties" ma:root="true" ma:fieldsID="5fcd87b1269f6bed2fbffe5be1d544dd" ns2:_="">
    <xsd:import namespace="950545ce-8360-4858-a331-426dc9768b97"/>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0545ce-8360-4858-a331-426dc9768b97"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1B7C8A8-FBF1-43D5-B7AF-107BD1F15F0F}"/>
</file>

<file path=customXml/itemProps2.xml><?xml version="1.0" encoding="utf-8"?>
<ds:datastoreItem xmlns:ds="http://schemas.openxmlformats.org/officeDocument/2006/customXml" ds:itemID="{A41E6AE0-9EE0-43F4-AFB9-798305AA8905}"/>
</file>

<file path=customXml/itemProps3.xml><?xml version="1.0" encoding="utf-8"?>
<ds:datastoreItem xmlns:ds="http://schemas.openxmlformats.org/officeDocument/2006/customXml" ds:itemID="{C66DC30B-3CB1-4D83-A597-A43E0F92770A}"/>
</file>

<file path=docProps/app.xml><?xml version="1.0" encoding="utf-8"?>
<Properties xmlns="http://schemas.openxmlformats.org/officeDocument/2006/extended-properties" xmlns:vt="http://schemas.openxmlformats.org/officeDocument/2006/docPropsVTypes">
  <TotalTime>1852</TotalTime>
  <Words>1209</Words>
  <Application>Microsoft Macintosh PowerPoint</Application>
  <PresentationFormat>Widescreen</PresentationFormat>
  <Paragraphs>283</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Calibri</vt:lpstr>
      <vt:lpstr>Helvetica Neue</vt:lpstr>
      <vt:lpstr>Quattrocento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Path to Good Intentions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Philip Smith</cp:lastModifiedBy>
  <cp:revision>36</cp:revision>
  <dcterms:modified xsi:type="dcterms:W3CDTF">2017-06-01T06:41:10Z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0x0101008054331D10AA6F4D96620C0795DEEA58</vt:lpwstr>
  </property>
</Properties>
</file>