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21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61" r:id="rId3"/>
    <p:sldId id="260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7" r:id="rId14"/>
    <p:sldId id="270" r:id="rId15"/>
    <p:sldId id="271" r:id="rId16"/>
    <p:sldId id="272" r:id="rId17"/>
    <p:sldId id="273" r:id="rId18"/>
    <p:sldId id="274" r:id="rId19"/>
    <p:sldId id="275" r:id="rId20"/>
    <p:sldId id="279" r:id="rId21"/>
    <p:sldId id="278" r:id="rId22"/>
    <p:sldId id="280" r:id="rId23"/>
    <p:sldId id="28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308"/>
  </p:normalViewPr>
  <p:slideViewPr>
    <p:cSldViewPr snapToGrid="0" snapToObjects="1">
      <p:cViewPr varScale="1">
        <p:scale>
          <a:sx n="75" d="100"/>
          <a:sy n="75" d="100"/>
        </p:scale>
        <p:origin x="13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64582-72FC-CA44-90D1-861A833E7B86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CDE8D-0FB7-574E-8C4D-82008DA09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369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158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086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350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49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99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65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487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42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49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932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53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795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57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220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493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66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91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185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6799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180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4567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200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CDE8D-0FB7-574E-8C4D-82008DA090F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77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obileguardian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erlyst.com/posts/the-gdpr-wiki-nicole-lamoureu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dpr.school/" TargetMode="External"/><Relationship Id="rId4" Type="http://schemas.openxmlformats.org/officeDocument/2006/relationships/hyperlink" Target="https://www.itgovernance.co.uk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data-protection-and-privacy-privacy-notic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alphaModFix amt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9" r="-1" b="20719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cxnSp>
        <p:nvCxnSpPr>
          <p:cNvPr id="22" name="Straight Connector 2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6636" y="992221"/>
            <a:ext cx="6247308" cy="48735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GDPR and Schools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68056" y="996610"/>
            <a:ext cx="3363901" cy="4864780"/>
          </a:xfrm>
        </p:spPr>
        <p:txBody>
          <a:bodyPr anchor="ctr">
            <a:normAutofit/>
          </a:bodyPr>
          <a:lstStyle/>
          <a:p>
            <a:pPr algn="r"/>
            <a:r>
              <a:rPr lang="en-GB" sz="2000"/>
              <a:t>Tony Sheppard</a:t>
            </a:r>
          </a:p>
          <a:p>
            <a:pPr algn="r"/>
            <a:r>
              <a:rPr lang="en-GB" sz="2000"/>
              <a:t>Mobile Guardian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20031" y="6043831"/>
            <a:ext cx="6152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chemeClr val="tx1">
                    <a:lumMod val="85000"/>
                  </a:schemeClr>
                </a:solidFill>
                <a:hlinkClick r:id="rId4"/>
              </a:rPr>
              <a:t>www.mobileguardian.com</a:t>
            </a:r>
            <a:endParaRPr lang="en-GB" sz="3600" dirty="0" smtClean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6611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866" r="-1" b="14861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5" y="4907589"/>
            <a:ext cx="8295215" cy="1452929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509" y="5075836"/>
            <a:ext cx="6832499" cy="0"/>
          </a:xfrm>
          <a:prstGeom prst="line">
            <a:avLst/>
          </a:prstGeom>
          <a:ln>
            <a:solidFill>
              <a:srgbClr val="D9A25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512" y="5241371"/>
            <a:ext cx="6835556" cy="9545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>
                <a:solidFill>
                  <a:srgbClr val="FFFFFE"/>
                </a:solidFill>
              </a:rPr>
              <a:t>How the west was won</a:t>
            </a:r>
            <a:br>
              <a:rPr lang="en-US" dirty="0" smtClean="0">
                <a:solidFill>
                  <a:srgbClr val="FFFFFE"/>
                </a:solidFill>
              </a:rPr>
            </a:br>
            <a:r>
              <a:rPr lang="en-US" sz="1200" dirty="0">
                <a:solidFill>
                  <a:srgbClr val="FFFFFE"/>
                </a:solidFill>
              </a:rPr>
              <a:t>Ray Mears : cc https://</a:t>
            </a:r>
            <a:r>
              <a:rPr lang="en-US" sz="1200" dirty="0" err="1">
                <a:solidFill>
                  <a:srgbClr val="FFFFFE"/>
                </a:solidFill>
              </a:rPr>
              <a:t>blog.raymears.com</a:t>
            </a:r>
            <a:r>
              <a:rPr lang="en-US" sz="1200" dirty="0">
                <a:solidFill>
                  <a:srgbClr val="FFFFFE"/>
                </a:solidFill>
              </a:rPr>
              <a:t>/2014/05/09/how-the-wild-west-was-won-with-ray-</a:t>
            </a:r>
            <a:r>
              <a:rPr lang="en-US" sz="1200" dirty="0" err="1">
                <a:solidFill>
                  <a:srgbClr val="FFFFFE"/>
                </a:solidFill>
              </a:rPr>
              <a:t>mears</a:t>
            </a:r>
            <a:r>
              <a:rPr lang="en-US" sz="1200" dirty="0">
                <a:solidFill>
                  <a:srgbClr val="FFFFFE"/>
                </a:solidFill>
              </a:rPr>
              <a:t>/</a:t>
            </a:r>
            <a:endParaRPr lang="en-US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4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sp>
        <p:nvSpPr>
          <p:cNvPr id="28" name="Rectangle 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" name="Picture 29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2" name="Straight Connector 31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866" r="-1" b="14861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36" name="Rectangle 3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5" y="3768677"/>
            <a:ext cx="8295215" cy="2591842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509" y="3930481"/>
            <a:ext cx="6832499" cy="0"/>
          </a:xfrm>
          <a:prstGeom prst="line">
            <a:avLst/>
          </a:prstGeom>
          <a:ln>
            <a:solidFill>
              <a:srgbClr val="D9A25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512" y="4100187"/>
            <a:ext cx="6835556" cy="20957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70000"/>
              </a:lnSpc>
            </a:pPr>
            <a:r>
              <a:rPr lang="en-US" sz="3100">
                <a:solidFill>
                  <a:srgbClr val="FFFFFE"/>
                </a:solidFill>
              </a:rPr>
              <a:t>“We all need to keep our foot firmly on the gas in the coming months to ensure that we are ready.”</a:t>
            </a:r>
            <a:br>
              <a:rPr lang="en-US" sz="3100">
                <a:solidFill>
                  <a:srgbClr val="FFFFFE"/>
                </a:solidFill>
              </a:rPr>
            </a:br>
            <a:r>
              <a:rPr lang="en-US" sz="3100">
                <a:solidFill>
                  <a:srgbClr val="FFFFFE"/>
                </a:solidFill>
              </a:rPr>
              <a:t>Jonathan Bamford, ICO, Westminster e-forum</a:t>
            </a:r>
          </a:p>
        </p:txBody>
      </p:sp>
    </p:spTree>
    <p:extLst>
      <p:ext uri="{BB962C8B-B14F-4D97-AF65-F5344CB8AC3E}">
        <p14:creationId xmlns:p14="http://schemas.microsoft.com/office/powerpoint/2010/main" val="42545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chemeClr val="bg2">
                  <a:tint val="94000"/>
                  <a:satMod val="80000"/>
                  <a:lumMod val="106000"/>
                </a:schemeClr>
              </a:gs>
              <a:gs pos="100000">
                <a:schemeClr val="bg2">
                  <a:shade val="80000"/>
                </a:schemeClr>
              </a:gs>
            </a:gsLst>
            <a:path path="circle">
              <a:fillToRect l="43000" r="43000" b="100000"/>
            </a:path>
          </a:gradFill>
          <a:ln>
            <a:noFill/>
          </a:ln>
          <a:effectLst/>
        </p:spPr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23" y="8712"/>
            <a:ext cx="9165154" cy="6125417"/>
          </a:xfr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5" y="4907589"/>
            <a:ext cx="8295215" cy="1452929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509" y="5075836"/>
            <a:ext cx="6832499" cy="0"/>
          </a:xfrm>
          <a:prstGeom prst="line">
            <a:avLst/>
          </a:prstGeom>
          <a:ln>
            <a:solidFill>
              <a:srgbClr val="D9A25C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512" y="5241371"/>
            <a:ext cx="6835556" cy="9545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>
                <a:solidFill>
                  <a:srgbClr val="FFFFFE"/>
                </a:solidFill>
              </a:rPr>
              <a:t>This Town needs a sheriff</a:t>
            </a:r>
            <a:br>
              <a:rPr lang="en-US" dirty="0" smtClean="0">
                <a:solidFill>
                  <a:srgbClr val="FFFFFE"/>
                </a:solidFill>
              </a:rPr>
            </a:br>
            <a:r>
              <a:rPr lang="en-US" sz="1200" dirty="0">
                <a:solidFill>
                  <a:srgbClr val="FFFFFE"/>
                </a:solidFill>
              </a:rPr>
              <a:t>CC BY 2.0 https://</a:t>
            </a:r>
            <a:r>
              <a:rPr lang="en-US" sz="1200" dirty="0" err="1">
                <a:solidFill>
                  <a:srgbClr val="FFFFFE"/>
                </a:solidFill>
              </a:rPr>
              <a:t>flic.kr</a:t>
            </a:r>
            <a:r>
              <a:rPr lang="en-US" sz="1200" dirty="0">
                <a:solidFill>
                  <a:srgbClr val="FFFFFE"/>
                </a:solidFill>
              </a:rPr>
              <a:t>/p/fj3xgz</a:t>
            </a:r>
            <a:endParaRPr lang="en-US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does it change?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Storing</a:t>
            </a:r>
          </a:p>
          <a:p>
            <a:r>
              <a:rPr lang="en-GB" dirty="0"/>
              <a:t>Processing</a:t>
            </a:r>
          </a:p>
          <a:p>
            <a:r>
              <a:rPr lang="en-GB" dirty="0"/>
              <a:t>Sharing</a:t>
            </a:r>
          </a:p>
          <a:p>
            <a:r>
              <a:rPr lang="en-GB" dirty="0"/>
              <a:t>Consent</a:t>
            </a:r>
          </a:p>
          <a:p>
            <a:r>
              <a:rPr lang="en-GB" dirty="0"/>
              <a:t>Remove and forget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Reporting data breaches now mandatory</a:t>
            </a:r>
          </a:p>
          <a:p>
            <a:r>
              <a:rPr lang="en-GB" dirty="0"/>
              <a:t>Fines have increased </a:t>
            </a:r>
            <a:r>
              <a:rPr lang="en-GB" dirty="0" smtClean="0"/>
              <a:t>drastically</a:t>
            </a:r>
            <a:endParaRPr lang="en-GB" dirty="0"/>
          </a:p>
          <a:p>
            <a:r>
              <a:rPr lang="en-GB" dirty="0"/>
              <a:t>Must be sure you use 3rd parties which are GDPR compliant</a:t>
            </a:r>
          </a:p>
          <a:p>
            <a:r>
              <a:rPr lang="en-GB" dirty="0"/>
              <a:t>Must appoint or share a Data Protection Officer (DPO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61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Advice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lot of advice to sift through</a:t>
            </a:r>
          </a:p>
          <a:p>
            <a:r>
              <a:rPr lang="en-GB" dirty="0" smtClean="0"/>
              <a:t>Very business orientated</a:t>
            </a:r>
          </a:p>
          <a:p>
            <a:r>
              <a:rPr lang="en-GB" dirty="0" smtClean="0"/>
              <a:t>Discussions on technology, strategy, operation and accountability often not joined up</a:t>
            </a:r>
          </a:p>
          <a:p>
            <a:r>
              <a:rPr lang="en-GB" dirty="0" smtClean="0"/>
              <a:t>Language is often not Public Sector relevant or is too full of jargon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Getting Advice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ICO - https://</a:t>
            </a:r>
            <a:r>
              <a:rPr lang="en-GB" dirty="0" err="1"/>
              <a:t>ico.org.uk</a:t>
            </a:r>
            <a:r>
              <a:rPr lang="en-GB" dirty="0"/>
              <a:t>/for-organisations/data-protection-reform/</a:t>
            </a:r>
          </a:p>
          <a:p>
            <a:r>
              <a:rPr lang="en-GB" dirty="0">
                <a:hlinkClick r:id="rId3"/>
              </a:rPr>
              <a:t>https://</a:t>
            </a:r>
            <a:r>
              <a:rPr lang="en-GB" dirty="0" smtClean="0">
                <a:hlinkClick r:id="rId3"/>
              </a:rPr>
              <a:t>www.peerlyst.com/posts/the-gdpr-wiki-nicole-lamoureux</a:t>
            </a:r>
            <a:endParaRPr lang="en-GB" dirty="0" smtClean="0"/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www.itgovernance.co.uk/</a:t>
            </a:r>
            <a:endParaRPr lang="en-GB" dirty="0" smtClean="0"/>
          </a:p>
          <a:p>
            <a:r>
              <a:rPr lang="en-GB" dirty="0">
                <a:hlinkClick r:id="rId5"/>
              </a:rPr>
              <a:t>http://</a:t>
            </a:r>
            <a:r>
              <a:rPr lang="en-GB" dirty="0" err="1">
                <a:hlinkClick r:id="rId5"/>
              </a:rPr>
              <a:t>gdpr.school</a:t>
            </a:r>
            <a:r>
              <a:rPr lang="en-GB" dirty="0">
                <a:hlinkClick r:id="rId5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675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12 steps in preparing for GDPR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GB" dirty="0" smtClean="0"/>
              <a:t>Awareness</a:t>
            </a:r>
          </a:p>
          <a:p>
            <a:r>
              <a:rPr lang="en-GB" dirty="0" smtClean="0"/>
              <a:t>Information you hold</a:t>
            </a:r>
          </a:p>
          <a:p>
            <a:r>
              <a:rPr lang="en-GB" dirty="0" smtClean="0"/>
              <a:t>Communicating privacy information</a:t>
            </a:r>
          </a:p>
          <a:p>
            <a:r>
              <a:rPr lang="en-GB" dirty="0" smtClean="0"/>
              <a:t>Individual’s rights</a:t>
            </a:r>
          </a:p>
          <a:p>
            <a:r>
              <a:rPr lang="en-GB" dirty="0" smtClean="0"/>
              <a:t>Subject access requests</a:t>
            </a:r>
          </a:p>
          <a:p>
            <a:r>
              <a:rPr lang="en-GB" dirty="0" smtClean="0"/>
              <a:t>Legal basis for processing data</a:t>
            </a:r>
          </a:p>
          <a:p>
            <a:r>
              <a:rPr lang="en-GB" dirty="0" smtClean="0"/>
              <a:t>Consent</a:t>
            </a:r>
          </a:p>
          <a:p>
            <a:r>
              <a:rPr lang="en-GB" dirty="0" smtClean="0"/>
              <a:t>Children</a:t>
            </a:r>
          </a:p>
          <a:p>
            <a:r>
              <a:rPr lang="en-GB" dirty="0" smtClean="0"/>
              <a:t>Data Breaches</a:t>
            </a:r>
          </a:p>
          <a:p>
            <a:r>
              <a:rPr lang="en-GB" dirty="0" smtClean="0"/>
              <a:t>Data Protection by design and Data Protection Impact Assessments</a:t>
            </a:r>
          </a:p>
          <a:p>
            <a:r>
              <a:rPr lang="en-GB" dirty="0" smtClean="0"/>
              <a:t>Data Protection Officers</a:t>
            </a:r>
          </a:p>
          <a:p>
            <a:r>
              <a:rPr lang="en-GB" dirty="0" smtClean="0"/>
              <a:t>International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32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Awareness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It is important that decision makers and key people in school are aware that the data protection law is changing to GDPR on </a:t>
            </a:r>
            <a:r>
              <a:rPr lang="en-GB" b="1" i="1" dirty="0"/>
              <a:t>25</a:t>
            </a:r>
            <a:r>
              <a:rPr lang="en-GB" b="1" i="1" baseline="30000" dirty="0"/>
              <a:t>th</a:t>
            </a:r>
            <a:r>
              <a:rPr lang="en-GB" b="1" i="1" dirty="0"/>
              <a:t> May 2018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This </a:t>
            </a:r>
            <a:r>
              <a:rPr lang="en-GB" b="1" dirty="0"/>
              <a:t>will</a:t>
            </a:r>
            <a:r>
              <a:rPr lang="en-GB" dirty="0"/>
              <a:t> include the </a:t>
            </a:r>
            <a:r>
              <a:rPr lang="en-GB" b="1" u="sng" dirty="0"/>
              <a:t>head teacher or principal, governors or trustees and senior members of the administration team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They </a:t>
            </a:r>
            <a:r>
              <a:rPr lang="en-GB" b="1" dirty="0"/>
              <a:t>need</a:t>
            </a:r>
            <a:r>
              <a:rPr lang="en-GB" dirty="0"/>
              <a:t> to appreciate the impact GDPR will have within school.</a:t>
            </a:r>
          </a:p>
        </p:txBody>
      </p:sp>
    </p:spTree>
    <p:extLst>
      <p:ext uri="{BB962C8B-B14F-4D97-AF65-F5344CB8AC3E}">
        <p14:creationId xmlns:p14="http://schemas.microsoft.com/office/powerpoint/2010/main" val="18653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 you hold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Document and consider all personal data that is used and stored.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This </a:t>
            </a:r>
            <a:r>
              <a:rPr lang="en-GB" dirty="0"/>
              <a:t>will include data for students, all staff, parents, suppliers, governors or trustees, regular service staff and consultants.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If </a:t>
            </a:r>
            <a:r>
              <a:rPr lang="en-GB" dirty="0"/>
              <a:t>any records are made of individual names or other details, the process you use should be included.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You </a:t>
            </a:r>
            <a:r>
              <a:rPr lang="en-GB" dirty="0"/>
              <a:t>may need to organise an information audit.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1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Communicating Privacy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Review current privacy notices and make any necessary changes in time for GDPR implementation. </a:t>
            </a:r>
            <a:endParaRPr lang="en-GB" dirty="0" smtClean="0"/>
          </a:p>
          <a:p>
            <a:pPr marL="0" indent="0">
              <a:buNone/>
            </a:pPr>
            <a:r>
              <a:rPr lang="en-GB" u="sng" dirty="0" smtClean="0">
                <a:hlinkClick r:id="rId3"/>
              </a:rPr>
              <a:t>Please </a:t>
            </a:r>
            <a:r>
              <a:rPr lang="en-GB" u="sng" dirty="0">
                <a:hlinkClick r:id="rId3"/>
              </a:rPr>
              <a:t>visit Department of Education where it is hoped the examples provided will be updated</a:t>
            </a:r>
            <a:r>
              <a:rPr lang="en-GB" u="sng" dirty="0" smtClean="0">
                <a:hlinkClick r:id="rId3"/>
              </a:rPr>
              <a:t>.</a:t>
            </a:r>
            <a:endParaRPr lang="en-GB" u="sng" dirty="0" smtClean="0"/>
          </a:p>
          <a:p>
            <a:pPr marL="0" indent="0">
              <a:buNone/>
            </a:pPr>
            <a:r>
              <a:rPr lang="en-GB" dirty="0" smtClean="0"/>
              <a:t>Also review the ICO’s Privacy Notices Code of Practice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21381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Individual’s Rights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r>
              <a:rPr lang="en-GB" dirty="0"/>
              <a:t>Check procedures to ensure they cover all individuals’ rights, including how to delete personal data.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Remember </a:t>
            </a:r>
            <a:r>
              <a:rPr lang="en-GB" dirty="0"/>
              <a:t>much data in school will be regarded as stored under the public interest umbrella (6(1)(e)). 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Know </a:t>
            </a:r>
            <a:r>
              <a:rPr lang="en-GB" dirty="0"/>
              <a:t>how to provide data electronically in a commonly used format.</a:t>
            </a:r>
          </a:p>
        </p:txBody>
      </p:sp>
    </p:spTree>
    <p:extLst>
      <p:ext uri="{BB962C8B-B14F-4D97-AF65-F5344CB8AC3E}">
        <p14:creationId xmlns:p14="http://schemas.microsoft.com/office/powerpoint/2010/main" val="83621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Individual’s Rights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20000"/>
          </a:bodyPr>
          <a:lstStyle/>
          <a:p>
            <a:r>
              <a:rPr lang="en-GB" dirty="0"/>
              <a:t>the right to be informed;</a:t>
            </a:r>
          </a:p>
          <a:p>
            <a:r>
              <a:rPr lang="en-GB" dirty="0"/>
              <a:t>the right of access;</a:t>
            </a:r>
          </a:p>
          <a:p>
            <a:r>
              <a:rPr lang="en-GB" dirty="0"/>
              <a:t>the right to rectification; </a:t>
            </a:r>
          </a:p>
          <a:p>
            <a:r>
              <a:rPr lang="en-GB" dirty="0"/>
              <a:t>the right to erasure;</a:t>
            </a:r>
          </a:p>
          <a:p>
            <a:r>
              <a:rPr lang="en-GB" dirty="0"/>
              <a:t>the right to restrict processing;</a:t>
            </a:r>
          </a:p>
          <a:p>
            <a:r>
              <a:rPr lang="en-GB" dirty="0"/>
              <a:t>the right to data portability;</a:t>
            </a:r>
          </a:p>
          <a:p>
            <a:r>
              <a:rPr lang="en-GB" dirty="0"/>
              <a:t>the right to object; </a:t>
            </a:r>
          </a:p>
          <a:p>
            <a:r>
              <a:rPr lang="en-GB" dirty="0"/>
              <a:t>and the right not to be subject to automated decision-making including profiling.</a:t>
            </a:r>
          </a:p>
        </p:txBody>
      </p:sp>
    </p:spTree>
    <p:extLst>
      <p:ext uri="{BB962C8B-B14F-4D97-AF65-F5344CB8AC3E}">
        <p14:creationId xmlns:p14="http://schemas.microsoft.com/office/powerpoint/2010/main" val="15859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Subject Access Requests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Update procedures and plan how to handle requests within the new timescales for information stored on an individual.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Remember </a:t>
            </a:r>
            <a:r>
              <a:rPr lang="en-GB" dirty="0"/>
              <a:t>there must be no charge.</a:t>
            </a:r>
          </a:p>
        </p:txBody>
      </p:sp>
    </p:spTree>
    <p:extLst>
      <p:ext uri="{BB962C8B-B14F-4D97-AF65-F5344CB8AC3E}">
        <p14:creationId xmlns:p14="http://schemas.microsoft.com/office/powerpoint/2010/main" val="179763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Legal basis for processing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0" indent="0">
              <a:buNone/>
            </a:pPr>
            <a:r>
              <a:rPr lang="en-GB" dirty="0"/>
              <a:t>Most data processed in schools will come under the public interest umbrella (6(1)(e</a:t>
            </a:r>
            <a:r>
              <a:rPr lang="en-GB" dirty="0" smtClean="0"/>
              <a:t>)).</a:t>
            </a:r>
          </a:p>
          <a:p>
            <a:pPr marL="0" indent="0">
              <a:buNone/>
            </a:pPr>
            <a:r>
              <a:rPr lang="en-GB" dirty="0" smtClean="0"/>
              <a:t>Identify </a:t>
            </a:r>
            <a:r>
              <a:rPr lang="en-GB" dirty="0"/>
              <a:t>which does not and document it.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This </a:t>
            </a:r>
            <a:r>
              <a:rPr lang="en-GB" dirty="0"/>
              <a:t>is data which is lawfully processed and which is necessary to allow the school to function</a:t>
            </a:r>
            <a:r>
              <a:rPr lang="en-GB" dirty="0" smtClean="0"/>
              <a:t>.</a:t>
            </a:r>
            <a:endParaRPr lang="en-GB" dirty="0"/>
          </a:p>
          <a:p>
            <a:pPr marL="628650" lvl="1" indent="-171450">
              <a:buFont typeface="Arial" charset="0"/>
              <a:buChar char="•"/>
            </a:pPr>
            <a:r>
              <a:rPr lang="en-GB" dirty="0"/>
              <a:t>Know what you have</a:t>
            </a:r>
          </a:p>
          <a:p>
            <a:pPr marL="628650" lvl="1" indent="-171450">
              <a:buFont typeface="Arial" charset="0"/>
              <a:buChar char="•"/>
            </a:pPr>
            <a:r>
              <a:rPr lang="en-GB" dirty="0"/>
              <a:t>Know why you have it</a:t>
            </a:r>
          </a:p>
          <a:p>
            <a:pPr marL="628650" lvl="1" indent="-171450">
              <a:buFont typeface="Arial" charset="0"/>
              <a:buChar char="•"/>
            </a:pPr>
            <a:r>
              <a:rPr lang="en-GB" dirty="0"/>
              <a:t>Know what you are doing with it</a:t>
            </a:r>
          </a:p>
          <a:p>
            <a:pPr marL="628650" lvl="1" indent="-171450">
              <a:buFont typeface="Arial" charset="0"/>
              <a:buChar char="•"/>
            </a:pPr>
            <a:r>
              <a:rPr lang="en-GB" dirty="0"/>
              <a:t>Know who is doing things with it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For data that is NOT processed under the public interest umbrella (6(1)(e)) carry out a review of how consent is sought, obtained and recorded.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Check </a:t>
            </a:r>
            <a:r>
              <a:rPr lang="en-GB" dirty="0"/>
              <a:t>existing records to see whether new consent should be sought.</a:t>
            </a:r>
          </a:p>
        </p:txBody>
      </p:sp>
    </p:spTree>
    <p:extLst>
      <p:ext uri="{BB962C8B-B14F-4D97-AF65-F5344CB8AC3E}">
        <p14:creationId xmlns:p14="http://schemas.microsoft.com/office/powerpoint/2010/main" val="6202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Children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Schools already have systems in place to verify individuals’ ages.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As </a:t>
            </a:r>
            <a:r>
              <a:rPr lang="en-GB" dirty="0"/>
              <a:t>standard, they gather parental or guardian consent for the data processing </a:t>
            </a:r>
            <a:r>
              <a:rPr lang="en-GB" dirty="0" smtClean="0"/>
              <a:t>activity.</a:t>
            </a:r>
          </a:p>
          <a:p>
            <a:pPr marL="0" indent="0">
              <a:buNone/>
            </a:pPr>
            <a:r>
              <a:rPr lang="en-GB" dirty="0" smtClean="0"/>
              <a:t>Continue </a:t>
            </a:r>
            <a:r>
              <a:rPr lang="en-GB" dirty="0"/>
              <a:t>these </a:t>
            </a:r>
            <a:r>
              <a:rPr lang="en-GB" dirty="0" smtClean="0"/>
              <a:t>processes.</a:t>
            </a:r>
          </a:p>
          <a:p>
            <a:pPr marL="0" indent="0">
              <a:buNone/>
            </a:pPr>
            <a:r>
              <a:rPr lang="en-GB" dirty="0"/>
              <a:t>I</a:t>
            </a:r>
            <a:r>
              <a:rPr lang="en-GB" dirty="0" smtClean="0"/>
              <a:t>dentify </a:t>
            </a:r>
            <a:r>
              <a:rPr lang="en-GB" dirty="0"/>
              <a:t>any system where a student enters their name or other details </a:t>
            </a:r>
            <a:r>
              <a:rPr lang="en-GB" dirty="0" smtClean="0"/>
              <a:t>online.</a:t>
            </a:r>
          </a:p>
          <a:p>
            <a:pPr marL="0" indent="0">
              <a:buNone/>
            </a:pPr>
            <a:r>
              <a:rPr lang="en-GB" dirty="0" smtClean="0"/>
              <a:t>Processes </a:t>
            </a:r>
            <a:r>
              <a:rPr lang="en-GB" dirty="0"/>
              <a:t>should be put in place when a student reaches 16.  </a:t>
            </a:r>
            <a:r>
              <a:rPr lang="en-GB" dirty="0" smtClean="0"/>
              <a:t>At </a:t>
            </a:r>
            <a:r>
              <a:rPr lang="en-GB" dirty="0"/>
              <a:t>this point school cannot share data with parents automatically without the student’s permission.</a:t>
            </a:r>
          </a:p>
        </p:txBody>
      </p:sp>
    </p:spTree>
    <p:extLst>
      <p:ext uri="{BB962C8B-B14F-4D97-AF65-F5344CB8AC3E}">
        <p14:creationId xmlns:p14="http://schemas.microsoft.com/office/powerpoint/2010/main" val="208762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Breaches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It is essential that the correct procedures are in place to detect, report and investigate a personal data breach.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Familiarise </a:t>
            </a:r>
            <a:r>
              <a:rPr lang="en-GB" dirty="0"/>
              <a:t>all staff with these procedures.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It </a:t>
            </a:r>
            <a:r>
              <a:rPr lang="en-GB" dirty="0"/>
              <a:t>is </a:t>
            </a:r>
            <a:r>
              <a:rPr lang="en-GB" b="1" u="sng" dirty="0"/>
              <a:t>mandatory</a:t>
            </a:r>
            <a:r>
              <a:rPr lang="en-GB" dirty="0"/>
              <a:t> under GDPR that </a:t>
            </a:r>
            <a:r>
              <a:rPr lang="en-GB" b="1" u="sng" dirty="0"/>
              <a:t>all</a:t>
            </a:r>
            <a:r>
              <a:rPr lang="en-GB" dirty="0"/>
              <a:t> data breaches are reported.</a:t>
            </a:r>
          </a:p>
        </p:txBody>
      </p:sp>
    </p:spTree>
    <p:extLst>
      <p:ext uri="{BB962C8B-B14F-4D97-AF65-F5344CB8AC3E}">
        <p14:creationId xmlns:p14="http://schemas.microsoft.com/office/powerpoint/2010/main" val="11444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Protection by design and Data Protection Impact 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Become familiar with the ICO guidance on Privacy Impact Assessments (PIA).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If</a:t>
            </a:r>
            <a:r>
              <a:rPr lang="en-GB" dirty="0"/>
              <a:t>, and when, new projects or processes are implemented use the PIA approach to assess risk and impact across the individuals affected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Talk to your suppliers about their approach to GDPR and how their product is compliant / will help you with compliance.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978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Protection Officers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Schools are classed as a public authority and therefore </a:t>
            </a:r>
            <a:r>
              <a:rPr lang="en-GB" b="1" u="sng" dirty="0"/>
              <a:t>MUST</a:t>
            </a:r>
            <a:r>
              <a:rPr lang="en-GB" dirty="0"/>
              <a:t> designate a Data Protection Officer, to take responsibility for data protection compliance.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It </a:t>
            </a:r>
            <a:r>
              <a:rPr lang="en-GB" dirty="0"/>
              <a:t>is important to assess where this role will sit within school’s structure and governance arrangements.</a:t>
            </a:r>
          </a:p>
          <a:p>
            <a:pPr marL="0" indent="0">
              <a:buNone/>
            </a:pPr>
            <a:r>
              <a:rPr lang="en-GB" dirty="0"/>
              <a:t>Schools may share a DPO with other schools unless it is very large. However, remember the school itself is still responsible and liable to comply to GDPR not the DPO</a:t>
            </a:r>
          </a:p>
        </p:txBody>
      </p:sp>
    </p:spTree>
    <p:extLst>
      <p:ext uri="{BB962C8B-B14F-4D97-AF65-F5344CB8AC3E}">
        <p14:creationId xmlns:p14="http://schemas.microsoft.com/office/powerpoint/2010/main" val="146228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International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r>
              <a:rPr lang="en-GB" dirty="0"/>
              <a:t>If the school operates internationally, determine under which data protection supervisory authority applies to the you.</a:t>
            </a:r>
          </a:p>
        </p:txBody>
      </p:sp>
    </p:spTree>
    <p:extLst>
      <p:ext uri="{BB962C8B-B14F-4D97-AF65-F5344CB8AC3E}">
        <p14:creationId xmlns:p14="http://schemas.microsoft.com/office/powerpoint/2010/main" val="15270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12 steps in preparing for GDPR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GB" dirty="0" smtClean="0"/>
              <a:t>Awareness</a:t>
            </a:r>
          </a:p>
          <a:p>
            <a:r>
              <a:rPr lang="en-GB" dirty="0" smtClean="0"/>
              <a:t>Information you hold</a:t>
            </a:r>
          </a:p>
          <a:p>
            <a:r>
              <a:rPr lang="en-GB" dirty="0" smtClean="0"/>
              <a:t>Communicating privacy information</a:t>
            </a:r>
          </a:p>
          <a:p>
            <a:r>
              <a:rPr lang="en-GB" dirty="0" smtClean="0"/>
              <a:t>Individual’s rights</a:t>
            </a:r>
          </a:p>
          <a:p>
            <a:r>
              <a:rPr lang="en-GB" dirty="0" smtClean="0"/>
              <a:t>Subject access requests</a:t>
            </a:r>
          </a:p>
          <a:p>
            <a:r>
              <a:rPr lang="en-GB" dirty="0" smtClean="0"/>
              <a:t>Legal basis for processing data</a:t>
            </a:r>
          </a:p>
          <a:p>
            <a:r>
              <a:rPr lang="en-GB" dirty="0" smtClean="0"/>
              <a:t>Consent</a:t>
            </a:r>
          </a:p>
          <a:p>
            <a:r>
              <a:rPr lang="en-GB" dirty="0" smtClean="0"/>
              <a:t>Children</a:t>
            </a:r>
          </a:p>
          <a:p>
            <a:r>
              <a:rPr lang="en-GB" dirty="0" smtClean="0"/>
              <a:t>Data Breaches</a:t>
            </a:r>
          </a:p>
          <a:p>
            <a:r>
              <a:rPr lang="en-GB" dirty="0" smtClean="0"/>
              <a:t>Data Protection by design and Data Protection Impact Assessments</a:t>
            </a:r>
          </a:p>
          <a:p>
            <a:r>
              <a:rPr lang="en-GB" dirty="0" smtClean="0"/>
              <a:t>Data Protection Officers</a:t>
            </a:r>
          </a:p>
          <a:p>
            <a:r>
              <a:rPr lang="en-GB" dirty="0" smtClean="0"/>
              <a:t>International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653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n-GB" dirty="0" smtClean="0"/>
              <a:t>Ensure someone takes ownership ASAP</a:t>
            </a:r>
          </a:p>
          <a:p>
            <a:r>
              <a:rPr lang="en-GB" dirty="0" smtClean="0"/>
              <a:t>Keep Calm and Plan</a:t>
            </a:r>
          </a:p>
          <a:p>
            <a:r>
              <a:rPr lang="en-GB" dirty="0" smtClean="0"/>
              <a:t>Communicate in plain </a:t>
            </a:r>
            <a:r>
              <a:rPr lang="en-GB" dirty="0"/>
              <a:t>E</a:t>
            </a:r>
            <a:r>
              <a:rPr lang="en-GB" dirty="0" smtClean="0"/>
              <a:t>nglish</a:t>
            </a:r>
          </a:p>
          <a:p>
            <a:r>
              <a:rPr lang="en-GB" dirty="0" smtClean="0"/>
              <a:t> Audit and ensure you justify what is going on</a:t>
            </a:r>
          </a:p>
          <a:p>
            <a:r>
              <a:rPr lang="en-GB" dirty="0" smtClean="0"/>
              <a:t>Talk with your suppliers</a:t>
            </a:r>
          </a:p>
          <a:p>
            <a:r>
              <a:rPr lang="en-GB" dirty="0" smtClean="0"/>
              <a:t>Ensure that you keep an eye out for further guidance and advice.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0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54331D10AA6F4D96620C0795DEEA58" ma:contentTypeVersion="2" ma:contentTypeDescription="Create a new document." ma:contentTypeScope="" ma:versionID="65065716364ea768594bc4ccf8493359">
  <xsd:schema xmlns:xsd="http://www.w3.org/2001/XMLSchema" xmlns:xs="http://www.w3.org/2001/XMLSchema" xmlns:p="http://schemas.microsoft.com/office/2006/metadata/properties" xmlns:ns2="950545ce-8360-4858-a331-426dc9768b97" targetNamespace="http://schemas.microsoft.com/office/2006/metadata/properties" ma:root="true" ma:fieldsID="5fcd87b1269f6bed2fbffe5be1d544dd" ns2:_="">
    <xsd:import namespace="950545ce-8360-4858-a331-426dc9768b9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545ce-8360-4858-a331-426dc9768b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89E98B-6DDE-4E7B-B411-F64DB849B779}"/>
</file>

<file path=customXml/itemProps2.xml><?xml version="1.0" encoding="utf-8"?>
<ds:datastoreItem xmlns:ds="http://schemas.openxmlformats.org/officeDocument/2006/customXml" ds:itemID="{6702FE1F-C4C3-4F2E-A3DD-37D2943A8FD6}"/>
</file>

<file path=customXml/itemProps3.xml><?xml version="1.0" encoding="utf-8"?>
<ds:datastoreItem xmlns:ds="http://schemas.openxmlformats.org/officeDocument/2006/customXml" ds:itemID="{C3EF59F1-BF9C-4A51-BF5B-696AC696B309}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231</TotalTime>
  <Words>986</Words>
  <Application>Microsoft Office PowerPoint</Application>
  <PresentationFormat>Widescreen</PresentationFormat>
  <Paragraphs>143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Gill Sans MT</vt:lpstr>
      <vt:lpstr>Gallery</vt:lpstr>
      <vt:lpstr>GDPR and Schools</vt:lpstr>
      <vt:lpstr>How the west was won Ray Mears : cc https://blog.raymears.com/2014/05/09/how-the-wild-west-was-won-with-ray-mears/</vt:lpstr>
      <vt:lpstr>“We all need to keep our foot firmly on the gas in the coming months to ensure that we are ready.” Jonathan Bamford, ICO, Westminster e-forum</vt:lpstr>
      <vt:lpstr>This Town needs a sheriff CC BY 2.0 https://flic.kr/p/fj3xgz</vt:lpstr>
      <vt:lpstr>What does it change?</vt:lpstr>
      <vt:lpstr>Getting Advice</vt:lpstr>
      <vt:lpstr>Getting Advice</vt:lpstr>
      <vt:lpstr>The 12 steps in preparing for GDPR</vt:lpstr>
      <vt:lpstr>Awareness</vt:lpstr>
      <vt:lpstr>Information you hold</vt:lpstr>
      <vt:lpstr>Communicating Privacy Information</vt:lpstr>
      <vt:lpstr>Individual’s Rights</vt:lpstr>
      <vt:lpstr>Individual’s Rights</vt:lpstr>
      <vt:lpstr>Subject Access Requests</vt:lpstr>
      <vt:lpstr>Legal basis for processing data</vt:lpstr>
      <vt:lpstr>Consent</vt:lpstr>
      <vt:lpstr>Children</vt:lpstr>
      <vt:lpstr>Data Breaches</vt:lpstr>
      <vt:lpstr>Data Protection by design and Data Protection Impact Assessments</vt:lpstr>
      <vt:lpstr>Data Protection Officers</vt:lpstr>
      <vt:lpstr>International</vt:lpstr>
      <vt:lpstr>The 12 steps in preparing for GDPR</vt:lpstr>
      <vt:lpstr>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EduGeek GDPR Presentation</dc:title>
  <dc:subject>EduGeek GDPR Presentation</dc:subject>
  <dc:creator>Tony Sheppard</dc:creator>
  <cp:keywords/>
  <dc:description/>
  <cp:lastModifiedBy>Tony Sheppard</cp:lastModifiedBy>
  <cp:revision>24</cp:revision>
  <dcterms:created xsi:type="dcterms:W3CDTF">2017-05-31T21:13:16Z</dcterms:created>
  <dcterms:modified xsi:type="dcterms:W3CDTF">2017-06-07T08:59:54Z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0x0101008054331D10AA6F4D96620C0795DEEA58</vt:lpwstr>
  </property>
</Properties>
</file>